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1BDF"/>
    <a:srgbClr val="F6420A"/>
    <a:srgbClr val="B30D3C"/>
    <a:srgbClr val="DC2473"/>
    <a:srgbClr val="4DB385"/>
    <a:srgbClr val="4EB2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11" autoAdjust="0"/>
    <p:restoredTop sz="94660" autoAdjust="0"/>
  </p:normalViewPr>
  <p:slideViewPr>
    <p:cSldViewPr>
      <p:cViewPr>
        <p:scale>
          <a:sx n="80" d="100"/>
          <a:sy n="80" d="100"/>
        </p:scale>
        <p:origin x="-119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273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F16B49-DB5D-4385-920F-16CCCC14E136}" type="datetimeFigureOut">
              <a:rPr lang="en-IN" smtClean="0"/>
              <a:t>08-12-2014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D84DEE-7AC9-4C66-B060-49F04255A8B9}" type="slidenum">
              <a:rPr lang="en-IN" smtClean="0"/>
              <a:t>‹#›</a:t>
            </a:fld>
            <a:endParaRPr lang="en-IN"/>
          </a:p>
        </p:txBody>
      </p:sp>
    </p:spTree>
    <p:extLst>
      <p:ext uri="{BB962C8B-B14F-4D97-AF65-F5344CB8AC3E}">
        <p14:creationId xmlns:p14="http://schemas.microsoft.com/office/powerpoint/2010/main" val="2041601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8D84DEE-7AC9-4C66-B060-49F04255A8B9}" type="slidenum">
              <a:rPr lang="en-IN" smtClean="0"/>
              <a:t>1</a:t>
            </a:fld>
            <a:endParaRPr lang="en-IN"/>
          </a:p>
        </p:txBody>
      </p:sp>
    </p:spTree>
    <p:extLst>
      <p:ext uri="{BB962C8B-B14F-4D97-AF65-F5344CB8AC3E}">
        <p14:creationId xmlns:p14="http://schemas.microsoft.com/office/powerpoint/2010/main" val="3799263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12/8/2014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12/8/2014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8200"/>
            <a:ext cx="8458200" cy="2286000"/>
          </a:xfrm>
        </p:spPr>
        <p:txBody>
          <a:bodyPr>
            <a:normAutofit fontScale="90000"/>
          </a:bodyPr>
          <a:lstStyle/>
          <a:p>
            <a:pPr algn="ctr"/>
            <a:r>
              <a:rPr lang="en-IN" b="1" i="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Multi-core Processors and Caching - A Survey</a:t>
            </a:r>
            <a:r>
              <a:rPr lang="en-IN" i="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
            </a:r>
            <a:br>
              <a:rPr lang="en-IN" i="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br>
            <a:endParaRPr lang="en-IN" i="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a:xfrm>
            <a:off x="914400" y="3352800"/>
            <a:ext cx="7772400" cy="3048000"/>
          </a:xfrm>
        </p:spPr>
        <p:txBody>
          <a:bodyPr>
            <a:noAutofit/>
          </a:bodyPr>
          <a:lstStyle/>
          <a:p>
            <a:pPr algn="r"/>
            <a:r>
              <a:rPr lang="en-IN" sz="2400" dirty="0" smtClean="0">
                <a:solidFill>
                  <a:srgbClr val="C00000"/>
                </a:solidFill>
                <a:latin typeface="Times New Roman" pitchFamily="18" charset="0"/>
                <a:cs typeface="Times New Roman" pitchFamily="18" charset="0"/>
              </a:rPr>
              <a:t>Under guidance of</a:t>
            </a:r>
            <a:r>
              <a:rPr lang="en-IN" sz="2400" dirty="0" smtClean="0">
                <a:solidFill>
                  <a:srgbClr val="FF0000"/>
                </a:solidFill>
                <a:latin typeface="Times New Roman" pitchFamily="18" charset="0"/>
                <a:cs typeface="Times New Roman" pitchFamily="18" charset="0"/>
              </a:rPr>
              <a:t>,</a:t>
            </a:r>
          </a:p>
          <a:p>
            <a:pPr algn="r"/>
            <a:r>
              <a:rPr lang="en-IN" sz="2400" dirty="0" smtClean="0">
                <a:solidFill>
                  <a:schemeClr val="bg2">
                    <a:lumMod val="50000"/>
                  </a:schemeClr>
                </a:solidFill>
                <a:latin typeface="Times New Roman" pitchFamily="18" charset="0"/>
                <a:cs typeface="Times New Roman" pitchFamily="18" charset="0"/>
              </a:rPr>
              <a:t>Mrs . </a:t>
            </a:r>
            <a:r>
              <a:rPr lang="en-IN" sz="2400" dirty="0" smtClean="0">
                <a:solidFill>
                  <a:schemeClr val="bg2">
                    <a:lumMod val="50000"/>
                  </a:schemeClr>
                </a:solidFill>
                <a:latin typeface="Times New Roman" pitchFamily="18" charset="0"/>
                <a:cs typeface="Times New Roman" pitchFamily="18" charset="0"/>
              </a:rPr>
              <a:t>Renukha.</a:t>
            </a:r>
          </a:p>
          <a:p>
            <a:pPr algn="r"/>
            <a:endParaRPr lang="en-IN" sz="2400" dirty="0" smtClean="0">
              <a:solidFill>
                <a:schemeClr val="tx1">
                  <a:lumMod val="65000"/>
                  <a:lumOff val="35000"/>
                </a:schemeClr>
              </a:solidFill>
              <a:latin typeface="Times New Roman" pitchFamily="18" charset="0"/>
              <a:cs typeface="Times New Roman" pitchFamily="18" charset="0"/>
            </a:endParaRPr>
          </a:p>
          <a:p>
            <a:pPr algn="r"/>
            <a:r>
              <a:rPr lang="en-IN" sz="2400" dirty="0" smtClean="0">
                <a:solidFill>
                  <a:srgbClr val="C00000"/>
                </a:solidFill>
                <a:latin typeface="Times New Roman" pitchFamily="18" charset="0"/>
                <a:cs typeface="Times New Roman" pitchFamily="18" charset="0"/>
              </a:rPr>
              <a:t>Submitted by,</a:t>
            </a:r>
          </a:p>
          <a:p>
            <a:pPr algn="r"/>
            <a:r>
              <a:rPr lang="en-IN" sz="2400" dirty="0" smtClean="0">
                <a:solidFill>
                  <a:schemeClr val="bg2">
                    <a:lumMod val="50000"/>
                  </a:schemeClr>
                </a:solidFill>
                <a:latin typeface="Times New Roman" pitchFamily="18" charset="0"/>
                <a:cs typeface="Times New Roman" pitchFamily="18" charset="0"/>
              </a:rPr>
              <a:t>LAKSHMEESHA P</a:t>
            </a:r>
          </a:p>
          <a:p>
            <a:pPr algn="r"/>
            <a:r>
              <a:rPr lang="en-IN" sz="2400" dirty="0" smtClean="0">
                <a:solidFill>
                  <a:schemeClr val="bg2">
                    <a:lumMod val="50000"/>
                  </a:schemeClr>
                </a:solidFill>
                <a:latin typeface="Times New Roman" pitchFamily="18" charset="0"/>
                <a:cs typeface="Times New Roman" pitchFamily="18" charset="0"/>
              </a:rPr>
              <a:t>1</a:t>
            </a:r>
            <a:r>
              <a:rPr lang="en-IN" sz="2400" baseline="30000" dirty="0" smtClean="0">
                <a:solidFill>
                  <a:schemeClr val="bg2">
                    <a:lumMod val="50000"/>
                  </a:schemeClr>
                </a:solidFill>
                <a:latin typeface="Times New Roman" pitchFamily="18" charset="0"/>
                <a:cs typeface="Times New Roman" pitchFamily="18" charset="0"/>
              </a:rPr>
              <a:t>st</a:t>
            </a:r>
            <a:r>
              <a:rPr lang="en-IN" sz="2400" dirty="0" smtClean="0">
                <a:solidFill>
                  <a:schemeClr val="bg2">
                    <a:lumMod val="50000"/>
                  </a:schemeClr>
                </a:solidFill>
                <a:latin typeface="Times New Roman" pitchFamily="18" charset="0"/>
                <a:cs typeface="Times New Roman" pitchFamily="18" charset="0"/>
              </a:rPr>
              <a:t> </a:t>
            </a:r>
            <a:r>
              <a:rPr lang="en-IN" sz="2400" dirty="0" err="1" smtClean="0">
                <a:solidFill>
                  <a:schemeClr val="bg2">
                    <a:lumMod val="50000"/>
                  </a:schemeClr>
                </a:solidFill>
                <a:latin typeface="Times New Roman" pitchFamily="18" charset="0"/>
                <a:cs typeface="Times New Roman" pitchFamily="18" charset="0"/>
              </a:rPr>
              <a:t>Sem</a:t>
            </a:r>
            <a:r>
              <a:rPr lang="en-IN" sz="2400" dirty="0" smtClean="0">
                <a:solidFill>
                  <a:schemeClr val="bg2">
                    <a:lumMod val="50000"/>
                  </a:schemeClr>
                </a:solidFill>
                <a:latin typeface="Times New Roman" pitchFamily="18" charset="0"/>
                <a:cs typeface="Times New Roman" pitchFamily="18" charset="0"/>
              </a:rPr>
              <a:t>, CSE( </a:t>
            </a:r>
            <a:r>
              <a:rPr lang="en-IN" sz="2400" dirty="0" err="1" smtClean="0">
                <a:solidFill>
                  <a:schemeClr val="bg2">
                    <a:lumMod val="50000"/>
                  </a:schemeClr>
                </a:solidFill>
                <a:latin typeface="Times New Roman" pitchFamily="18" charset="0"/>
                <a:cs typeface="Times New Roman" pitchFamily="18" charset="0"/>
              </a:rPr>
              <a:t>M.Tech</a:t>
            </a:r>
            <a:r>
              <a:rPr lang="en-IN" sz="2400" dirty="0" smtClean="0">
                <a:solidFill>
                  <a:schemeClr val="bg2">
                    <a:lumMod val="50000"/>
                  </a:schemeClr>
                </a:solidFill>
                <a:latin typeface="Times New Roman" pitchFamily="18" charset="0"/>
                <a:cs typeface="Times New Roman" pitchFamily="18" charset="0"/>
              </a:rPr>
              <a:t>)</a:t>
            </a:r>
          </a:p>
          <a:p>
            <a:pPr algn="r"/>
            <a:r>
              <a:rPr lang="en-IN" sz="2400" dirty="0" smtClean="0">
                <a:solidFill>
                  <a:schemeClr val="bg2">
                    <a:lumMod val="50000"/>
                  </a:schemeClr>
                </a:solidFill>
                <a:latin typeface="Times New Roman" pitchFamily="18" charset="0"/>
                <a:cs typeface="Times New Roman" pitchFamily="18" charset="0"/>
              </a:rPr>
              <a:t>VIAT, Muddenahalli</a:t>
            </a:r>
            <a:endParaRPr lang="en-IN" sz="2400" b="1" dirty="0">
              <a:solidFill>
                <a:schemeClr val="bg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4797315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229600" cy="5791200"/>
          </a:xfrm>
        </p:spPr>
        <p:txBody>
          <a:bodyPr>
            <a:normAutofit/>
          </a:bodyPr>
          <a:lstStyle/>
          <a:p>
            <a:pPr algn="just">
              <a:buFont typeface="Wingdings" pitchFamily="2" charset="2"/>
              <a:buChar char="Ø"/>
            </a:pPr>
            <a:r>
              <a:rPr lang="en-IN" sz="2400" dirty="0" smtClean="0">
                <a:solidFill>
                  <a:srgbClr val="C00000"/>
                </a:solidFill>
                <a:latin typeface="Times New Roman" pitchFamily="18" charset="0"/>
                <a:cs typeface="Times New Roman" pitchFamily="18" charset="0"/>
              </a:rPr>
              <a:t>Direct mapping </a:t>
            </a:r>
            <a:r>
              <a:rPr lang="en-IN" sz="2400" dirty="0" smtClean="0">
                <a:latin typeface="Times New Roman" pitchFamily="18" charset="0"/>
                <a:cs typeface="Times New Roman" pitchFamily="18" charset="0"/>
              </a:rPr>
              <a:t>is </a:t>
            </a:r>
            <a:r>
              <a:rPr lang="en-IN" sz="2400" dirty="0">
                <a:latin typeface="Times New Roman" pitchFamily="18" charset="0"/>
                <a:cs typeface="Times New Roman" pitchFamily="18" charset="0"/>
              </a:rPr>
              <a:t>Each block in main </a:t>
            </a:r>
            <a:r>
              <a:rPr lang="en-IN" sz="2400" dirty="0" smtClean="0">
                <a:latin typeface="Times New Roman" pitchFamily="18" charset="0"/>
                <a:cs typeface="Times New Roman" pitchFamily="18" charset="0"/>
              </a:rPr>
              <a:t>memory </a:t>
            </a:r>
            <a:r>
              <a:rPr lang="en-IN" sz="2400" dirty="0">
                <a:latin typeface="Times New Roman" pitchFamily="18" charset="0"/>
                <a:cs typeface="Times New Roman" pitchFamily="18" charset="0"/>
              </a:rPr>
              <a:t>has exactly one and only one location in cache it can be copied </a:t>
            </a:r>
            <a:r>
              <a:rPr lang="en-IN" sz="2400" dirty="0" smtClean="0">
                <a:latin typeface="Times New Roman" pitchFamily="18" charset="0"/>
                <a:cs typeface="Times New Roman" pitchFamily="18" charset="0"/>
              </a:rPr>
              <a:t>to.</a:t>
            </a:r>
          </a:p>
          <a:p>
            <a:pPr marL="0" indent="0" algn="just">
              <a:buNone/>
            </a:pPr>
            <a:r>
              <a:rPr lang="en-IN" sz="2400" dirty="0" smtClean="0">
                <a:latin typeface="Times New Roman" pitchFamily="18" charset="0"/>
                <a:cs typeface="Times New Roman" pitchFamily="18" charset="0"/>
              </a:rPr>
              <a:t>    </a:t>
            </a:r>
          </a:p>
          <a:p>
            <a:pPr marL="0" indent="0" algn="just">
              <a:buNone/>
            </a:pPr>
            <a:endParaRPr lang="en-IN" sz="2400" dirty="0">
              <a:latin typeface="Times New Roman" pitchFamily="18" charset="0"/>
              <a:cs typeface="Times New Roman" pitchFamily="18" charset="0"/>
            </a:endParaRPr>
          </a:p>
          <a:p>
            <a:pPr marL="0" indent="0" algn="just">
              <a:buNone/>
            </a:pPr>
            <a:endParaRPr lang="en-IN" sz="2400" dirty="0" smtClean="0">
              <a:latin typeface="Times New Roman" pitchFamily="18" charset="0"/>
              <a:cs typeface="Times New Roman" pitchFamily="18" charset="0"/>
            </a:endParaRPr>
          </a:p>
          <a:p>
            <a:pPr marL="0" indent="0" algn="just">
              <a:buNone/>
            </a:pPr>
            <a:endParaRPr lang="en-IN" sz="2400" dirty="0">
              <a:latin typeface="Times New Roman" pitchFamily="18" charset="0"/>
              <a:cs typeface="Times New Roman" pitchFamily="18" charset="0"/>
            </a:endParaRPr>
          </a:p>
          <a:p>
            <a:pPr marL="0" indent="0" algn="just">
              <a:buNone/>
            </a:pPr>
            <a:endParaRPr lang="en-IN" sz="2400" dirty="0" smtClean="0">
              <a:latin typeface="Times New Roman" pitchFamily="18" charset="0"/>
              <a:cs typeface="Times New Roman" pitchFamily="18" charset="0"/>
            </a:endParaRPr>
          </a:p>
          <a:p>
            <a:pPr marL="0" indent="0" algn="ctr">
              <a:buNone/>
            </a:pPr>
            <a:endParaRPr lang="en-IN" sz="2400" dirty="0">
              <a:latin typeface="Times New Roman" pitchFamily="18" charset="0"/>
              <a:cs typeface="Times New Roman" pitchFamily="18" charset="0"/>
            </a:endParaRPr>
          </a:p>
          <a:p>
            <a:pPr marL="0" indent="0" algn="ctr">
              <a:buNone/>
            </a:pPr>
            <a:r>
              <a:rPr lang="en-IN" sz="1800" dirty="0" smtClean="0">
                <a:latin typeface="Times New Roman" pitchFamily="18" charset="0"/>
                <a:cs typeface="Times New Roman" pitchFamily="18" charset="0"/>
              </a:rPr>
              <a:t>Fig :Direct mapped cache.</a:t>
            </a:r>
          </a:p>
          <a:p>
            <a:pPr marL="0" indent="0" algn="ctr">
              <a:buNone/>
            </a:pPr>
            <a:endParaRPr lang="en-IN" sz="1800" dirty="0" smtClean="0">
              <a:latin typeface="Times New Roman" pitchFamily="18" charset="0"/>
              <a:cs typeface="Times New Roman" pitchFamily="18" charset="0"/>
            </a:endParaRPr>
          </a:p>
          <a:p>
            <a:pPr marL="274320" lvl="3" indent="-274320">
              <a:buSzPct val="95000"/>
              <a:buFont typeface="Wingdings" pitchFamily="2" charset="2"/>
              <a:buChar char="Ø"/>
            </a:pPr>
            <a:r>
              <a:rPr lang="en-IN" sz="2400" dirty="0">
                <a:solidFill>
                  <a:srgbClr val="C00000"/>
                </a:solidFill>
                <a:latin typeface="Times New Roman" pitchFamily="18" charset="0"/>
                <a:cs typeface="Times New Roman" pitchFamily="18" charset="0"/>
              </a:rPr>
              <a:t>Fully associative </a:t>
            </a:r>
            <a:r>
              <a:rPr lang="en-IN" sz="2400" dirty="0">
                <a:latin typeface="Times New Roman" pitchFamily="18" charset="0"/>
                <a:cs typeface="Times New Roman" pitchFamily="18" charset="0"/>
              </a:rPr>
              <a:t>is the opposite of direct mapping in that main memory block can stored in anywhere in the cache</a:t>
            </a:r>
            <a:r>
              <a:rPr lang="en-IN"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a:p>
            <a:pPr marL="274320" lvl="3" indent="-274320">
              <a:buSzPct val="95000"/>
              <a:buFont typeface="Wingdings" pitchFamily="2" charset="2"/>
              <a:buChar char="Ø"/>
            </a:pPr>
            <a:r>
              <a:rPr lang="en-IN" sz="2400" dirty="0">
                <a:latin typeface="Times New Roman" pitchFamily="18" charset="0"/>
                <a:cs typeface="Times New Roman" pitchFamily="18" charset="0"/>
              </a:rPr>
              <a:t>In this mapping, the entire cache must be searched </a:t>
            </a:r>
            <a:r>
              <a:rPr lang="en-IN" sz="2400" dirty="0" smtClean="0">
                <a:latin typeface="Times New Roman" pitchFamily="18" charset="0"/>
                <a:cs typeface="Times New Roman" pitchFamily="18" charset="0"/>
              </a:rPr>
              <a:t> for each </a:t>
            </a:r>
            <a:r>
              <a:rPr lang="en-IN" sz="2400" dirty="0">
                <a:latin typeface="Times New Roman" pitchFamily="18" charset="0"/>
                <a:cs typeface="Times New Roman" pitchFamily="18" charset="0"/>
              </a:rPr>
              <a:t>memory access</a:t>
            </a:r>
            <a:r>
              <a:rPr lang="en-IN" sz="24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p:txBody>
      </p:sp>
      <p:pic>
        <p:nvPicPr>
          <p:cNvPr id="1027" name="Picture 3" descr="C:\Users\Lakshmeesha\Pictures\Untitled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676399"/>
            <a:ext cx="2897579" cy="2326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7650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a:bodyPr>
          <a:lstStyle/>
          <a:p>
            <a:pPr marL="274320" lvl="3" indent="-274320">
              <a:buSzPct val="95000"/>
              <a:buFont typeface="Wingdings" pitchFamily="2" charset="2"/>
              <a:buChar char="Ø"/>
            </a:pPr>
            <a:endParaRPr lang="en-IN" sz="2400" dirty="0" smtClean="0">
              <a:latin typeface="Times New Roman" pitchFamily="18" charset="0"/>
              <a:cs typeface="Times New Roman" pitchFamily="18" charset="0"/>
            </a:endParaRPr>
          </a:p>
          <a:p>
            <a:pPr marL="274320" lvl="3" indent="-274320">
              <a:buSzPct val="95000"/>
              <a:buFont typeface="Wingdings" pitchFamily="2" charset="2"/>
              <a:buChar char="Ø"/>
            </a:pPr>
            <a:r>
              <a:rPr lang="en-IN" sz="2400" dirty="0">
                <a:solidFill>
                  <a:srgbClr val="C00000"/>
                </a:solidFill>
                <a:latin typeface="Times New Roman" pitchFamily="18" charset="0"/>
                <a:cs typeface="Times New Roman" pitchFamily="18" charset="0"/>
              </a:rPr>
              <a:t>Set </a:t>
            </a:r>
            <a:r>
              <a:rPr lang="en-IN" sz="2400" dirty="0" smtClean="0">
                <a:solidFill>
                  <a:srgbClr val="C00000"/>
                </a:solidFill>
                <a:latin typeface="Times New Roman" pitchFamily="18" charset="0"/>
                <a:cs typeface="Times New Roman" pitchFamily="18" charset="0"/>
              </a:rPr>
              <a:t>associative </a:t>
            </a:r>
            <a:r>
              <a:rPr lang="en-IN" sz="2400" dirty="0" smtClean="0">
                <a:latin typeface="Times New Roman" pitchFamily="18" charset="0"/>
                <a:cs typeface="Times New Roman" pitchFamily="18" charset="0"/>
              </a:rPr>
              <a:t>is combination of two extremes, direct and fully associative. Cache </a:t>
            </a:r>
            <a:r>
              <a:rPr lang="en-IN" sz="2400" dirty="0">
                <a:latin typeface="Times New Roman" pitchFamily="18" charset="0"/>
                <a:cs typeface="Times New Roman" pitchFamily="18" charset="0"/>
              </a:rPr>
              <a:t>is broken up into separate </a:t>
            </a:r>
            <a:r>
              <a:rPr lang="en-IN" sz="2400" dirty="0" smtClean="0">
                <a:latin typeface="Times New Roman" pitchFamily="18" charset="0"/>
                <a:cs typeface="Times New Roman" pitchFamily="18" charset="0"/>
              </a:rPr>
              <a:t>sets.</a:t>
            </a:r>
            <a:r>
              <a:rPr lang="en-IN" sz="2400" dirty="0">
                <a:latin typeface="Times New Roman" pitchFamily="18" charset="0"/>
                <a:cs typeface="Times New Roman" pitchFamily="18" charset="0"/>
              </a:rPr>
              <a:t> Each set is made up of two or more blocks. </a:t>
            </a:r>
            <a:endParaRPr lang="en-IN" sz="2400" dirty="0" smtClean="0">
              <a:latin typeface="Times New Roman" pitchFamily="18" charset="0"/>
              <a:cs typeface="Times New Roman" pitchFamily="18" charset="0"/>
            </a:endParaRPr>
          </a:p>
          <a:p>
            <a:pPr marL="274320" lvl="3" indent="-274320">
              <a:buSzPct val="95000"/>
              <a:buFont typeface="Wingdings" pitchFamily="2" charset="2"/>
              <a:buChar char="Ø"/>
            </a:pPr>
            <a:endParaRPr lang="en-IN" sz="2400" dirty="0" smtClean="0">
              <a:latin typeface="Times New Roman" pitchFamily="18" charset="0"/>
              <a:cs typeface="Times New Roman" pitchFamily="18" charset="0"/>
            </a:endParaRPr>
          </a:p>
          <a:p>
            <a:pPr algn="just">
              <a:buFont typeface="Wingdings" pitchFamily="2" charset="2"/>
              <a:buChar char="Ø"/>
            </a:pPr>
            <a:r>
              <a:rPr lang="en-IN" sz="2400" dirty="0" smtClean="0">
                <a:latin typeface="Times New Roman" pitchFamily="18" charset="0"/>
                <a:cs typeface="Times New Roman" pitchFamily="18" charset="0"/>
              </a:rPr>
              <a:t>This </a:t>
            </a:r>
            <a:r>
              <a:rPr lang="en-IN" sz="2400" dirty="0">
                <a:latin typeface="Times New Roman" pitchFamily="18" charset="0"/>
                <a:cs typeface="Times New Roman" pitchFamily="18" charset="0"/>
              </a:rPr>
              <a:t>allows the cache some </a:t>
            </a:r>
            <a:r>
              <a:rPr lang="en-IN" sz="2400" dirty="0" smtClean="0">
                <a:latin typeface="Times New Roman" pitchFamily="18" charset="0"/>
                <a:cs typeface="Times New Roman" pitchFamily="18" charset="0"/>
              </a:rPr>
              <a:t>flexibility </a:t>
            </a:r>
            <a:r>
              <a:rPr lang="en-IN" sz="2400" dirty="0">
                <a:latin typeface="Times New Roman" pitchFamily="18" charset="0"/>
                <a:cs typeface="Times New Roman" pitchFamily="18" charset="0"/>
              </a:rPr>
              <a:t>and which goes through the cache. The cache </a:t>
            </a:r>
            <a:r>
              <a:rPr lang="en-IN" sz="2400" dirty="0" smtClean="0">
                <a:latin typeface="Times New Roman" pitchFamily="18" charset="0"/>
                <a:cs typeface="Times New Roman" pitchFamily="18" charset="0"/>
              </a:rPr>
              <a:t>must limits </a:t>
            </a:r>
            <a:r>
              <a:rPr lang="en-IN" sz="2400" dirty="0">
                <a:latin typeface="Times New Roman" pitchFamily="18" charset="0"/>
                <a:cs typeface="Times New Roman" pitchFamily="18" charset="0"/>
              </a:rPr>
              <a:t>the amount of thrashing that could occur.</a:t>
            </a:r>
            <a:endParaRPr lang="en-IN" sz="2400" dirty="0">
              <a:solidFill>
                <a:srgbClr val="C00000"/>
              </a:solidFill>
              <a:latin typeface="Times New Roman" pitchFamily="18" charset="0"/>
              <a:cs typeface="Times New Roman" pitchFamily="18" charset="0"/>
            </a:endParaRPr>
          </a:p>
          <a:p>
            <a:pPr marL="274320" lvl="3" indent="-274320">
              <a:buSzPct val="95000"/>
              <a:buFont typeface="Wingdings" pitchFamily="2" charset="2"/>
              <a:buChar char="Ø"/>
            </a:pPr>
            <a:endParaRPr lang="en-IN" sz="2400" dirty="0" smtClean="0">
              <a:latin typeface="Times New Roman" pitchFamily="18" charset="0"/>
              <a:cs typeface="Times New Roman" pitchFamily="18" charset="0"/>
            </a:endParaRPr>
          </a:p>
          <a:p>
            <a:pPr marL="274320" lvl="3" indent="-274320">
              <a:buSzPct val="95000"/>
              <a:buFont typeface="Wingdings" pitchFamily="2" charset="2"/>
              <a:buChar char="Ø"/>
            </a:pPr>
            <a:endParaRPr lang="en-IN" sz="2400" dirty="0">
              <a:latin typeface="Times New Roman" pitchFamily="18" charset="0"/>
              <a:cs typeface="Times New Roman" pitchFamily="18" charset="0"/>
            </a:endParaRPr>
          </a:p>
          <a:p>
            <a:pPr>
              <a:buFont typeface="Wingdings" pitchFamily="2" charset="2"/>
              <a:buChar char="Ø"/>
            </a:pPr>
            <a:endParaRPr lang="en-IN" dirty="0"/>
          </a:p>
        </p:txBody>
      </p:sp>
    </p:spTree>
    <p:extLst>
      <p:ext uri="{BB962C8B-B14F-4D97-AF65-F5344CB8AC3E}">
        <p14:creationId xmlns:p14="http://schemas.microsoft.com/office/powerpoint/2010/main" val="10688311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IN" sz="4400" dirty="0" smtClean="0">
                <a:solidFill>
                  <a:srgbClr val="FF0000"/>
                </a:solidFill>
                <a:latin typeface="Times New Roman" pitchFamily="18" charset="0"/>
                <a:cs typeface="Times New Roman" pitchFamily="18" charset="0"/>
              </a:rPr>
              <a:t>Uses</a:t>
            </a:r>
            <a:endParaRPr lang="en-IN" sz="44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389120"/>
          </a:xfrm>
        </p:spPr>
        <p:txBody>
          <a:bodyPr>
            <a:normAutofit lnSpcReduction="10000"/>
          </a:bodyPr>
          <a:lstStyle/>
          <a:p>
            <a:pPr marL="0" indent="0" algn="just">
              <a:buNone/>
            </a:pPr>
            <a:r>
              <a:rPr lang="en-IN" sz="2400" b="1" dirty="0" smtClean="0">
                <a:latin typeface="Times New Roman" pitchFamily="18" charset="0"/>
                <a:cs typeface="Times New Roman" pitchFamily="18" charset="0"/>
              </a:rPr>
              <a:t>1.Servers</a:t>
            </a:r>
          </a:p>
          <a:p>
            <a:pPr algn="just"/>
            <a:r>
              <a:rPr lang="en-IN" sz="2400" dirty="0">
                <a:latin typeface="Times New Roman" pitchFamily="18" charset="0"/>
                <a:cs typeface="Times New Roman" pitchFamily="18" charset="0"/>
              </a:rPr>
              <a:t>Servers have a direct application for </a:t>
            </a:r>
            <a:r>
              <a:rPr lang="en-IN" sz="2400" dirty="0" smtClean="0">
                <a:latin typeface="Times New Roman" pitchFamily="18" charset="0"/>
                <a:cs typeface="Times New Roman" pitchFamily="18" charset="0"/>
              </a:rPr>
              <a:t>multicore </a:t>
            </a:r>
            <a:r>
              <a:rPr lang="en-IN" sz="2400" dirty="0">
                <a:latin typeface="Times New Roman" pitchFamily="18" charset="0"/>
                <a:cs typeface="Times New Roman" pitchFamily="18" charset="0"/>
              </a:rPr>
              <a:t>processors. </a:t>
            </a:r>
            <a:r>
              <a:rPr lang="en-IN" sz="2400" dirty="0" smtClean="0">
                <a:latin typeface="Times New Roman" pitchFamily="18" charset="0"/>
                <a:cs typeface="Times New Roman" pitchFamily="18" charset="0"/>
              </a:rPr>
              <a:t>A server can potentially have many simultaneous </a:t>
            </a:r>
            <a:r>
              <a:rPr lang="en-IN" sz="2400" dirty="0">
                <a:latin typeface="Times New Roman" pitchFamily="18" charset="0"/>
                <a:cs typeface="Times New Roman" pitchFamily="18" charset="0"/>
              </a:rPr>
              <a:t>connections to many users. </a:t>
            </a:r>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To </a:t>
            </a:r>
            <a:r>
              <a:rPr lang="en-IN" sz="2400" dirty="0">
                <a:latin typeface="Times New Roman" pitchFamily="18" charset="0"/>
                <a:cs typeface="Times New Roman" pitchFamily="18" charset="0"/>
              </a:rPr>
              <a:t>accept these connections, the server will either spawn a new process or fork </a:t>
            </a:r>
            <a:r>
              <a:rPr lang="en-IN" sz="2400" dirty="0" smtClean="0">
                <a:latin typeface="Times New Roman" pitchFamily="18" charset="0"/>
                <a:cs typeface="Times New Roman" pitchFamily="18" charset="0"/>
              </a:rPr>
              <a:t>off </a:t>
            </a:r>
            <a:r>
              <a:rPr lang="en-IN" sz="2400" dirty="0">
                <a:latin typeface="Times New Roman" pitchFamily="18" charset="0"/>
                <a:cs typeface="Times New Roman" pitchFamily="18" charset="0"/>
              </a:rPr>
              <a:t>a new </a:t>
            </a:r>
            <a:r>
              <a:rPr lang="en-IN" sz="2400" dirty="0" smtClean="0">
                <a:latin typeface="Times New Roman" pitchFamily="18" charset="0"/>
                <a:cs typeface="Times New Roman" pitchFamily="18" charset="0"/>
              </a:rPr>
              <a:t>thread</a:t>
            </a:r>
          </a:p>
          <a:p>
            <a:pPr marL="0" indent="0" algn="just">
              <a:buNone/>
            </a:pPr>
            <a:endParaRPr lang="en-IN" sz="2400" dirty="0">
              <a:latin typeface="Times New Roman" pitchFamily="18" charset="0"/>
              <a:cs typeface="Times New Roman" pitchFamily="18" charset="0"/>
            </a:endParaRPr>
          </a:p>
          <a:p>
            <a:pPr marL="0" indent="0" algn="just">
              <a:buNone/>
            </a:pPr>
            <a:r>
              <a:rPr lang="en-IN" sz="2400" b="1" dirty="0" smtClean="0">
                <a:latin typeface="Times New Roman" pitchFamily="18" charset="0"/>
                <a:cs typeface="Times New Roman" pitchFamily="18" charset="0"/>
              </a:rPr>
              <a:t>2.Consumers</a:t>
            </a:r>
          </a:p>
          <a:p>
            <a:pPr algn="just"/>
            <a:r>
              <a:rPr lang="en-IN" sz="2400" dirty="0">
                <a:latin typeface="Times New Roman" pitchFamily="18" charset="0"/>
                <a:cs typeface="Times New Roman" pitchFamily="18" charset="0"/>
              </a:rPr>
              <a:t>The consumer market has adopted these new processors, banking on the multi-tasking </a:t>
            </a:r>
            <a:r>
              <a:rPr lang="en-IN" sz="2400" dirty="0" smtClean="0">
                <a:latin typeface="Times New Roman" pitchFamily="18" charset="0"/>
                <a:cs typeface="Times New Roman" pitchFamily="18" charset="0"/>
              </a:rPr>
              <a:t>parallelism </a:t>
            </a:r>
            <a:r>
              <a:rPr lang="en-IN" sz="2400" dirty="0">
                <a:latin typeface="Times New Roman" pitchFamily="18" charset="0"/>
                <a:cs typeface="Times New Roman" pitchFamily="18" charset="0"/>
              </a:rPr>
              <a:t>granted by the multiple cores</a:t>
            </a:r>
            <a:endParaRPr lang="en-IN" sz="24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6658471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5105400"/>
          </a:xfrm>
        </p:spPr>
        <p:txBody>
          <a:bodyPr>
            <a:normAutofit/>
          </a:bodyPr>
          <a:lstStyle/>
          <a:p>
            <a:pPr marL="0" indent="0">
              <a:buNone/>
            </a:pPr>
            <a:r>
              <a:rPr lang="en-IN" sz="2400" b="1" dirty="0" smtClean="0">
                <a:latin typeface="Times New Roman" pitchFamily="18" charset="0"/>
                <a:cs typeface="Times New Roman" pitchFamily="18" charset="0"/>
              </a:rPr>
              <a:t>3. Virtualization</a:t>
            </a:r>
          </a:p>
          <a:p>
            <a:pPr algn="just"/>
            <a:r>
              <a:rPr lang="en-IN" sz="2400" dirty="0">
                <a:latin typeface="Times New Roman" pitchFamily="18" charset="0"/>
                <a:cs typeface="Times New Roman" pitchFamily="18" charset="0"/>
              </a:rPr>
              <a:t>A </a:t>
            </a:r>
            <a:r>
              <a:rPr lang="en-IN" sz="2400" dirty="0" smtClean="0">
                <a:latin typeface="Times New Roman" pitchFamily="18" charset="0"/>
                <a:cs typeface="Times New Roman" pitchFamily="18" charset="0"/>
              </a:rPr>
              <a:t>system </a:t>
            </a:r>
            <a:r>
              <a:rPr lang="en-IN" sz="2400" dirty="0">
                <a:latin typeface="Times New Roman" pitchFamily="18" charset="0"/>
                <a:cs typeface="Times New Roman" pitchFamily="18" charset="0"/>
              </a:rPr>
              <a:t>administrator can </a:t>
            </a:r>
            <a:r>
              <a:rPr lang="en-IN" sz="2400" dirty="0" smtClean="0">
                <a:latin typeface="Times New Roman" pitchFamily="18" charset="0"/>
                <a:cs typeface="Times New Roman" pitchFamily="18" charset="0"/>
              </a:rPr>
              <a:t>configure </a:t>
            </a:r>
            <a:r>
              <a:rPr lang="en-IN" sz="2400" dirty="0">
                <a:latin typeface="Times New Roman" pitchFamily="18" charset="0"/>
                <a:cs typeface="Times New Roman" pitchFamily="18" charset="0"/>
              </a:rPr>
              <a:t>the </a:t>
            </a:r>
            <a:r>
              <a:rPr lang="en-IN" sz="2400" dirty="0" smtClean="0">
                <a:latin typeface="Times New Roman" pitchFamily="18" charset="0"/>
                <a:cs typeface="Times New Roman" pitchFamily="18" charset="0"/>
              </a:rPr>
              <a:t>computer to “virtualize</a:t>
            </a:r>
            <a:r>
              <a:rPr lang="en-IN" sz="2400" dirty="0">
                <a:latin typeface="Times New Roman" pitchFamily="18" charset="0"/>
                <a:cs typeface="Times New Roman" pitchFamily="18" charset="0"/>
              </a:rPr>
              <a:t>" its devices, or operating system, to allow one </a:t>
            </a:r>
            <a:r>
              <a:rPr lang="en-IN" sz="2400" dirty="0" smtClean="0">
                <a:latin typeface="Times New Roman" pitchFamily="18" charset="0"/>
                <a:cs typeface="Times New Roman" pitchFamily="18" charset="0"/>
              </a:rPr>
              <a:t>or </a:t>
            </a:r>
            <a:r>
              <a:rPr lang="en-IN" sz="2400" dirty="0">
                <a:latin typeface="Times New Roman" pitchFamily="18" charset="0"/>
                <a:cs typeface="Times New Roman" pitchFamily="18" charset="0"/>
              </a:rPr>
              <a:t>more simultaneous virtual machine(s) to use the </a:t>
            </a:r>
            <a:r>
              <a:rPr lang="en-IN" sz="2400" dirty="0" smtClean="0">
                <a:latin typeface="Times New Roman" pitchFamily="18" charset="0"/>
                <a:cs typeface="Times New Roman" pitchFamily="18" charset="0"/>
              </a:rPr>
              <a:t>computer. If </a:t>
            </a:r>
            <a:r>
              <a:rPr lang="en-IN" sz="2400" dirty="0">
                <a:latin typeface="Times New Roman" pitchFamily="18" charset="0"/>
                <a:cs typeface="Times New Roman" pitchFamily="18" charset="0"/>
              </a:rPr>
              <a:t>each virtual machine (VM</a:t>
            </a:r>
            <a:r>
              <a:rPr lang="en-IN" sz="2400" dirty="0" smtClean="0">
                <a:latin typeface="Times New Roman" pitchFamily="18" charset="0"/>
                <a:cs typeface="Times New Roman" pitchFamily="18" charset="0"/>
              </a:rPr>
              <a:t>) was its own computer.</a:t>
            </a:r>
            <a:endParaRPr lang="en-IN" sz="2400" dirty="0" smtClean="0">
              <a:latin typeface="Times New Roman" pitchFamily="18" charset="0"/>
              <a:cs typeface="Times New Roman" pitchFamily="18" charset="0"/>
            </a:endParaRPr>
          </a:p>
          <a:p>
            <a:pPr marL="0" indent="0" algn="just">
              <a:buNone/>
            </a:pPr>
            <a:endParaRPr lang="en-IN" sz="2400" dirty="0">
              <a:latin typeface="Times New Roman" pitchFamily="18" charset="0"/>
              <a:cs typeface="Times New Roman" pitchFamily="18" charset="0"/>
            </a:endParaRPr>
          </a:p>
          <a:p>
            <a:pPr marL="0" indent="0" algn="just">
              <a:buNone/>
            </a:pPr>
            <a:r>
              <a:rPr lang="en-IN" sz="2400" b="1" dirty="0" smtClean="0">
                <a:latin typeface="Times New Roman" pitchFamily="18" charset="0"/>
                <a:cs typeface="Times New Roman" pitchFamily="18" charset="0"/>
              </a:rPr>
              <a:t>4. Analysis Techniques</a:t>
            </a:r>
          </a:p>
          <a:p>
            <a:pPr algn="just"/>
            <a:r>
              <a:rPr lang="en-IN" sz="2400" dirty="0">
                <a:latin typeface="Times New Roman" pitchFamily="18" charset="0"/>
                <a:cs typeface="Times New Roman" pitchFamily="18" charset="0"/>
              </a:rPr>
              <a:t>In the theoretical design of </a:t>
            </a:r>
            <a:r>
              <a:rPr lang="en-IN" sz="2400" dirty="0" smtClean="0">
                <a:latin typeface="Times New Roman" pitchFamily="18" charset="0"/>
                <a:cs typeface="Times New Roman" pitchFamily="18" charset="0"/>
              </a:rPr>
              <a:t>an architecture</a:t>
            </a:r>
            <a:r>
              <a:rPr lang="en-IN" sz="2400" dirty="0">
                <a:latin typeface="Times New Roman" pitchFamily="18" charset="0"/>
                <a:cs typeface="Times New Roman" pitchFamily="18" charset="0"/>
              </a:rPr>
              <a:t>, one uses mathematical equations to verify the </a:t>
            </a:r>
            <a:r>
              <a:rPr lang="en-IN" sz="2400" dirty="0" smtClean="0">
                <a:latin typeface="Times New Roman" pitchFamily="18" charset="0"/>
                <a:cs typeface="Times New Roman" pitchFamily="18" charset="0"/>
              </a:rPr>
              <a:t>performance.</a:t>
            </a:r>
          </a:p>
          <a:p>
            <a:pPr algn="just"/>
            <a:r>
              <a:rPr lang="en-IN" sz="2400" dirty="0">
                <a:latin typeface="Times New Roman" pitchFamily="18" charset="0"/>
                <a:cs typeface="Times New Roman" pitchFamily="18" charset="0"/>
              </a:rPr>
              <a:t>the </a:t>
            </a:r>
            <a:r>
              <a:rPr lang="en-IN" sz="2400" dirty="0" smtClean="0">
                <a:latin typeface="Times New Roman" pitchFamily="18" charset="0"/>
                <a:cs typeface="Times New Roman" pitchFamily="18" charset="0"/>
              </a:rPr>
              <a:t>average </a:t>
            </a:r>
            <a:r>
              <a:rPr lang="en-IN" sz="2400" dirty="0">
                <a:latin typeface="Times New Roman" pitchFamily="18" charset="0"/>
                <a:cs typeface="Times New Roman" pitchFamily="18" charset="0"/>
              </a:rPr>
              <a:t>memory access time (AMAT) in seconds or clock cycles can be found </a:t>
            </a:r>
            <a:r>
              <a:rPr lang="en-IN" sz="2400" dirty="0" smtClean="0">
                <a:latin typeface="Times New Roman" pitchFamily="18" charset="0"/>
                <a:cs typeface="Times New Roman" pitchFamily="18" charset="0"/>
              </a:rPr>
              <a:t>by,</a:t>
            </a:r>
          </a:p>
          <a:p>
            <a:pPr marL="0" indent="0" algn="just">
              <a:buNone/>
            </a:pPr>
            <a:r>
              <a:rPr lang="en-IN" sz="2400" dirty="0" smtClean="0"/>
              <a:t>            </a:t>
            </a:r>
            <a:r>
              <a:rPr lang="en-IN" sz="2400" dirty="0" smtClean="0">
                <a:solidFill>
                  <a:srgbClr val="FF0000"/>
                </a:solidFill>
              </a:rPr>
              <a:t>AMAT </a:t>
            </a:r>
            <a:r>
              <a:rPr lang="en-IN" sz="2400" dirty="0">
                <a:solidFill>
                  <a:srgbClr val="FF0000"/>
                </a:solidFill>
              </a:rPr>
              <a:t>= Hit time + (Miss rate * Miss penalty)</a:t>
            </a:r>
          </a:p>
          <a:p>
            <a:pPr marL="0" indent="0" algn="just">
              <a:buNone/>
            </a:pPr>
            <a:endParaRPr lang="en-IN" sz="2400" dirty="0" smtClean="0">
              <a:latin typeface="Times New Roman" pitchFamily="18" charset="0"/>
              <a:cs typeface="Times New Roman" pitchFamily="18" charset="0"/>
            </a:endParaRPr>
          </a:p>
          <a:p>
            <a:pPr algn="just"/>
            <a:endParaRPr lang="en-IN" sz="2400" dirty="0">
              <a:latin typeface="Times New Roman" pitchFamily="18" charset="0"/>
              <a:cs typeface="Times New Roman" pitchFamily="18" charset="0"/>
            </a:endParaRPr>
          </a:p>
          <a:p>
            <a:pPr algn="just"/>
            <a:endParaRPr lang="en-IN" sz="2400" b="1" dirty="0">
              <a:latin typeface="Times New Roman" pitchFamily="18" charset="0"/>
              <a:cs typeface="Times New Roman" pitchFamily="18" charset="0"/>
            </a:endParaRPr>
          </a:p>
          <a:p>
            <a:pPr algn="just"/>
            <a:endParaRPr lang="en-IN"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24895475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85800"/>
          </a:xfrm>
        </p:spPr>
        <p:txBody>
          <a:bodyPr>
            <a:normAutofit fontScale="90000"/>
          </a:bodyPr>
          <a:lstStyle/>
          <a:p>
            <a:pPr algn="ctr"/>
            <a:r>
              <a:rPr lang="en-IN" sz="4400" dirty="0" smtClean="0">
                <a:solidFill>
                  <a:srgbClr val="FF0000"/>
                </a:solidFill>
                <a:latin typeface="Times New Roman" pitchFamily="18" charset="0"/>
                <a:cs typeface="Times New Roman" pitchFamily="18" charset="0"/>
              </a:rPr>
              <a:t>Previous work</a:t>
            </a:r>
            <a:endParaRPr lang="en-IN" sz="44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5105400"/>
          </a:xfrm>
        </p:spPr>
        <p:txBody>
          <a:bodyPr>
            <a:normAutofit/>
          </a:bodyPr>
          <a:lstStyle/>
          <a:p>
            <a:pPr marL="0" indent="0">
              <a:buNone/>
            </a:pPr>
            <a:r>
              <a:rPr lang="en-IN" sz="2400" b="1" dirty="0" smtClean="0">
                <a:latin typeface="Times New Roman" pitchFamily="18" charset="0"/>
                <a:cs typeface="Times New Roman" pitchFamily="18" charset="0"/>
              </a:rPr>
              <a:t>1. AMD Athlon 64 FX Architecture</a:t>
            </a:r>
          </a:p>
          <a:p>
            <a:pPr marL="0" indent="0">
              <a:buNone/>
            </a:pPr>
            <a:endParaRPr lang="en-IN" sz="2400" dirty="0" smtClean="0">
              <a:latin typeface="Times New Roman" pitchFamily="18" charset="0"/>
              <a:cs typeface="Times New Roman" pitchFamily="18" charset="0"/>
            </a:endParaRPr>
          </a:p>
          <a:p>
            <a:pPr marL="0" indent="0">
              <a:buNone/>
            </a:pPr>
            <a:endParaRPr lang="en-IN" sz="2400" dirty="0">
              <a:latin typeface="Times New Roman" pitchFamily="18" charset="0"/>
              <a:cs typeface="Times New Roman" pitchFamily="18" charset="0"/>
            </a:endParaRPr>
          </a:p>
          <a:p>
            <a:pPr marL="0" indent="0">
              <a:buNone/>
            </a:pPr>
            <a:endParaRPr lang="en-IN" sz="2400" dirty="0" smtClean="0">
              <a:latin typeface="Times New Roman" pitchFamily="18" charset="0"/>
              <a:cs typeface="Times New Roman" pitchFamily="18" charset="0"/>
            </a:endParaRPr>
          </a:p>
          <a:p>
            <a:pPr marL="0" indent="0">
              <a:buNone/>
            </a:pPr>
            <a:endParaRPr lang="en-IN" sz="2400" dirty="0">
              <a:latin typeface="Times New Roman" pitchFamily="18" charset="0"/>
              <a:cs typeface="Times New Roman" pitchFamily="18" charset="0"/>
            </a:endParaRPr>
          </a:p>
          <a:p>
            <a:pPr marL="0" indent="0">
              <a:buNone/>
            </a:pPr>
            <a:endParaRPr lang="en-IN" sz="2400" dirty="0" smtClean="0">
              <a:latin typeface="Times New Roman" pitchFamily="18" charset="0"/>
              <a:cs typeface="Times New Roman" pitchFamily="18" charset="0"/>
            </a:endParaRPr>
          </a:p>
          <a:p>
            <a:pPr marL="0" indent="0">
              <a:buNone/>
            </a:pPr>
            <a:endParaRPr lang="en-IN" sz="2400" dirty="0">
              <a:latin typeface="Times New Roman" pitchFamily="18" charset="0"/>
              <a:cs typeface="Times New Roman" pitchFamily="18" charset="0"/>
            </a:endParaRPr>
          </a:p>
          <a:p>
            <a:pPr marL="0" indent="0">
              <a:buNone/>
            </a:pPr>
            <a:endParaRPr lang="en-IN" sz="2400" dirty="0" smtClean="0">
              <a:latin typeface="Times New Roman" pitchFamily="18" charset="0"/>
              <a:cs typeface="Times New Roman" pitchFamily="18" charset="0"/>
            </a:endParaRPr>
          </a:p>
          <a:p>
            <a:pPr marL="0" indent="0" algn="ctr">
              <a:buNone/>
            </a:pPr>
            <a:r>
              <a:rPr lang="en-IN" sz="1600" dirty="0" smtClean="0">
                <a:latin typeface="Times New Roman" pitchFamily="18" charset="0"/>
                <a:cs typeface="Times New Roman" pitchFamily="18" charset="0"/>
              </a:rPr>
              <a:t>Fig: AMD </a:t>
            </a:r>
            <a:r>
              <a:rPr lang="en-IN" sz="1600" dirty="0">
                <a:latin typeface="Times New Roman" pitchFamily="18" charset="0"/>
                <a:cs typeface="Times New Roman" pitchFamily="18" charset="0"/>
              </a:rPr>
              <a:t>Athlon 64 FX Architecture</a:t>
            </a:r>
          </a:p>
          <a:p>
            <a:pPr algn="just"/>
            <a:r>
              <a:rPr lang="en-IN" sz="2400" dirty="0">
                <a:latin typeface="Times New Roman" pitchFamily="18" charset="0"/>
                <a:cs typeface="Times New Roman" pitchFamily="18" charset="0"/>
              </a:rPr>
              <a:t>The AMD Athlon 64 FX dual-core processor has two L1 caches, </a:t>
            </a:r>
            <a:r>
              <a:rPr lang="en-IN" sz="2400" dirty="0" smtClean="0">
                <a:latin typeface="Times New Roman" pitchFamily="18" charset="0"/>
                <a:cs typeface="Times New Roman" pitchFamily="18" charset="0"/>
              </a:rPr>
              <a:t>data and instruction, and L2 cache, unified, for each core.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438400"/>
            <a:ext cx="4648199"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33074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867400"/>
          </a:xfrm>
        </p:spPr>
        <p:txBody>
          <a:bodyPr>
            <a:normAutofit/>
          </a:bodyPr>
          <a:lstStyle/>
          <a:p>
            <a:pPr marL="0" indent="0">
              <a:buNone/>
            </a:pPr>
            <a:r>
              <a:rPr lang="en-IN" sz="2400" b="1" dirty="0" smtClean="0">
                <a:latin typeface="Times New Roman" pitchFamily="18" charset="0"/>
                <a:cs typeface="Times New Roman" pitchFamily="18" charset="0"/>
              </a:rPr>
              <a:t>2. Intel Core Duo Architecture</a:t>
            </a:r>
          </a:p>
          <a:p>
            <a:pPr marL="0" indent="0">
              <a:buNone/>
            </a:pPr>
            <a:endParaRPr lang="en-IN" sz="2400" b="1" dirty="0" smtClean="0">
              <a:latin typeface="Times New Roman" pitchFamily="18" charset="0"/>
              <a:cs typeface="Times New Roman" pitchFamily="18" charset="0"/>
            </a:endParaRPr>
          </a:p>
          <a:p>
            <a:pPr marL="0" indent="0">
              <a:buNone/>
            </a:pPr>
            <a:endParaRPr lang="en-IN" sz="2400" b="1" dirty="0">
              <a:latin typeface="Times New Roman" pitchFamily="18" charset="0"/>
              <a:cs typeface="Times New Roman" pitchFamily="18" charset="0"/>
            </a:endParaRPr>
          </a:p>
          <a:p>
            <a:pPr marL="0" indent="0">
              <a:buNone/>
            </a:pPr>
            <a:endParaRPr lang="en-IN" sz="2400" b="1" dirty="0" smtClean="0">
              <a:latin typeface="Times New Roman" pitchFamily="18" charset="0"/>
              <a:cs typeface="Times New Roman" pitchFamily="18" charset="0"/>
            </a:endParaRPr>
          </a:p>
          <a:p>
            <a:pPr marL="0" indent="0">
              <a:buNone/>
            </a:pPr>
            <a:endParaRPr lang="en-IN" sz="2400" b="1" dirty="0">
              <a:latin typeface="Times New Roman" pitchFamily="18" charset="0"/>
              <a:cs typeface="Times New Roman" pitchFamily="18" charset="0"/>
            </a:endParaRPr>
          </a:p>
          <a:p>
            <a:pPr marL="0" indent="0">
              <a:buNone/>
            </a:pPr>
            <a:endParaRPr lang="en-IN" sz="2400" b="1" dirty="0" smtClean="0">
              <a:latin typeface="Times New Roman" pitchFamily="18" charset="0"/>
              <a:cs typeface="Times New Roman" pitchFamily="18" charset="0"/>
            </a:endParaRPr>
          </a:p>
          <a:p>
            <a:pPr marL="0" indent="0">
              <a:buNone/>
            </a:pPr>
            <a:endParaRPr lang="en-IN" sz="2400" b="1" dirty="0">
              <a:latin typeface="Times New Roman" pitchFamily="18" charset="0"/>
              <a:cs typeface="Times New Roman" pitchFamily="18" charset="0"/>
            </a:endParaRPr>
          </a:p>
          <a:p>
            <a:pPr marL="0" indent="0" algn="ctr">
              <a:buNone/>
            </a:pPr>
            <a:endParaRPr lang="en-IN" sz="2400" b="1" dirty="0">
              <a:latin typeface="Times New Roman" pitchFamily="18" charset="0"/>
              <a:cs typeface="Times New Roman" pitchFamily="18" charset="0"/>
            </a:endParaRPr>
          </a:p>
          <a:p>
            <a:pPr marL="0" indent="0" algn="ctr">
              <a:buNone/>
            </a:pPr>
            <a:endParaRPr lang="en-IN" sz="2400" b="1" dirty="0" smtClean="0">
              <a:latin typeface="Times New Roman" pitchFamily="18" charset="0"/>
              <a:cs typeface="Times New Roman" pitchFamily="18" charset="0"/>
            </a:endParaRPr>
          </a:p>
          <a:p>
            <a:pPr marL="0" indent="0" algn="ctr">
              <a:buNone/>
            </a:pPr>
            <a:r>
              <a:rPr lang="en-IN" sz="1800" dirty="0" smtClean="0">
                <a:latin typeface="Times New Roman" pitchFamily="18" charset="0"/>
                <a:cs typeface="Times New Roman" pitchFamily="18" charset="0"/>
              </a:rPr>
              <a:t>Fig:  Intel core Duo Architecture</a:t>
            </a:r>
          </a:p>
          <a:p>
            <a:r>
              <a:rPr lang="en-IN" sz="2400" dirty="0" smtClean="0">
                <a:latin typeface="Times New Roman" pitchFamily="18" charset="0"/>
                <a:cs typeface="Times New Roman" pitchFamily="18" charset="0"/>
              </a:rPr>
              <a:t>Intel uses a shared L2 cache in what is referred to as the “Advanced </a:t>
            </a:r>
            <a:r>
              <a:rPr lang="en-IN" sz="2400" dirty="0">
                <a:latin typeface="Times New Roman" pitchFamily="18" charset="0"/>
                <a:cs typeface="Times New Roman" pitchFamily="18" charset="0"/>
              </a:rPr>
              <a:t>S</a:t>
            </a:r>
            <a:r>
              <a:rPr lang="en-IN" sz="2400" dirty="0" smtClean="0">
                <a:latin typeface="Times New Roman" pitchFamily="18" charset="0"/>
                <a:cs typeface="Times New Roman" pitchFamily="18" charset="0"/>
              </a:rPr>
              <a:t>mart Cache”.</a:t>
            </a:r>
          </a:p>
          <a:p>
            <a:r>
              <a:rPr lang="en-IN" sz="2400" dirty="0" smtClean="0">
                <a:latin typeface="Times New Roman" pitchFamily="18" charset="0"/>
                <a:cs typeface="Times New Roman" pitchFamily="18" charset="0"/>
              </a:rPr>
              <a:t>Reducing cache misses and increasing the performance.</a:t>
            </a:r>
          </a:p>
          <a:p>
            <a:endParaRPr lang="en-IN" sz="2400" dirty="0">
              <a:latin typeface="Times New Roman" pitchFamily="18" charset="0"/>
              <a:cs typeface="Times New Roman" pitchFamily="18" charset="0"/>
            </a:endParaRPr>
          </a:p>
          <a:p>
            <a:pPr marL="0" indent="0" algn="ctr">
              <a:buNone/>
            </a:pPr>
            <a:endParaRPr lang="en-IN" sz="24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798" y="1447800"/>
            <a:ext cx="4648201"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05604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IN" sz="4400" dirty="0" smtClean="0">
                <a:solidFill>
                  <a:srgbClr val="FF0000"/>
                </a:solidFill>
                <a:latin typeface="Times New Roman" pitchFamily="18" charset="0"/>
                <a:cs typeface="Times New Roman" pitchFamily="18" charset="0"/>
              </a:rPr>
              <a:t>Conclusions</a:t>
            </a:r>
            <a:endParaRPr lang="en-IN" sz="44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76400"/>
            <a:ext cx="8229600" cy="4389120"/>
          </a:xfrm>
        </p:spPr>
        <p:txBody>
          <a:bodyPr>
            <a:normAutofit/>
          </a:bodyPr>
          <a:lstStyle/>
          <a:p>
            <a:pPr algn="just"/>
            <a:r>
              <a:rPr lang="en-IN" sz="2400" dirty="0">
                <a:latin typeface="Times New Roman" pitchFamily="18" charset="0"/>
                <a:cs typeface="Times New Roman" pitchFamily="18" charset="0"/>
              </a:rPr>
              <a:t>Parallel </a:t>
            </a:r>
            <a:r>
              <a:rPr lang="en-IN" sz="2400" dirty="0" smtClean="0">
                <a:latin typeface="Times New Roman" pitchFamily="18" charset="0"/>
                <a:cs typeface="Times New Roman" pitchFamily="18" charset="0"/>
              </a:rPr>
              <a:t>programming </a:t>
            </a:r>
            <a:r>
              <a:rPr lang="en-IN" sz="2400" dirty="0">
                <a:latin typeface="Times New Roman" pitchFamily="18" charset="0"/>
                <a:cs typeface="Times New Roman" pitchFamily="18" charset="0"/>
              </a:rPr>
              <a:t>and operating system collaboration remain key in the proper </a:t>
            </a:r>
            <a:r>
              <a:rPr lang="en-IN" sz="2400" dirty="0" smtClean="0">
                <a:latin typeface="Times New Roman" pitchFamily="18" charset="0"/>
                <a:cs typeface="Times New Roman" pitchFamily="18" charset="0"/>
              </a:rPr>
              <a:t>fulfilment </a:t>
            </a:r>
            <a:r>
              <a:rPr lang="en-IN" sz="2400" dirty="0">
                <a:latin typeface="Times New Roman" pitchFamily="18" charset="0"/>
                <a:cs typeface="Times New Roman" pitchFamily="18" charset="0"/>
              </a:rPr>
              <a:t>of a </a:t>
            </a:r>
            <a:r>
              <a:rPr lang="en-IN" sz="2400" dirty="0" smtClean="0">
                <a:latin typeface="Times New Roman" pitchFamily="18" charset="0"/>
                <a:cs typeface="Times New Roman" pitchFamily="18" charset="0"/>
              </a:rPr>
              <a:t>multicore processor's usefulness.</a:t>
            </a:r>
          </a:p>
          <a:p>
            <a:pPr algn="just"/>
            <a:endParaRPr lang="en-IN" sz="2400" dirty="0" smtClean="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Further caching schemes, both specialized and general, will continue to be honed, narrowing the performance gap between the processor and main </a:t>
            </a:r>
            <a:r>
              <a:rPr lang="en-IN" sz="2400" dirty="0" smtClean="0">
                <a:latin typeface="Times New Roman" pitchFamily="18" charset="0"/>
                <a:cs typeface="Times New Roman" pitchFamily="18" charset="0"/>
              </a:rPr>
              <a:t>memory.</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7930248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09600" y="2667000"/>
            <a:ext cx="7772400" cy="1509712"/>
          </a:xfrm>
        </p:spPr>
        <p:txBody>
          <a:bodyPr>
            <a:noAutofit/>
          </a:bodyPr>
          <a:lstStyle/>
          <a:p>
            <a:pPr algn="ctr"/>
            <a:r>
              <a:rPr lang="en-IN" sz="4000"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THANK YOU….</a:t>
            </a:r>
            <a:endParaRPr lang="en-IN" sz="40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8020065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228601"/>
            <a:ext cx="7315200" cy="990599"/>
          </a:xfrm>
        </p:spPr>
        <p:txBody>
          <a:bodyPr/>
          <a:lstStyle/>
          <a:p>
            <a:pPr algn="ctr"/>
            <a:r>
              <a:rPr lang="en-IN" sz="4400" dirty="0" smtClean="0">
                <a:solidFill>
                  <a:srgbClr val="FF0000"/>
                </a:solidFill>
                <a:latin typeface="Times New Roman" pitchFamily="18" charset="0"/>
                <a:cs typeface="Times New Roman" pitchFamily="18" charset="0"/>
              </a:rPr>
              <a:t>Contents</a:t>
            </a:r>
            <a:endParaRPr lang="en-IN" sz="4400" dirty="0">
              <a:solidFill>
                <a:srgbClr val="FF0000"/>
              </a:solidFill>
              <a:latin typeface="Times New Roman" pitchFamily="18" charset="0"/>
              <a:cs typeface="Times New Roman" pitchFamily="18" charset="0"/>
            </a:endParaRPr>
          </a:p>
        </p:txBody>
      </p:sp>
      <p:sp>
        <p:nvSpPr>
          <p:cNvPr id="5" name="Content Placeholder 4"/>
          <p:cNvSpPr>
            <a:spLocks noGrp="1"/>
          </p:cNvSpPr>
          <p:nvPr>
            <p:ph idx="1"/>
          </p:nvPr>
        </p:nvSpPr>
        <p:spPr>
          <a:xfrm>
            <a:off x="990600" y="1752600"/>
            <a:ext cx="7315200" cy="4572000"/>
          </a:xfrm>
        </p:spPr>
        <p:txBody>
          <a:bodyPr>
            <a:normAutofit/>
          </a:bodyPr>
          <a:lstStyle/>
          <a:p>
            <a:r>
              <a:rPr lang="en-IN" sz="2800" b="1" dirty="0" smtClean="0">
                <a:effectLst>
                  <a:outerShdw blurRad="38100" dist="38100" dir="2700000" algn="tl">
                    <a:srgbClr val="000000">
                      <a:alpha val="43137"/>
                    </a:srgbClr>
                  </a:outerShdw>
                </a:effectLst>
                <a:latin typeface="Times New Roman" pitchFamily="18" charset="0"/>
                <a:cs typeface="Times New Roman" pitchFamily="18" charset="0"/>
              </a:rPr>
              <a:t>Abstract</a:t>
            </a:r>
          </a:p>
          <a:p>
            <a:r>
              <a:rPr lang="en-IN" sz="2800" b="1" dirty="0" smtClean="0">
                <a:effectLst>
                  <a:outerShdw blurRad="38100" dist="38100" dir="2700000" algn="tl">
                    <a:srgbClr val="000000">
                      <a:alpha val="43137"/>
                    </a:srgbClr>
                  </a:outerShdw>
                </a:effectLst>
                <a:latin typeface="Times New Roman" pitchFamily="18" charset="0"/>
                <a:cs typeface="Times New Roman" pitchFamily="18" charset="0"/>
              </a:rPr>
              <a:t>Introduction</a:t>
            </a:r>
          </a:p>
          <a:p>
            <a:r>
              <a:rPr lang="en-IN" sz="2800" b="1" dirty="0" smtClean="0">
                <a:effectLst>
                  <a:outerShdw blurRad="38100" dist="38100" dir="2700000" algn="tl">
                    <a:srgbClr val="000000">
                      <a:alpha val="43137"/>
                    </a:srgbClr>
                  </a:outerShdw>
                </a:effectLst>
                <a:latin typeface="Times New Roman" pitchFamily="18" charset="0"/>
                <a:cs typeface="Times New Roman" pitchFamily="18" charset="0"/>
              </a:rPr>
              <a:t>Background</a:t>
            </a:r>
          </a:p>
          <a:p>
            <a:r>
              <a:rPr lang="en-IN" sz="2800" b="1" dirty="0" smtClean="0">
                <a:effectLst>
                  <a:outerShdw blurRad="38100" dist="38100" dir="2700000" algn="tl">
                    <a:srgbClr val="000000">
                      <a:alpha val="43137"/>
                    </a:srgbClr>
                  </a:outerShdw>
                </a:effectLst>
                <a:latin typeface="Times New Roman" pitchFamily="18" charset="0"/>
                <a:cs typeface="Times New Roman" pitchFamily="18" charset="0"/>
              </a:rPr>
              <a:t>Uses</a:t>
            </a:r>
          </a:p>
          <a:p>
            <a:r>
              <a:rPr lang="en-IN" sz="2800" b="1" dirty="0" smtClean="0">
                <a:effectLst>
                  <a:outerShdw blurRad="38100" dist="38100" dir="2700000" algn="tl">
                    <a:srgbClr val="000000">
                      <a:alpha val="43137"/>
                    </a:srgbClr>
                  </a:outerShdw>
                </a:effectLst>
                <a:latin typeface="Times New Roman" pitchFamily="18" charset="0"/>
                <a:cs typeface="Times New Roman" pitchFamily="18" charset="0"/>
              </a:rPr>
              <a:t>Previous Work</a:t>
            </a:r>
          </a:p>
          <a:p>
            <a:r>
              <a:rPr lang="en-IN" sz="2800" b="1" dirty="0" smtClean="0">
                <a:effectLst>
                  <a:outerShdw blurRad="38100" dist="38100" dir="2700000" algn="tl">
                    <a:srgbClr val="000000">
                      <a:alpha val="43137"/>
                    </a:srgbClr>
                  </a:outerShdw>
                </a:effectLst>
                <a:latin typeface="Times New Roman" pitchFamily="18" charset="0"/>
                <a:cs typeface="Times New Roman" pitchFamily="18" charset="0"/>
              </a:rPr>
              <a:t>Conclusions </a:t>
            </a:r>
            <a:endParaRPr lang="en-IN" sz="2800" b="1" dirty="0">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5167492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1020762"/>
          </a:xfrm>
        </p:spPr>
        <p:txBody>
          <a:bodyPr/>
          <a:lstStyle/>
          <a:p>
            <a:pPr algn="ctr"/>
            <a:r>
              <a:rPr lang="en-IN" sz="4400" dirty="0" smtClean="0">
                <a:solidFill>
                  <a:srgbClr val="FF0000"/>
                </a:solidFill>
                <a:latin typeface="Times New Roman" pitchFamily="18" charset="0"/>
                <a:cs typeface="Times New Roman" pitchFamily="18" charset="0"/>
              </a:rPr>
              <a:t>Abstract</a:t>
            </a:r>
            <a:r>
              <a:rPr lang="en-IN" dirty="0" smtClean="0"/>
              <a:t>	</a:t>
            </a:r>
            <a:endParaRPr lang="en-IN" dirty="0"/>
          </a:p>
        </p:txBody>
      </p:sp>
      <p:sp>
        <p:nvSpPr>
          <p:cNvPr id="2" name="Content Placeholder 1"/>
          <p:cNvSpPr>
            <a:spLocks noGrp="1"/>
          </p:cNvSpPr>
          <p:nvPr>
            <p:ph idx="1"/>
          </p:nvPr>
        </p:nvSpPr>
        <p:spPr>
          <a:xfrm>
            <a:off x="457200" y="1295400"/>
            <a:ext cx="8229600" cy="5562600"/>
          </a:xfrm>
        </p:spPr>
        <p:txBody>
          <a:bodyPr>
            <a:noAutofit/>
          </a:bodyPr>
          <a:lstStyle/>
          <a:p>
            <a:pPr algn="just"/>
            <a:r>
              <a:rPr lang="en-IN" sz="2400" dirty="0" smtClean="0">
                <a:latin typeface="Times New Roman" pitchFamily="18" charset="0"/>
                <a:cs typeface="Times New Roman" pitchFamily="18" charset="0"/>
              </a:rPr>
              <a:t>What brought about this changes from single processer architecture to having multiple processor on a single die and some of the hurdles and technologies.</a:t>
            </a:r>
          </a:p>
          <a:p>
            <a:pPr marL="45720" indent="0" algn="just">
              <a:buNone/>
            </a:pPr>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Having each processor or core on a single die allows much greater communication between the processors among other benefits.</a:t>
            </a:r>
          </a:p>
          <a:p>
            <a:pPr marL="45720" indent="0" algn="just">
              <a:buNone/>
            </a:pPr>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The pushes for multi-core processors have been the need for  </a:t>
            </a:r>
            <a:r>
              <a:rPr lang="en-IN" sz="2400" dirty="0">
                <a:latin typeface="Times New Roman" pitchFamily="18" charset="0"/>
                <a:cs typeface="Times New Roman" pitchFamily="18" charset="0"/>
              </a:rPr>
              <a:t>multi-threading and multitasking, security and </a:t>
            </a:r>
            <a:r>
              <a:rPr lang="en-IN" sz="2400" dirty="0" smtClean="0">
                <a:latin typeface="Times New Roman" pitchFamily="18" charset="0"/>
                <a:cs typeface="Times New Roman" pitchFamily="18" charset="0"/>
              </a:rPr>
              <a:t>virtualization, </a:t>
            </a:r>
            <a:r>
              <a:rPr lang="en-IN" sz="2400" dirty="0">
                <a:latin typeface="Times New Roman" pitchFamily="18" charset="0"/>
                <a:cs typeface="Times New Roman" pitchFamily="18" charset="0"/>
              </a:rPr>
              <a:t>and physical restraints such as heat generation and die size</a:t>
            </a:r>
            <a:r>
              <a:rPr lang="en-IN" sz="24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35868725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219201"/>
            <a:ext cx="7315200" cy="5090160"/>
          </a:xfrm>
        </p:spPr>
        <p:txBody>
          <a:bodyPr/>
          <a:lstStyle/>
          <a:p>
            <a:pPr algn="just"/>
            <a:r>
              <a:rPr lang="en-IN" sz="2400" dirty="0">
                <a:latin typeface="Times New Roman" pitchFamily="18" charset="0"/>
                <a:cs typeface="Times New Roman" pitchFamily="18" charset="0"/>
              </a:rPr>
              <a:t>Processor cache, the memory between the main memory and the CPU registers, is the performance bottleneck in most current architectures, and as such, can have vast improvements to the overall system</a:t>
            </a:r>
            <a:r>
              <a:rPr lang="en-IN" sz="2400" dirty="0" smtClean="0">
                <a:latin typeface="Times New Roman" pitchFamily="18" charset="0"/>
                <a:cs typeface="Times New Roman" pitchFamily="18" charset="0"/>
              </a:rPr>
              <a:t>.</a:t>
            </a:r>
          </a:p>
          <a:p>
            <a:pPr marL="45720" indent="0" algn="just">
              <a:buNone/>
            </a:pPr>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These caching methods are </a:t>
            </a:r>
            <a:r>
              <a:rPr lang="en-IN" sz="2400" dirty="0" smtClean="0">
                <a:latin typeface="Times New Roman" pitchFamily="18" charset="0"/>
                <a:cs typeface="Times New Roman" pitchFamily="18" charset="0"/>
              </a:rPr>
              <a:t>complex - multi-core </a:t>
            </a:r>
            <a:r>
              <a:rPr lang="en-IN" sz="2400" dirty="0">
                <a:latin typeface="Times New Roman" pitchFamily="18" charset="0"/>
                <a:cs typeface="Times New Roman" pitchFamily="18" charset="0"/>
              </a:rPr>
              <a:t>processor caches are even more </a:t>
            </a:r>
            <a:r>
              <a:rPr lang="en-IN" sz="2400" dirty="0" smtClean="0">
                <a:latin typeface="Times New Roman" pitchFamily="18" charset="0"/>
                <a:cs typeface="Times New Roman" pitchFamily="18" charset="0"/>
              </a:rPr>
              <a:t>so.</a:t>
            </a:r>
            <a:endParaRPr lang="en-IN" sz="24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41094935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591312"/>
          </a:xfrm>
        </p:spPr>
        <p:txBody>
          <a:bodyPr>
            <a:noAutofit/>
          </a:bodyPr>
          <a:lstStyle/>
          <a:p>
            <a:pPr algn="ctr"/>
            <a:r>
              <a:rPr lang="en-IN" sz="4400" dirty="0" smtClean="0">
                <a:solidFill>
                  <a:srgbClr val="FF0000"/>
                </a:solidFill>
                <a:latin typeface="Times New Roman" pitchFamily="18" charset="0"/>
                <a:cs typeface="Times New Roman" pitchFamily="18" charset="0"/>
              </a:rPr>
              <a:t>Introduction</a:t>
            </a:r>
            <a:endParaRPr lang="en-IN" sz="44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724400"/>
          </a:xfrm>
        </p:spPr>
        <p:txBody>
          <a:bodyPr>
            <a:normAutofit/>
          </a:bodyPr>
          <a:lstStyle/>
          <a:p>
            <a:pPr algn="just">
              <a:buFont typeface="Wingdings" pitchFamily="2" charset="2"/>
              <a:buChar char="Ø"/>
            </a:pPr>
            <a:r>
              <a:rPr lang="en-IN" sz="2400" dirty="0" smtClean="0">
                <a:latin typeface="Times New Roman" pitchFamily="18" charset="0"/>
                <a:cs typeface="Times New Roman" pitchFamily="18" charset="0"/>
              </a:rPr>
              <a:t>Traditional processor architectures have pushed the transistor count well into the hundreds of millions. </a:t>
            </a:r>
          </a:p>
          <a:p>
            <a:pPr algn="just">
              <a:buFont typeface="Wingdings" pitchFamily="2" charset="2"/>
              <a:buChar char="Ø"/>
            </a:pPr>
            <a:endParaRPr lang="en-IN" sz="2400" dirty="0" smtClean="0">
              <a:latin typeface="Times New Roman" pitchFamily="18" charset="0"/>
              <a:cs typeface="Times New Roman" pitchFamily="18" charset="0"/>
            </a:endParaRPr>
          </a:p>
          <a:p>
            <a:pPr algn="just">
              <a:buFont typeface="Wingdings" pitchFamily="2" charset="2"/>
              <a:buChar char="Ø"/>
            </a:pPr>
            <a:r>
              <a:rPr lang="en-IN" sz="2400" dirty="0" smtClean="0">
                <a:latin typeface="Times New Roman" pitchFamily="18" charset="0"/>
                <a:cs typeface="Times New Roman" pitchFamily="18" charset="0"/>
              </a:rPr>
              <a:t>These transistors, Nano-scale electronic switches, can switch between on and off (1 and 0) states billions of times in a second. </a:t>
            </a:r>
          </a:p>
          <a:p>
            <a:pPr algn="just">
              <a:buFont typeface="Wingdings" pitchFamily="2" charset="2"/>
              <a:buChar char="Ø"/>
            </a:pPr>
            <a:endParaRPr lang="en-IN" sz="2400" dirty="0" smtClean="0">
              <a:latin typeface="Times New Roman" pitchFamily="18" charset="0"/>
              <a:cs typeface="Times New Roman" pitchFamily="18" charset="0"/>
            </a:endParaRPr>
          </a:p>
          <a:p>
            <a:pPr algn="just">
              <a:buFont typeface="Wingdings" pitchFamily="2" charset="2"/>
              <a:buChar char="Ø"/>
            </a:pPr>
            <a:r>
              <a:rPr lang="en-IN" sz="2400" dirty="0" smtClean="0">
                <a:latin typeface="Times New Roman" pitchFamily="18" charset="0"/>
                <a:cs typeface="Times New Roman" pitchFamily="18" charset="0"/>
              </a:rPr>
              <a:t>On </a:t>
            </a:r>
            <a:r>
              <a:rPr lang="en-IN" sz="2400" dirty="0">
                <a:latin typeface="Times New Roman" pitchFamily="18" charset="0"/>
                <a:cs typeface="Times New Roman" pitchFamily="18" charset="0"/>
              </a:rPr>
              <a:t>a single core processor running </a:t>
            </a:r>
            <a:r>
              <a:rPr lang="en-IN" sz="2400" dirty="0" smtClean="0">
                <a:latin typeface="Times New Roman" pitchFamily="18" charset="0"/>
                <a:cs typeface="Times New Roman" pitchFamily="18" charset="0"/>
              </a:rPr>
              <a:t>multiple </a:t>
            </a:r>
            <a:r>
              <a:rPr lang="en-IN" sz="2400" dirty="0">
                <a:latin typeface="Times New Roman" pitchFamily="18" charset="0"/>
                <a:cs typeface="Times New Roman" pitchFamily="18" charset="0"/>
              </a:rPr>
              <a:t>applications, the operating system acts as a scheduler - switching contexts between the </a:t>
            </a:r>
            <a:r>
              <a:rPr lang="en-IN" sz="2400" dirty="0" smtClean="0">
                <a:latin typeface="Times New Roman" pitchFamily="18" charset="0"/>
                <a:cs typeface="Times New Roman" pitchFamily="18" charset="0"/>
              </a:rPr>
              <a:t>applications.</a:t>
            </a:r>
          </a:p>
          <a:p>
            <a:pPr marL="0" indent="0">
              <a:buNone/>
            </a:pPr>
            <a:endParaRPr lang="en-IN" sz="2400" dirty="0" smtClean="0">
              <a:latin typeface="Times New Roman" pitchFamily="18" charset="0"/>
              <a:cs typeface="Times New Roman" pitchFamily="18" charset="0"/>
            </a:endParaRPr>
          </a:p>
          <a:p>
            <a:pPr>
              <a:buFont typeface="Wingdings" pitchFamily="2" charset="2"/>
              <a:buChar char="Ø"/>
            </a:pPr>
            <a:endParaRPr lang="en-IN" sz="2400" dirty="0" smtClean="0">
              <a:latin typeface="Times New Roman" pitchFamily="18" charset="0"/>
              <a:cs typeface="Times New Roman" pitchFamily="18" charset="0"/>
            </a:endParaRPr>
          </a:p>
          <a:p>
            <a:pPr>
              <a:buFont typeface="Wingdings" pitchFamily="2" charset="2"/>
              <a:buChar char="Ø"/>
            </a:pPr>
            <a:endParaRPr lang="en-IN" sz="2400" dirty="0" smtClean="0">
              <a:latin typeface="Times New Roman" pitchFamily="18" charset="0"/>
              <a:cs typeface="Times New Roman" pitchFamily="18" charset="0"/>
            </a:endParaRPr>
          </a:p>
          <a:p>
            <a:pPr>
              <a:buFont typeface="Wingdings" pitchFamily="2" charset="2"/>
              <a:buChar char="Ø"/>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361060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pPr algn="ctr"/>
            <a:r>
              <a:rPr lang="en-IN" sz="4400" dirty="0" smtClean="0">
                <a:solidFill>
                  <a:srgbClr val="FF0000"/>
                </a:solidFill>
                <a:latin typeface="Times New Roman" pitchFamily="18" charset="0"/>
                <a:cs typeface="Times New Roman" pitchFamily="18" charset="0"/>
              </a:rPr>
              <a:t>Introduction Cont..</a:t>
            </a:r>
            <a:endParaRPr lang="en-IN" sz="44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76400"/>
            <a:ext cx="8229600" cy="4648200"/>
          </a:xfrm>
        </p:spPr>
        <p:txBody>
          <a:bodyPr/>
          <a:lstStyle/>
          <a:p>
            <a:pPr algn="just">
              <a:buFont typeface="Wingdings" pitchFamily="2" charset="2"/>
              <a:buChar char="Ø"/>
            </a:pPr>
            <a:r>
              <a:rPr lang="en-IN" sz="2400" dirty="0">
                <a:latin typeface="Times New Roman" pitchFamily="18" charset="0"/>
                <a:cs typeface="Times New Roman" pitchFamily="18" charset="0"/>
              </a:rPr>
              <a:t>In order for applications to reap the greatest benefits from multiple cores, the programmer must divide the application into simultaneous thread or be done by the </a:t>
            </a:r>
            <a:r>
              <a:rPr lang="en-IN" sz="2400" dirty="0" smtClean="0">
                <a:latin typeface="Times New Roman" pitchFamily="18" charset="0"/>
                <a:cs typeface="Times New Roman" pitchFamily="18" charset="0"/>
              </a:rPr>
              <a:t>OS </a:t>
            </a:r>
            <a:r>
              <a:rPr lang="en-IN" sz="2400" dirty="0">
                <a:latin typeface="Times New Roman" pitchFamily="18" charset="0"/>
                <a:cs typeface="Times New Roman" pitchFamily="18" charset="0"/>
              </a:rPr>
              <a:t>for multitasking</a:t>
            </a:r>
            <a:r>
              <a:rPr lang="en-IN" sz="2400" dirty="0" smtClean="0">
                <a:latin typeface="Times New Roman" pitchFamily="18" charset="0"/>
                <a:cs typeface="Times New Roman" pitchFamily="18" charset="0"/>
              </a:rPr>
              <a:t>.</a:t>
            </a:r>
          </a:p>
          <a:p>
            <a:pPr marL="0" indent="0" algn="just">
              <a:buNone/>
            </a:pPr>
            <a:endParaRPr lang="en-IN" sz="2400" dirty="0" smtClean="0">
              <a:latin typeface="Times New Roman" pitchFamily="18" charset="0"/>
              <a:cs typeface="Times New Roman" pitchFamily="18" charset="0"/>
            </a:endParaRPr>
          </a:p>
          <a:p>
            <a:pPr algn="just">
              <a:buFont typeface="Wingdings" pitchFamily="2" charset="2"/>
              <a:buChar char="Ø"/>
            </a:pPr>
            <a:r>
              <a:rPr lang="en-IN" sz="2400" dirty="0">
                <a:latin typeface="Times New Roman" pitchFamily="18" charset="0"/>
                <a:cs typeface="Times New Roman" pitchFamily="18" charset="0"/>
              </a:rPr>
              <a:t>A thread is a lightweight sub-program that shares the same memory space as other threads under the same program </a:t>
            </a:r>
            <a:r>
              <a:rPr lang="en-IN" sz="2400" dirty="0" smtClean="0">
                <a:latin typeface="Times New Roman" pitchFamily="18" charset="0"/>
                <a:cs typeface="Times New Roman" pitchFamily="18" charset="0"/>
              </a:rPr>
              <a:t>process.</a:t>
            </a:r>
          </a:p>
          <a:p>
            <a:pPr marL="0" indent="0" algn="just">
              <a:buNone/>
            </a:pPr>
            <a:endParaRPr lang="en-IN" sz="24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39063562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IN" sz="4400" dirty="0" smtClean="0">
                <a:solidFill>
                  <a:srgbClr val="FF0000"/>
                </a:solidFill>
                <a:latin typeface="Times New Roman" pitchFamily="18" charset="0"/>
                <a:cs typeface="Times New Roman" pitchFamily="18" charset="0"/>
              </a:rPr>
              <a:t>Background</a:t>
            </a:r>
            <a:endParaRPr lang="en-IN" sz="44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76400"/>
            <a:ext cx="8229600" cy="4343400"/>
          </a:xfrm>
        </p:spPr>
        <p:txBody>
          <a:bodyPr/>
          <a:lstStyle/>
          <a:p>
            <a:pPr marL="457200" indent="-457200">
              <a:buAutoNum type="arabicPeriod"/>
            </a:pPr>
            <a:r>
              <a:rPr lang="en-IN" sz="2400" b="1" dirty="0" smtClean="0">
                <a:latin typeface="Times New Roman" pitchFamily="18" charset="0"/>
                <a:cs typeface="Times New Roman" pitchFamily="18" charset="0"/>
              </a:rPr>
              <a:t>Computer Architectures</a:t>
            </a:r>
          </a:p>
          <a:p>
            <a:pPr marL="0" indent="0">
              <a:buNone/>
            </a:pPr>
            <a:endParaRPr lang="en-IN" sz="2400" b="1" dirty="0" smtClean="0">
              <a:latin typeface="Times New Roman" pitchFamily="18" charset="0"/>
              <a:cs typeface="Times New Roman" pitchFamily="18" charset="0"/>
            </a:endParaRPr>
          </a:p>
          <a:p>
            <a:pPr algn="just">
              <a:buFont typeface="Wingdings" pitchFamily="2" charset="2"/>
              <a:buChar char="ü"/>
            </a:pPr>
            <a:r>
              <a:rPr lang="en-IN" sz="2400" dirty="0">
                <a:latin typeface="Times New Roman" pitchFamily="18" charset="0"/>
                <a:cs typeface="Times New Roman" pitchFamily="18" charset="0"/>
              </a:rPr>
              <a:t>Past architectures have included multiple physically separate processors.</a:t>
            </a:r>
          </a:p>
          <a:p>
            <a:pPr marL="0" indent="0" algn="just">
              <a:buNone/>
            </a:pPr>
            <a:endParaRPr lang="en-IN" sz="2400" dirty="0">
              <a:latin typeface="Times New Roman" pitchFamily="18" charset="0"/>
              <a:cs typeface="Times New Roman" pitchFamily="18" charset="0"/>
            </a:endParaRPr>
          </a:p>
          <a:p>
            <a:pPr algn="just">
              <a:buFont typeface="Wingdings" pitchFamily="2" charset="2"/>
              <a:buChar char="ü"/>
            </a:pPr>
            <a:r>
              <a:rPr lang="en-IN" sz="2400" dirty="0" smtClean="0">
                <a:latin typeface="Times New Roman" pitchFamily="18" charset="0"/>
                <a:cs typeface="Times New Roman" pitchFamily="18" charset="0"/>
              </a:rPr>
              <a:t>Those </a:t>
            </a:r>
            <a:r>
              <a:rPr lang="en-IN" sz="2400" dirty="0">
                <a:latin typeface="Times New Roman" pitchFamily="18" charset="0"/>
                <a:cs typeface="Times New Roman" pitchFamily="18" charset="0"/>
              </a:rPr>
              <a:t>architectures fall far behind the multiple on-chip processors due mainly to wire delay and caching techniques</a:t>
            </a:r>
          </a:p>
          <a:p>
            <a:pPr>
              <a:buFont typeface="Wingdings" pitchFamily="2" charset="2"/>
              <a:buChar char="ü"/>
            </a:pPr>
            <a:endParaRPr lang="en-IN" sz="2400" b="1" dirty="0">
              <a:latin typeface="Times New Roman" pitchFamily="18" charset="0"/>
              <a:cs typeface="Times New Roman" pitchFamily="18" charset="0"/>
            </a:endParaRPr>
          </a:p>
          <a:p>
            <a:pPr marL="0" indent="0">
              <a:buNone/>
            </a:pPr>
            <a:endParaRPr lang="en-IN" sz="2400" b="1" dirty="0" smtClean="0">
              <a:latin typeface="Times New Roman" pitchFamily="18" charset="0"/>
              <a:cs typeface="Times New Roman" pitchFamily="18" charset="0"/>
            </a:endParaRPr>
          </a:p>
          <a:p>
            <a:pPr marL="457200" indent="-457200">
              <a:buFont typeface="+mj-lt"/>
              <a:buAutoNum type="arabicPeriod"/>
            </a:pPr>
            <a:endParaRPr lang="en-IN" sz="2400" b="1" dirty="0" smtClean="0">
              <a:latin typeface="Times New Roman" pitchFamily="18" charset="0"/>
              <a:cs typeface="Times New Roman" pitchFamily="18" charset="0"/>
            </a:endParaRPr>
          </a:p>
          <a:p>
            <a:pPr marL="514350" indent="-514350">
              <a:buFont typeface="+mj-lt"/>
              <a:buAutoNum type="arabicPeriod"/>
            </a:pPr>
            <a:endParaRPr lang="en-IN" sz="2400" b="1" dirty="0" smtClean="0">
              <a:latin typeface="Times New Roman" pitchFamily="18" charset="0"/>
              <a:cs typeface="Times New Roman" pitchFamily="18" charset="0"/>
            </a:endParaRPr>
          </a:p>
          <a:p>
            <a:pPr marL="514350" indent="-514350">
              <a:buFont typeface="+mj-lt"/>
              <a:buAutoNum type="arabicPeriod"/>
            </a:pPr>
            <a:endParaRPr lang="en-IN" sz="2400" b="1" dirty="0">
              <a:latin typeface="Times New Roman" pitchFamily="18" charset="0"/>
              <a:cs typeface="Times New Roman" pitchFamily="18" charset="0"/>
            </a:endParaRPr>
          </a:p>
          <a:p>
            <a:pPr marL="514350" indent="-514350">
              <a:buFont typeface="+mj-lt"/>
              <a:buAutoNum type="arabicPeriod"/>
            </a:pPr>
            <a:endParaRPr lang="en-IN" sz="2400" b="1" dirty="0" smtClean="0">
              <a:latin typeface="Times New Roman" pitchFamily="18" charset="0"/>
              <a:cs typeface="Times New Roman" pitchFamily="18" charset="0"/>
            </a:endParaRPr>
          </a:p>
          <a:p>
            <a:pPr marL="514350" indent="-514350">
              <a:buFont typeface="+mj-lt"/>
              <a:buAutoNum type="arabicPeriod"/>
            </a:pPr>
            <a:endParaRPr lang="en-IN" sz="2400" b="1" dirty="0">
              <a:latin typeface="Times New Roman" pitchFamily="18" charset="0"/>
              <a:cs typeface="Times New Roman" pitchFamily="18" charset="0"/>
            </a:endParaRPr>
          </a:p>
          <a:p>
            <a:pPr marL="514350" indent="-514350">
              <a:buFont typeface="+mj-lt"/>
              <a:buAutoNum type="arabicPeriod"/>
            </a:pPr>
            <a:endParaRPr lang="en-IN" sz="2400" b="1" dirty="0" smtClean="0">
              <a:latin typeface="Times New Roman" pitchFamily="18" charset="0"/>
              <a:cs typeface="Times New Roman" pitchFamily="18" charset="0"/>
            </a:endParaRPr>
          </a:p>
          <a:p>
            <a:pPr marL="514350" indent="-514350">
              <a:buFont typeface="+mj-lt"/>
              <a:buAutoNum type="arabicPeriod"/>
            </a:pPr>
            <a:endParaRPr lang="en-IN" sz="2400" b="1" dirty="0" smtClean="0">
              <a:latin typeface="Times New Roman" pitchFamily="18" charset="0"/>
              <a:cs typeface="Times New Roman" pitchFamily="18" charset="0"/>
            </a:endParaRPr>
          </a:p>
          <a:p>
            <a:pPr marL="0" indent="0">
              <a:buNone/>
            </a:pPr>
            <a:endParaRPr lang="en-IN" sz="24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70145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257800"/>
          </a:xfrm>
        </p:spPr>
        <p:txBody>
          <a:bodyPr>
            <a:normAutofit lnSpcReduction="10000"/>
          </a:bodyPr>
          <a:lstStyle/>
          <a:p>
            <a:pPr marL="0" indent="0">
              <a:buNone/>
            </a:pPr>
            <a:r>
              <a:rPr lang="en-IN" sz="2400" b="1" dirty="0" smtClean="0">
                <a:latin typeface="Times New Roman" pitchFamily="18" charset="0"/>
                <a:cs typeface="Times New Roman" pitchFamily="18" charset="0"/>
              </a:rPr>
              <a:t>2. Cache</a:t>
            </a:r>
          </a:p>
          <a:p>
            <a:pPr marL="0" indent="0">
              <a:buNone/>
            </a:pPr>
            <a:endParaRPr lang="en-IN" sz="2400" b="1" dirty="0">
              <a:latin typeface="Times New Roman" pitchFamily="18" charset="0"/>
              <a:cs typeface="Times New Roman" pitchFamily="18" charset="0"/>
            </a:endParaRPr>
          </a:p>
          <a:p>
            <a:pPr algn="just">
              <a:buFont typeface="Wingdings" pitchFamily="2" charset="2"/>
              <a:buChar char="ü"/>
            </a:pPr>
            <a:r>
              <a:rPr lang="en-IN" sz="2400" dirty="0">
                <a:latin typeface="Times New Roman" pitchFamily="18" charset="0"/>
                <a:cs typeface="Times New Roman" pitchFamily="18" charset="0"/>
              </a:rPr>
              <a:t>Computer cache </a:t>
            </a:r>
            <a:r>
              <a:rPr lang="en-IN" sz="2400" dirty="0" smtClean="0">
                <a:latin typeface="Times New Roman" pitchFamily="18" charset="0"/>
                <a:cs typeface="Times New Roman" pitchFamily="18" charset="0"/>
              </a:rPr>
              <a:t>is </a:t>
            </a:r>
            <a:r>
              <a:rPr lang="en-IN" sz="2400" dirty="0">
                <a:latin typeface="Times New Roman" pitchFamily="18" charset="0"/>
                <a:cs typeface="Times New Roman" pitchFamily="18" charset="0"/>
              </a:rPr>
              <a:t>intermediary role </a:t>
            </a:r>
            <a:r>
              <a:rPr lang="en-IN" sz="2400" dirty="0" smtClean="0">
                <a:latin typeface="Times New Roman" pitchFamily="18" charset="0"/>
                <a:cs typeface="Times New Roman" pitchFamily="18" charset="0"/>
              </a:rPr>
              <a:t>between main memory and the processor.</a:t>
            </a:r>
          </a:p>
          <a:p>
            <a:pPr marL="0" indent="0" algn="just">
              <a:buNone/>
            </a:pPr>
            <a:endParaRPr lang="en-IN" sz="2400" dirty="0" smtClean="0">
              <a:latin typeface="Times New Roman" pitchFamily="18" charset="0"/>
              <a:cs typeface="Times New Roman" pitchFamily="18" charset="0"/>
            </a:endParaRPr>
          </a:p>
          <a:p>
            <a:pPr algn="just">
              <a:buFont typeface="Wingdings" pitchFamily="2" charset="2"/>
              <a:buChar char="ü"/>
            </a:pPr>
            <a:r>
              <a:rPr lang="en-IN" sz="2400" dirty="0" smtClean="0">
                <a:latin typeface="Times New Roman" pitchFamily="18" charset="0"/>
                <a:cs typeface="Times New Roman" pitchFamily="18" charset="0"/>
              </a:rPr>
              <a:t>Cache is made from static RAM(SRAM),built from static </a:t>
            </a:r>
            <a:r>
              <a:rPr lang="en-IN" sz="2400" dirty="0" smtClean="0">
                <a:latin typeface="Times New Roman" pitchFamily="18" charset="0"/>
                <a:cs typeface="Times New Roman" pitchFamily="18" charset="0"/>
              </a:rPr>
              <a:t>flip-flops</a:t>
            </a:r>
            <a:r>
              <a:rPr lang="en-IN" sz="2400" dirty="0" smtClean="0">
                <a:latin typeface="Times New Roman" pitchFamily="18" charset="0"/>
                <a:cs typeface="Times New Roman" pitchFamily="18" charset="0"/>
              </a:rPr>
              <a:t>, to provide faster access times. </a:t>
            </a:r>
          </a:p>
          <a:p>
            <a:pPr marL="0" indent="0" algn="just">
              <a:buNone/>
            </a:pPr>
            <a:endParaRPr lang="en-IN" sz="2400" dirty="0" smtClean="0">
              <a:latin typeface="Times New Roman" pitchFamily="18" charset="0"/>
              <a:cs typeface="Times New Roman" pitchFamily="18" charset="0"/>
            </a:endParaRPr>
          </a:p>
          <a:p>
            <a:pPr algn="just">
              <a:buFont typeface="Wingdings" pitchFamily="2" charset="2"/>
              <a:buChar char="ü"/>
            </a:pPr>
            <a:r>
              <a:rPr lang="en-IN" sz="2400" dirty="0">
                <a:latin typeface="Times New Roman" pitchFamily="18" charset="0"/>
                <a:cs typeface="Times New Roman" pitchFamily="18" charset="0"/>
              </a:rPr>
              <a:t>SRAM is a up to four times larger </a:t>
            </a:r>
            <a:r>
              <a:rPr lang="en-IN" sz="2400" dirty="0" smtClean="0">
                <a:latin typeface="Times New Roman" pitchFamily="18" charset="0"/>
                <a:cs typeface="Times New Roman" pitchFamily="18" charset="0"/>
              </a:rPr>
              <a:t>than an equivalent DDR SDRAM module.</a:t>
            </a:r>
          </a:p>
          <a:p>
            <a:pPr algn="just">
              <a:buFont typeface="Wingdings" pitchFamily="2" charset="2"/>
              <a:buChar char="ü"/>
            </a:pPr>
            <a:endParaRPr lang="en-IN" sz="2400" dirty="0">
              <a:latin typeface="Times New Roman" pitchFamily="18" charset="0"/>
              <a:cs typeface="Times New Roman" pitchFamily="18" charset="0"/>
            </a:endParaRPr>
          </a:p>
          <a:p>
            <a:pPr algn="just">
              <a:buFont typeface="Wingdings" pitchFamily="2" charset="2"/>
              <a:buChar char="ü"/>
            </a:pPr>
            <a:r>
              <a:rPr lang="en-IN" sz="2400" dirty="0" smtClean="0">
                <a:latin typeface="Times New Roman" pitchFamily="18" charset="0"/>
                <a:cs typeface="Times New Roman" pitchFamily="18" charset="0"/>
              </a:rPr>
              <a:t>Caches </a:t>
            </a:r>
            <a:r>
              <a:rPr lang="en-IN" sz="2400" dirty="0">
                <a:latin typeface="Times New Roman" pitchFamily="18" charset="0"/>
                <a:cs typeface="Times New Roman" pitchFamily="18" charset="0"/>
              </a:rPr>
              <a:t>are several issues to be dealt with initial placement, identification, replacement, and write strategies. </a:t>
            </a:r>
          </a:p>
          <a:p>
            <a:pPr marL="0" indent="0">
              <a:buNone/>
            </a:pPr>
            <a:endParaRPr lang="en-IN" sz="2400" dirty="0"/>
          </a:p>
          <a:p>
            <a:pPr>
              <a:buFont typeface="Wingdings" pitchFamily="2" charset="2"/>
              <a:buChar char="ü"/>
            </a:pPr>
            <a:endParaRPr lang="en-IN" sz="2400" dirty="0" smtClean="0">
              <a:latin typeface="Times New Roman" pitchFamily="18" charset="0"/>
              <a:cs typeface="Times New Roman" pitchFamily="18" charset="0"/>
            </a:endParaRPr>
          </a:p>
          <a:p>
            <a:pPr>
              <a:buFont typeface="Wingdings" pitchFamily="2" charset="2"/>
              <a:buChar char="ü"/>
            </a:pPr>
            <a:endParaRPr lang="en-IN" sz="2400" dirty="0"/>
          </a:p>
        </p:txBody>
      </p:sp>
    </p:spTree>
    <p:extLst>
      <p:ext uri="{BB962C8B-B14F-4D97-AF65-F5344CB8AC3E}">
        <p14:creationId xmlns:p14="http://schemas.microsoft.com/office/powerpoint/2010/main" val="23899942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943600"/>
          </a:xfrm>
        </p:spPr>
        <p:txBody>
          <a:bodyPr>
            <a:normAutofit/>
          </a:bodyPr>
          <a:lstStyle/>
          <a:p>
            <a:pPr marL="0" indent="0" algn="just">
              <a:buNone/>
            </a:pPr>
            <a:endParaRPr lang="en-IN" sz="2400" dirty="0">
              <a:latin typeface="Times New Roman" pitchFamily="18" charset="0"/>
              <a:cs typeface="Times New Roman" pitchFamily="18" charset="0"/>
            </a:endParaRPr>
          </a:p>
          <a:p>
            <a:pPr algn="just">
              <a:buFont typeface="Wingdings" pitchFamily="2" charset="2"/>
              <a:buChar char="ü"/>
            </a:pPr>
            <a:r>
              <a:rPr lang="en-IN" sz="2400" dirty="0" smtClean="0">
                <a:latin typeface="Times New Roman" pitchFamily="18" charset="0"/>
                <a:cs typeface="Times New Roman" pitchFamily="18" charset="0"/>
              </a:rPr>
              <a:t>These have to deal with the fundamental cache element ,a block (Block size 4 to 32kilobytes).</a:t>
            </a:r>
          </a:p>
          <a:p>
            <a:pPr algn="just">
              <a:buFont typeface="Wingdings" pitchFamily="2" charset="2"/>
              <a:buChar char="ü"/>
            </a:pPr>
            <a:endParaRPr lang="en-IN" sz="2400" dirty="0">
              <a:latin typeface="Times New Roman" pitchFamily="18" charset="0"/>
              <a:cs typeface="Times New Roman" pitchFamily="18" charset="0"/>
            </a:endParaRPr>
          </a:p>
          <a:p>
            <a:pPr algn="just">
              <a:buFont typeface="Wingdings" pitchFamily="2" charset="2"/>
              <a:buChar char="ü"/>
            </a:pPr>
            <a:r>
              <a:rPr lang="en-IN" sz="2400" dirty="0" smtClean="0">
                <a:latin typeface="Times New Roman" pitchFamily="18" charset="0"/>
                <a:cs typeface="Times New Roman" pitchFamily="18" charset="0"/>
              </a:rPr>
              <a:t>While </a:t>
            </a:r>
            <a:r>
              <a:rPr lang="en-IN" sz="2400" dirty="0">
                <a:latin typeface="Times New Roman" pitchFamily="18" charset="0"/>
                <a:cs typeface="Times New Roman" pitchFamily="18" charset="0"/>
              </a:rPr>
              <a:t>a bigger block size </a:t>
            </a:r>
            <a:r>
              <a:rPr lang="en-IN" sz="2400" dirty="0" smtClean="0">
                <a:latin typeface="Times New Roman" pitchFamily="18" charset="0"/>
                <a:cs typeface="Times New Roman" pitchFamily="18" charset="0"/>
              </a:rPr>
              <a:t>decreases </a:t>
            </a:r>
            <a:r>
              <a:rPr lang="en-IN" sz="2400" dirty="0">
                <a:latin typeface="Times New Roman" pitchFamily="18" charset="0"/>
                <a:cs typeface="Times New Roman" pitchFamily="18" charset="0"/>
              </a:rPr>
              <a:t>the miss rate, the miss penalty goes up. </a:t>
            </a:r>
          </a:p>
          <a:p>
            <a:pPr algn="just">
              <a:buFont typeface="Wingdings" pitchFamily="2" charset="2"/>
              <a:buChar char="ü"/>
            </a:pPr>
            <a:endParaRPr lang="en-IN" sz="2400" dirty="0" smtClean="0">
              <a:latin typeface="Times New Roman" pitchFamily="18" charset="0"/>
              <a:cs typeface="Times New Roman" pitchFamily="18" charset="0"/>
            </a:endParaRPr>
          </a:p>
          <a:p>
            <a:pPr algn="just">
              <a:buFont typeface="Wingdings" pitchFamily="2" charset="2"/>
              <a:buChar char="ü"/>
            </a:pPr>
            <a:r>
              <a:rPr lang="en-IN" sz="2400" dirty="0" smtClean="0">
                <a:latin typeface="Times New Roman" pitchFamily="18" charset="0"/>
                <a:cs typeface="Times New Roman" pitchFamily="18" charset="0"/>
              </a:rPr>
              <a:t>Primary </a:t>
            </a:r>
            <a:r>
              <a:rPr lang="en-IN" sz="2400" dirty="0">
                <a:latin typeface="Times New Roman" pitchFamily="18" charset="0"/>
                <a:cs typeface="Times New Roman" pitchFamily="18" charset="0"/>
              </a:rPr>
              <a:t>aspects of Caches is the type of mapping strategy:</a:t>
            </a:r>
          </a:p>
          <a:p>
            <a:pPr lvl="3" algn="just">
              <a:buFont typeface="Wingdings" pitchFamily="2" charset="2"/>
              <a:buChar char="Ø"/>
            </a:pPr>
            <a:r>
              <a:rPr lang="en-IN" sz="2400" dirty="0">
                <a:latin typeface="Times New Roman" pitchFamily="18" charset="0"/>
                <a:cs typeface="Times New Roman" pitchFamily="18" charset="0"/>
              </a:rPr>
              <a:t>Direct</a:t>
            </a:r>
          </a:p>
          <a:p>
            <a:pPr lvl="3" algn="just">
              <a:buFont typeface="Wingdings" pitchFamily="2" charset="2"/>
              <a:buChar char="Ø"/>
            </a:pPr>
            <a:r>
              <a:rPr lang="en-IN" sz="2400" dirty="0">
                <a:latin typeface="Times New Roman" pitchFamily="18" charset="0"/>
                <a:cs typeface="Times New Roman" pitchFamily="18" charset="0"/>
              </a:rPr>
              <a:t>Fully associative</a:t>
            </a:r>
          </a:p>
          <a:p>
            <a:pPr lvl="3" algn="just">
              <a:buFont typeface="Wingdings" pitchFamily="2" charset="2"/>
              <a:buChar char="Ø"/>
            </a:pPr>
            <a:r>
              <a:rPr lang="en-IN" sz="2400" dirty="0">
                <a:latin typeface="Times New Roman" pitchFamily="18" charset="0"/>
                <a:cs typeface="Times New Roman" pitchFamily="18" charset="0"/>
              </a:rPr>
              <a:t>Set associative</a:t>
            </a:r>
          </a:p>
          <a:p>
            <a:pPr algn="just"/>
            <a:endParaRPr lang="en-IN" sz="2400" dirty="0" smtClean="0">
              <a:latin typeface="Times New Roman" pitchFamily="18" charset="0"/>
              <a:cs typeface="Times New Roman" pitchFamily="18" charset="0"/>
            </a:endParaRPr>
          </a:p>
          <a:p>
            <a:pPr marL="0" indent="0" algn="just">
              <a:buNone/>
            </a:pPr>
            <a:endParaRPr lang="en-IN" sz="2400" dirty="0" smtClean="0">
              <a:latin typeface="Times New Roman" pitchFamily="18" charset="0"/>
              <a:cs typeface="Times New Roman" pitchFamily="18" charset="0"/>
            </a:endParaRPr>
          </a:p>
          <a:p>
            <a:pPr algn="just"/>
            <a:endParaRPr lang="en-IN" sz="2400" dirty="0">
              <a:latin typeface="Times New Roman" pitchFamily="18" charset="0"/>
              <a:cs typeface="Times New Roman" pitchFamily="18" charset="0"/>
            </a:endParaRPr>
          </a:p>
          <a:p>
            <a:pPr algn="just"/>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6707004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1318</TotalTime>
  <Words>843</Words>
  <Application>Microsoft Office PowerPoint</Application>
  <PresentationFormat>On-screen Show (4:3)</PresentationFormat>
  <Paragraphs>132</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Multi-core Processors and Caching - A Survey </vt:lpstr>
      <vt:lpstr>Contents</vt:lpstr>
      <vt:lpstr>Abstract </vt:lpstr>
      <vt:lpstr>PowerPoint Presentation</vt:lpstr>
      <vt:lpstr>Introduction</vt:lpstr>
      <vt:lpstr>Introduction Cont..</vt:lpstr>
      <vt:lpstr>Background</vt:lpstr>
      <vt:lpstr>PowerPoint Presentation</vt:lpstr>
      <vt:lpstr>PowerPoint Presentation</vt:lpstr>
      <vt:lpstr>PowerPoint Presentation</vt:lpstr>
      <vt:lpstr>PowerPoint Presentation</vt:lpstr>
      <vt:lpstr>Uses</vt:lpstr>
      <vt:lpstr>PowerPoint Presentation</vt:lpstr>
      <vt:lpstr>Previous work</vt:lpstr>
      <vt:lpstr>PowerPoint Presentation</vt:lpstr>
      <vt:lpstr>Conclusions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Lakshmeesha</dc:creator>
  <cp:lastModifiedBy>Lakshmeesha</cp:lastModifiedBy>
  <cp:revision>40</cp:revision>
  <dcterms:created xsi:type="dcterms:W3CDTF">2006-08-16T00:00:00Z</dcterms:created>
  <dcterms:modified xsi:type="dcterms:W3CDTF">2014-12-08T17:13:26Z</dcterms:modified>
</cp:coreProperties>
</file>