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guxMkMURlcuhQ1rTECEDsSNQgd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boldItalic.fntdata"/><Relationship Id="rId25" Type="http://schemas.openxmlformats.org/officeDocument/2006/relationships/font" Target="fonts/Nunito-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bc5ced065_2_6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bc5ced065_2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bc5ced065_2_6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bc5ced065_2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bc5ced065_2_6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bc5ced065_2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bc5ced065_1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bc5ced065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bc5ced065_1_1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9bc5ced065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bc5ced065_1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bc5ced065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bc5ced065_2_6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bc5ced065_2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g9bc5ced065_2_1297"/>
          <p:cNvSpPr/>
          <p:nvPr/>
        </p:nvSpPr>
        <p:spPr>
          <a:xfrm>
            <a:off x="41" y="3766000"/>
            <a:ext cx="98271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 name="Google Shape;11;g9bc5ced065_2_1297"/>
          <p:cNvSpPr/>
          <p:nvPr/>
        </p:nvSpPr>
        <p:spPr>
          <a:xfrm flipH="1">
            <a:off x="4776900" y="2067600"/>
            <a:ext cx="74151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g9bc5ced065_2_1297"/>
          <p:cNvSpPr/>
          <p:nvPr/>
        </p:nvSpPr>
        <p:spPr>
          <a:xfrm rot="10800000">
            <a:off x="6745206" y="-100"/>
            <a:ext cx="54468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9bc5ced065_2_1297"/>
          <p:cNvSpPr/>
          <p:nvPr/>
        </p:nvSpPr>
        <p:spPr>
          <a:xfrm>
            <a:off x="271033"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 name="Google Shape;14;g9bc5ced065_2_1297"/>
          <p:cNvGrpSpPr/>
          <p:nvPr/>
        </p:nvGrpSpPr>
        <p:grpSpPr>
          <a:xfrm>
            <a:off x="340259" y="790"/>
            <a:ext cx="3000409" cy="1392365"/>
            <a:chOff x="255200" y="592"/>
            <a:chExt cx="2250363" cy="1044300"/>
          </a:xfrm>
        </p:grpSpPr>
        <p:sp>
          <p:nvSpPr>
            <p:cNvPr id="15" name="Google Shape;15;g9bc5ced065_2_1297"/>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9bc5ced065_2_1297"/>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9bc5ced065_2_1297"/>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g9bc5ced065_2_1297"/>
          <p:cNvGrpSpPr/>
          <p:nvPr/>
        </p:nvGrpSpPr>
        <p:grpSpPr>
          <a:xfrm>
            <a:off x="1207163" y="790"/>
            <a:ext cx="3000409" cy="1392365"/>
            <a:chOff x="905395" y="592"/>
            <a:chExt cx="2250363" cy="1044300"/>
          </a:xfrm>
        </p:grpSpPr>
        <p:sp>
          <p:nvSpPr>
            <p:cNvPr id="19" name="Google Shape;19;g9bc5ced065_2_1297"/>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9bc5ced065_2_1297"/>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9bc5ced065_2_1297"/>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g9bc5ced065_2_1297"/>
          <p:cNvGrpSpPr/>
          <p:nvPr/>
        </p:nvGrpSpPr>
        <p:grpSpPr>
          <a:xfrm>
            <a:off x="9409957" y="6784"/>
            <a:ext cx="2468376" cy="1002839"/>
            <a:chOff x="6917201" y="0"/>
            <a:chExt cx="2227777" cy="863400"/>
          </a:xfrm>
        </p:grpSpPr>
        <p:sp>
          <p:nvSpPr>
            <p:cNvPr id="23" name="Google Shape;23;g9bc5ced065_2_1297"/>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9bc5ced065_2_1297"/>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9bc5ced065_2_1297"/>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 name="Google Shape;26;g9bc5ced065_2_1297"/>
          <p:cNvGrpSpPr/>
          <p:nvPr/>
        </p:nvGrpSpPr>
        <p:grpSpPr>
          <a:xfrm>
            <a:off x="8737606" y="5623802"/>
            <a:ext cx="3185498" cy="1234317"/>
            <a:chOff x="6917201" y="0"/>
            <a:chExt cx="2227777" cy="863400"/>
          </a:xfrm>
        </p:grpSpPr>
        <p:sp>
          <p:nvSpPr>
            <p:cNvPr id="27" name="Google Shape;27;g9bc5ced065_2_1297"/>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9bc5ced065_2_1297"/>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9bc5ced065_2_1297"/>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0" name="Google Shape;30;g9bc5ced065_2_1297"/>
          <p:cNvGrpSpPr/>
          <p:nvPr/>
        </p:nvGrpSpPr>
        <p:grpSpPr>
          <a:xfrm>
            <a:off x="265762" y="5407536"/>
            <a:ext cx="3727293" cy="1444382"/>
            <a:chOff x="6917201" y="0"/>
            <a:chExt cx="2227777" cy="863400"/>
          </a:xfrm>
        </p:grpSpPr>
        <p:sp>
          <p:nvSpPr>
            <p:cNvPr id="31" name="Google Shape;31;g9bc5ced065_2_1297"/>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9bc5ced065_2_1297"/>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9bc5ced065_2_1297"/>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4" name="Google Shape;34;g9bc5ced065_2_1297"/>
          <p:cNvSpPr txBox="1"/>
          <p:nvPr>
            <p:ph type="ctrTitle"/>
          </p:nvPr>
        </p:nvSpPr>
        <p:spPr>
          <a:xfrm>
            <a:off x="2478271" y="2430444"/>
            <a:ext cx="7148400" cy="19308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35" name="Google Shape;35;g9bc5ced065_2_1297"/>
          <p:cNvSpPr txBox="1"/>
          <p:nvPr>
            <p:ph idx="1" type="subTitle"/>
          </p:nvPr>
        </p:nvSpPr>
        <p:spPr>
          <a:xfrm>
            <a:off x="2478267" y="4550878"/>
            <a:ext cx="7148400" cy="69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
        <p:nvSpPr>
          <p:cNvPr id="36" name="Google Shape;36;g9bc5ced065_2_1297"/>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g9bc5ced065_2_1397"/>
          <p:cNvSpPr/>
          <p:nvPr/>
        </p:nvSpPr>
        <p:spPr>
          <a:xfrm flipH="1">
            <a:off x="7425600" y="3778767"/>
            <a:ext cx="47664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1" name="Google Shape;111;g9bc5ced065_2_1397"/>
          <p:cNvGrpSpPr/>
          <p:nvPr/>
        </p:nvGrpSpPr>
        <p:grpSpPr>
          <a:xfrm>
            <a:off x="7945629" y="5492768"/>
            <a:ext cx="3361269" cy="1365553"/>
            <a:chOff x="6917201" y="0"/>
            <a:chExt cx="2227777" cy="863400"/>
          </a:xfrm>
        </p:grpSpPr>
        <p:sp>
          <p:nvSpPr>
            <p:cNvPr id="112" name="Google Shape;112;g9bc5ced065_2_1397"/>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9bc5ced065_2_1397"/>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9bc5ced065_2_1397"/>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5" name="Google Shape;115;g9bc5ced065_2_1397"/>
          <p:cNvGrpSpPr/>
          <p:nvPr/>
        </p:nvGrpSpPr>
        <p:grpSpPr>
          <a:xfrm>
            <a:off x="265762" y="3"/>
            <a:ext cx="3727293" cy="1444382"/>
            <a:chOff x="6917201" y="0"/>
            <a:chExt cx="2227777" cy="863400"/>
          </a:xfrm>
        </p:grpSpPr>
        <p:sp>
          <p:nvSpPr>
            <p:cNvPr id="116" name="Google Shape;116;g9bc5ced065_2_1397"/>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9bc5ced065_2_1397"/>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9bc5ced065_2_1397"/>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9" name="Google Shape;119;g9bc5ced065_2_1397"/>
          <p:cNvSpPr txBox="1"/>
          <p:nvPr>
            <p:ph hasCustomPrompt="1" type="title"/>
          </p:nvPr>
        </p:nvSpPr>
        <p:spPr>
          <a:xfrm>
            <a:off x="1847800" y="1845133"/>
            <a:ext cx="8496300" cy="1839600"/>
          </a:xfrm>
          <a:prstGeom prst="rect">
            <a:avLst/>
          </a:prstGeom>
        </p:spPr>
        <p:txBody>
          <a:bodyPr anchorCtr="0" anchor="ctr" bIns="121900" lIns="121900" spcFirstLastPara="1" rIns="121900" wrap="square" tIns="121900">
            <a:noAutofit/>
          </a:bodyPr>
          <a:lstStyle>
            <a:lvl1pPr lvl="0" algn="ctr">
              <a:spcBef>
                <a:spcPts val="0"/>
              </a:spcBef>
              <a:spcAft>
                <a:spcPts val="0"/>
              </a:spcAft>
              <a:buClr>
                <a:schemeClr val="dk2"/>
              </a:buClr>
              <a:buSzPts val="11500"/>
              <a:buNone/>
              <a:defRPr sz="11500">
                <a:solidFill>
                  <a:schemeClr val="dk2"/>
                </a:solidFill>
              </a:defRPr>
            </a:lvl1pPr>
            <a:lvl2pPr lvl="1" algn="ctr">
              <a:spcBef>
                <a:spcPts val="0"/>
              </a:spcBef>
              <a:spcAft>
                <a:spcPts val="0"/>
              </a:spcAft>
              <a:buClr>
                <a:schemeClr val="dk2"/>
              </a:buClr>
              <a:buSzPts val="11500"/>
              <a:buNone/>
              <a:defRPr sz="11500">
                <a:solidFill>
                  <a:schemeClr val="dk2"/>
                </a:solidFill>
              </a:defRPr>
            </a:lvl2pPr>
            <a:lvl3pPr lvl="2" algn="ctr">
              <a:spcBef>
                <a:spcPts val="0"/>
              </a:spcBef>
              <a:spcAft>
                <a:spcPts val="0"/>
              </a:spcAft>
              <a:buClr>
                <a:schemeClr val="dk2"/>
              </a:buClr>
              <a:buSzPts val="11500"/>
              <a:buNone/>
              <a:defRPr sz="11500">
                <a:solidFill>
                  <a:schemeClr val="dk2"/>
                </a:solidFill>
              </a:defRPr>
            </a:lvl3pPr>
            <a:lvl4pPr lvl="3" algn="ctr">
              <a:spcBef>
                <a:spcPts val="0"/>
              </a:spcBef>
              <a:spcAft>
                <a:spcPts val="0"/>
              </a:spcAft>
              <a:buClr>
                <a:schemeClr val="dk2"/>
              </a:buClr>
              <a:buSzPts val="11500"/>
              <a:buNone/>
              <a:defRPr sz="11500">
                <a:solidFill>
                  <a:schemeClr val="dk2"/>
                </a:solidFill>
              </a:defRPr>
            </a:lvl4pPr>
            <a:lvl5pPr lvl="4" algn="ctr">
              <a:spcBef>
                <a:spcPts val="0"/>
              </a:spcBef>
              <a:spcAft>
                <a:spcPts val="0"/>
              </a:spcAft>
              <a:buClr>
                <a:schemeClr val="dk2"/>
              </a:buClr>
              <a:buSzPts val="11500"/>
              <a:buNone/>
              <a:defRPr sz="11500">
                <a:solidFill>
                  <a:schemeClr val="dk2"/>
                </a:solidFill>
              </a:defRPr>
            </a:lvl5pPr>
            <a:lvl6pPr lvl="5" algn="ctr">
              <a:spcBef>
                <a:spcPts val="0"/>
              </a:spcBef>
              <a:spcAft>
                <a:spcPts val="0"/>
              </a:spcAft>
              <a:buClr>
                <a:schemeClr val="dk2"/>
              </a:buClr>
              <a:buSzPts val="11500"/>
              <a:buNone/>
              <a:defRPr sz="11500">
                <a:solidFill>
                  <a:schemeClr val="dk2"/>
                </a:solidFill>
              </a:defRPr>
            </a:lvl6pPr>
            <a:lvl7pPr lvl="6" algn="ctr">
              <a:spcBef>
                <a:spcPts val="0"/>
              </a:spcBef>
              <a:spcAft>
                <a:spcPts val="0"/>
              </a:spcAft>
              <a:buClr>
                <a:schemeClr val="dk2"/>
              </a:buClr>
              <a:buSzPts val="11500"/>
              <a:buNone/>
              <a:defRPr sz="11500">
                <a:solidFill>
                  <a:schemeClr val="dk2"/>
                </a:solidFill>
              </a:defRPr>
            </a:lvl7pPr>
            <a:lvl8pPr lvl="7" algn="ctr">
              <a:spcBef>
                <a:spcPts val="0"/>
              </a:spcBef>
              <a:spcAft>
                <a:spcPts val="0"/>
              </a:spcAft>
              <a:buClr>
                <a:schemeClr val="dk2"/>
              </a:buClr>
              <a:buSzPts val="11500"/>
              <a:buNone/>
              <a:defRPr sz="11500">
                <a:solidFill>
                  <a:schemeClr val="dk2"/>
                </a:solidFill>
              </a:defRPr>
            </a:lvl8pPr>
            <a:lvl9pPr lvl="8" algn="ctr">
              <a:spcBef>
                <a:spcPts val="0"/>
              </a:spcBef>
              <a:spcAft>
                <a:spcPts val="0"/>
              </a:spcAft>
              <a:buClr>
                <a:schemeClr val="dk2"/>
              </a:buClr>
              <a:buSzPts val="11500"/>
              <a:buNone/>
              <a:defRPr sz="11500">
                <a:solidFill>
                  <a:schemeClr val="dk2"/>
                </a:solidFill>
              </a:defRPr>
            </a:lvl9pPr>
          </a:lstStyle>
          <a:p>
            <a:r>
              <a:t>xx%</a:t>
            </a:r>
          </a:p>
        </p:txBody>
      </p:sp>
      <p:sp>
        <p:nvSpPr>
          <p:cNvPr id="120" name="Google Shape;120;g9bc5ced065_2_1397"/>
          <p:cNvSpPr txBox="1"/>
          <p:nvPr>
            <p:ph idx="1" type="body"/>
          </p:nvPr>
        </p:nvSpPr>
        <p:spPr>
          <a:xfrm>
            <a:off x="1847800" y="3818467"/>
            <a:ext cx="8496300" cy="854700"/>
          </a:xfrm>
          <a:prstGeom prst="rect">
            <a:avLst/>
          </a:prstGeom>
        </p:spPr>
        <p:txBody>
          <a:bodyPr anchorCtr="0" anchor="t" bIns="121900" lIns="121900" spcFirstLastPara="1" rIns="121900" wrap="square" tIns="121900">
            <a:noAutofit/>
          </a:bodyPr>
          <a:lstStyle>
            <a:lvl1pPr indent="-336550" lvl="0" marL="457200" algn="ctr">
              <a:spcBef>
                <a:spcPts val="0"/>
              </a:spcBef>
              <a:spcAft>
                <a:spcPts val="0"/>
              </a:spcAft>
              <a:buSzPts val="1700"/>
              <a:buChar char="●"/>
              <a:defRPr/>
            </a:lvl1pPr>
            <a:lvl2pPr indent="-323850" lvl="1" marL="914400" algn="ctr">
              <a:spcBef>
                <a:spcPts val="2100"/>
              </a:spcBef>
              <a:spcAft>
                <a:spcPts val="0"/>
              </a:spcAft>
              <a:buSzPts val="1500"/>
              <a:buChar char="○"/>
              <a:defRPr/>
            </a:lvl2pPr>
            <a:lvl3pPr indent="-323850" lvl="2" marL="1371600" algn="ctr">
              <a:spcBef>
                <a:spcPts val="2100"/>
              </a:spcBef>
              <a:spcAft>
                <a:spcPts val="0"/>
              </a:spcAft>
              <a:buSzPts val="1500"/>
              <a:buChar char="■"/>
              <a:defRPr/>
            </a:lvl3pPr>
            <a:lvl4pPr indent="-323850" lvl="3" marL="1828800" algn="ctr">
              <a:spcBef>
                <a:spcPts val="2100"/>
              </a:spcBef>
              <a:spcAft>
                <a:spcPts val="0"/>
              </a:spcAft>
              <a:buSzPts val="1500"/>
              <a:buChar char="●"/>
              <a:defRPr/>
            </a:lvl4pPr>
            <a:lvl5pPr indent="-323850" lvl="4" marL="2286000" algn="ctr">
              <a:spcBef>
                <a:spcPts val="2100"/>
              </a:spcBef>
              <a:spcAft>
                <a:spcPts val="0"/>
              </a:spcAft>
              <a:buSzPts val="1500"/>
              <a:buChar char="○"/>
              <a:defRPr/>
            </a:lvl5pPr>
            <a:lvl6pPr indent="-323850" lvl="5" marL="2743200" algn="ctr">
              <a:spcBef>
                <a:spcPts val="2100"/>
              </a:spcBef>
              <a:spcAft>
                <a:spcPts val="0"/>
              </a:spcAft>
              <a:buSzPts val="1500"/>
              <a:buChar char="■"/>
              <a:defRPr/>
            </a:lvl6pPr>
            <a:lvl7pPr indent="-323850" lvl="6" marL="3200400" algn="ctr">
              <a:spcBef>
                <a:spcPts val="2100"/>
              </a:spcBef>
              <a:spcAft>
                <a:spcPts val="0"/>
              </a:spcAft>
              <a:buSzPts val="1500"/>
              <a:buChar char="●"/>
              <a:defRPr/>
            </a:lvl7pPr>
            <a:lvl8pPr indent="-323850" lvl="7" marL="3657600" algn="ctr">
              <a:spcBef>
                <a:spcPts val="2100"/>
              </a:spcBef>
              <a:spcAft>
                <a:spcPts val="0"/>
              </a:spcAft>
              <a:buSzPts val="1500"/>
              <a:buChar char="○"/>
              <a:defRPr/>
            </a:lvl8pPr>
            <a:lvl9pPr indent="-323850" lvl="8" marL="4114800" algn="ctr">
              <a:spcBef>
                <a:spcPts val="2100"/>
              </a:spcBef>
              <a:spcAft>
                <a:spcPts val="2100"/>
              </a:spcAft>
              <a:buSzPts val="1500"/>
              <a:buChar char="■"/>
              <a:defRPr/>
            </a:lvl9pPr>
          </a:lstStyle>
          <a:p/>
        </p:txBody>
      </p:sp>
      <p:sp>
        <p:nvSpPr>
          <p:cNvPr id="121" name="Google Shape;121;g9bc5ced065_2_1397"/>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g9bc5ced065_2_1410"/>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4" name="Shape 124"/>
        <p:cNvGrpSpPr/>
        <p:nvPr/>
      </p:nvGrpSpPr>
      <p:grpSpPr>
        <a:xfrm>
          <a:off x="0" y="0"/>
          <a:ext cx="0" cy="0"/>
          <a:chOff x="0" y="0"/>
          <a:chExt cx="0" cy="0"/>
        </a:xfrm>
      </p:grpSpPr>
      <p:pic>
        <p:nvPicPr>
          <p:cNvPr descr="Celestia-R1---OverlayContentHD.png" id="125" name="Google Shape;125;g9bc5ced065_2_1412"/>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126" name="Google Shape;126;g9bc5ced065_2_1412"/>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1"/>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127" name="Google Shape;127;g9bc5ced065_2_1412"/>
          <p:cNvSpPr txBox="1"/>
          <p:nvPr>
            <p:ph idx="1" type="body"/>
          </p:nvPr>
        </p:nvSpPr>
        <p:spPr>
          <a:xfrm>
            <a:off x="685801" y="2142067"/>
            <a:ext cx="10131300" cy="3649200"/>
          </a:xfrm>
          <a:prstGeom prst="rect">
            <a:avLst/>
          </a:prstGeom>
          <a:noFill/>
          <a:ln>
            <a:noFill/>
          </a:ln>
        </p:spPr>
        <p:txBody>
          <a:bodyPr anchorCtr="0" anchor="ctr" bIns="45700" lIns="91425" spcFirstLastPara="1" rIns="91425" wrap="square" tIns="45700">
            <a:noAutofit/>
          </a:bodyPr>
          <a:lstStyle>
            <a:lvl1pPr indent="-342900" lvl="0" marL="457200" rtl="0" algn="l">
              <a:spcBef>
                <a:spcPts val="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128" name="Google Shape;128;g9bc5ced065_2_1412"/>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g9bc5ced065_2_1412"/>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g9bc5ced065_2_1412"/>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g9bc5ced065_2_1325"/>
          <p:cNvSpPr/>
          <p:nvPr/>
        </p:nvSpPr>
        <p:spPr>
          <a:xfrm flipH="1">
            <a:off x="6342900" y="3079200"/>
            <a:ext cx="58491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9" name="Google Shape;39;g9bc5ced065_2_1325"/>
          <p:cNvGrpSpPr/>
          <p:nvPr/>
        </p:nvGrpSpPr>
        <p:grpSpPr>
          <a:xfrm>
            <a:off x="7458691" y="5281486"/>
            <a:ext cx="3880118" cy="1576482"/>
            <a:chOff x="6917201" y="0"/>
            <a:chExt cx="2227777" cy="863400"/>
          </a:xfrm>
        </p:grpSpPr>
        <p:sp>
          <p:nvSpPr>
            <p:cNvPr id="40" name="Google Shape;40;g9bc5ced065_2_1325"/>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9bc5ced065_2_1325"/>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9bc5ced065_2_1325"/>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3" name="Google Shape;43;g9bc5ced065_2_1325"/>
          <p:cNvGrpSpPr/>
          <p:nvPr/>
        </p:nvGrpSpPr>
        <p:grpSpPr>
          <a:xfrm>
            <a:off x="265762" y="3"/>
            <a:ext cx="3727293" cy="1444382"/>
            <a:chOff x="6917201" y="0"/>
            <a:chExt cx="2227777" cy="863400"/>
          </a:xfrm>
        </p:grpSpPr>
        <p:sp>
          <p:nvSpPr>
            <p:cNvPr id="44" name="Google Shape;44;g9bc5ced065_2_1325"/>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g9bc5ced065_2_1325"/>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g9bc5ced065_2_1325"/>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7" name="Google Shape;47;g9bc5ced065_2_1325"/>
          <p:cNvSpPr txBox="1"/>
          <p:nvPr>
            <p:ph type="title"/>
          </p:nvPr>
        </p:nvSpPr>
        <p:spPr>
          <a:xfrm>
            <a:off x="2518245" y="2328133"/>
            <a:ext cx="7170000" cy="2194800"/>
          </a:xfrm>
          <a:prstGeom prst="rect">
            <a:avLst/>
          </a:prstGeom>
        </p:spPr>
        <p:txBody>
          <a:bodyPr anchorCtr="0" anchor="ctr" bIns="121900" lIns="121900" spcFirstLastPara="1" rIns="121900" wrap="square" tIns="121900">
            <a:noAutofit/>
          </a:bodyPr>
          <a:lstStyle>
            <a:lvl1pPr lvl="0" algn="ctr">
              <a:spcBef>
                <a:spcPts val="0"/>
              </a:spcBef>
              <a:spcAft>
                <a:spcPts val="0"/>
              </a:spcAft>
              <a:buClr>
                <a:schemeClr val="dk2"/>
              </a:buClr>
              <a:buSzPts val="4300"/>
              <a:buNone/>
              <a:defRPr sz="4300">
                <a:solidFill>
                  <a:schemeClr val="dk2"/>
                </a:solidFill>
              </a:defRPr>
            </a:lvl1pPr>
            <a:lvl2pPr lvl="1" algn="ctr">
              <a:spcBef>
                <a:spcPts val="0"/>
              </a:spcBef>
              <a:spcAft>
                <a:spcPts val="0"/>
              </a:spcAft>
              <a:buClr>
                <a:schemeClr val="dk2"/>
              </a:buClr>
              <a:buSzPts val="4300"/>
              <a:buNone/>
              <a:defRPr sz="4300">
                <a:solidFill>
                  <a:schemeClr val="dk2"/>
                </a:solidFill>
              </a:defRPr>
            </a:lvl2pPr>
            <a:lvl3pPr lvl="2" algn="ctr">
              <a:spcBef>
                <a:spcPts val="0"/>
              </a:spcBef>
              <a:spcAft>
                <a:spcPts val="0"/>
              </a:spcAft>
              <a:buClr>
                <a:schemeClr val="dk2"/>
              </a:buClr>
              <a:buSzPts val="4300"/>
              <a:buNone/>
              <a:defRPr sz="4300">
                <a:solidFill>
                  <a:schemeClr val="dk2"/>
                </a:solidFill>
              </a:defRPr>
            </a:lvl3pPr>
            <a:lvl4pPr lvl="3" algn="ctr">
              <a:spcBef>
                <a:spcPts val="0"/>
              </a:spcBef>
              <a:spcAft>
                <a:spcPts val="0"/>
              </a:spcAft>
              <a:buClr>
                <a:schemeClr val="dk2"/>
              </a:buClr>
              <a:buSzPts val="4300"/>
              <a:buNone/>
              <a:defRPr sz="4300">
                <a:solidFill>
                  <a:schemeClr val="dk2"/>
                </a:solidFill>
              </a:defRPr>
            </a:lvl4pPr>
            <a:lvl5pPr lvl="4" algn="ctr">
              <a:spcBef>
                <a:spcPts val="0"/>
              </a:spcBef>
              <a:spcAft>
                <a:spcPts val="0"/>
              </a:spcAft>
              <a:buClr>
                <a:schemeClr val="dk2"/>
              </a:buClr>
              <a:buSzPts val="4300"/>
              <a:buNone/>
              <a:defRPr sz="4300">
                <a:solidFill>
                  <a:schemeClr val="dk2"/>
                </a:solidFill>
              </a:defRPr>
            </a:lvl5pPr>
            <a:lvl6pPr lvl="5" algn="ctr">
              <a:spcBef>
                <a:spcPts val="0"/>
              </a:spcBef>
              <a:spcAft>
                <a:spcPts val="0"/>
              </a:spcAft>
              <a:buClr>
                <a:schemeClr val="dk2"/>
              </a:buClr>
              <a:buSzPts val="4300"/>
              <a:buNone/>
              <a:defRPr sz="4300">
                <a:solidFill>
                  <a:schemeClr val="dk2"/>
                </a:solidFill>
              </a:defRPr>
            </a:lvl6pPr>
            <a:lvl7pPr lvl="6" algn="ctr">
              <a:spcBef>
                <a:spcPts val="0"/>
              </a:spcBef>
              <a:spcAft>
                <a:spcPts val="0"/>
              </a:spcAft>
              <a:buClr>
                <a:schemeClr val="dk2"/>
              </a:buClr>
              <a:buSzPts val="4300"/>
              <a:buNone/>
              <a:defRPr sz="4300">
                <a:solidFill>
                  <a:schemeClr val="dk2"/>
                </a:solidFill>
              </a:defRPr>
            </a:lvl7pPr>
            <a:lvl8pPr lvl="7" algn="ctr">
              <a:spcBef>
                <a:spcPts val="0"/>
              </a:spcBef>
              <a:spcAft>
                <a:spcPts val="0"/>
              </a:spcAft>
              <a:buClr>
                <a:schemeClr val="dk2"/>
              </a:buClr>
              <a:buSzPts val="4300"/>
              <a:buNone/>
              <a:defRPr sz="4300">
                <a:solidFill>
                  <a:schemeClr val="dk2"/>
                </a:solidFill>
              </a:defRPr>
            </a:lvl8pPr>
            <a:lvl9pPr lvl="8" algn="ctr">
              <a:spcBef>
                <a:spcPts val="0"/>
              </a:spcBef>
              <a:spcAft>
                <a:spcPts val="0"/>
              </a:spcAft>
              <a:buClr>
                <a:schemeClr val="dk2"/>
              </a:buClr>
              <a:buSzPts val="4300"/>
              <a:buNone/>
              <a:defRPr sz="4300">
                <a:solidFill>
                  <a:schemeClr val="dk2"/>
                </a:solidFill>
              </a:defRPr>
            </a:lvl9pPr>
          </a:lstStyle>
          <a:p/>
        </p:txBody>
      </p:sp>
      <p:sp>
        <p:nvSpPr>
          <p:cNvPr id="48" name="Google Shape;48;g9bc5ced065_2_1325"/>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g9bc5ced065_2_1337"/>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9bc5ced065_2_1337"/>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g9bc5ced065_2_1337"/>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9bc5ced065_2_1337"/>
          <p:cNvSpPr txBox="1"/>
          <p:nvPr>
            <p:ph type="title"/>
          </p:nvPr>
        </p:nvSpPr>
        <p:spPr>
          <a:xfrm>
            <a:off x="1092200" y="1127467"/>
            <a:ext cx="10007700" cy="12729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54" name="Google Shape;54;g9bc5ced065_2_1337"/>
          <p:cNvSpPr txBox="1"/>
          <p:nvPr>
            <p:ph idx="1" type="body"/>
          </p:nvPr>
        </p:nvSpPr>
        <p:spPr>
          <a:xfrm>
            <a:off x="1092200" y="2654300"/>
            <a:ext cx="10007700" cy="3264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5" name="Google Shape;55;g9bc5ced065_2_1337"/>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g9bc5ced065_2_1344"/>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9bc5ced065_2_1344"/>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9bc5ced065_2_1344"/>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g9bc5ced065_2_1344"/>
          <p:cNvSpPr txBox="1"/>
          <p:nvPr>
            <p:ph type="title"/>
          </p:nvPr>
        </p:nvSpPr>
        <p:spPr>
          <a:xfrm>
            <a:off x="1092200" y="1127467"/>
            <a:ext cx="10007700" cy="12729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1" name="Google Shape;61;g9bc5ced065_2_1344"/>
          <p:cNvSpPr txBox="1"/>
          <p:nvPr>
            <p:ph idx="1" type="body"/>
          </p:nvPr>
        </p:nvSpPr>
        <p:spPr>
          <a:xfrm>
            <a:off x="1092200" y="2654300"/>
            <a:ext cx="4914900" cy="3264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62" name="Google Shape;62;g9bc5ced065_2_1344"/>
          <p:cNvSpPr txBox="1"/>
          <p:nvPr>
            <p:ph idx="2" type="body"/>
          </p:nvPr>
        </p:nvSpPr>
        <p:spPr>
          <a:xfrm>
            <a:off x="6184900" y="2654300"/>
            <a:ext cx="4914900" cy="3264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63" name="Google Shape;63;g9bc5ced065_2_1344"/>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g9bc5ced065_2_1352"/>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g9bc5ced065_2_1352"/>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 name="Google Shape;67;g9bc5ced065_2_1352"/>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 name="Google Shape;68;g9bc5ced065_2_1352"/>
          <p:cNvSpPr txBox="1"/>
          <p:nvPr>
            <p:ph type="title"/>
          </p:nvPr>
        </p:nvSpPr>
        <p:spPr>
          <a:xfrm>
            <a:off x="1092200" y="1127467"/>
            <a:ext cx="10007700" cy="12729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9" name="Google Shape;69;g9bc5ced065_2_1352"/>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g9bc5ced065_2_1358"/>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9bc5ced065_2_1358"/>
          <p:cNvSpPr/>
          <p:nvPr/>
        </p:nvSpPr>
        <p:spPr>
          <a:xfrm>
            <a:off x="41" y="3766000"/>
            <a:ext cx="98271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9bc5ced065_2_1358"/>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9bc5ced065_2_1358"/>
          <p:cNvSpPr txBox="1"/>
          <p:nvPr>
            <p:ph type="title"/>
          </p:nvPr>
        </p:nvSpPr>
        <p:spPr>
          <a:xfrm>
            <a:off x="1092200" y="1127467"/>
            <a:ext cx="4945500" cy="18441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75" name="Google Shape;75;g9bc5ced065_2_1358"/>
          <p:cNvSpPr txBox="1"/>
          <p:nvPr>
            <p:ph idx="1" type="body"/>
          </p:nvPr>
        </p:nvSpPr>
        <p:spPr>
          <a:xfrm>
            <a:off x="1107600" y="3092067"/>
            <a:ext cx="4945500" cy="28263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76" name="Google Shape;76;g9bc5ced065_2_1358"/>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g9bc5ced065_2_1365"/>
          <p:cNvSpPr/>
          <p:nvPr/>
        </p:nvSpPr>
        <p:spPr>
          <a:xfrm>
            <a:off x="0" y="3764192"/>
            <a:ext cx="98256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9bc5ced065_2_1365"/>
          <p:cNvSpPr/>
          <p:nvPr/>
        </p:nvSpPr>
        <p:spPr>
          <a:xfrm flipH="1">
            <a:off x="4777714" y="2072150"/>
            <a:ext cx="74139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0" name="Google Shape;80;g9bc5ced065_2_1365"/>
          <p:cNvGrpSpPr/>
          <p:nvPr/>
        </p:nvGrpSpPr>
        <p:grpSpPr>
          <a:xfrm>
            <a:off x="341189" y="-11"/>
            <a:ext cx="3001758" cy="1391229"/>
            <a:chOff x="3961956" y="4383950"/>
            <a:chExt cx="1160548" cy="548700"/>
          </a:xfrm>
        </p:grpSpPr>
        <p:sp>
          <p:nvSpPr>
            <p:cNvPr id="81" name="Google Shape;81;g9bc5ced065_2_1365"/>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9bc5ced065_2_1365"/>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9bc5ced065_2_1365"/>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4" name="Google Shape;84;g9bc5ced065_2_136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5" name="Google Shape;85;g9bc5ced065_2_1365"/>
          <p:cNvGrpSpPr/>
          <p:nvPr/>
        </p:nvGrpSpPr>
        <p:grpSpPr>
          <a:xfrm>
            <a:off x="46579" y="6029501"/>
            <a:ext cx="2124408" cy="822734"/>
            <a:chOff x="6917201" y="0"/>
            <a:chExt cx="2227777" cy="863400"/>
          </a:xfrm>
        </p:grpSpPr>
        <p:sp>
          <p:nvSpPr>
            <p:cNvPr id="86" name="Google Shape;86;g9bc5ced065_2_1365"/>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9bc5ced065_2_1365"/>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9bc5ced065_2_1365"/>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9" name="Google Shape;89;g9bc5ced065_2_1365"/>
          <p:cNvGrpSpPr/>
          <p:nvPr/>
        </p:nvGrpSpPr>
        <p:grpSpPr>
          <a:xfrm>
            <a:off x="7848470" y="1657"/>
            <a:ext cx="4343273" cy="1681990"/>
            <a:chOff x="6917201" y="0"/>
            <a:chExt cx="2227777" cy="863400"/>
          </a:xfrm>
        </p:grpSpPr>
        <p:sp>
          <p:nvSpPr>
            <p:cNvPr id="90" name="Google Shape;90;g9bc5ced065_2_1365"/>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g9bc5ced065_2_1365"/>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g9bc5ced065_2_1365"/>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3" name="Google Shape;93;g9bc5ced065_2_1365"/>
          <p:cNvSpPr txBox="1"/>
          <p:nvPr>
            <p:ph type="title"/>
          </p:nvPr>
        </p:nvSpPr>
        <p:spPr>
          <a:xfrm>
            <a:off x="1858572" y="1734861"/>
            <a:ext cx="8489100" cy="33855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p:txBody>
      </p:sp>
      <p:sp>
        <p:nvSpPr>
          <p:cNvPr id="94" name="Google Shape;94;g9bc5ced065_2_1365"/>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g9bc5ced065_2_1383"/>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 name="Google Shape;97;g9bc5ced065_2_1383"/>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g9bc5ced065_2_1383"/>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 name="Google Shape;99;g9bc5ced065_2_1383"/>
          <p:cNvSpPr txBox="1"/>
          <p:nvPr>
            <p:ph type="title"/>
          </p:nvPr>
        </p:nvSpPr>
        <p:spPr>
          <a:xfrm>
            <a:off x="1092200" y="1127467"/>
            <a:ext cx="8565600" cy="9399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00" name="Google Shape;100;g9bc5ced065_2_1383"/>
          <p:cNvSpPr txBox="1"/>
          <p:nvPr>
            <p:ph idx="1" type="subTitle"/>
          </p:nvPr>
        </p:nvSpPr>
        <p:spPr>
          <a:xfrm>
            <a:off x="1092200" y="2067600"/>
            <a:ext cx="7813200" cy="5247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01" name="Google Shape;101;g9bc5ced065_2_1383"/>
          <p:cNvSpPr txBox="1"/>
          <p:nvPr>
            <p:ph idx="2" type="body"/>
          </p:nvPr>
        </p:nvSpPr>
        <p:spPr>
          <a:xfrm>
            <a:off x="1092200" y="3289400"/>
            <a:ext cx="7813200" cy="27939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02" name="Google Shape;102;g9bc5ced065_2_1383"/>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g9bc5ced065_2_1391"/>
          <p:cNvSpPr/>
          <p:nvPr/>
        </p:nvSpPr>
        <p:spPr>
          <a:xfrm>
            <a:off x="41" y="3766000"/>
            <a:ext cx="98271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 name="Google Shape;105;g9bc5ced065_2_1391"/>
          <p:cNvSpPr/>
          <p:nvPr/>
        </p:nvSpPr>
        <p:spPr>
          <a:xfrm flipH="1">
            <a:off x="4776900" y="2067600"/>
            <a:ext cx="74151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g9bc5ced065_2_1391"/>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 name="Google Shape;107;g9bc5ced065_2_1391"/>
          <p:cNvSpPr txBox="1"/>
          <p:nvPr>
            <p:ph idx="1" type="body"/>
          </p:nvPr>
        </p:nvSpPr>
        <p:spPr>
          <a:xfrm>
            <a:off x="437367" y="5551333"/>
            <a:ext cx="9886800" cy="806700"/>
          </a:xfrm>
          <a:prstGeom prst="rect">
            <a:avLst/>
          </a:prstGeom>
        </p:spPr>
        <p:txBody>
          <a:bodyPr anchorCtr="0" anchor="b"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108" name="Google Shape;108;g9bc5ced065_2_1391"/>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g9bc5ced065_2_129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p:txBody>
      </p:sp>
      <p:sp>
        <p:nvSpPr>
          <p:cNvPr id="7" name="Google Shape;7;g9bc5ced065_2_1293"/>
          <p:cNvSpPr txBox="1"/>
          <p:nvPr>
            <p:ph idx="1" type="body"/>
          </p:nvPr>
        </p:nvSpPr>
        <p:spPr>
          <a:xfrm>
            <a:off x="415600" y="1536633"/>
            <a:ext cx="11360700" cy="45216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indent="-323850" lvl="1" marL="91440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indent="-323850" lvl="2" marL="137160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indent="-323850" lvl="3" marL="182880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indent="-323850" lvl="4" marL="228600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indent="-323850" lvl="5" marL="274320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indent="-323850" lvl="6" marL="320040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indent="-323850" lvl="7" marL="365760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indent="-323850" lvl="8" marL="4114800">
              <a:lnSpc>
                <a:spcPct val="115000"/>
              </a:lnSpc>
              <a:spcBef>
                <a:spcPts val="2100"/>
              </a:spcBef>
              <a:spcAft>
                <a:spcPts val="2100"/>
              </a:spcAft>
              <a:buClr>
                <a:schemeClr val="dk2"/>
              </a:buClr>
              <a:buSzPts val="1500"/>
              <a:buFont typeface="Calibri"/>
              <a:buChar char="■"/>
              <a:defRPr sz="1500">
                <a:solidFill>
                  <a:schemeClr val="dk2"/>
                </a:solidFill>
                <a:latin typeface="Calibri"/>
                <a:ea typeface="Calibri"/>
                <a:cs typeface="Calibri"/>
                <a:sym typeface="Calibri"/>
              </a:defRPr>
            </a:lvl9pPr>
          </a:lstStyle>
          <a:p/>
        </p:txBody>
      </p:sp>
      <p:sp>
        <p:nvSpPr>
          <p:cNvPr id="8" name="Google Shape;8;g9bc5ced065_2_1293"/>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latin typeface="Nunito"/>
                <a:ea typeface="Nunito"/>
                <a:cs typeface="Nunito"/>
                <a:sym typeface="Nunito"/>
              </a:defRPr>
            </a:lvl1pPr>
            <a:lvl2pPr lvl="1" algn="r">
              <a:buNone/>
              <a:defRPr sz="1300">
                <a:solidFill>
                  <a:schemeClr val="dk2"/>
                </a:solidFill>
                <a:latin typeface="Nunito"/>
                <a:ea typeface="Nunito"/>
                <a:cs typeface="Nunito"/>
                <a:sym typeface="Nunito"/>
              </a:defRPr>
            </a:lvl2pPr>
            <a:lvl3pPr lvl="2" algn="r">
              <a:buNone/>
              <a:defRPr sz="1300">
                <a:solidFill>
                  <a:schemeClr val="dk2"/>
                </a:solidFill>
                <a:latin typeface="Nunito"/>
                <a:ea typeface="Nunito"/>
                <a:cs typeface="Nunito"/>
                <a:sym typeface="Nunito"/>
              </a:defRPr>
            </a:lvl3pPr>
            <a:lvl4pPr lvl="3" algn="r">
              <a:buNone/>
              <a:defRPr sz="1300">
                <a:solidFill>
                  <a:schemeClr val="dk2"/>
                </a:solidFill>
                <a:latin typeface="Nunito"/>
                <a:ea typeface="Nunito"/>
                <a:cs typeface="Nunito"/>
                <a:sym typeface="Nunito"/>
              </a:defRPr>
            </a:lvl4pPr>
            <a:lvl5pPr lvl="4" algn="r">
              <a:buNone/>
              <a:defRPr sz="1300">
                <a:solidFill>
                  <a:schemeClr val="dk2"/>
                </a:solidFill>
                <a:latin typeface="Nunito"/>
                <a:ea typeface="Nunito"/>
                <a:cs typeface="Nunito"/>
                <a:sym typeface="Nunito"/>
              </a:defRPr>
            </a:lvl5pPr>
            <a:lvl6pPr lvl="5" algn="r">
              <a:buNone/>
              <a:defRPr sz="1300">
                <a:solidFill>
                  <a:schemeClr val="dk2"/>
                </a:solidFill>
                <a:latin typeface="Nunito"/>
                <a:ea typeface="Nunito"/>
                <a:cs typeface="Nunito"/>
                <a:sym typeface="Nunito"/>
              </a:defRPr>
            </a:lvl6pPr>
            <a:lvl7pPr lvl="6" algn="r">
              <a:buNone/>
              <a:defRPr sz="1300">
                <a:solidFill>
                  <a:schemeClr val="dk2"/>
                </a:solidFill>
                <a:latin typeface="Nunito"/>
                <a:ea typeface="Nunito"/>
                <a:cs typeface="Nunito"/>
                <a:sym typeface="Nunito"/>
              </a:defRPr>
            </a:lvl7pPr>
            <a:lvl8pPr lvl="7" algn="r">
              <a:buNone/>
              <a:defRPr sz="1300">
                <a:solidFill>
                  <a:schemeClr val="dk2"/>
                </a:solidFill>
                <a:latin typeface="Nunito"/>
                <a:ea typeface="Nunito"/>
                <a:cs typeface="Nunito"/>
                <a:sym typeface="Nunito"/>
              </a:defRPr>
            </a:lvl8pPr>
            <a:lvl9pPr lvl="8" algn="r">
              <a:buNone/>
              <a:defRPr sz="13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
          <p:cNvSpPr txBox="1"/>
          <p:nvPr>
            <p:ph type="ctrTitle"/>
          </p:nvPr>
        </p:nvSpPr>
        <p:spPr>
          <a:xfrm>
            <a:off x="1399125" y="1964275"/>
            <a:ext cx="9761100" cy="2421300"/>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lt1"/>
              </a:buClr>
              <a:buSzPts val="4800"/>
              <a:buFont typeface="Calibri"/>
              <a:buNone/>
            </a:pPr>
            <a:r>
              <a:rPr lang="en-US"/>
              <a:t>ANDROID MALWARE DETECTION USING MACHINE LEARNING</a:t>
            </a:r>
            <a:endParaRPr/>
          </a:p>
        </p:txBody>
      </p:sp>
      <p:sp>
        <p:nvSpPr>
          <p:cNvPr id="136" name="Google Shape;136;p1"/>
          <p:cNvSpPr txBox="1"/>
          <p:nvPr>
            <p:ph idx="1" type="subTitle"/>
          </p:nvPr>
        </p:nvSpPr>
        <p:spPr>
          <a:xfrm>
            <a:off x="2478267" y="4550878"/>
            <a:ext cx="7148400" cy="6969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800"/>
              <a:buNone/>
            </a:pPr>
            <a:r>
              <a:rPr lang="en-US"/>
              <a:t>SAMARTH S HADIMANI– 181IT240</a:t>
            </a:r>
            <a:endParaRPr/>
          </a:p>
          <a:p>
            <a:pPr indent="0" lvl="0" marL="0" rtl="0" algn="r">
              <a:spcBef>
                <a:spcPts val="1000"/>
              </a:spcBef>
              <a:spcAft>
                <a:spcPts val="0"/>
              </a:spcAft>
              <a:buSzPts val="1800"/>
              <a:buNone/>
            </a:pPr>
            <a:r>
              <a:rPr lang="en-US"/>
              <a:t>P.NARENDRA – 181IT229</a:t>
            </a:r>
            <a:endParaRPr/>
          </a:p>
          <a:p>
            <a:pPr indent="0" lvl="0" marL="0" rtl="0" algn="r">
              <a:spcBef>
                <a:spcPts val="1000"/>
              </a:spcBef>
              <a:spcAft>
                <a:spcPts val="0"/>
              </a:spcAft>
              <a:buSzPts val="1800"/>
              <a:buNone/>
            </a:pPr>
            <a:r>
              <a:rPr lang="en-US"/>
              <a:t>SUNIL KUMAR– 181IT148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sz="4100">
                <a:latin typeface="Calibri"/>
                <a:ea typeface="Calibri"/>
                <a:cs typeface="Calibri"/>
                <a:sym typeface="Calibri"/>
              </a:rPr>
              <a:t>PROCEDURE</a:t>
            </a:r>
            <a:endParaRPr sz="4100">
              <a:latin typeface="Calibri"/>
              <a:ea typeface="Calibri"/>
              <a:cs typeface="Calibri"/>
              <a:sym typeface="Calibri"/>
            </a:endParaRPr>
          </a:p>
        </p:txBody>
      </p:sp>
      <p:pic>
        <p:nvPicPr>
          <p:cNvPr id="190" name="Google Shape;190;p9"/>
          <p:cNvPicPr preferRelativeResize="0"/>
          <p:nvPr/>
        </p:nvPicPr>
        <p:blipFill>
          <a:blip r:embed="rId3">
            <a:alphaModFix/>
          </a:blip>
          <a:stretch>
            <a:fillRect/>
          </a:stretch>
        </p:blipFill>
        <p:spPr>
          <a:xfrm>
            <a:off x="2671425" y="1864525"/>
            <a:ext cx="7833200" cy="443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sz="4200"/>
              <a:t>ALGORITHM</a:t>
            </a:r>
            <a:endParaRPr sz="4200"/>
          </a:p>
        </p:txBody>
      </p:sp>
      <p:sp>
        <p:nvSpPr>
          <p:cNvPr id="196" name="Google Shape;196;p10"/>
          <p:cNvSpPr txBox="1"/>
          <p:nvPr/>
        </p:nvSpPr>
        <p:spPr>
          <a:xfrm>
            <a:off x="1151700" y="1771750"/>
            <a:ext cx="9545700" cy="435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700">
                <a:highlight>
                  <a:srgbClr val="FFFFFF"/>
                </a:highlight>
                <a:latin typeface="Calibri"/>
                <a:ea typeface="Calibri"/>
                <a:cs typeface="Calibri"/>
                <a:sym typeface="Calibri"/>
              </a:rPr>
              <a:t>1. Input = preprocessed vector</a:t>
            </a:r>
            <a:endParaRPr sz="1700">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sz="1700">
                <a:highlight>
                  <a:srgbClr val="FFFFFF"/>
                </a:highlight>
                <a:latin typeface="Calibri"/>
                <a:ea typeface="Calibri"/>
                <a:cs typeface="Calibri"/>
                <a:sym typeface="Calibri"/>
              </a:rPr>
              <a:t>2. X = feature extraction.ﬁnal perm vector</a:t>
            </a:r>
            <a:endParaRPr sz="1700">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sz="1700">
                <a:highlight>
                  <a:srgbClr val="FFFFFF"/>
                </a:highlight>
                <a:latin typeface="Calibri"/>
                <a:ea typeface="Calibri"/>
                <a:cs typeface="Calibri"/>
                <a:sym typeface="Calibri"/>
              </a:rPr>
              <a:t>3. Y = feature extraction.ﬁnal binary class vector</a:t>
            </a:r>
            <a:endParaRPr sz="1700">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sz="1700">
                <a:highlight>
                  <a:srgbClr val="FFFFFF"/>
                </a:highlight>
                <a:latin typeface="Calibri"/>
                <a:ea typeface="Calibri"/>
                <a:cs typeface="Calibri"/>
                <a:sym typeface="Calibri"/>
              </a:rPr>
              <a:t>4. model = KneighborsClassiﬁer(arg)</a:t>
            </a:r>
            <a:endParaRPr sz="1700">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sz="1700">
                <a:highlight>
                  <a:srgbClr val="FFFFFF"/>
                </a:highlight>
                <a:latin typeface="Calibri"/>
                <a:ea typeface="Calibri"/>
                <a:cs typeface="Calibri"/>
                <a:sym typeface="Calibri"/>
              </a:rPr>
              <a:t>5. or model = svm.SVC(arg)</a:t>
            </a:r>
            <a:endParaRPr sz="1700">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sz="1700">
                <a:highlight>
                  <a:srgbClr val="FFFFFF"/>
                </a:highlight>
                <a:latin typeface="Calibri"/>
                <a:ea typeface="Calibri"/>
                <a:cs typeface="Calibri"/>
                <a:sym typeface="Calibri"/>
              </a:rPr>
              <a:t>6. X train, X test, y train, y test = train test split(X, Y, test size)</a:t>
            </a:r>
            <a:endParaRPr sz="1700">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sz="1700">
                <a:highlight>
                  <a:srgbClr val="FFFFFF"/>
                </a:highlight>
                <a:latin typeface="Calibri"/>
                <a:ea typeface="Calibri"/>
                <a:cs typeface="Calibri"/>
                <a:sym typeface="Calibri"/>
              </a:rPr>
              <a:t>7. model.ﬁt(X, Y)</a:t>
            </a:r>
            <a:endParaRPr sz="1700">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sz="1700">
                <a:highlight>
                  <a:srgbClr val="FFFFFF"/>
                </a:highlight>
                <a:latin typeface="Calibri"/>
                <a:ea typeface="Calibri"/>
                <a:cs typeface="Calibri"/>
                <a:sym typeface="Calibri"/>
              </a:rPr>
              <a:t>8. model.score(X, Y)</a:t>
            </a:r>
            <a:endParaRPr sz="1700">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sz="1700">
                <a:highlight>
                  <a:srgbClr val="FFFFFF"/>
                </a:highlight>
                <a:latin typeface="Calibri"/>
                <a:ea typeface="Calibri"/>
                <a:cs typeface="Calibri"/>
                <a:sym typeface="Calibri"/>
              </a:rPr>
              <a:t>9. predicted= model.predict(X test)</a:t>
            </a:r>
            <a:endParaRPr sz="1700">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sz="1700">
                <a:highlight>
                  <a:srgbClr val="FFFFFF"/>
                </a:highlight>
                <a:latin typeface="Calibri"/>
                <a:ea typeface="Calibri"/>
                <a:cs typeface="Calibri"/>
                <a:sym typeface="Calibri"/>
              </a:rPr>
              <a:t>10. accuracy = accuracy score(y test, predicted)</a:t>
            </a:r>
            <a:endParaRPr sz="1700">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sz="1700">
                <a:highlight>
                  <a:srgbClr val="FFFFFF"/>
                </a:highlight>
                <a:latin typeface="Calibri"/>
                <a:ea typeface="Calibri"/>
                <a:cs typeface="Calibri"/>
                <a:sym typeface="Calibri"/>
              </a:rPr>
              <a:t>11. report = classiﬁcation report(y test, predicted)</a:t>
            </a:r>
            <a:endParaRPr sz="1700">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sz="1700">
                <a:highlight>
                  <a:srgbClr val="FFFFFF"/>
                </a:highlight>
                <a:latin typeface="Calibri"/>
                <a:ea typeface="Calibri"/>
                <a:cs typeface="Calibri"/>
                <a:sym typeface="Calibri"/>
              </a:rPr>
              <a:t>12. Output = classiﬁcation report</a:t>
            </a:r>
            <a:endParaRPr sz="1700">
              <a:highlight>
                <a:srgbClr val="FFFFFF"/>
              </a:highlight>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9bc5ced065_2_663"/>
          <p:cNvSpPr txBox="1"/>
          <p:nvPr>
            <p:ph type="title"/>
          </p:nvPr>
        </p:nvSpPr>
        <p:spPr>
          <a:xfrm>
            <a:off x="649651" y="609600"/>
            <a:ext cx="10131300" cy="145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RESULTS:-</a:t>
            </a:r>
            <a:endParaRPr/>
          </a:p>
          <a:p>
            <a:pPr indent="0" lvl="0" marL="457200" rtl="0" algn="l">
              <a:spcBef>
                <a:spcPts val="0"/>
              </a:spcBef>
              <a:spcAft>
                <a:spcPts val="0"/>
              </a:spcAft>
              <a:buNone/>
            </a:pPr>
            <a:r>
              <a:t/>
            </a:r>
            <a:endParaRPr sz="2000">
              <a:solidFill>
                <a:srgbClr val="000000"/>
              </a:solidFill>
            </a:endParaRPr>
          </a:p>
        </p:txBody>
      </p:sp>
      <p:pic>
        <p:nvPicPr>
          <p:cNvPr id="202" name="Google Shape;202;g9bc5ced065_2_663"/>
          <p:cNvPicPr preferRelativeResize="0"/>
          <p:nvPr/>
        </p:nvPicPr>
        <p:blipFill>
          <a:blip r:embed="rId3">
            <a:alphaModFix/>
          </a:blip>
          <a:stretch>
            <a:fillRect/>
          </a:stretch>
        </p:blipFill>
        <p:spPr>
          <a:xfrm>
            <a:off x="778075" y="1940500"/>
            <a:ext cx="10256875" cy="419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9bc5ced065_2_670"/>
          <p:cNvSpPr txBox="1"/>
          <p:nvPr>
            <p:ph idx="1" type="body"/>
          </p:nvPr>
        </p:nvSpPr>
        <p:spPr>
          <a:xfrm>
            <a:off x="685801" y="2142067"/>
            <a:ext cx="10131300" cy="3649200"/>
          </a:xfrm>
          <a:prstGeom prst="rect">
            <a:avLst/>
          </a:prstGeom>
        </p:spPr>
        <p:txBody>
          <a:bodyPr anchorCtr="0" anchor="ctr" bIns="45700" lIns="91425" spcFirstLastPara="1" rIns="91425" wrap="square" tIns="45700">
            <a:noAutofit/>
          </a:bodyPr>
          <a:lstStyle/>
          <a:p>
            <a:pPr indent="0" lvl="0" marL="0" rtl="0" algn="l">
              <a:spcBef>
                <a:spcPts val="0"/>
              </a:spcBef>
              <a:spcAft>
                <a:spcPts val="1000"/>
              </a:spcAft>
              <a:buNone/>
            </a:pPr>
            <a:r>
              <a:t/>
            </a:r>
            <a:endParaRPr/>
          </a:p>
        </p:txBody>
      </p:sp>
      <p:pic>
        <p:nvPicPr>
          <p:cNvPr id="208" name="Google Shape;208;g9bc5ced065_2_670"/>
          <p:cNvPicPr preferRelativeResize="0"/>
          <p:nvPr/>
        </p:nvPicPr>
        <p:blipFill>
          <a:blip r:embed="rId3">
            <a:alphaModFix/>
          </a:blip>
          <a:stretch>
            <a:fillRect/>
          </a:stretch>
        </p:blipFill>
        <p:spPr>
          <a:xfrm>
            <a:off x="741900" y="1711475"/>
            <a:ext cx="9991725" cy="4314875"/>
          </a:xfrm>
          <a:prstGeom prst="rect">
            <a:avLst/>
          </a:prstGeom>
          <a:noFill/>
          <a:ln>
            <a:noFill/>
          </a:ln>
        </p:spPr>
      </p:pic>
      <p:sp>
        <p:nvSpPr>
          <p:cNvPr id="209" name="Google Shape;209;g9bc5ced065_2_670"/>
          <p:cNvSpPr txBox="1"/>
          <p:nvPr/>
        </p:nvSpPr>
        <p:spPr>
          <a:xfrm>
            <a:off x="916125" y="168750"/>
            <a:ext cx="9817500" cy="13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700">
              <a:solidFill>
                <a:schemeClr val="lt1"/>
              </a:solidFill>
              <a:latin typeface="Calibri"/>
              <a:ea typeface="Calibri"/>
              <a:cs typeface="Calibri"/>
              <a:sym typeface="Calibri"/>
            </a:endParaRPr>
          </a:p>
          <a:p>
            <a:pPr indent="0" lvl="0" marL="0" rtl="0" algn="l">
              <a:spcBef>
                <a:spcPts val="0"/>
              </a:spcBef>
              <a:spcAft>
                <a:spcPts val="0"/>
              </a:spcAft>
              <a:buNone/>
            </a:pPr>
            <a:r>
              <a:rPr lang="en-US" sz="3700">
                <a:solidFill>
                  <a:schemeClr val="lt1"/>
                </a:solidFill>
                <a:latin typeface="Calibri"/>
                <a:ea typeface="Calibri"/>
                <a:cs typeface="Calibri"/>
                <a:sym typeface="Calibri"/>
              </a:rPr>
              <a:t>KNN</a:t>
            </a:r>
            <a:endParaRPr sz="37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9bc5ced065_2_679"/>
          <p:cNvSpPr txBox="1"/>
          <p:nvPr>
            <p:ph type="title"/>
          </p:nvPr>
        </p:nvSpPr>
        <p:spPr>
          <a:xfrm>
            <a:off x="685801" y="609600"/>
            <a:ext cx="10131300" cy="145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a:p>
            <a:pPr indent="0" lvl="0" marL="457200" rtl="0" algn="l">
              <a:spcBef>
                <a:spcPts val="0"/>
              </a:spcBef>
              <a:spcAft>
                <a:spcPts val="0"/>
              </a:spcAft>
              <a:buNone/>
            </a:pPr>
            <a:r>
              <a:rPr lang="en-US" sz="2600">
                <a:latin typeface="Arial"/>
                <a:ea typeface="Arial"/>
                <a:cs typeface="Arial"/>
                <a:sym typeface="Arial"/>
              </a:rPr>
              <a:t>DECISION TREE:-</a:t>
            </a:r>
            <a:endParaRPr sz="2600">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215" name="Google Shape;215;g9bc5ced065_2_679"/>
          <p:cNvPicPr preferRelativeResize="0"/>
          <p:nvPr/>
        </p:nvPicPr>
        <p:blipFill>
          <a:blip r:embed="rId3">
            <a:alphaModFix/>
          </a:blip>
          <a:stretch>
            <a:fillRect/>
          </a:stretch>
        </p:blipFill>
        <p:spPr>
          <a:xfrm>
            <a:off x="549075" y="1699425"/>
            <a:ext cx="10076074" cy="4628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9bc5ced065_1_156"/>
          <p:cNvSpPr txBox="1"/>
          <p:nvPr>
            <p:ph type="title"/>
          </p:nvPr>
        </p:nvSpPr>
        <p:spPr>
          <a:xfrm>
            <a:off x="685800" y="633700"/>
            <a:ext cx="10131300" cy="93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Decision Tree</a:t>
            </a:r>
            <a:endParaRPr>
              <a:latin typeface="Calibri"/>
              <a:ea typeface="Calibri"/>
              <a:cs typeface="Calibri"/>
              <a:sym typeface="Calibri"/>
            </a:endParaRPr>
          </a:p>
        </p:txBody>
      </p:sp>
      <p:sp>
        <p:nvSpPr>
          <p:cNvPr id="221" name="Google Shape;221;g9bc5ced065_1_156"/>
          <p:cNvSpPr txBox="1"/>
          <p:nvPr>
            <p:ph idx="1" type="body"/>
          </p:nvPr>
        </p:nvSpPr>
        <p:spPr>
          <a:xfrm>
            <a:off x="685801" y="2142067"/>
            <a:ext cx="10131300" cy="3649200"/>
          </a:xfrm>
          <a:prstGeom prst="rect">
            <a:avLst/>
          </a:prstGeom>
        </p:spPr>
        <p:txBody>
          <a:bodyPr anchorCtr="0" anchor="ctr" bIns="45700" lIns="91425" spcFirstLastPara="1" rIns="91425" wrap="square" tIns="45700">
            <a:noAutofit/>
          </a:bodyPr>
          <a:lstStyle/>
          <a:p>
            <a:pPr indent="0" lvl="0" marL="0" rtl="0" algn="l">
              <a:spcBef>
                <a:spcPts val="0"/>
              </a:spcBef>
              <a:spcAft>
                <a:spcPts val="1000"/>
              </a:spcAft>
              <a:buNone/>
            </a:pPr>
            <a:r>
              <a:t/>
            </a:r>
            <a:endParaRPr/>
          </a:p>
        </p:txBody>
      </p:sp>
      <p:pic>
        <p:nvPicPr>
          <p:cNvPr id="222" name="Google Shape;222;g9bc5ced065_1_156"/>
          <p:cNvPicPr preferRelativeResize="0"/>
          <p:nvPr/>
        </p:nvPicPr>
        <p:blipFill>
          <a:blip r:embed="rId3">
            <a:alphaModFix/>
          </a:blip>
          <a:stretch>
            <a:fillRect/>
          </a:stretch>
        </p:blipFill>
        <p:spPr>
          <a:xfrm>
            <a:off x="0" y="1781301"/>
            <a:ext cx="12192001" cy="49712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9bc5ced065_1_177"/>
          <p:cNvSpPr txBox="1"/>
          <p:nvPr>
            <p:ph type="title"/>
          </p:nvPr>
        </p:nvSpPr>
        <p:spPr>
          <a:xfrm>
            <a:off x="685801" y="609600"/>
            <a:ext cx="10131300" cy="145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t>Individual Contribution</a:t>
            </a:r>
            <a:endParaRPr sz="4400"/>
          </a:p>
          <a:p>
            <a:pPr indent="0" lvl="0" marL="0" rtl="0" algn="l">
              <a:spcBef>
                <a:spcPts val="0"/>
              </a:spcBef>
              <a:spcAft>
                <a:spcPts val="0"/>
              </a:spcAft>
              <a:buNone/>
            </a:pPr>
            <a:r>
              <a:t/>
            </a:r>
            <a:endParaRPr/>
          </a:p>
        </p:txBody>
      </p:sp>
      <p:sp>
        <p:nvSpPr>
          <p:cNvPr id="228" name="Google Shape;228;g9bc5ced065_1_177"/>
          <p:cNvSpPr txBox="1"/>
          <p:nvPr>
            <p:ph idx="1" type="body"/>
          </p:nvPr>
        </p:nvSpPr>
        <p:spPr>
          <a:xfrm>
            <a:off x="685800" y="1735926"/>
            <a:ext cx="10131300" cy="405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sz="2100"/>
              <a:t>Sunil Kumar(181IT148):-</a:t>
            </a:r>
            <a:endParaRPr b="1" sz="2100"/>
          </a:p>
          <a:p>
            <a:pPr indent="-342900" lvl="0" marL="457200" rtl="0" algn="l">
              <a:spcBef>
                <a:spcPts val="1000"/>
              </a:spcBef>
              <a:spcAft>
                <a:spcPts val="0"/>
              </a:spcAft>
              <a:buSzPts val="1800"/>
              <a:buChar char="●"/>
            </a:pPr>
            <a:r>
              <a:rPr lang="en-US"/>
              <a:t>Feature Extraction </a:t>
            </a:r>
            <a:endParaRPr/>
          </a:p>
          <a:p>
            <a:pPr indent="-342900" lvl="0" marL="457200" rtl="0" algn="l">
              <a:spcBef>
                <a:spcPts val="0"/>
              </a:spcBef>
              <a:spcAft>
                <a:spcPts val="0"/>
              </a:spcAft>
              <a:buSzPts val="1800"/>
              <a:buChar char="●"/>
            </a:pPr>
            <a:r>
              <a:rPr lang="en-US"/>
              <a:t>Feature Selection</a:t>
            </a:r>
            <a:endParaRPr/>
          </a:p>
          <a:p>
            <a:pPr indent="0" lvl="0" marL="0" rtl="0" algn="l">
              <a:spcBef>
                <a:spcPts val="1000"/>
              </a:spcBef>
              <a:spcAft>
                <a:spcPts val="0"/>
              </a:spcAft>
              <a:buNone/>
            </a:pPr>
            <a:r>
              <a:rPr b="1" lang="en-US"/>
              <a:t>P Narendra(181IT229):-</a:t>
            </a:r>
            <a:endParaRPr b="1"/>
          </a:p>
          <a:p>
            <a:pPr indent="-342900" lvl="0" marL="457200" rtl="0" algn="l">
              <a:spcBef>
                <a:spcPts val="1000"/>
              </a:spcBef>
              <a:spcAft>
                <a:spcPts val="0"/>
              </a:spcAft>
              <a:buSzPts val="1800"/>
              <a:buChar char="●"/>
            </a:pPr>
            <a:r>
              <a:rPr lang="en-US"/>
              <a:t>Collecting Dataset </a:t>
            </a:r>
            <a:endParaRPr/>
          </a:p>
          <a:p>
            <a:pPr indent="-342900" lvl="0" marL="457200" rtl="0" algn="l">
              <a:spcBef>
                <a:spcPts val="0"/>
              </a:spcBef>
              <a:spcAft>
                <a:spcPts val="0"/>
              </a:spcAft>
              <a:buSzPts val="1800"/>
              <a:buChar char="●"/>
            </a:pPr>
            <a:r>
              <a:rPr lang="en-US"/>
              <a:t>KNN Algorithm</a:t>
            </a:r>
            <a:endParaRPr/>
          </a:p>
          <a:p>
            <a:pPr indent="0" lvl="0" marL="0" rtl="0" algn="l">
              <a:spcBef>
                <a:spcPts val="1000"/>
              </a:spcBef>
              <a:spcAft>
                <a:spcPts val="0"/>
              </a:spcAft>
              <a:buNone/>
            </a:pPr>
            <a:r>
              <a:rPr b="1" lang="en-US"/>
              <a:t>Samarth S Hadimani(181IT240):-</a:t>
            </a:r>
            <a:endParaRPr b="1"/>
          </a:p>
          <a:p>
            <a:pPr indent="-342900" lvl="0" marL="457200" rtl="0" algn="l">
              <a:spcBef>
                <a:spcPts val="1000"/>
              </a:spcBef>
              <a:spcAft>
                <a:spcPts val="0"/>
              </a:spcAft>
              <a:buSzPts val="1800"/>
              <a:buChar char="●"/>
            </a:pPr>
            <a:r>
              <a:rPr lang="en-US"/>
              <a:t>Feature Extraction</a:t>
            </a:r>
            <a:endParaRPr/>
          </a:p>
          <a:p>
            <a:pPr indent="-342900" lvl="0" marL="457200" rtl="0" algn="l">
              <a:spcBef>
                <a:spcPts val="0"/>
              </a:spcBef>
              <a:spcAft>
                <a:spcPts val="0"/>
              </a:spcAft>
              <a:buSzPts val="1800"/>
              <a:buChar char="●"/>
            </a:pPr>
            <a:r>
              <a:rPr lang="en-US"/>
              <a:t>Decision Tree Algorithm</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CONCLUSION:-</a:t>
            </a:r>
            <a:endParaRPr/>
          </a:p>
        </p:txBody>
      </p:sp>
      <p:sp>
        <p:nvSpPr>
          <p:cNvPr id="234" name="Google Shape;234;p12"/>
          <p:cNvSpPr txBox="1"/>
          <p:nvPr/>
        </p:nvSpPr>
        <p:spPr>
          <a:xfrm>
            <a:off x="1494525" y="1964600"/>
            <a:ext cx="9540300" cy="38076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SzPts val="1700"/>
              <a:buChar char="●"/>
            </a:pPr>
            <a:r>
              <a:rPr lang="en-US" sz="1700">
                <a:highlight>
                  <a:srgbClr val="FFFFFF"/>
                </a:highlight>
              </a:rPr>
              <a:t>W</a:t>
            </a:r>
            <a:r>
              <a:rPr lang="en-US" sz="1700">
                <a:highlight>
                  <a:srgbClr val="FFFFFF"/>
                </a:highlight>
              </a:rPr>
              <a:t>e have shown that it is possible to reduce the number of permissions to be analyzed for mobile malware detection while maintaining high effectiveness and accuracy.</a:t>
            </a:r>
            <a:endParaRPr sz="1700">
              <a:highlight>
                <a:srgbClr val="FFFFFF"/>
              </a:highlight>
            </a:endParaRPr>
          </a:p>
          <a:p>
            <a:pPr indent="-336550" lvl="0" marL="457200" rtl="0" algn="just">
              <a:lnSpc>
                <a:spcPct val="150000"/>
              </a:lnSpc>
              <a:spcBef>
                <a:spcPts val="0"/>
              </a:spcBef>
              <a:spcAft>
                <a:spcPts val="0"/>
              </a:spcAft>
              <a:buSzPts val="1700"/>
              <a:buChar char="●"/>
            </a:pPr>
            <a:r>
              <a:rPr lang="en-US" sz="1700">
                <a:highlight>
                  <a:srgbClr val="FFFFFF"/>
                </a:highlight>
              </a:rPr>
              <a:t>SIGPID has been designed to extract only significant permissions through a systematic three-level pruning approach. Based on our dataset, which includes over 7000 malware, we only need to consider 22 out of 135 permissions to improve the runtime performance. We achieved over 89.5% detection accuracy in the KNN algorithm and 85 % accuracy by using Decision Trees. The extracted significant permissions can also be used by other commonly used supervised learning algorithms to yield good results.</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9bc5ced065_1_162"/>
          <p:cNvSpPr txBox="1"/>
          <p:nvPr>
            <p:ph type="title"/>
          </p:nvPr>
        </p:nvSpPr>
        <p:spPr>
          <a:xfrm>
            <a:off x="685800" y="609600"/>
            <a:ext cx="10131300" cy="5621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5800"/>
              <a:t>THANK YOU</a:t>
            </a:r>
            <a:endParaRPr sz="5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
          <p:cNvSpPr txBox="1"/>
          <p:nvPr>
            <p:ph type="title"/>
          </p:nvPr>
        </p:nvSpPr>
        <p:spPr>
          <a:xfrm>
            <a:off x="1030288" y="248025"/>
            <a:ext cx="10131300" cy="1456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INTRODUCTION</a:t>
            </a:r>
            <a:endParaRPr/>
          </a:p>
        </p:txBody>
      </p:sp>
      <p:sp>
        <p:nvSpPr>
          <p:cNvPr id="142" name="Google Shape;142;p2"/>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0" lvl="0" marL="457200" rtl="0" algn="just">
              <a:lnSpc>
                <a:spcPct val="150000"/>
              </a:lnSpc>
              <a:spcBef>
                <a:spcPts val="0"/>
              </a:spcBef>
              <a:spcAft>
                <a:spcPts val="0"/>
              </a:spcAft>
              <a:buNone/>
            </a:pPr>
            <a:r>
              <a:t/>
            </a:r>
            <a:endParaRPr>
              <a:solidFill>
                <a:srgbClr val="000000"/>
              </a:solidFill>
              <a:highlight>
                <a:srgbClr val="FFFFFF"/>
              </a:highlight>
            </a:endParaRPr>
          </a:p>
          <a:p>
            <a:pPr indent="-381000" lvl="0" marL="457200" rtl="0" algn="just">
              <a:lnSpc>
                <a:spcPct val="150000"/>
              </a:lnSpc>
              <a:spcBef>
                <a:spcPts val="0"/>
              </a:spcBef>
              <a:spcAft>
                <a:spcPts val="0"/>
              </a:spcAft>
              <a:buClr>
                <a:srgbClr val="000000"/>
              </a:buClr>
              <a:buSzPts val="2400"/>
              <a:buChar char="●"/>
            </a:pPr>
            <a:r>
              <a:rPr lang="en-US">
                <a:solidFill>
                  <a:srgbClr val="000000"/>
                </a:solidFill>
                <a:highlight>
                  <a:srgbClr val="FFFFFF"/>
                </a:highlight>
              </a:rPr>
              <a:t>Today Mobile Technology is being extensively used around the world. Since 2008 the usage of mobile technology is growing very fast. All the confidential and private information like photographs, videos, banking details, etc are easily stored on the mobile.</a:t>
            </a:r>
            <a:endParaRPr sz="2300">
              <a:solidFill>
                <a:srgbClr val="000000"/>
              </a:solidFill>
            </a:endParaRPr>
          </a:p>
          <a:p>
            <a:pPr indent="-381000" lvl="0" marL="457200" rtl="0" algn="just">
              <a:lnSpc>
                <a:spcPct val="150000"/>
              </a:lnSpc>
              <a:spcBef>
                <a:spcPts val="600"/>
              </a:spcBef>
              <a:spcAft>
                <a:spcPts val="0"/>
              </a:spcAft>
              <a:buSzPts val="2400"/>
              <a:buChar char="●"/>
            </a:pPr>
            <a:r>
              <a:rPr lang="en-US">
                <a:solidFill>
                  <a:srgbClr val="000000"/>
                </a:solidFill>
                <a:highlight>
                  <a:srgbClr val="FFFFFF"/>
                </a:highlight>
              </a:rPr>
              <a:t>It is necessary to protect the data stored in the mobile from malware applications. Because of the presence of the multi-vulnerabilities in the android mobile devices, the attackers may easily hack the data stored in the mobile</a:t>
            </a:r>
            <a:endParaRPr sz="2300"/>
          </a:p>
          <a:p>
            <a:pPr indent="-381000" lvl="0" marL="457200" rtl="0" algn="just">
              <a:lnSpc>
                <a:spcPct val="150000"/>
              </a:lnSpc>
              <a:spcBef>
                <a:spcPts val="600"/>
              </a:spcBef>
              <a:spcAft>
                <a:spcPts val="600"/>
              </a:spcAft>
              <a:buSzPts val="2400"/>
              <a:buChar char="●"/>
            </a:pPr>
            <a:r>
              <a:rPr lang="en-US">
                <a:solidFill>
                  <a:srgbClr val="000000"/>
                </a:solidFill>
                <a:highlight>
                  <a:srgbClr val="FFFFFF"/>
                </a:highlight>
              </a:rPr>
              <a:t> Many harmful applications contain malware and put the user’s data and device at risk. These applications contain malware categories like spyware,  Trojans,  phishing apps, etc. There are various Android Malware Detection Techniques available for detecting malware. In this project, the existing Android Malware Detection Techniques are compared to design more robust and efficient techniques</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txBox="1"/>
          <p:nvPr>
            <p:ph type="title"/>
          </p:nvPr>
        </p:nvSpPr>
        <p:spPr>
          <a:xfrm>
            <a:off x="685801" y="628975"/>
            <a:ext cx="10131300" cy="1456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PACKAGES USED</a:t>
            </a:r>
            <a:endParaRPr/>
          </a:p>
        </p:txBody>
      </p:sp>
      <p:sp>
        <p:nvSpPr>
          <p:cNvPr id="148" name="Google Shape;148;p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Sklearn</a:t>
            </a:r>
            <a:endParaRPr/>
          </a:p>
          <a:p>
            <a:pPr indent="-285750" lvl="0" marL="285750" rtl="0" algn="l">
              <a:spcBef>
                <a:spcPts val="1000"/>
              </a:spcBef>
              <a:spcAft>
                <a:spcPts val="0"/>
              </a:spcAft>
              <a:buSzPts val="1800"/>
              <a:buChar char="●"/>
            </a:pPr>
            <a:r>
              <a:rPr lang="en-US"/>
              <a:t>Pylab</a:t>
            </a:r>
            <a:endParaRPr/>
          </a:p>
          <a:p>
            <a:pPr indent="-285750" lvl="0" marL="285750" rtl="0" algn="l">
              <a:spcBef>
                <a:spcPts val="1000"/>
              </a:spcBef>
              <a:spcAft>
                <a:spcPts val="0"/>
              </a:spcAft>
              <a:buSzPts val="1800"/>
              <a:buChar char="●"/>
            </a:pPr>
            <a:r>
              <a:rPr lang="en-US"/>
              <a:t>numpy</a:t>
            </a:r>
            <a:endParaRPr/>
          </a:p>
          <a:p>
            <a:pPr indent="-285750" lvl="0" marL="285750" rtl="0" algn="l">
              <a:spcBef>
                <a:spcPts val="1000"/>
              </a:spcBef>
              <a:spcAft>
                <a:spcPts val="0"/>
              </a:spcAft>
              <a:buSzPts val="1800"/>
              <a:buChar char="●"/>
            </a:pPr>
            <a:r>
              <a:rPr lang="en-US"/>
              <a:t>Pandas - For reading, shuffling and organizing data samples and labels</a:t>
            </a:r>
            <a:endParaRPr/>
          </a:p>
          <a:p>
            <a:pPr indent="-285750" lvl="0" marL="285750" rtl="0" algn="l">
              <a:spcBef>
                <a:spcPts val="1000"/>
              </a:spcBef>
              <a:spcAft>
                <a:spcPts val="0"/>
              </a:spcAft>
              <a:buSzPts val="1800"/>
              <a:buChar char="●"/>
            </a:pPr>
            <a:r>
              <a:rPr lang="en-US"/>
              <a:t>Matplotlib -  For visualizing metrics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
          <p:cNvSpPr txBox="1"/>
          <p:nvPr>
            <p:ph type="title"/>
          </p:nvPr>
        </p:nvSpPr>
        <p:spPr>
          <a:xfrm>
            <a:off x="627675" y="260875"/>
            <a:ext cx="10131300" cy="1172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LITERATURE SURVEY </a:t>
            </a:r>
            <a:endParaRPr/>
          </a:p>
        </p:txBody>
      </p:sp>
      <p:sp>
        <p:nvSpPr>
          <p:cNvPr id="154" name="Google Shape;154;p4"/>
          <p:cNvSpPr txBox="1"/>
          <p:nvPr>
            <p:ph idx="1" type="body"/>
          </p:nvPr>
        </p:nvSpPr>
        <p:spPr>
          <a:xfrm>
            <a:off x="685800" y="1249550"/>
            <a:ext cx="10131300" cy="3952200"/>
          </a:xfrm>
          <a:prstGeom prst="rect">
            <a:avLst/>
          </a:prstGeom>
          <a:noFill/>
          <a:ln>
            <a:noFill/>
          </a:ln>
        </p:spPr>
        <p:txBody>
          <a:bodyPr anchorCtr="0" anchor="ctr" bIns="45700" lIns="91425" spcFirstLastPara="1" rIns="91425" wrap="square" tIns="45700">
            <a:normAutofit/>
          </a:bodyPr>
          <a:lstStyle/>
          <a:p>
            <a:pPr indent="0" lvl="0" marL="457200" rtl="0" algn="just">
              <a:lnSpc>
                <a:spcPct val="150000"/>
              </a:lnSpc>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457200" rtl="0" algn="just">
              <a:lnSpc>
                <a:spcPct val="150000"/>
              </a:lnSpc>
              <a:spcBef>
                <a:spcPts val="0"/>
              </a:spcBef>
              <a:spcAft>
                <a:spcPts val="0"/>
              </a:spcAft>
              <a:buNone/>
            </a:pPr>
            <a:r>
              <a:t/>
            </a:r>
            <a:endParaRPr sz="1600">
              <a:solidFill>
                <a:srgbClr val="000000"/>
              </a:solidFill>
              <a:highlight>
                <a:srgbClr val="FFFFFF"/>
              </a:highlight>
            </a:endParaRPr>
          </a:p>
          <a:p>
            <a:pPr indent="0" lvl="0" marL="457200" rtl="0" algn="just">
              <a:lnSpc>
                <a:spcPct val="150000"/>
              </a:lnSpc>
              <a:spcBef>
                <a:spcPts val="0"/>
              </a:spcBef>
              <a:spcAft>
                <a:spcPts val="0"/>
              </a:spcAft>
              <a:buNone/>
            </a:pPr>
            <a:r>
              <a:t/>
            </a:r>
            <a:endParaRPr sz="1600">
              <a:solidFill>
                <a:srgbClr val="000000"/>
              </a:solidFill>
              <a:highlight>
                <a:srgbClr val="FFFFFF"/>
              </a:highlight>
            </a:endParaRPr>
          </a:p>
          <a:p>
            <a:pPr indent="-330200" lvl="0" marL="457200" rtl="0" algn="just">
              <a:lnSpc>
                <a:spcPct val="150000"/>
              </a:lnSpc>
              <a:spcBef>
                <a:spcPts val="0"/>
              </a:spcBef>
              <a:spcAft>
                <a:spcPts val="0"/>
              </a:spcAft>
              <a:buClr>
                <a:srgbClr val="000000"/>
              </a:buClr>
              <a:buSzPts val="1600"/>
              <a:buChar char="●"/>
            </a:pPr>
            <a:r>
              <a:rPr lang="en-US" sz="1600">
                <a:solidFill>
                  <a:srgbClr val="000000"/>
                </a:solidFill>
                <a:highlight>
                  <a:srgbClr val="FFFFFF"/>
                </a:highlight>
              </a:rPr>
              <a:t>Jin Li, Lichao Sun, Qiben Yan, Zhiqiang Li, Witawas Srisa-an, and Heng Ye, "</a:t>
            </a:r>
            <a:r>
              <a:rPr b="1" i="1" lang="en-US" sz="1600">
                <a:solidFill>
                  <a:srgbClr val="000000"/>
                </a:solidFill>
                <a:highlight>
                  <a:srgbClr val="FFFFFF"/>
                </a:highlight>
              </a:rPr>
              <a:t>Significant Permission Identification for Machine-Learning-Based Android Malware Detection</a:t>
            </a:r>
            <a:r>
              <a:rPr lang="en-US" sz="1600">
                <a:solidFill>
                  <a:srgbClr val="000000"/>
                </a:solidFill>
                <a:highlight>
                  <a:srgbClr val="FFFFFF"/>
                </a:highlight>
              </a:rPr>
              <a:t>" in this IEEE paper they used SVM(</a:t>
            </a:r>
            <a:r>
              <a:rPr b="1" lang="en-US" sz="1600">
                <a:solidFill>
                  <a:srgbClr val="000000"/>
                </a:solidFill>
                <a:highlight>
                  <a:srgbClr val="FFFFFF"/>
                </a:highlight>
              </a:rPr>
              <a:t>support vector machine</a:t>
            </a:r>
            <a:r>
              <a:rPr lang="en-US" sz="1600">
                <a:solidFill>
                  <a:srgbClr val="000000"/>
                </a:solidFill>
                <a:highlight>
                  <a:srgbClr val="FFFFFF"/>
                </a:highlight>
              </a:rPr>
              <a:t>) and a large dataset to test the proposed MLDP(Multilevel Data Pruning) model. </a:t>
            </a:r>
            <a:endParaRPr sz="1600">
              <a:solidFill>
                <a:srgbClr val="000000"/>
              </a:solidFill>
              <a:highlight>
                <a:srgbClr val="FFFFFF"/>
              </a:highlight>
            </a:endParaRPr>
          </a:p>
          <a:p>
            <a:pPr indent="-330200" lvl="0" marL="457200" rtl="0" algn="just">
              <a:lnSpc>
                <a:spcPct val="150000"/>
              </a:lnSpc>
              <a:spcBef>
                <a:spcPts val="0"/>
              </a:spcBef>
              <a:spcAft>
                <a:spcPts val="0"/>
              </a:spcAft>
              <a:buClr>
                <a:srgbClr val="000000"/>
              </a:buClr>
              <a:buSzPts val="1600"/>
              <a:buChar char="●"/>
            </a:pPr>
            <a:r>
              <a:rPr lang="en-US" sz="1600">
                <a:solidFill>
                  <a:srgbClr val="000000"/>
                </a:solidFill>
                <a:highlight>
                  <a:srgbClr val="FFFFFF"/>
                </a:highlight>
              </a:rPr>
              <a:t>They have shown that it is possible to reduce the number of permissions to be analyzed for mobile malware detection while maintaining high effectiveness and accuracy. </a:t>
            </a:r>
            <a:r>
              <a:rPr lang="en-US" sz="1600">
                <a:solidFill>
                  <a:srgbClr val="000000"/>
                </a:solidFill>
                <a:highlight>
                  <a:schemeClr val="dk1"/>
                </a:highlight>
              </a:rPr>
              <a:t> number of permissions that needs to be analyzed is reduced by 84% using SIGPID(only 22 ).</a:t>
            </a:r>
            <a:endParaRPr sz="1600">
              <a:solidFill>
                <a:srgbClr val="000000"/>
              </a:solidFill>
              <a:highlight>
                <a:srgbClr val="FFFFFF"/>
              </a:highlight>
            </a:endParaRPr>
          </a:p>
          <a:p>
            <a:pPr indent="-330200" lvl="0" marL="457200" rtl="0" algn="just">
              <a:lnSpc>
                <a:spcPct val="150000"/>
              </a:lnSpc>
              <a:spcBef>
                <a:spcPts val="0"/>
              </a:spcBef>
              <a:spcAft>
                <a:spcPts val="0"/>
              </a:spcAft>
              <a:buClr>
                <a:srgbClr val="000000"/>
              </a:buClr>
              <a:buSzPts val="1600"/>
              <a:buChar char="●"/>
            </a:pPr>
            <a:r>
              <a:rPr lang="en-US" sz="1600">
                <a:solidFill>
                  <a:srgbClr val="000000"/>
                </a:solidFill>
                <a:highlight>
                  <a:srgbClr val="FFFFFF"/>
                </a:highlight>
              </a:rPr>
              <a:t>SIGPID has been designed to extract only significant permissions through a systematic three-level pruning approach. It can detect 93.62% of malware in the dataset and 91.4% unknown/new malware.</a:t>
            </a:r>
            <a:endParaRPr sz="1600">
              <a:solidFill>
                <a:srgbClr val="000000"/>
              </a:solidFill>
              <a:highlight>
                <a:srgbClr val="FFFFFF"/>
              </a:highlight>
            </a:endParaRPr>
          </a:p>
          <a:p>
            <a:pPr indent="0" lvl="0" marL="457200" rtl="0" algn="just">
              <a:lnSpc>
                <a:spcPct val="150000"/>
              </a:lnSpc>
              <a:spcBef>
                <a:spcPts val="0"/>
              </a:spcBef>
              <a:spcAft>
                <a:spcPts val="0"/>
              </a:spcAft>
              <a:buNone/>
            </a:pPr>
            <a:r>
              <a:t/>
            </a:r>
            <a:endParaRPr sz="1600">
              <a:solidFill>
                <a:srgbClr val="000000"/>
              </a:solidFill>
              <a:highlight>
                <a:srgbClr val="FFFFFF"/>
              </a:highlight>
            </a:endParaRPr>
          </a:p>
          <a:p>
            <a:pPr indent="0" lvl="0" marL="457200" rtl="0" algn="just">
              <a:lnSpc>
                <a:spcPct val="150000"/>
              </a:lnSpc>
              <a:spcBef>
                <a:spcPts val="0"/>
              </a:spcBef>
              <a:spcAft>
                <a:spcPts val="0"/>
              </a:spcAft>
              <a:buNone/>
            </a:pPr>
            <a:r>
              <a:t/>
            </a:r>
            <a:endParaRPr sz="1600">
              <a:solidFill>
                <a:srgbClr val="000000"/>
              </a:solidFill>
              <a:highlight>
                <a:srgbClr val="FFFFFF"/>
              </a:highlight>
            </a:endParaRPr>
          </a:p>
          <a:p>
            <a:pPr indent="-171450" lvl="0" marL="285750" rtl="0" algn="l">
              <a:spcBef>
                <a:spcPts val="100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ph type="title"/>
          </p:nvPr>
        </p:nvSpPr>
        <p:spPr>
          <a:xfrm>
            <a:off x="685800" y="609600"/>
            <a:ext cx="10131300" cy="959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LITERATURE SURVEY</a:t>
            </a:r>
            <a:endParaRPr/>
          </a:p>
        </p:txBody>
      </p:sp>
      <p:sp>
        <p:nvSpPr>
          <p:cNvPr id="160" name="Google Shape;160;p5"/>
          <p:cNvSpPr txBox="1"/>
          <p:nvPr>
            <p:ph idx="1" type="body"/>
          </p:nvPr>
        </p:nvSpPr>
        <p:spPr>
          <a:xfrm>
            <a:off x="685800" y="1747650"/>
            <a:ext cx="10131300" cy="3938400"/>
          </a:xfrm>
          <a:prstGeom prst="rect">
            <a:avLst/>
          </a:prstGeom>
          <a:noFill/>
          <a:ln>
            <a:noFill/>
          </a:ln>
        </p:spPr>
        <p:txBody>
          <a:bodyPr anchorCtr="0" anchor="ctr" bIns="45700" lIns="91425" spcFirstLastPara="1" rIns="91425" wrap="square" tIns="45700">
            <a:normAutofit/>
          </a:bodyPr>
          <a:lstStyle/>
          <a:p>
            <a:pPr indent="-285750" lvl="0" marL="285750" rtl="0" algn="just">
              <a:lnSpc>
                <a:spcPct val="150000"/>
              </a:lnSpc>
              <a:spcBef>
                <a:spcPts val="0"/>
              </a:spcBef>
              <a:spcAft>
                <a:spcPts val="0"/>
              </a:spcAft>
              <a:buSzPts val="1800"/>
              <a:buChar char="●"/>
            </a:pPr>
            <a:r>
              <a:rPr lang="en-US" sz="1600">
                <a:solidFill>
                  <a:srgbClr val="000000"/>
                </a:solidFill>
                <a:highlight>
                  <a:srgbClr val="FFFFFF"/>
                </a:highlight>
              </a:rPr>
              <a:t>Aung, Zarni, and Zaw, Win, "</a:t>
            </a:r>
            <a:r>
              <a:rPr i="1" lang="en-US" sz="1600">
                <a:solidFill>
                  <a:srgbClr val="000000"/>
                </a:solidFill>
                <a:highlight>
                  <a:srgbClr val="FFFFFF"/>
                </a:highlight>
              </a:rPr>
              <a:t>DETECTING MALWARE USING PERMISSIONS</a:t>
            </a:r>
            <a:r>
              <a:rPr lang="en-US" sz="1600">
                <a:solidFill>
                  <a:srgbClr val="000000"/>
                </a:solidFill>
                <a:highlight>
                  <a:srgbClr val="FFFFFF"/>
                </a:highlight>
              </a:rPr>
              <a:t>" in Research Gate Paper they proposed a framework that intends to develop a machine learning-based malware detection system on Android to detect malware applications and to enhance the security and privacy of smartphone users.</a:t>
            </a:r>
            <a:r>
              <a:rPr lang="en-US" sz="2100">
                <a:solidFill>
                  <a:srgbClr val="292929"/>
                </a:solidFill>
                <a:highlight>
                  <a:srgbClr val="FFFFFF"/>
                </a:highlight>
              </a:rPr>
              <a:t> </a:t>
            </a:r>
            <a:r>
              <a:rPr lang="en-US" sz="1600">
                <a:solidFill>
                  <a:srgbClr val="000000"/>
                </a:solidFill>
                <a:highlight>
                  <a:srgbClr val="FFFFFF"/>
                </a:highlight>
              </a:rPr>
              <a:t>This system monitors various permission-based features and events obtained from the android applications and analyses these features by using machine learning classiﬁers to classify whether the application is benign are or malware. </a:t>
            </a:r>
            <a:endParaRPr sz="1600">
              <a:solidFill>
                <a:srgbClr val="000000"/>
              </a:solidFill>
              <a:highlight>
                <a:srgbClr val="FFFFFF"/>
              </a:highlight>
            </a:endParaRPr>
          </a:p>
          <a:p>
            <a:pPr indent="-273050" lvl="0" marL="285750" rtl="0" algn="just">
              <a:lnSpc>
                <a:spcPct val="150000"/>
              </a:lnSpc>
              <a:spcBef>
                <a:spcPts val="0"/>
              </a:spcBef>
              <a:spcAft>
                <a:spcPts val="0"/>
              </a:spcAft>
              <a:buClr>
                <a:srgbClr val="000000"/>
              </a:buClr>
              <a:buSzPts val="1600"/>
              <a:buChar char="●"/>
            </a:pPr>
            <a:r>
              <a:rPr lang="en-US" sz="1600">
                <a:solidFill>
                  <a:srgbClr val="000000"/>
                </a:solidFill>
                <a:highlight>
                  <a:srgbClr val="FFFFFF"/>
                </a:highlight>
              </a:rPr>
              <a:t>In this paper they did not consider the SIGPID concept that is why this model will take much time as </a:t>
            </a:r>
            <a:r>
              <a:rPr lang="en-US" sz="1600">
                <a:solidFill>
                  <a:srgbClr val="000000"/>
                </a:solidFill>
                <a:highlight>
                  <a:srgbClr val="FFFFFF"/>
                </a:highlight>
              </a:rPr>
              <a:t>compared</a:t>
            </a:r>
            <a:r>
              <a:rPr lang="en-US" sz="1600">
                <a:solidFill>
                  <a:srgbClr val="000000"/>
                </a:solidFill>
                <a:highlight>
                  <a:srgbClr val="FFFFFF"/>
                </a:highlight>
              </a:rPr>
              <a:t> to our model.</a:t>
            </a:r>
            <a:endParaRPr sz="1600">
              <a:solidFill>
                <a:srgbClr val="000000"/>
              </a:solidFill>
              <a:highlight>
                <a:srgbClr val="FFFFFF"/>
              </a:highlight>
            </a:endParaRPr>
          </a:p>
          <a:p>
            <a:pPr indent="-171450" lvl="0" marL="285750" rtl="0" algn="l">
              <a:spcBef>
                <a:spcPts val="100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9bc5ced065_2_652"/>
          <p:cNvSpPr txBox="1"/>
          <p:nvPr>
            <p:ph type="title"/>
          </p:nvPr>
        </p:nvSpPr>
        <p:spPr>
          <a:xfrm>
            <a:off x="685801" y="762000"/>
            <a:ext cx="10131300" cy="145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METHODOLOGY</a:t>
            </a:r>
            <a:endParaRPr/>
          </a:p>
        </p:txBody>
      </p:sp>
      <p:sp>
        <p:nvSpPr>
          <p:cNvPr id="166" name="Google Shape;166;g9bc5ced065_2_652"/>
          <p:cNvSpPr txBox="1"/>
          <p:nvPr>
            <p:ph idx="1" type="body"/>
          </p:nvPr>
        </p:nvSpPr>
        <p:spPr>
          <a:xfrm>
            <a:off x="685801" y="2142067"/>
            <a:ext cx="10131300" cy="3649200"/>
          </a:xfrm>
          <a:prstGeom prst="rect">
            <a:avLst/>
          </a:prstGeom>
        </p:spPr>
        <p:txBody>
          <a:bodyPr anchorCtr="0" anchor="ctr" bIns="45700" lIns="91425" spcFirstLastPara="1" rIns="91425" wrap="square" tIns="45700">
            <a:noAutofit/>
          </a:bodyPr>
          <a:lstStyle/>
          <a:p>
            <a:pPr indent="0" lvl="0" marL="0" rtl="0" algn="just">
              <a:lnSpc>
                <a:spcPct val="150000"/>
              </a:lnSpc>
              <a:spcBef>
                <a:spcPts val="1800"/>
              </a:spcBef>
              <a:spcAft>
                <a:spcPts val="0"/>
              </a:spcAft>
              <a:buNone/>
            </a:pPr>
            <a:r>
              <a:rPr b="1" lang="en-US" sz="2300">
                <a:solidFill>
                  <a:srgbClr val="000000"/>
                </a:solidFill>
              </a:rPr>
              <a:t>Acquiring APK Dataset</a:t>
            </a:r>
            <a:r>
              <a:rPr lang="en-US">
                <a:solidFill>
                  <a:srgbClr val="000000"/>
                </a:solidFill>
              </a:rPr>
              <a:t>:-</a:t>
            </a:r>
            <a:r>
              <a:rPr lang="en-US">
                <a:solidFill>
                  <a:srgbClr val="000000"/>
                </a:solidFill>
                <a:highlight>
                  <a:srgbClr val="FFFFFF"/>
                </a:highlight>
              </a:rPr>
              <a:t>The ﬁrst module of the malware detection system is the dataset. The data set represents a representative collection of malware and benign ware. A proper data set is essential for the analysis of the behavior of the malware. Examples of both the malware and the benign apps for proper detection are taken under consideration</a:t>
            </a:r>
            <a:r>
              <a:rPr lang="en-US" sz="1600">
                <a:solidFill>
                  <a:srgbClr val="000000"/>
                </a:solidFill>
                <a:highlight>
                  <a:srgbClr val="FFFFFF"/>
                </a:highlight>
              </a:rPr>
              <a:t>.</a:t>
            </a:r>
            <a:endParaRPr sz="1600">
              <a:solidFill>
                <a:srgbClr val="000000"/>
              </a:solidFill>
              <a:highlight>
                <a:srgbClr val="FFFFFF"/>
              </a:highlight>
            </a:endParaRPr>
          </a:p>
          <a:p>
            <a:pPr indent="0" lvl="0" marL="0" rtl="0" algn="just">
              <a:lnSpc>
                <a:spcPct val="150000"/>
              </a:lnSpc>
              <a:spcBef>
                <a:spcPts val="1800"/>
              </a:spcBef>
              <a:spcAft>
                <a:spcPts val="600"/>
              </a:spcAft>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a:t>
            </a:r>
            <a:endParaRPr/>
          </a:p>
          <a:p>
            <a:pPr indent="0" lvl="0" marL="0" rtl="0" algn="l">
              <a:spcBef>
                <a:spcPts val="0"/>
              </a:spcBef>
              <a:spcAft>
                <a:spcPts val="0"/>
              </a:spcAft>
              <a:buClr>
                <a:schemeClr val="lt1"/>
              </a:buClr>
              <a:buSzPts val="3600"/>
              <a:buFont typeface="Calibri"/>
              <a:buNone/>
            </a:pPr>
            <a:r>
              <a:t/>
            </a:r>
            <a:endParaRPr/>
          </a:p>
        </p:txBody>
      </p:sp>
      <p:sp>
        <p:nvSpPr>
          <p:cNvPr id="172" name="Google Shape;172;p6"/>
          <p:cNvSpPr txBox="1"/>
          <p:nvPr>
            <p:ph idx="1" type="body"/>
          </p:nvPr>
        </p:nvSpPr>
        <p:spPr>
          <a:xfrm>
            <a:off x="845300" y="1578900"/>
            <a:ext cx="10131300" cy="4326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en-US" sz="2400"/>
              <a:t>DATA PRE-PROCESSING</a:t>
            </a:r>
            <a:r>
              <a:rPr lang="en-US"/>
              <a:t>(</a:t>
            </a:r>
            <a:r>
              <a:rPr b="1" lang="en-US" sz="2300">
                <a:solidFill>
                  <a:srgbClr val="292929"/>
                </a:solidFill>
              </a:rPr>
              <a:t>Feature Extraction):-</a:t>
            </a:r>
            <a:endParaRPr/>
          </a:p>
          <a:p>
            <a:pPr indent="-342900" lvl="0" marL="457200" rtl="0" algn="just">
              <a:lnSpc>
                <a:spcPct val="141176"/>
              </a:lnSpc>
              <a:spcBef>
                <a:spcPts val="2900"/>
              </a:spcBef>
              <a:spcAft>
                <a:spcPts val="0"/>
              </a:spcAft>
              <a:buSzPts val="1800"/>
              <a:buChar char="●"/>
            </a:pPr>
            <a:r>
              <a:rPr lang="en-US">
                <a:solidFill>
                  <a:srgbClr val="000000"/>
                </a:solidFill>
                <a:highlight>
                  <a:srgbClr val="FFFFFF"/>
                </a:highlight>
              </a:rPr>
              <a:t>To this module the APK dataset we have obtained from the last module is given as input. </a:t>
            </a:r>
            <a:endParaRPr>
              <a:solidFill>
                <a:srgbClr val="000000"/>
              </a:solidFill>
              <a:highlight>
                <a:srgbClr val="FFFFFF"/>
              </a:highlight>
            </a:endParaRPr>
          </a:p>
          <a:p>
            <a:pPr indent="-342900" lvl="0" marL="457200" rtl="0" algn="just">
              <a:lnSpc>
                <a:spcPct val="141176"/>
              </a:lnSpc>
              <a:spcBef>
                <a:spcPts val="0"/>
              </a:spcBef>
              <a:spcAft>
                <a:spcPts val="0"/>
              </a:spcAft>
              <a:buSzPts val="1800"/>
              <a:buChar char="●"/>
            </a:pPr>
            <a:r>
              <a:rPr lang="en-US">
                <a:solidFill>
                  <a:srgbClr val="000000"/>
                </a:solidFill>
                <a:highlight>
                  <a:srgbClr val="FFFFFF"/>
                </a:highlight>
              </a:rPr>
              <a:t>The feature extractor is the component that extracts the desired features from the malware and benign apps.</a:t>
            </a:r>
            <a:endParaRPr>
              <a:solidFill>
                <a:srgbClr val="000000"/>
              </a:solidFill>
              <a:highlight>
                <a:srgbClr val="FFFFFF"/>
              </a:highlight>
            </a:endParaRPr>
          </a:p>
          <a:p>
            <a:pPr indent="-342900" lvl="0" marL="457200" rtl="0" algn="just">
              <a:lnSpc>
                <a:spcPct val="141176"/>
              </a:lnSpc>
              <a:spcBef>
                <a:spcPts val="0"/>
              </a:spcBef>
              <a:spcAft>
                <a:spcPts val="0"/>
              </a:spcAft>
              <a:buSzPts val="1800"/>
              <a:buChar char="●"/>
            </a:pPr>
            <a:r>
              <a:rPr lang="en-US">
                <a:solidFill>
                  <a:srgbClr val="000000"/>
                </a:solidFill>
                <a:highlight>
                  <a:srgbClr val="FFFFFF"/>
                </a:highlight>
              </a:rPr>
              <a:t> The mechanism that extracts the static features is called a static feature extractor. Static features can be extracted from the manifest ﬁle, dex ﬁle, and byte code. </a:t>
            </a:r>
            <a:endParaRPr>
              <a:solidFill>
                <a:srgbClr val="000000"/>
              </a:solidFill>
              <a:highlight>
                <a:srgbClr val="FFFFFF"/>
              </a:highlight>
            </a:endParaRPr>
          </a:p>
          <a:p>
            <a:pPr indent="-342900" lvl="0" marL="457200" rtl="0" algn="just">
              <a:lnSpc>
                <a:spcPct val="141176"/>
              </a:lnSpc>
              <a:spcBef>
                <a:spcPts val="0"/>
              </a:spcBef>
              <a:spcAft>
                <a:spcPts val="0"/>
              </a:spcAft>
              <a:buSzPts val="1800"/>
              <a:buChar char="●"/>
            </a:pPr>
            <a:r>
              <a:rPr lang="en-US">
                <a:solidFill>
                  <a:srgbClr val="000000"/>
                </a:solidFill>
                <a:highlight>
                  <a:srgbClr val="FFFFFF"/>
                </a:highlight>
              </a:rPr>
              <a:t>The most widely used tool is the APK tool. From the APK tool, we obtain the APK ﬁle, manifest ﬁle, classes.dex, and small ﬁle. We perform reverse engineering on the dataset followed by parsing to extract the static features.</a:t>
            </a:r>
            <a:r>
              <a:rPr lang="en-US" sz="1100">
                <a:solidFill>
                  <a:srgbClr val="000000"/>
                </a:solidFill>
                <a:highlight>
                  <a:srgbClr val="FFFFFF"/>
                </a:highlight>
              </a:rPr>
              <a:t> </a:t>
            </a:r>
            <a:endParaRPr sz="1100">
              <a:solidFill>
                <a:srgbClr val="000000"/>
              </a:solidFill>
              <a:highlight>
                <a:srgbClr val="FFFFFF"/>
              </a:highlight>
            </a:endParaRPr>
          </a:p>
          <a:p>
            <a:pPr indent="0" lvl="0" marL="457200" rtl="0" algn="just">
              <a:lnSpc>
                <a:spcPct val="141176"/>
              </a:lnSpc>
              <a:spcBef>
                <a:spcPts val="2900"/>
              </a:spcBef>
              <a:spcAft>
                <a:spcPts val="0"/>
              </a:spcAft>
              <a:buNone/>
            </a:pPr>
            <a:r>
              <a:t/>
            </a:r>
            <a:endParaRPr b="1" sz="1100">
              <a:solidFill>
                <a:srgbClr val="292929"/>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a:t>
            </a:r>
            <a:endParaRPr/>
          </a:p>
          <a:p>
            <a:pPr indent="0" lvl="0" marL="0" rtl="0" algn="l">
              <a:spcBef>
                <a:spcPts val="0"/>
              </a:spcBef>
              <a:spcAft>
                <a:spcPts val="0"/>
              </a:spcAft>
              <a:buClr>
                <a:schemeClr val="lt1"/>
              </a:buClr>
              <a:buSzPts val="3600"/>
              <a:buFont typeface="Calibri"/>
              <a:buNone/>
            </a:pPr>
            <a:r>
              <a:t/>
            </a:r>
            <a:endParaRPr/>
          </a:p>
        </p:txBody>
      </p:sp>
      <p:sp>
        <p:nvSpPr>
          <p:cNvPr id="178" name="Google Shape;178;p7"/>
          <p:cNvSpPr txBox="1"/>
          <p:nvPr>
            <p:ph idx="1" type="body"/>
          </p:nvPr>
        </p:nvSpPr>
        <p:spPr>
          <a:xfrm>
            <a:off x="930350" y="1880224"/>
            <a:ext cx="10131300" cy="3676200"/>
          </a:xfrm>
          <a:prstGeom prst="rect">
            <a:avLst/>
          </a:prstGeom>
          <a:noFill/>
          <a:ln>
            <a:noFill/>
          </a:ln>
        </p:spPr>
        <p:txBody>
          <a:bodyPr anchorCtr="0" anchor="ctr" bIns="45700" lIns="91425" spcFirstLastPara="1" rIns="91425" wrap="square" tIns="45700">
            <a:normAutofit/>
          </a:bodyPr>
          <a:lstStyle/>
          <a:p>
            <a:pPr indent="-336550" lvl="0" marL="457200" rtl="0" algn="just">
              <a:lnSpc>
                <a:spcPct val="141176"/>
              </a:lnSpc>
              <a:spcBef>
                <a:spcPts val="2900"/>
              </a:spcBef>
              <a:spcAft>
                <a:spcPts val="0"/>
              </a:spcAft>
              <a:buClr>
                <a:srgbClr val="000000"/>
              </a:buClr>
              <a:buSzPts val="1700"/>
              <a:buFont typeface="Arial"/>
              <a:buChar char="●"/>
            </a:pPr>
            <a:r>
              <a:rPr b="1" lang="en-US" sz="2300">
                <a:solidFill>
                  <a:srgbClr val="292929"/>
                </a:solidFill>
                <a:highlight>
                  <a:srgbClr val="FFFFFF"/>
                </a:highlight>
              </a:rPr>
              <a:t>Feature Selection:-</a:t>
            </a:r>
            <a:r>
              <a:rPr lang="en-US">
                <a:solidFill>
                  <a:srgbClr val="000000"/>
                </a:solidFill>
                <a:highlight>
                  <a:srgbClr val="FFFFFF"/>
                </a:highlight>
              </a:rPr>
              <a:t>To this module the extracted features we have obtained from the last module are given as input. But we need to select those among them which will provide better accuracy in the classiﬁcation process. Using Scikit-Learn’s PCA estimator, The ﬁt learns some quantities from the data, most importantly the components and explained variance. To see what these numbers mean, let’s visualize them as vectors over the input data, using the components to deﬁne the direction of the vector, and the explained variance to deﬁne the squared-length of the vector.</a:t>
            </a:r>
            <a:endParaRPr sz="2300"/>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a:t>
            </a:r>
            <a:endParaRPr/>
          </a:p>
          <a:p>
            <a:pPr indent="0" lvl="0" marL="0" rtl="0" algn="l">
              <a:spcBef>
                <a:spcPts val="0"/>
              </a:spcBef>
              <a:spcAft>
                <a:spcPts val="0"/>
              </a:spcAft>
              <a:buClr>
                <a:schemeClr val="lt1"/>
              </a:buClr>
              <a:buSzPts val="3600"/>
              <a:buFont typeface="Calibri"/>
              <a:buNone/>
            </a:pPr>
            <a:r>
              <a:t/>
            </a:r>
            <a:endParaRPr/>
          </a:p>
        </p:txBody>
      </p:sp>
      <p:sp>
        <p:nvSpPr>
          <p:cNvPr id="184" name="Google Shape;184;p8"/>
          <p:cNvSpPr txBox="1"/>
          <p:nvPr/>
        </p:nvSpPr>
        <p:spPr>
          <a:xfrm>
            <a:off x="1199925" y="2181550"/>
            <a:ext cx="9846900" cy="3494100"/>
          </a:xfrm>
          <a:prstGeom prst="rect">
            <a:avLst/>
          </a:prstGeom>
          <a:noFill/>
          <a:ln>
            <a:noFill/>
          </a:ln>
        </p:spPr>
        <p:txBody>
          <a:bodyPr anchorCtr="0" anchor="t" bIns="91425" lIns="91425" spcFirstLastPara="1" rIns="91425" wrap="square" tIns="91425">
            <a:noAutofit/>
          </a:bodyPr>
          <a:lstStyle/>
          <a:p>
            <a:pPr indent="0" lvl="0" marL="0" rtl="0" algn="just">
              <a:lnSpc>
                <a:spcPct val="141176"/>
              </a:lnSpc>
              <a:spcBef>
                <a:spcPts val="2900"/>
              </a:spcBef>
              <a:spcAft>
                <a:spcPts val="0"/>
              </a:spcAft>
              <a:buNone/>
            </a:pPr>
            <a:r>
              <a:rPr b="1" lang="en-US" sz="2400">
                <a:solidFill>
                  <a:srgbClr val="292929"/>
                </a:solidFill>
                <a:latin typeface="Calibri"/>
                <a:ea typeface="Calibri"/>
                <a:cs typeface="Calibri"/>
                <a:sym typeface="Calibri"/>
              </a:rPr>
              <a:t>Machine Learning and Malware Detection:-</a:t>
            </a:r>
            <a:r>
              <a:rPr b="1" lang="en-US" sz="1700">
                <a:solidFill>
                  <a:srgbClr val="292929"/>
                </a:solidFill>
                <a:latin typeface="Calibri"/>
                <a:ea typeface="Calibri"/>
                <a:cs typeface="Calibri"/>
                <a:sym typeface="Calibri"/>
              </a:rPr>
              <a:t> </a:t>
            </a:r>
            <a:r>
              <a:rPr lang="en-US" sz="1700">
                <a:highlight>
                  <a:srgbClr val="FFFFFF"/>
                </a:highlight>
                <a:latin typeface="Calibri"/>
                <a:ea typeface="Calibri"/>
                <a:cs typeface="Calibri"/>
                <a:sym typeface="Calibri"/>
              </a:rPr>
              <a:t>The selected features from the feature selector are given as input. The detection method or the classiﬁer is used to determine whether an app is a malware or not. Based on the features, the theclassiﬁer classiﬁes apps as malware or benign. Mostclassiﬁers use machine learning. Classiﬁers based on machine learning use one or multipleclassiﬁers. Layered classiﬁers may also be used in the detection process. We now build the model using KNN and SVM classiﬁcation algorithms.</a:t>
            </a:r>
            <a:endParaRPr sz="17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2020-10-09T09:44:03Z</dcterms:created>
  <dc:creator>Rushikesh Pawar</dc:creator>
</cp:coreProperties>
</file>