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3" r:id="rId5"/>
    <p:sldId id="260" r:id="rId6"/>
    <p:sldId id="259" r:id="rId7"/>
    <p:sldId id="258" r:id="rId8"/>
    <p:sldId id="257" r:id="rId9"/>
    <p:sldId id="264" r:id="rId10"/>
    <p:sldId id="268" r:id="rId11"/>
    <p:sldId id="266"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19T00:56:25.225" idx="1">
    <p:pos x="10" y="10"/>
    <p:tex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97225" y="2233295"/>
            <a:ext cx="8327390" cy="1350010"/>
          </a:xfrm>
        </p:spPr>
        <p:txBody>
          <a:bodyPr/>
          <a:lstStyle/>
          <a:p>
            <a:pPr algn="l"/>
            <a:r>
              <a:rPr lang="en-US" sz="2400" b="1" u="sng">
                <a:cs typeface="+mn-lt"/>
              </a:rPr>
              <a:t>By :- Samarth kumar yadav</a:t>
            </a:r>
            <a:endParaRPr lang="en-US" sz="2400" b="1" u="sng">
              <a:cs typeface="+mn-lt"/>
            </a:endParaRPr>
          </a:p>
          <a:p>
            <a:pPr algn="l"/>
            <a:r>
              <a:rPr lang="en-US" sz="2400" b="1" u="sng">
                <a:cs typeface="+mn-lt"/>
              </a:rPr>
              <a:t>under the guidance of Mrs. Vaishali Sonawane Mam</a:t>
            </a:r>
            <a:r>
              <a:rPr lang="en-US" u="sng"/>
              <a:t> </a:t>
            </a:r>
            <a:endParaRPr lang="en-US" u="sng"/>
          </a:p>
        </p:txBody>
      </p:sp>
      <p:sp>
        <p:nvSpPr>
          <p:cNvPr id="4" name="Text Box 3"/>
          <p:cNvSpPr txBox="1"/>
          <p:nvPr/>
        </p:nvSpPr>
        <p:spPr>
          <a:xfrm>
            <a:off x="1249045" y="624840"/>
            <a:ext cx="9547225" cy="934085"/>
          </a:xfrm>
          <a:prstGeom prst="rect">
            <a:avLst/>
          </a:prstGeom>
          <a:noFill/>
        </p:spPr>
        <p:txBody>
          <a:bodyPr wrap="square" rtlCol="0">
            <a:noAutofit/>
          </a:bodyPr>
          <a:p>
            <a:r>
              <a:rPr lang="en-US" sz="4800" b="1">
                <a:solidFill>
                  <a:srgbClr val="00B0F0"/>
                </a:solidFill>
                <a:latin typeface="Arial Black" panose="020B0A04020102020204" charset="0"/>
                <a:cs typeface="Arial Black" panose="020B0A04020102020204" charset="0"/>
              </a:rPr>
              <a:t>E-Bay Shopping Website</a:t>
            </a:r>
            <a:endParaRPr lang="en-US" sz="4800" b="1">
              <a:solidFill>
                <a:srgbClr val="00B0F0"/>
              </a:solidFill>
              <a:latin typeface="Arial Black" panose="020B0A0402010202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Makita Tools Workshop Equipment _ eBay - Google Chrome 8_19_2025 2_05_19 AM"/>
          <p:cNvPicPr>
            <a:picLocks noChangeAspect="1"/>
          </p:cNvPicPr>
          <p:nvPr>
            <p:ph idx="1"/>
          </p:nvPr>
        </p:nvPicPr>
        <p:blipFill>
          <a:blip r:embed="rId1"/>
          <a:stretch>
            <a:fillRect/>
          </a:stretch>
        </p:blipFill>
        <p:spPr>
          <a:xfrm>
            <a:off x="1604645" y="1401445"/>
            <a:ext cx="8821420" cy="5750560"/>
          </a:xfrm>
          <a:prstGeom prst="rect">
            <a:avLst/>
          </a:prstGeom>
        </p:spPr>
      </p:pic>
      <p:pic>
        <p:nvPicPr>
          <p:cNvPr id="5" name="Picture 4" descr="Makita Tools Workshop Equipment _ eBay - Google Chrome 8_19_2025 2_05_43 AM (1)"/>
          <p:cNvPicPr>
            <a:picLocks noChangeAspect="1"/>
          </p:cNvPicPr>
          <p:nvPr/>
        </p:nvPicPr>
        <p:blipFill>
          <a:blip r:embed="rId2"/>
          <a:stretch>
            <a:fillRect/>
          </a:stretch>
        </p:blipFill>
        <p:spPr>
          <a:xfrm>
            <a:off x="-80010" y="-71755"/>
            <a:ext cx="12192000" cy="7947660"/>
          </a:xfrm>
          <a:prstGeom prst="rect">
            <a:avLst/>
          </a:prstGeom>
        </p:spPr>
      </p:pic>
      <p:pic>
        <p:nvPicPr>
          <p:cNvPr id="6" name="Picture 5" descr="Makita Tools Workshop Equipment _ eBay - Google Chrome 8_19_2025 2_05_43 AM"/>
          <p:cNvPicPr>
            <a:picLocks noChangeAspect="1"/>
          </p:cNvPicPr>
          <p:nvPr/>
        </p:nvPicPr>
        <p:blipFill>
          <a:blip r:embed="rId3"/>
          <a:stretch>
            <a:fillRect/>
          </a:stretch>
        </p:blipFill>
        <p:spPr>
          <a:xfrm>
            <a:off x="-80010" y="-71755"/>
            <a:ext cx="12192000" cy="7947660"/>
          </a:xfrm>
          <a:prstGeom prst="rect">
            <a:avLst/>
          </a:prstGeom>
        </p:spPr>
      </p:pic>
      <p:pic>
        <p:nvPicPr>
          <p:cNvPr id="8" name="Picture 7" descr="Makita Tools Workshop Equipment _ eBay - Google Chrome 8_19_2025 2_08_10 AM"/>
          <p:cNvPicPr>
            <a:picLocks noChangeAspect="1"/>
          </p:cNvPicPr>
          <p:nvPr/>
        </p:nvPicPr>
        <p:blipFill>
          <a:blip r:embed="rId4"/>
          <a:stretch>
            <a:fillRect/>
          </a:stretch>
        </p:blipFill>
        <p:spPr>
          <a:xfrm>
            <a:off x="-80645" y="-71755"/>
            <a:ext cx="12192000" cy="76847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highlight>
                  <a:srgbClr val="00FFFF"/>
                </a:highlight>
              </a:rPr>
              <a:t>Challenges</a:t>
            </a:r>
            <a:endParaRPr lang="en-US" altLang="en-US">
              <a:highlight>
                <a:srgbClr val="00FFFF"/>
              </a:highlight>
            </a:endParaRPr>
          </a:p>
        </p:txBody>
      </p:sp>
      <p:sp>
        <p:nvSpPr>
          <p:cNvPr id="3" name="Content Placeholder 2"/>
          <p:cNvSpPr>
            <a:spLocks noGrp="1"/>
          </p:cNvSpPr>
          <p:nvPr>
            <p:ph idx="1"/>
          </p:nvPr>
        </p:nvSpPr>
        <p:spPr>
          <a:xfrm>
            <a:off x="609600" y="970280"/>
            <a:ext cx="10972800" cy="5157470"/>
          </a:xfrm>
        </p:spPr>
        <p:txBody>
          <a:bodyPr/>
          <a:p>
            <a:r>
              <a:rPr lang="en-US" altLang="en-US" sz="2000"/>
              <a:t>Cross-Browser Compatibility</a:t>
            </a:r>
            <a:endParaRPr lang="en-US" altLang="en-US" sz="2000"/>
          </a:p>
          <a:p>
            <a:endParaRPr lang="en-US" altLang="en-US" sz="2000"/>
          </a:p>
          <a:p>
            <a:r>
              <a:rPr lang="en-US" altLang="en-US" sz="2000"/>
              <a:t>Certain functionalities behaved differently in Chrome vs. Firefox (like UI alignment or button clicks).</a:t>
            </a:r>
            <a:endParaRPr lang="en-US" altLang="en-US" sz="2000"/>
          </a:p>
          <a:p>
            <a:endParaRPr lang="en-US" altLang="en-US" sz="2000"/>
          </a:p>
          <a:p>
            <a:r>
              <a:rPr lang="en-US" altLang="en-US" sz="2000"/>
              <a:t>Performance Issues</a:t>
            </a:r>
            <a:endParaRPr lang="en-US" altLang="en-US" sz="2000"/>
          </a:p>
          <a:p>
            <a:endParaRPr lang="en-US" altLang="en-US" sz="2000"/>
          </a:p>
          <a:p>
            <a:r>
              <a:rPr lang="en-US" altLang="en-US" sz="2000"/>
              <a:t>Some pages took longer to load</a:t>
            </a: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highlight>
                  <a:srgbClr val="00FFFF"/>
                </a:highlight>
              </a:rPr>
              <a:t>EXPERIENCED GAINED</a:t>
            </a:r>
            <a:endParaRPr lang="en-US">
              <a:highlight>
                <a:srgbClr val="00FFFF"/>
              </a:highlight>
            </a:endParaRPr>
          </a:p>
        </p:txBody>
      </p:sp>
      <p:sp>
        <p:nvSpPr>
          <p:cNvPr id="3" name="Content Placeholder 2"/>
          <p:cNvSpPr>
            <a:spLocks noGrp="1"/>
          </p:cNvSpPr>
          <p:nvPr>
            <p:ph idx="1"/>
          </p:nvPr>
        </p:nvSpPr>
        <p:spPr/>
        <p:txBody>
          <a:bodyPr/>
          <a:p>
            <a:pPr marL="0" indent="0">
              <a:buFont typeface="Arial" panose="020B0604020202020204" pitchFamily="34" charset="0"/>
              <a:buNone/>
            </a:pPr>
            <a:r>
              <a:rPr lang="en-US" altLang="en-US" sz="2000" b="1"/>
              <a:t>1) Module-wise Testing</a:t>
            </a:r>
            <a:endParaRPr lang="en-US" altLang="en-US" sz="2000" b="1"/>
          </a:p>
          <a:p>
            <a:pPr marL="0" indent="0">
              <a:buFont typeface="Arial" panose="020B0604020202020204" pitchFamily="34" charset="0"/>
              <a:buNone/>
            </a:pPr>
            <a:r>
              <a:rPr lang="en-US" altLang="en-US" sz="2000"/>
              <a:t>Got exposure to breaking down an application into modules (Login, Product Page, Checkout, etc.) and testing them individually.</a:t>
            </a:r>
            <a:endParaRPr lang="en-US" altLang="en-US" sz="2000"/>
          </a:p>
          <a:p>
            <a:pPr marL="0" indent="0">
              <a:buFont typeface="Arial" panose="020B0604020202020204" pitchFamily="34" charset="0"/>
              <a:buNone/>
            </a:pPr>
            <a:endParaRPr lang="en-US" altLang="en-US" sz="2000"/>
          </a:p>
          <a:p>
            <a:pPr marL="0" indent="0">
              <a:buFont typeface="Arial" panose="020B0604020202020204" pitchFamily="34" charset="0"/>
              <a:buNone/>
            </a:pPr>
            <a:r>
              <a:rPr lang="en-US" altLang="en-US" sz="2000" b="1"/>
              <a:t>2) Problem-Solving Skills</a:t>
            </a:r>
            <a:endParaRPr lang="en-US" altLang="en-US" sz="2000" b="1"/>
          </a:p>
          <a:p>
            <a:pPr marL="0" indent="0">
              <a:buFont typeface="Arial" panose="020B0604020202020204" pitchFamily="34" charset="0"/>
              <a:buNone/>
            </a:pPr>
            <a:r>
              <a:rPr lang="en-US" altLang="en-US" sz="2000"/>
              <a:t>Learned how to handle dynamic elements, synchronization issues, and browser compatibility challenges.</a:t>
            </a:r>
            <a:endParaRPr lang="en-US" altLang="en-US" sz="2000"/>
          </a:p>
          <a:p>
            <a:pPr marL="0" indent="0">
              <a:buFont typeface="Arial" panose="020B0604020202020204" pitchFamily="34" charset="0"/>
              <a:buNone/>
            </a:pPr>
            <a:endParaRPr lang="en-US" altLang="en-US" sz="2000" b="1"/>
          </a:p>
          <a:p>
            <a:pPr marL="0" indent="0">
              <a:buFont typeface="Arial" panose="020B0604020202020204" pitchFamily="34" charset="0"/>
              <a:buNone/>
            </a:pPr>
            <a:r>
              <a:rPr lang="en-US" altLang="en-US" sz="2000" b="1"/>
              <a:t>3) Defect Reporting</a:t>
            </a:r>
            <a:endParaRPr lang="en-US" altLang="en-US" sz="2000" b="1"/>
          </a:p>
          <a:p>
            <a:pPr marL="0" indent="0">
              <a:buFont typeface="Arial" panose="020B0604020202020204" pitchFamily="34" charset="0"/>
              <a:buNone/>
            </a:pPr>
            <a:endParaRPr lang="en-US" altLang="en-US" sz="2000" b="1"/>
          </a:p>
          <a:p>
            <a:pPr marL="0" indent="0">
              <a:buFont typeface="Arial" panose="020B0604020202020204" pitchFamily="34" charset="0"/>
              <a:buNone/>
            </a:pPr>
            <a:r>
              <a:rPr lang="en-US" altLang="en-US" sz="2000"/>
              <a:t>Learned how to identify, log, and track defects properly in a defect report format.</a:t>
            </a: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599690"/>
            <a:ext cx="10972800" cy="3528060"/>
          </a:xfrm>
        </p:spPr>
        <p:txBody>
          <a:bodyPr/>
          <a:p>
            <a:pPr marL="0" indent="0" algn="ctr">
              <a:buNone/>
            </a:pPr>
            <a:r>
              <a:rPr lang="en-US" sz="4800"/>
              <a:t>THANK YOU</a:t>
            </a:r>
            <a:r>
              <a:rPr lang="en-US"/>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82613"/>
          </a:xfrm>
        </p:spPr>
        <p:txBody>
          <a:bodyPr/>
          <a:p>
            <a:r>
              <a:rPr lang="en-US" b="1">
                <a:highlight>
                  <a:srgbClr val="00FFFF"/>
                </a:highlight>
                <a:latin typeface="Bahnschrift SemiBold" panose="020B0502040204020203" charset="0"/>
                <a:cs typeface="Bahnschrift SemiBold" panose="020B0502040204020203" charset="0"/>
              </a:rPr>
              <a:t>INTRODUCTION</a:t>
            </a:r>
            <a:endParaRPr lang="en-US" b="1">
              <a:highlight>
                <a:srgbClr val="00FFFF"/>
              </a:highlight>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a:xfrm>
            <a:off x="609600" y="1638300"/>
            <a:ext cx="10972800" cy="4489450"/>
          </a:xfrm>
        </p:spPr>
        <p:txBody>
          <a:bodyPr/>
          <a:p>
            <a:r>
              <a:rPr lang="en-US" altLang="en-US" sz="2400"/>
              <a:t>eBay is one of the world’s largest online marketplaces, connecting millions of buyers and sellers globally. It provides a platform where users can list, buy, and sell products through both auctions and fixed-price listings.</a:t>
            </a:r>
            <a:endParaRPr lang="en-US" altLang="en-US" sz="2400"/>
          </a:p>
          <a:p>
            <a:endParaRPr lang="en-US" altLang="en-US" sz="2400"/>
          </a:p>
          <a:p>
            <a:r>
              <a:rPr lang="en-US" altLang="en-US" sz="2400"/>
              <a:t>eBay enables individuals as well as businesses to showcase their products to a worldwide audience, making it a key player in the e-commerce ecosystem.</a:t>
            </a:r>
            <a:endParaRPr lang="en-US" altLang="en-US" sz="2400"/>
          </a:p>
          <a:p>
            <a:endParaRPr lang="en-US" altLang="en-US" sz="2400"/>
          </a:p>
          <a:p>
            <a:endParaRPr lang="en-US" alt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highlight>
                  <a:srgbClr val="00FFFF"/>
                </a:highlight>
                <a:latin typeface="Bahnschrift SemiBold" panose="020B0502040204020203" charset="0"/>
                <a:cs typeface="Bahnschrift SemiBold" panose="020B0502040204020203" charset="0"/>
              </a:rPr>
              <a:t>OVERVIEW</a:t>
            </a:r>
            <a:endParaRPr lang="en-US">
              <a:highlight>
                <a:srgbClr val="00FFFF"/>
              </a:highlight>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p:txBody>
          <a:bodyPr/>
          <a:p>
            <a:r>
              <a:rPr lang="en-US" altLang="en-US" sz="2000"/>
              <a:t>What is eBay?</a:t>
            </a:r>
            <a:endParaRPr lang="en-US" altLang="en-US" sz="2000"/>
          </a:p>
          <a:p>
            <a:endParaRPr lang="en-US" altLang="en-US" sz="2000"/>
          </a:p>
          <a:p>
            <a:r>
              <a:rPr lang="en-US" altLang="en-US" sz="2000"/>
              <a:t>eBay is a global e-commerce marketplace that allows users to buy and sell products and services online. It connects millions of buyers and sellers worldwide through both auction-style listings and fixed-price sales.</a:t>
            </a:r>
            <a:endParaRPr lang="en-US" altLang="en-US" sz="2000"/>
          </a:p>
          <a:p>
            <a:endParaRPr lang="en-US" altLang="en-US" sz="2000"/>
          </a:p>
          <a:p>
            <a:r>
              <a:rPr lang="en-US" altLang="en-US" sz="2000"/>
              <a:t>eBay provides a platform where individuals and businesses can showcase their products to a global audience.</a:t>
            </a:r>
            <a:endParaRPr lang="en-US" altLang="en-US" sz="2000"/>
          </a:p>
          <a:p>
            <a:endParaRPr lang="en-US" altLang="en-US" sz="2000"/>
          </a:p>
          <a:p>
            <a:r>
              <a:rPr lang="en-US" altLang="en-US" sz="2000"/>
              <a:t>Users can search, bid, and purchase items across multiple categories such as electronics, fashion, collectibles, and more.</a:t>
            </a:r>
            <a:endParaRPr lang="en-US" altLang="en-US" sz="2000"/>
          </a:p>
          <a:p>
            <a:endParaRPr lang="zh-CN" altLang="en-US" sz="2000"/>
          </a:p>
          <a:p>
            <a:r>
              <a:rPr lang="zh-CN" altLang="en-US" sz="2000"/>
              <a:t>👉</a:t>
            </a:r>
            <a:r>
              <a:rPr lang="en-US" altLang="en-US" sz="2000"/>
              <a:t> eBay serves as a real-world example of an online store, making it ideal for practicing and demonstrating e-commerce automation testing.</a:t>
            </a:r>
            <a:endParaRPr lang="en-US"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highlight>
                  <a:srgbClr val="00FFFF"/>
                </a:highlight>
              </a:rPr>
              <a:t>Modules</a:t>
            </a:r>
            <a:endParaRPr lang="en-US">
              <a:highlight>
                <a:srgbClr val="00FFFF"/>
              </a:highlight>
            </a:endParaRPr>
          </a:p>
        </p:txBody>
      </p:sp>
      <p:sp>
        <p:nvSpPr>
          <p:cNvPr id="3" name="Content Placeholder 2"/>
          <p:cNvSpPr>
            <a:spLocks noGrp="1"/>
          </p:cNvSpPr>
          <p:nvPr>
            <p:ph idx="1"/>
          </p:nvPr>
        </p:nvSpPr>
        <p:spPr>
          <a:xfrm>
            <a:off x="609600" y="1174750"/>
            <a:ext cx="10972800" cy="4953000"/>
          </a:xfrm>
        </p:spPr>
        <p:txBody>
          <a:bodyPr/>
          <a:p>
            <a:r>
              <a:rPr lang="zh-CN" altLang="en-US" sz="2000"/>
              <a:t>📦</a:t>
            </a:r>
            <a:r>
              <a:rPr lang="en-US" altLang="en-US" sz="2000"/>
              <a:t> </a:t>
            </a:r>
            <a:r>
              <a:rPr lang="en-US" altLang="en-US" sz="2000" b="1">
                <a:solidFill>
                  <a:srgbClr val="7030A0"/>
                </a:solidFill>
                <a:latin typeface="Arial Black" panose="020B0A04020102020204" charset="0"/>
                <a:cs typeface="Arial Black" panose="020B0A04020102020204" charset="0"/>
              </a:rPr>
              <a:t>eBay Modules for Testing</a:t>
            </a:r>
            <a:endParaRPr lang="en-US" altLang="en-US" sz="2000" b="1">
              <a:solidFill>
                <a:srgbClr val="7030A0"/>
              </a:solidFill>
              <a:latin typeface="Arial Black" panose="020B0A04020102020204" charset="0"/>
              <a:cs typeface="Arial Black" panose="020B0A04020102020204" charset="0"/>
            </a:endParaRPr>
          </a:p>
          <a:p>
            <a:endParaRPr lang="en-US" altLang="en-US" sz="2000">
              <a:latin typeface="Arial Black" panose="020B0A04020102020204" charset="0"/>
              <a:cs typeface="Arial Black" panose="020B0A04020102020204" charset="0"/>
            </a:endParaRPr>
          </a:p>
          <a:p>
            <a:pPr marL="0" indent="0">
              <a:lnSpc>
                <a:spcPct val="110000"/>
              </a:lnSpc>
              <a:buNone/>
            </a:pPr>
            <a:r>
              <a:rPr lang="en-US" altLang="en-US" sz="2000" b="1"/>
              <a:t>Module 1 : </a:t>
            </a:r>
            <a:r>
              <a:rPr lang="en-US" altLang="en-US" sz="2000" b="1">
                <a:solidFill>
                  <a:schemeClr val="tx1"/>
                </a:solidFill>
                <a:highlight>
                  <a:srgbClr val="00FF00"/>
                </a:highlight>
              </a:rPr>
              <a:t>Sign in Page</a:t>
            </a:r>
            <a:endParaRPr lang="en-US" altLang="en-US" sz="2000" b="1"/>
          </a:p>
          <a:p>
            <a:r>
              <a:rPr lang="en-US" altLang="en-US" sz="2000"/>
              <a:t>Checked all the functionalities on Sign in page, including:</a:t>
            </a:r>
            <a:endParaRPr lang="en-US" altLang="en-US" sz="2000"/>
          </a:p>
          <a:p>
            <a:r>
              <a:rPr lang="en-US" altLang="en-US" sz="2000"/>
              <a:t>Email address input field</a:t>
            </a:r>
            <a:endParaRPr lang="en-US" altLang="en-US" sz="2000"/>
          </a:p>
          <a:p>
            <a:r>
              <a:rPr lang="en-US" altLang="en-US" sz="2000"/>
              <a:t>Sign in button</a:t>
            </a:r>
            <a:endParaRPr lang="en-US" altLang="en-US" sz="2000"/>
          </a:p>
          <a:p>
            <a:r>
              <a:rPr lang="en-US" altLang="en-US" sz="2000"/>
              <a:t>Forgot password link</a:t>
            </a:r>
            <a:endParaRPr lang="en-US" altLang="en-US" sz="2000"/>
          </a:p>
          <a:p>
            <a:r>
              <a:rPr lang="en-US" altLang="en-US" sz="2000"/>
              <a:t>Create account link</a:t>
            </a:r>
            <a:endParaRPr lang="en-US" altLang="en-US" sz="2000"/>
          </a:p>
          <a:p>
            <a:endParaRPr lang="en-US" altLang="en-US" sz="2000"/>
          </a:p>
          <a:p>
            <a:pPr marL="0" indent="0">
              <a:buNone/>
            </a:pPr>
            <a:r>
              <a:rPr lang="en-US" altLang="en-US" sz="2000" b="1"/>
              <a:t>Module 2 : </a:t>
            </a:r>
            <a:r>
              <a:rPr lang="en-US" altLang="en-US" sz="2000" b="1">
                <a:solidFill>
                  <a:schemeClr val="tx1"/>
                </a:solidFill>
                <a:highlight>
                  <a:srgbClr val="FF00FF"/>
                </a:highlight>
              </a:rPr>
              <a:t>Electronics Page</a:t>
            </a:r>
            <a:endParaRPr lang="en-US" altLang="en-US" sz="2000" b="1">
              <a:solidFill>
                <a:srgbClr val="7030A0"/>
              </a:solidFill>
              <a:highlight>
                <a:srgbClr val="C0C0C0"/>
              </a:highlight>
            </a:endParaRPr>
          </a:p>
          <a:p>
            <a:endParaRPr lang="en-US" altLang="en-US" sz="2000"/>
          </a:p>
          <a:p>
            <a:r>
              <a:rPr lang="en-US" altLang="en-US" sz="2000"/>
              <a:t>Checked all functionalities on Electronics category page, including:</a:t>
            </a:r>
            <a:endParaRPr lang="en-US" altLang="en-US" sz="2000"/>
          </a:p>
          <a:p>
            <a:r>
              <a:rPr lang="en-US" altLang="en-US" sz="2000"/>
              <a:t>Item details (title, price, seller info)</a:t>
            </a:r>
            <a:endParaRPr lang="en-US" altLang="en-US" sz="2000"/>
          </a:p>
          <a:p>
            <a:endParaRPr lang="en-US"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ox(in)">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ox(in)">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ox(in)">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ox(in)">
                                      <p:cBhvr>
                                        <p:cTn id="42" dur="20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ox(in)">
                                      <p:cBhvr>
                                        <p:cTn id="47" dur="20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box(in)">
                                      <p:cBhvr>
                                        <p:cTn id="52"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78510" y="69850"/>
            <a:ext cx="10803890" cy="6609080"/>
          </a:xfrm>
        </p:spPr>
        <p:txBody>
          <a:bodyPr/>
          <a:p>
            <a:r>
              <a:rPr lang="en-US" altLang="en-US" sz="2000"/>
              <a:t>Filters (Brand, Condition, Price range, Delivery options)</a:t>
            </a:r>
            <a:endParaRPr lang="en-US" altLang="en-US" sz="2000"/>
          </a:p>
          <a:p>
            <a:r>
              <a:rPr lang="en-US" altLang="en-US" sz="2000"/>
              <a:t>Compare button</a:t>
            </a:r>
            <a:endParaRPr lang="en-US" altLang="en-US" sz="2000"/>
          </a:p>
          <a:p>
            <a:r>
              <a:rPr lang="en-US" altLang="en-US" sz="2000"/>
              <a:t>Add to Cart button</a:t>
            </a:r>
            <a:endParaRPr lang="en-US" altLang="en-US" sz="2000"/>
          </a:p>
          <a:p>
            <a:pPr marL="0" indent="0">
              <a:buNone/>
            </a:pPr>
            <a:endParaRPr lang="en-US" altLang="en-US" sz="2000" b="1"/>
          </a:p>
          <a:p>
            <a:pPr marL="0" indent="0">
              <a:buNone/>
            </a:pPr>
            <a:r>
              <a:rPr lang="en-US" altLang="en-US" sz="2000" b="1"/>
              <a:t>Module 3 : </a:t>
            </a:r>
            <a:r>
              <a:rPr lang="en-US" altLang="en-US" sz="2000" b="1">
                <a:highlight>
                  <a:srgbClr val="00FF00"/>
                </a:highlight>
              </a:rPr>
              <a:t>Fashion Page</a:t>
            </a:r>
            <a:endParaRPr lang="en-US" altLang="en-US" sz="2000" b="1">
              <a:highlight>
                <a:srgbClr val="0000FF"/>
              </a:highlight>
            </a:endParaRPr>
          </a:p>
          <a:p>
            <a:r>
              <a:rPr lang="en-US" altLang="en-US" sz="2000"/>
              <a:t>Checked all functionalities on Fashion category page, including:</a:t>
            </a:r>
            <a:endParaRPr lang="en-US" altLang="en-US" sz="2000"/>
          </a:p>
          <a:p>
            <a:r>
              <a:rPr lang="en-US" altLang="en-US" sz="2000"/>
              <a:t>Item details (size, color, price)</a:t>
            </a:r>
            <a:endParaRPr lang="en-US" altLang="en-US" sz="2000"/>
          </a:p>
          <a:p>
            <a:r>
              <a:rPr lang="en-US" altLang="en-US" sz="2000"/>
              <a:t>Quantity selection</a:t>
            </a:r>
            <a:endParaRPr lang="en-US" altLang="en-US" sz="2000"/>
          </a:p>
          <a:p>
            <a:r>
              <a:rPr lang="en-US" altLang="en-US" sz="2000"/>
              <a:t>Filters (Size, Brand, Material, Price)</a:t>
            </a:r>
            <a:endParaRPr lang="en-US" altLang="en-US" sz="2000"/>
          </a:p>
          <a:p>
            <a:r>
              <a:rPr lang="en-US" altLang="en-US" sz="2000"/>
              <a:t>Grid/List view buttons</a:t>
            </a:r>
            <a:endParaRPr lang="en-US" altLang="en-US" sz="2000"/>
          </a:p>
          <a:p>
            <a:endParaRPr lang="en-US" altLang="en-US" sz="2000"/>
          </a:p>
          <a:p>
            <a:pPr marL="0" indent="0">
              <a:buNone/>
            </a:pPr>
            <a:r>
              <a:rPr lang="en-US" altLang="en-US" sz="2000" b="1"/>
              <a:t>Module 4 :- </a:t>
            </a:r>
            <a:r>
              <a:rPr lang="en-US" altLang="en-US" sz="2000" b="1">
                <a:highlight>
                  <a:srgbClr val="FF00FF"/>
                </a:highlight>
              </a:rPr>
              <a:t> Order History Module</a:t>
            </a:r>
            <a:endParaRPr lang="en-US" altLang="en-US" sz="2000" b="1">
              <a:highlight>
                <a:srgbClr val="FF00FF"/>
              </a:highlight>
            </a:endParaRPr>
          </a:p>
          <a:p>
            <a:pPr marL="0" indent="0">
              <a:buNone/>
            </a:pPr>
            <a:endParaRPr lang="en-US" altLang="en-US" sz="2000" b="1">
              <a:highlight>
                <a:srgbClr val="FF00FF"/>
              </a:highlight>
            </a:endParaRPr>
          </a:p>
          <a:p>
            <a:pPr>
              <a:buFont typeface="Arial" panose="020B0604020202020204" pitchFamily="34" charset="0"/>
              <a:buChar char="•"/>
            </a:pPr>
            <a:r>
              <a:rPr lang="en-US" altLang="en-US" sz="2000"/>
              <a:t>Checked past orders, invoice download</a:t>
            </a:r>
            <a:endParaRPr lang="en-US" altLang="en-US" sz="2000"/>
          </a:p>
          <a:p>
            <a:pPr>
              <a:buFont typeface="Arial" panose="020B0604020202020204" pitchFamily="34" charset="0"/>
              <a:buChar char="•"/>
            </a:pPr>
            <a:r>
              <a:rPr lang="en-US" altLang="en-US" sz="2000"/>
              <a:t>return/replacement options, and tracking link.</a:t>
            </a:r>
            <a:endParaRPr lang="en-US" altLang="en-US" sz="2000"/>
          </a:p>
          <a:p>
            <a:pPr marL="0" indent="0">
              <a:buNone/>
            </a:pPr>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35280" y="156845"/>
            <a:ext cx="10972800" cy="6518910"/>
          </a:xfrm>
        </p:spPr>
        <p:txBody>
          <a:bodyPr/>
          <a:p>
            <a:r>
              <a:rPr lang="en-US" altLang="en-US" sz="2000" b="1"/>
              <a:t>Module 5 : </a:t>
            </a:r>
            <a:r>
              <a:rPr lang="en-US" altLang="en-US" sz="2000" b="1">
                <a:highlight>
                  <a:srgbClr val="FF00FF"/>
                </a:highlight>
              </a:rPr>
              <a:t>Cart &amp; Checkout Page</a:t>
            </a:r>
            <a:endParaRPr lang="en-US" altLang="en-US" sz="2000" b="1">
              <a:highlight>
                <a:srgbClr val="FF00FF"/>
              </a:highlight>
            </a:endParaRPr>
          </a:p>
          <a:p>
            <a:endParaRPr lang="en-US" altLang="en-US" sz="2000"/>
          </a:p>
          <a:p>
            <a:r>
              <a:rPr lang="en-US" altLang="en-US" sz="2000"/>
              <a:t>Verified functionalities on Cart &amp; Checkout page, including:</a:t>
            </a:r>
            <a:endParaRPr lang="en-US" altLang="en-US" sz="2000"/>
          </a:p>
          <a:p>
            <a:r>
              <a:rPr lang="en-US" altLang="en-US" sz="2000"/>
              <a:t>Add/Remove items</a:t>
            </a:r>
            <a:endParaRPr lang="en-US" altLang="en-US" sz="2000"/>
          </a:p>
          <a:p>
            <a:r>
              <a:rPr lang="en-US" altLang="en-US" sz="2000"/>
              <a:t>Update quantity</a:t>
            </a:r>
            <a:endParaRPr lang="en-US" altLang="en-US" sz="2000"/>
          </a:p>
          <a:p>
            <a:r>
              <a:rPr lang="en-US" altLang="en-US" sz="2000"/>
              <a:t>Apply coupons (if available)</a:t>
            </a:r>
            <a:endParaRPr lang="en-US" altLang="en-US" sz="2000"/>
          </a:p>
          <a:p>
            <a:r>
              <a:rPr lang="en-US" altLang="en-US" sz="2000"/>
              <a:t>Proceed to checkout</a:t>
            </a:r>
            <a:endParaRPr lang="en-US" altLang="en-US" sz="2000"/>
          </a:p>
          <a:p>
            <a:r>
              <a:rPr lang="en-US" altLang="en-US" sz="2000"/>
              <a:t>Payment options (Card, PayPal, etc.)</a:t>
            </a:r>
            <a:endParaRPr lang="en-US" altLang="en-US" sz="2000"/>
          </a:p>
          <a:p>
            <a:endParaRPr lang="en-US" altLang="en-US" sz="2000"/>
          </a:p>
          <a:p>
            <a:r>
              <a:rPr lang="en-US" altLang="en-US" sz="2000" b="1"/>
              <a:t>Module 6 :- </a:t>
            </a:r>
            <a:r>
              <a:rPr lang="en-US" altLang="en-US" sz="2000" b="1">
                <a:highlight>
                  <a:srgbClr val="00FF00"/>
                </a:highlight>
              </a:rPr>
              <a:t> Profile &amp; Settings Module</a:t>
            </a:r>
            <a:endParaRPr lang="en-US" altLang="en-US" sz="2000" b="1">
              <a:highlight>
                <a:srgbClr val="00FF00"/>
              </a:highlight>
            </a:endParaRPr>
          </a:p>
          <a:p>
            <a:endParaRPr lang="en-US" altLang="en-US" sz="2000" b="1">
              <a:highlight>
                <a:srgbClr val="00FF00"/>
              </a:highlight>
            </a:endParaRPr>
          </a:p>
          <a:p>
            <a:r>
              <a:rPr lang="en-US" altLang="en-US" sz="2000"/>
              <a:t>Checked editing personal info, changing password,</a:t>
            </a:r>
            <a:endParaRPr lang="en-US" altLang="en-US" sz="2000"/>
          </a:p>
          <a:p>
            <a:r>
              <a:rPr lang="en-US" altLang="en-US" sz="2000"/>
              <a:t>managing addresses, and payment preferences.</a:t>
            </a:r>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10540"/>
            <a:ext cx="10972800" cy="475615"/>
          </a:xfrm>
        </p:spPr>
        <p:txBody>
          <a:bodyPr/>
          <a:p>
            <a:r>
              <a:rPr lang="en-US">
                <a:highlight>
                  <a:srgbClr val="00FFFF"/>
                </a:highlight>
              </a:rPr>
              <a:t>DEFECTS</a:t>
            </a:r>
            <a:endParaRPr lang="en-US">
              <a:highlight>
                <a:srgbClr val="00FFFF"/>
              </a:highlight>
            </a:endParaRPr>
          </a:p>
        </p:txBody>
      </p:sp>
      <p:sp>
        <p:nvSpPr>
          <p:cNvPr id="3" name="Content Placeholder 2"/>
          <p:cNvSpPr>
            <a:spLocks noGrp="1"/>
          </p:cNvSpPr>
          <p:nvPr>
            <p:ph idx="1"/>
          </p:nvPr>
        </p:nvSpPr>
        <p:spPr>
          <a:xfrm>
            <a:off x="609600" y="1654810"/>
            <a:ext cx="10972800" cy="5417185"/>
          </a:xfrm>
        </p:spPr>
        <p:txBody>
          <a:bodyPr/>
          <a:p>
            <a:r>
              <a:rPr lang="en-US" altLang="en-US" sz="2400"/>
              <a:t>While executing my assigned test cases on the eBay website, I observed that at certain points, some fields and functionalities were not working as expected. Since this is considered a defect, I created a Defect Report to log and track the issues.</a:t>
            </a:r>
            <a:endParaRPr lang="en-US"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10820"/>
            <a:ext cx="10972800" cy="5916930"/>
          </a:xfrm>
        </p:spPr>
        <p:txBody>
          <a:bodyPr/>
          <a:p>
            <a:pPr marL="0" indent="0">
              <a:buNone/>
            </a:pPr>
            <a:r>
              <a:rPr lang="en-US" altLang="en-US" b="1">
                <a:highlight>
                  <a:srgbClr val="00FFFF"/>
                </a:highlight>
              </a:rPr>
              <a:t>Defect 1</a:t>
            </a:r>
            <a:endParaRPr lang="en-US" altLang="en-US" b="1">
              <a:highlight>
                <a:srgbClr val="00FFFF"/>
              </a:highlight>
            </a:endParaRPr>
          </a:p>
          <a:p>
            <a:endParaRPr lang="en-US" altLang="en-US" sz="2000"/>
          </a:p>
          <a:p>
            <a:r>
              <a:rPr lang="en-US" altLang="en-US" sz="2000" b="1"/>
              <a:t>Defect Identifier</a:t>
            </a:r>
            <a:r>
              <a:rPr lang="en-US" altLang="en-US" sz="2000"/>
              <a:t> : EBAY_002</a:t>
            </a:r>
            <a:endParaRPr lang="en-US" altLang="en-US" sz="2000"/>
          </a:p>
          <a:p>
            <a:r>
              <a:rPr lang="en-US" altLang="en-US" sz="2000" b="1"/>
              <a:t>Defect Summary</a:t>
            </a:r>
            <a:r>
              <a:rPr lang="en-US" altLang="en-US" sz="2000"/>
              <a:t> : Search filter Price Range not- working – products outside the selected price range are displayed.</a:t>
            </a:r>
            <a:endParaRPr lang="en-US" altLang="en-US" sz="2000"/>
          </a:p>
          <a:p>
            <a:r>
              <a:rPr lang="en-US" altLang="en-US" sz="2000" b="1"/>
              <a:t>Test ID </a:t>
            </a:r>
            <a:r>
              <a:rPr lang="en-US" altLang="en-US" sz="2000"/>
              <a:t>: TC_210</a:t>
            </a:r>
            <a:endParaRPr lang="en-US" altLang="en-US" sz="2000"/>
          </a:p>
          <a:p>
            <a:r>
              <a:rPr lang="en-US" altLang="en-US" sz="2000" b="1"/>
              <a:t>Test Case Name</a:t>
            </a:r>
            <a:r>
              <a:rPr lang="en-US" altLang="en-US" sz="2000"/>
              <a:t> : TC_search_filter_price_validation</a:t>
            </a:r>
            <a:endParaRPr lang="en-US" altLang="en-US" sz="2000"/>
          </a:p>
          <a:p>
            <a:r>
              <a:rPr lang="en-US" altLang="en-US" sz="2000" b="1"/>
              <a:t>Module Name</a:t>
            </a:r>
            <a:r>
              <a:rPr lang="en-US" altLang="en-US" sz="2000"/>
              <a:t> : Search Page</a:t>
            </a:r>
            <a:endParaRPr lang="en-US" altLang="en-US" sz="2000"/>
          </a:p>
          <a:p>
            <a:r>
              <a:rPr lang="en-US" altLang="en-US" sz="2000" b="1"/>
              <a:t>Reproducible</a:t>
            </a:r>
            <a:r>
              <a:rPr lang="en-US" altLang="en-US" sz="2000"/>
              <a:t> : Yes</a:t>
            </a:r>
            <a:endParaRPr lang="en-US" altLang="en-US" sz="2000"/>
          </a:p>
          <a:p>
            <a:r>
              <a:rPr lang="en-US" altLang="en-US" sz="2000" b="1"/>
              <a:t>Severity </a:t>
            </a:r>
            <a:r>
              <a:rPr lang="en-US" altLang="en-US" sz="2000"/>
              <a:t>: Medium</a:t>
            </a:r>
            <a:endParaRPr lang="en-US" altLang="en-US" sz="2000"/>
          </a:p>
          <a:p>
            <a:r>
              <a:rPr lang="en-US" altLang="en-US" sz="2000" b="1"/>
              <a:t>Priority</a:t>
            </a:r>
            <a:r>
              <a:rPr lang="en-US" altLang="en-US" sz="2000"/>
              <a:t> : High</a:t>
            </a:r>
            <a:endParaRPr lang="en-US" altLang="en-US" sz="2000"/>
          </a:p>
          <a:p>
            <a:r>
              <a:rPr lang="en-US" altLang="en-US" sz="2000" b="1"/>
              <a:t>Raised By</a:t>
            </a:r>
            <a:r>
              <a:rPr lang="en-US" altLang="en-US" sz="2000"/>
              <a:t> : Samarth Yadav (Tester)</a:t>
            </a:r>
            <a:endParaRPr lang="en-US" altLang="en-US" sz="2000"/>
          </a:p>
          <a:p>
            <a:r>
              <a:rPr lang="en-US" altLang="en-US" sz="2000" b="1"/>
              <a:t>Assigned To</a:t>
            </a:r>
            <a:r>
              <a:rPr lang="en-US" altLang="en-US" sz="2000"/>
              <a:t> : Developer</a:t>
            </a:r>
            <a:endParaRPr lang="en-US" altLang="en-US" sz="2000"/>
          </a:p>
          <a:p>
            <a:r>
              <a:rPr lang="en-US" altLang="en-US" sz="2000" b="1"/>
              <a:t>Status</a:t>
            </a:r>
            <a:r>
              <a:rPr lang="en-US" altLang="en-US" sz="2000"/>
              <a:t> : Pending</a:t>
            </a:r>
            <a:endParaRPr lang="en-US" altLang="en-US" sz="2000"/>
          </a:p>
          <a:p>
            <a:r>
              <a:rPr lang="en-US" altLang="en-US" sz="2000" b="1"/>
              <a:t>Snapshots</a:t>
            </a:r>
            <a:r>
              <a:rPr lang="en-US" altLang="en-US" sz="2000"/>
              <a:t> : Shown in next slide</a:t>
            </a: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390" y="329565"/>
            <a:ext cx="10972800" cy="582613"/>
          </a:xfrm>
        </p:spPr>
        <p:txBody>
          <a:bodyPr/>
          <a:p>
            <a:r>
              <a:rPr lang="en-US" altLang="en-US" sz="2000" b="1"/>
              <a:t>When applying filters (such as Price Range, Condition, or Brand) on the eBay search results page, products outside the selected criteria are still displayed. This leads to irrelevant results and affects the accuracy of search functionality.</a:t>
            </a:r>
            <a:endParaRPr lang="en-US" altLang="en-US" sz="2000" b="1"/>
          </a:p>
        </p:txBody>
      </p:sp>
      <p:pic>
        <p:nvPicPr>
          <p:cNvPr id="4" name="Content Placeholder 3" descr="Makita Tools Workshop Equipment _ eBay - Google Chrome 8_19_2025 2_05_43 AM"/>
          <p:cNvPicPr>
            <a:picLocks noChangeAspect="1"/>
          </p:cNvPicPr>
          <p:nvPr>
            <p:ph idx="1"/>
          </p:nvPr>
        </p:nvPicPr>
        <p:blipFill>
          <a:blip r:embed="rId1"/>
          <a:stretch>
            <a:fillRect/>
          </a:stretch>
        </p:blipFill>
        <p:spPr>
          <a:xfrm>
            <a:off x="207010" y="1343660"/>
            <a:ext cx="10837545" cy="5442585"/>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3632</Words>
  <Application>WPS Presentation</Application>
  <PresentationFormat>Widescreen</PresentationFormat>
  <Paragraphs>118</Paragraphs>
  <Slides>13</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13</vt:i4>
      </vt:variant>
    </vt:vector>
  </HeadingPairs>
  <TitlesOfParts>
    <vt:vector size="39" baseType="lpstr">
      <vt:lpstr>Arial</vt:lpstr>
      <vt:lpstr>SimSun</vt:lpstr>
      <vt:lpstr>Wingdings</vt:lpstr>
      <vt:lpstr>Calibri Light</vt:lpstr>
      <vt:lpstr>Calibri</vt:lpstr>
      <vt:lpstr>Microsoft YaHei</vt:lpstr>
      <vt:lpstr>Arial Unicode MS</vt:lpstr>
      <vt:lpstr>AMGDT</vt:lpstr>
      <vt:lpstr>Arial Narrow</vt:lpstr>
      <vt:lpstr>Arial Black</vt:lpstr>
      <vt:lpstr>Agency FB</vt:lpstr>
      <vt:lpstr>Algerian</vt:lpstr>
      <vt:lpstr>Arial Rounded MT Bold</vt:lpstr>
      <vt:lpstr>Bahnschrift Light Condensed</vt:lpstr>
      <vt:lpstr>Bahnschrift Light</vt:lpstr>
      <vt:lpstr>Bahnschrift Light SemiCondensed</vt:lpstr>
      <vt:lpstr>Baskerville Old Face</vt:lpstr>
      <vt:lpstr>Bahnschrift</vt:lpstr>
      <vt:lpstr>AmdtSymbols</vt:lpstr>
      <vt:lpstr>Bahnschrift Condensed</vt:lpstr>
      <vt:lpstr>Bahnschrift SemiBold Condensed</vt:lpstr>
      <vt:lpstr>Bahnschrift SemiBold SemiCondensed</vt:lpstr>
      <vt:lpstr>Bahnschrift SemiBold</vt:lpstr>
      <vt:lpstr>Corbel</vt:lpstr>
      <vt:lpstr>Tahoma</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WPS_1704977016</cp:lastModifiedBy>
  <cp:revision>3</cp:revision>
  <dcterms:created xsi:type="dcterms:W3CDTF">2025-08-18T21:27:26Z</dcterms:created>
  <dcterms:modified xsi:type="dcterms:W3CDTF">2025-08-19T17:36:45Z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05FB8E3CF42A4EC6A5A8E65F4C65465C_13</vt:lpwstr>
  </property>
  <property fmtid="{D5CDD505-2E9C-101B-9397-08002B2CF9AE}" pid="3" name="KSOProductBuildVer">
    <vt:lpwstr>1033-12.2.0.22222</vt:lpwstr>
  </property>
</Properties>
</file>