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sz="6000">
                <a:solidFill>
                  <a:schemeClr val="tx1"/>
                </a:solidFill>
                <a:latin typeface="Book Antiqua" panose="02040602050305030304" charset="0"/>
                <a:cs typeface="Book Antiqua" panose="02040602050305030304" charset="0"/>
              </a:rPr>
              <a:t>BSTACK DEMO</a:t>
            </a:r>
            <a:endParaRPr lang="en-US" sz="6000">
              <a:solidFill>
                <a:schemeClr val="tx1"/>
              </a:solidFill>
              <a:latin typeface="Book Antiqua" panose="02040602050305030304" charset="0"/>
              <a:cs typeface="Book Antiqua" panose="02040602050305030304" charset="0"/>
            </a:endParaRPr>
          </a:p>
        </p:txBody>
      </p:sp>
      <p:sp>
        <p:nvSpPr>
          <p:cNvPr id="3" name="Subtitle 2"/>
          <p:cNvSpPr>
            <a:spLocks noGrp="1"/>
          </p:cNvSpPr>
          <p:nvPr>
            <p:ph type="subTitle" idx="1"/>
          </p:nvPr>
        </p:nvSpPr>
        <p:spPr>
          <a:xfrm>
            <a:off x="750993" y="2894965"/>
            <a:ext cx="10949517" cy="1752600"/>
          </a:xfrm>
        </p:spPr>
        <p:txBody>
          <a:bodyPr/>
          <a:p>
            <a:pPr algn="r"/>
            <a:r>
              <a:rPr lang="en-US" sz="2400" b="1">
                <a:solidFill>
                  <a:schemeClr val="tx1"/>
                </a:solidFill>
              </a:rPr>
              <a:t>UNDER THE GUIDANCE OF </a:t>
            </a:r>
            <a:endParaRPr lang="en-US" sz="2400" b="1">
              <a:solidFill>
                <a:schemeClr val="tx1"/>
              </a:solidFill>
            </a:endParaRPr>
          </a:p>
          <a:p>
            <a:pPr algn="r"/>
            <a:r>
              <a:rPr lang="en-US" sz="2400" b="1">
                <a:solidFill>
                  <a:schemeClr val="tx1"/>
                </a:solidFill>
              </a:rPr>
              <a:t>MRS. VAISHALI SONWALE MAM</a:t>
            </a:r>
            <a:endParaRPr lang="en-US" sz="2400" b="1">
              <a:solidFill>
                <a:schemeClr val="tx1"/>
              </a:solidFill>
            </a:endParaRPr>
          </a:p>
        </p:txBody>
      </p:sp>
      <p:sp>
        <p:nvSpPr>
          <p:cNvPr id="4" name="Text Box 3"/>
          <p:cNvSpPr txBox="1"/>
          <p:nvPr/>
        </p:nvSpPr>
        <p:spPr>
          <a:xfrm>
            <a:off x="7539355" y="3134360"/>
            <a:ext cx="4064000" cy="368300"/>
          </a:xfrm>
          <a:prstGeom prst="rect">
            <a:avLst/>
          </a:prstGeom>
          <a:noFill/>
        </p:spPr>
        <p:txBody>
          <a:bodyPr wrap="squar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b="1">
                <a:latin typeface="Cambria" panose="02040503050406030204" charset="0"/>
                <a:cs typeface="Cambria" panose="02040503050406030204" charset="0"/>
              </a:rPr>
              <a:t>Defect 4 (DEF_004 – Product Image Not Clickable)</a:t>
            </a:r>
            <a:endParaRPr lang="en-US" altLang="en-US" sz="3200" b="1">
              <a:latin typeface="Cambria" panose="02040503050406030204" charset="0"/>
              <a:cs typeface="Cambria" panose="02040503050406030204" charset="0"/>
            </a:endParaRPr>
          </a:p>
        </p:txBody>
      </p:sp>
      <p:sp>
        <p:nvSpPr>
          <p:cNvPr id="3" name="Content Placeholder 2"/>
          <p:cNvSpPr>
            <a:spLocks noGrp="1"/>
          </p:cNvSpPr>
          <p:nvPr>
            <p:ph idx="1"/>
          </p:nvPr>
        </p:nvSpPr>
        <p:spPr/>
        <p:txBody>
          <a:bodyPr/>
          <a:p>
            <a:r>
              <a:rPr lang="en-US" altLang="en-US" sz="2000" b="1"/>
              <a:t>Summary:</a:t>
            </a:r>
            <a:r>
              <a:rPr lang="en-US" altLang="en-US" sz="2000"/>
              <a:t> Product images are supposed to redirect users to product details, but they are not clickable.</a:t>
            </a:r>
            <a:endParaRPr lang="en-US" altLang="en-US" sz="2000"/>
          </a:p>
          <a:p>
            <a:r>
              <a:rPr lang="en-US" altLang="en-US" sz="2000" b="1"/>
              <a:t>Test ID: </a:t>
            </a:r>
            <a:r>
              <a:rPr lang="en-US" altLang="en-US" sz="2000"/>
              <a:t>TC_001</a:t>
            </a:r>
            <a:endParaRPr lang="en-US" altLang="en-US" sz="2000"/>
          </a:p>
          <a:p>
            <a:r>
              <a:rPr lang="en-US" altLang="en-US" sz="2000" b="1"/>
              <a:t>Test Case Name:</a:t>
            </a:r>
            <a:r>
              <a:rPr lang="en-US" altLang="en-US" sz="2000"/>
              <a:t> AddToCart_Item</a:t>
            </a:r>
            <a:endParaRPr lang="en-US" altLang="en-US" sz="2000"/>
          </a:p>
          <a:p>
            <a:r>
              <a:rPr lang="en-US" altLang="en-US" sz="2000" b="1"/>
              <a:t>Module:</a:t>
            </a:r>
            <a:r>
              <a:rPr lang="en-US" altLang="en-US" sz="2000"/>
              <a:t> Add to Cart</a:t>
            </a:r>
            <a:endParaRPr lang="en-US" altLang="en-US" sz="2000"/>
          </a:p>
          <a:p>
            <a:r>
              <a:rPr lang="en-US" altLang="en-US" sz="2000" b="1"/>
              <a:t>Reproducible:</a:t>
            </a:r>
            <a:r>
              <a:rPr lang="en-US" altLang="en-US" sz="2000"/>
              <a:t> Yes – clicking product image does nothing</a:t>
            </a:r>
            <a:endParaRPr lang="en-US" altLang="en-US" sz="2000"/>
          </a:p>
          <a:p>
            <a:r>
              <a:rPr lang="en-US" altLang="en-US" sz="2000" b="1"/>
              <a:t>Severity:</a:t>
            </a:r>
            <a:r>
              <a:rPr lang="en-US" altLang="en-US" sz="2000"/>
              <a:t> Medium</a:t>
            </a:r>
            <a:endParaRPr lang="en-US" altLang="en-US" sz="2000"/>
          </a:p>
          <a:p>
            <a:r>
              <a:rPr lang="en-US" altLang="en-US" sz="2000" b="1"/>
              <a:t>Priority:</a:t>
            </a:r>
            <a:r>
              <a:rPr lang="en-US" altLang="en-US" sz="2000"/>
              <a:t> Medium</a:t>
            </a:r>
            <a:endParaRPr lang="en-US" altLang="en-US" sz="2000"/>
          </a:p>
          <a:p>
            <a:r>
              <a:rPr lang="en-US" altLang="en-US" sz="2000" b="1"/>
              <a:t>Raised By:</a:t>
            </a:r>
            <a:r>
              <a:rPr lang="en-US" altLang="en-US" sz="2000"/>
              <a:t> Samarth Yadav</a:t>
            </a:r>
            <a:endParaRPr lang="en-US" altLang="en-US" sz="2000"/>
          </a:p>
          <a:p>
            <a:r>
              <a:rPr lang="en-US" altLang="en-US" sz="2000" b="1"/>
              <a:t>Assigned To:</a:t>
            </a:r>
            <a:r>
              <a:rPr lang="en-US" altLang="en-US" sz="2000"/>
              <a:t> Developer</a:t>
            </a:r>
            <a:endParaRPr lang="en-US" altLang="en-US" sz="2000"/>
          </a:p>
          <a:p>
            <a:r>
              <a:rPr lang="en-US" altLang="en-US" sz="2000" b="1"/>
              <a:t>Status:</a:t>
            </a:r>
            <a:r>
              <a:rPr lang="en-US" altLang="en-US" sz="2000"/>
              <a:t> Pending</a:t>
            </a:r>
            <a:endParaRPr lang="en-US" altLang="en-US" sz="2000"/>
          </a:p>
          <a:p>
            <a:r>
              <a:rPr lang="en-US" altLang="en-US" sz="2000" b="1"/>
              <a:t>Fixed By:</a:t>
            </a:r>
            <a:r>
              <a:rPr lang="en-US" altLang="en-US" sz="2000"/>
              <a:t> Developer</a:t>
            </a:r>
            <a:endParaRPr lang="en-US"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Cambria" panose="02040503050406030204" charset="0"/>
                <a:cs typeface="Cambria" panose="02040503050406030204" charset="0"/>
              </a:rPr>
              <a:t>CHALLENGES</a:t>
            </a:r>
            <a:endParaRPr lang="en-US" b="1">
              <a:latin typeface="Cambria" panose="02040503050406030204" charset="0"/>
              <a:cs typeface="Cambria" panose="02040503050406030204" charset="0"/>
            </a:endParaRPr>
          </a:p>
        </p:txBody>
      </p:sp>
      <p:sp>
        <p:nvSpPr>
          <p:cNvPr id="3" name="Content Placeholder 2"/>
          <p:cNvSpPr>
            <a:spLocks noGrp="1"/>
          </p:cNvSpPr>
          <p:nvPr>
            <p:ph idx="1"/>
          </p:nvPr>
        </p:nvSpPr>
        <p:spPr/>
        <p:txBody>
          <a:bodyPr/>
          <a:p>
            <a:r>
              <a:rPr lang="en-US" altLang="en-US" sz="2400" b="1"/>
              <a:t>Unstable Environment </a:t>
            </a:r>
            <a:r>
              <a:rPr lang="en-US" altLang="en-US" sz="2400"/>
              <a:t>– Sometimes the application was redirecting to the homepage unexpectedly, making it harder to reproduce and track defects consistently.</a:t>
            </a:r>
            <a:endParaRPr lang="en-US" altLang="en-US" sz="2400"/>
          </a:p>
          <a:p>
            <a:endParaRPr lang="en-US" altLang="en-US" sz="2400"/>
          </a:p>
          <a:p>
            <a:r>
              <a:rPr lang="en-US" altLang="en-US" sz="2400" b="1"/>
              <a:t>Integration Issues</a:t>
            </a:r>
            <a:r>
              <a:rPr lang="en-US" altLang="en-US" sz="2400"/>
              <a:t> – Linking between modules (like Search, Privacy Policy, and Subscription) was not smooth, which caused confusion while testing navigation flows.</a:t>
            </a:r>
            <a:endParaRPr lang="en-US" altLang="en-US" sz="2400"/>
          </a:p>
          <a:p>
            <a:endParaRPr lang="en-US" altLang="en-US" sz="2400"/>
          </a:p>
          <a:p>
            <a:r>
              <a:rPr lang="en-US" altLang="en-US" sz="2400" b="1"/>
              <a:t>Time Constraints</a:t>
            </a:r>
            <a:r>
              <a:rPr lang="en-US" altLang="en-US" sz="2400"/>
              <a:t> – Testing had to be completed within a short timeline, so prioritizing high-severity defects became challenging.</a:t>
            </a:r>
            <a:endParaRPr lang="en-US"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582613"/>
          </a:xfrm>
        </p:spPr>
        <p:txBody>
          <a:bodyPr/>
          <a:p>
            <a:r>
              <a:rPr lang="en-US" b="1">
                <a:latin typeface="Cambria" panose="02040503050406030204" charset="0"/>
                <a:cs typeface="Cambria" panose="02040503050406030204" charset="0"/>
              </a:rPr>
              <a:t>EXPERIENCE</a:t>
            </a:r>
            <a:endParaRPr lang="en-US" b="1">
              <a:latin typeface="Cambria" panose="02040503050406030204" charset="0"/>
              <a:cs typeface="Cambria" panose="02040503050406030204" charset="0"/>
            </a:endParaRPr>
          </a:p>
        </p:txBody>
      </p:sp>
      <p:sp>
        <p:nvSpPr>
          <p:cNvPr id="3" name="Content Placeholder 2"/>
          <p:cNvSpPr>
            <a:spLocks noGrp="1"/>
          </p:cNvSpPr>
          <p:nvPr>
            <p:ph idx="1"/>
          </p:nvPr>
        </p:nvSpPr>
        <p:spPr>
          <a:xfrm>
            <a:off x="520700" y="1111885"/>
            <a:ext cx="10972800" cy="4953000"/>
          </a:xfrm>
        </p:spPr>
        <p:txBody>
          <a:bodyPr/>
          <a:p>
            <a:r>
              <a:rPr lang="en-US" altLang="en-US" sz="2000"/>
              <a:t>Got hands-on practice in identifying functional and UI defects.</a:t>
            </a:r>
            <a:endParaRPr lang="en-US" altLang="en-US" sz="2000"/>
          </a:p>
          <a:p>
            <a:endParaRPr lang="en-US" altLang="en-US" sz="2000"/>
          </a:p>
          <a:p>
            <a:r>
              <a:rPr lang="en-US" altLang="en-US" sz="2000"/>
              <a:t>Learned how to document bugs properly with severity, priority, and reproducibility.</a:t>
            </a:r>
            <a:endParaRPr lang="en-US" altLang="en-US" sz="2000"/>
          </a:p>
          <a:p>
            <a:endParaRPr lang="en-US" altLang="en-US" sz="2000"/>
          </a:p>
          <a:p>
            <a:r>
              <a:rPr lang="en-US" altLang="en-US" sz="2000"/>
              <a:t>Improved understanding of test case design and mapping test cases with defects.</a:t>
            </a:r>
            <a:endParaRPr lang="en-US" altLang="en-US" sz="2000"/>
          </a:p>
          <a:p>
            <a:endParaRPr lang="en-US" altLang="en-US" sz="2000"/>
          </a:p>
          <a:p>
            <a:r>
              <a:rPr lang="en-US" altLang="en-US" sz="2000"/>
              <a:t>Enhanced teamwork by collaborating with developers and peers during the defect-fixing process.</a:t>
            </a:r>
            <a:endParaRPr lang="en-US" altLang="en-US" sz="2000"/>
          </a:p>
          <a:p>
            <a:endParaRPr lang="en-US" altLang="en-US" sz="2000"/>
          </a:p>
          <a:p>
            <a:r>
              <a:rPr lang="en-US" altLang="en-US" sz="2000"/>
              <a:t>Gained confidence in using testing tools and preparing professional reports/presentations.</a:t>
            </a:r>
            <a:endParaRPr lang="en-US"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635"/>
            <a:ext cx="10972800" cy="6128385"/>
          </a:xfrm>
        </p:spPr>
        <p:txBody>
          <a:bodyPr/>
          <a:p>
            <a:pPr marL="0" indent="0">
              <a:buNone/>
            </a:pPr>
            <a:r>
              <a:rPr lang="en-US" sz="7200"/>
              <a:t>            </a:t>
            </a:r>
            <a:endParaRPr lang="en-US" sz="7200"/>
          </a:p>
          <a:p>
            <a:pPr marL="0" indent="0">
              <a:buNone/>
            </a:pPr>
            <a:r>
              <a:rPr lang="en-US" sz="7200"/>
              <a:t>        THANK YOU</a:t>
            </a:r>
            <a:endParaRPr lang="en-US" sz="7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latin typeface="Cambria" panose="02040503050406030204" charset="0"/>
                <a:cs typeface="Cambria" panose="02040503050406030204" charset="0"/>
              </a:rPr>
              <a:t>INTRODUCTION</a:t>
            </a:r>
            <a:endParaRPr lang="en-US" sz="4000" b="1">
              <a:latin typeface="Cambria" panose="02040503050406030204" charset="0"/>
              <a:cs typeface="Cambria" panose="02040503050406030204" charset="0"/>
            </a:endParaRPr>
          </a:p>
        </p:txBody>
      </p:sp>
      <p:sp>
        <p:nvSpPr>
          <p:cNvPr id="3" name="Content Placeholder 2"/>
          <p:cNvSpPr>
            <a:spLocks noGrp="1"/>
          </p:cNvSpPr>
          <p:nvPr>
            <p:ph idx="1"/>
          </p:nvPr>
        </p:nvSpPr>
        <p:spPr>
          <a:xfrm>
            <a:off x="494030" y="1485900"/>
            <a:ext cx="10972800" cy="4953000"/>
          </a:xfrm>
        </p:spPr>
        <p:txBody>
          <a:bodyPr/>
          <a:p>
            <a:r>
              <a:rPr lang="en-US" altLang="en-US" sz="2400"/>
              <a:t>The BStackDemo project is an end-to-end test automation framework designed to validate the core features of an e-commerce application. The project automates a real-world shopping flow using Cucumber (BDD) with Selenium WebDriver, following the Page Object Model (POM) design pattern.</a:t>
            </a:r>
            <a:endParaRPr lang="en-US" altLang="en-US" sz="2400"/>
          </a:p>
          <a:p>
            <a:endParaRPr lang="en-US" altLang="en-US" sz="2400"/>
          </a:p>
          <a:p>
            <a:r>
              <a:rPr lang="en-US" altLang="en-US" sz="2400"/>
              <a:t>The key objective of this project is to ensure that critical user journeys, such as logging in, adding products to the cart, checking out, entering shipping details, downloading receipts, and continuing shopping, are tested automatically and consistently.</a:t>
            </a:r>
            <a:endParaRPr lang="en-US"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latin typeface="Cambria" panose="02040503050406030204" charset="0"/>
                <a:cs typeface="Cambria" panose="02040503050406030204" charset="0"/>
              </a:rPr>
              <a:t>OVERVIEW</a:t>
            </a:r>
            <a:endParaRPr lang="en-US" sz="4000" b="1">
              <a:latin typeface="Cambria" panose="02040503050406030204" charset="0"/>
              <a:cs typeface="Cambria" panose="02040503050406030204" charset="0"/>
            </a:endParaRPr>
          </a:p>
        </p:txBody>
      </p:sp>
      <p:sp>
        <p:nvSpPr>
          <p:cNvPr id="3" name="Content Placeholder 2"/>
          <p:cNvSpPr>
            <a:spLocks noGrp="1"/>
          </p:cNvSpPr>
          <p:nvPr>
            <p:ph idx="1"/>
          </p:nvPr>
        </p:nvSpPr>
        <p:spPr>
          <a:xfrm>
            <a:off x="609600" y="1646555"/>
            <a:ext cx="10972800" cy="4481195"/>
          </a:xfrm>
        </p:spPr>
        <p:txBody>
          <a:bodyPr/>
          <a:p>
            <a:r>
              <a:rPr lang="en-US" altLang="en-US" sz="2000"/>
              <a:t>Project Overview – BStackDemo Automation</a:t>
            </a:r>
            <a:endParaRPr lang="en-US" altLang="en-US" sz="2000"/>
          </a:p>
          <a:p>
            <a:r>
              <a:rPr lang="en-US" altLang="en-US" sz="2000"/>
              <a:t>Automated testing of the BStackDemo e-commerce website</a:t>
            </a:r>
            <a:endParaRPr lang="en-US" altLang="en-US" sz="2000"/>
          </a:p>
          <a:p>
            <a:r>
              <a:rPr lang="en-US" altLang="en-US" sz="2000"/>
              <a:t>Built using Selenium WebDriver with Cucumber (BDD)</a:t>
            </a:r>
            <a:endParaRPr lang="en-US" altLang="en-US" sz="2000"/>
          </a:p>
          <a:p>
            <a:r>
              <a:rPr lang="en-US" altLang="en-US" sz="2000"/>
              <a:t>Applied Page Object Model (POM) for better reusability and maintainability</a:t>
            </a:r>
            <a:endParaRPr lang="en-US" altLang="en-US" sz="2000"/>
          </a:p>
          <a:p>
            <a:r>
              <a:rPr lang="en-US" altLang="en-US" sz="2000"/>
              <a:t>Covers full shopping flow: Login → Add to Cart → Checkout → Shipping → Receipt → Continue Shopping</a:t>
            </a:r>
            <a:endParaRPr lang="en-US" altLang="en-US" sz="2000"/>
          </a:p>
          <a:p>
            <a:r>
              <a:rPr lang="en-US" altLang="en-US" sz="2000"/>
              <a:t>Integrated with Jenkins for Continuous Integration &amp; automated test execution</a:t>
            </a:r>
            <a:endParaRPr lang="en-US" altLang="en-US" sz="2000"/>
          </a:p>
          <a:p>
            <a:r>
              <a:rPr lang="en-US" altLang="en-US" sz="2000"/>
              <a:t>Generates detailed JUnit &amp; HTML reports for test results</a:t>
            </a:r>
            <a:endParaRPr lang="en-US"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latin typeface="Cambria" panose="02040503050406030204" charset="0"/>
                <a:cs typeface="Cambria" panose="02040503050406030204" charset="0"/>
              </a:rPr>
              <a:t>MODULES</a:t>
            </a:r>
            <a:endParaRPr lang="en-US" sz="4000" b="1">
              <a:latin typeface="Cambria" panose="02040503050406030204" charset="0"/>
              <a:cs typeface="Cambria" panose="02040503050406030204" charset="0"/>
            </a:endParaRPr>
          </a:p>
        </p:txBody>
      </p:sp>
      <p:sp>
        <p:nvSpPr>
          <p:cNvPr id="3" name="Content Placeholder 2"/>
          <p:cNvSpPr>
            <a:spLocks noGrp="1"/>
          </p:cNvSpPr>
          <p:nvPr>
            <p:ph idx="1"/>
          </p:nvPr>
        </p:nvSpPr>
        <p:spPr/>
        <p:txBody>
          <a:bodyPr/>
          <a:p>
            <a:pPr>
              <a:buFont typeface="Arial" panose="020B0604020202020204" pitchFamily="34" charset="0"/>
              <a:buChar char="•"/>
            </a:pPr>
            <a:r>
              <a:rPr lang="en-US" altLang="en-US" sz="2000"/>
              <a:t>Module Name :- Login</a:t>
            </a:r>
            <a:endParaRPr lang="en-US" altLang="en-US" sz="2000"/>
          </a:p>
          <a:p>
            <a:pPr>
              <a:buFont typeface="Arial" panose="020B0604020202020204" pitchFamily="34" charset="0"/>
              <a:buChar char="•"/>
            </a:pPr>
            <a:endParaRPr lang="en-US" altLang="en-US" sz="2000"/>
          </a:p>
          <a:p>
            <a:pPr>
              <a:buFont typeface="Arial" panose="020B0604020202020204" pitchFamily="34" charset="0"/>
              <a:buChar char="•"/>
            </a:pPr>
            <a:r>
              <a:rPr lang="en-US" altLang="en-US" sz="2000"/>
              <a:t>Module Name :- Search</a:t>
            </a:r>
            <a:endParaRPr lang="en-US" altLang="en-US" sz="2000"/>
          </a:p>
          <a:p>
            <a:pPr>
              <a:buFont typeface="Arial" panose="020B0604020202020204" pitchFamily="34" charset="0"/>
              <a:buChar char="•"/>
            </a:pPr>
            <a:endParaRPr lang="en-US" altLang="en-US" sz="2000"/>
          </a:p>
          <a:p>
            <a:pPr>
              <a:buFont typeface="Arial" panose="020B0604020202020204" pitchFamily="34" charset="0"/>
              <a:buChar char="•"/>
            </a:pPr>
            <a:r>
              <a:rPr lang="en-US" altLang="en-US" sz="2000"/>
              <a:t>Module Name :- Brand Shopping</a:t>
            </a:r>
            <a:endParaRPr lang="en-US" altLang="en-US" sz="2000"/>
          </a:p>
          <a:p>
            <a:pPr>
              <a:buFont typeface="Arial" panose="020B0604020202020204" pitchFamily="34" charset="0"/>
              <a:buChar char="•"/>
            </a:pPr>
            <a:endParaRPr lang="en-US" altLang="en-US" sz="2000"/>
          </a:p>
          <a:p>
            <a:pPr>
              <a:buFont typeface="Arial" panose="020B0604020202020204" pitchFamily="34" charset="0"/>
              <a:buChar char="•"/>
            </a:pPr>
            <a:r>
              <a:rPr lang="en-US" altLang="en-US" sz="2000"/>
              <a:t>Module Name :- Favourites</a:t>
            </a:r>
            <a:endParaRPr lang="en-US" altLang="en-US" sz="2000"/>
          </a:p>
          <a:p>
            <a:pPr>
              <a:buFont typeface="Arial" panose="020B0604020202020204" pitchFamily="34" charset="0"/>
              <a:buChar char="•"/>
            </a:pPr>
            <a:endParaRPr lang="en-US" altLang="en-US" sz="2000"/>
          </a:p>
          <a:p>
            <a:pPr>
              <a:buFont typeface="Arial" panose="020B0604020202020204" pitchFamily="34" charset="0"/>
              <a:buChar char="•"/>
            </a:pPr>
            <a:r>
              <a:rPr lang="en-US" altLang="en-US" sz="2000"/>
              <a:t>Module Name :- Cart</a:t>
            </a:r>
            <a:br>
              <a:rPr lang="en-US" altLang="en-US" sz="2000"/>
            </a:br>
            <a:endParaRPr lang="en-US" altLang="en-US" sz="2000"/>
          </a:p>
          <a:p>
            <a:pPr>
              <a:buFont typeface="Arial" panose="020B0604020202020204" pitchFamily="34" charset="0"/>
              <a:buChar char="•"/>
            </a:pPr>
            <a:r>
              <a:rPr lang="en-US" altLang="en-US" sz="2000"/>
              <a:t>Module Name :- Checkout</a:t>
            </a:r>
            <a:endParaRPr lang="en-US" altLang="en-US" sz="2000"/>
          </a:p>
          <a:p>
            <a:pPr>
              <a:buFont typeface="Arial" panose="020B0604020202020204" pitchFamily="34" charset="0"/>
              <a:buChar char="•"/>
            </a:pPr>
            <a:endParaRPr lang="en-US" altLang="en-US" sz="2000"/>
          </a:p>
          <a:p>
            <a:pPr>
              <a:buFont typeface="Arial" panose="020B0604020202020204" pitchFamily="34" charset="0"/>
              <a:buChar char="•"/>
            </a:pPr>
            <a:r>
              <a:rPr lang="en-US" altLang="en-US" sz="2000"/>
              <a:t>Module Name :- Shipping Address</a:t>
            </a:r>
            <a:endParaRPr lang="en-US" altLang="en-US" sz="2000"/>
          </a:p>
          <a:p>
            <a:pPr>
              <a:buFont typeface="Arial" panose="020B0604020202020204" pitchFamily="34" charset="0"/>
              <a:buChar char="•"/>
            </a:pPr>
            <a:endParaRPr lang="en-US" altLang="en-US" sz="2000"/>
          </a:p>
          <a:p>
            <a:pPr>
              <a:buFont typeface="Arial" panose="020B0604020202020204" pitchFamily="34" charset="0"/>
              <a:buChar char="•"/>
            </a:pPr>
            <a:r>
              <a:rPr lang="en-US" altLang="en-US" sz="2000"/>
              <a:t>Module Name :- OrderReceipt_Continue</a:t>
            </a:r>
            <a:endParaRPr lang="en-US"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15290" y="271780"/>
            <a:ext cx="10972800" cy="4953000"/>
          </a:xfrm>
        </p:spPr>
        <p:txBody>
          <a:bodyPr/>
          <a:p>
            <a:r>
              <a:rPr lang="en-US" altLang="en-US" sz="2400"/>
              <a:t>Module Name :- Filters</a:t>
            </a:r>
            <a:endParaRPr lang="en-US" altLang="en-US" sz="2400"/>
          </a:p>
          <a:p>
            <a:endParaRPr lang="en-US" altLang="en-US" sz="2400"/>
          </a:p>
          <a:p>
            <a:r>
              <a:rPr lang="en-US" altLang="en-US" sz="2400"/>
              <a:t>Module Name :- Privacy Policy (Read More)</a:t>
            </a:r>
            <a:endParaRPr lang="en-US" altLang="en-US" sz="2400"/>
          </a:p>
          <a:p>
            <a:endParaRPr lang="en-US" altLang="en-US" sz="2400"/>
          </a:p>
          <a:p>
            <a:r>
              <a:rPr lang="en-US" altLang="en-US" sz="2400"/>
              <a:t>Module Name :- Browse Offers</a:t>
            </a:r>
            <a:endParaRPr lang="en-US" altLang="en-US" sz="2400"/>
          </a:p>
          <a:p>
            <a:endParaRPr lang="en-US" altLang="en-US" sz="2400"/>
          </a:p>
          <a:p>
            <a:r>
              <a:rPr lang="en-US" altLang="en-US" sz="2400"/>
              <a:t>Module Name :- Logout</a:t>
            </a:r>
            <a:endParaRPr lang="en-US"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4000" b="1">
                <a:latin typeface="Cambria" panose="02040503050406030204" charset="0"/>
                <a:cs typeface="Cambria" panose="02040503050406030204" charset="0"/>
              </a:rPr>
              <a:t>DEFECTS</a:t>
            </a:r>
            <a:endParaRPr lang="en-US" sz="4000" b="1">
              <a:latin typeface="Cambria" panose="02040503050406030204" charset="0"/>
              <a:cs typeface="Cambria" panose="02040503050406030204" charset="0"/>
            </a:endParaRPr>
          </a:p>
        </p:txBody>
      </p:sp>
      <p:sp>
        <p:nvSpPr>
          <p:cNvPr id="3" name="Content Placeholder 2"/>
          <p:cNvSpPr>
            <a:spLocks noGrp="1"/>
          </p:cNvSpPr>
          <p:nvPr>
            <p:ph idx="1"/>
          </p:nvPr>
        </p:nvSpPr>
        <p:spPr/>
        <p:txBody>
          <a:bodyPr/>
          <a:p>
            <a:r>
              <a:rPr lang="en-US" altLang="en-US" sz="2000"/>
              <a:t>When a product name is entered in the search bar, no results are displayed, making it unusable.</a:t>
            </a:r>
            <a:endParaRPr lang="en-US" altLang="en-US" sz="2000"/>
          </a:p>
          <a:p>
            <a:endParaRPr lang="en-US" altLang="en-US" sz="2000"/>
          </a:p>
          <a:p>
            <a:r>
              <a:rPr lang="en-US" altLang="en-US" sz="2000"/>
              <a:t>The Read More option under Privacy Policy does not navigate to the policy page.</a:t>
            </a:r>
            <a:endParaRPr lang="en-US" altLang="en-US" sz="2000"/>
          </a:p>
          <a:p>
            <a:endParaRPr lang="en-US" altLang="en-US" sz="2000"/>
          </a:p>
          <a:p>
            <a:r>
              <a:rPr lang="en-US" altLang="en-US" sz="2000"/>
              <a:t>Subscribing with an email address does not trigger any confirmation or subscription mail.</a:t>
            </a:r>
            <a:endParaRPr lang="en-US" altLang="en-US" sz="2000"/>
          </a:p>
          <a:p>
            <a:endParaRPr lang="en-US" altLang="en-US" sz="2000"/>
          </a:p>
          <a:p>
            <a:r>
              <a:rPr lang="en-US" altLang="en-US" sz="2000"/>
              <a:t>Product images on the homepage are static and cannot be clicked to view details.</a:t>
            </a:r>
            <a:endParaRPr lang="en-US"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3995" y="261620"/>
            <a:ext cx="10972800" cy="582613"/>
          </a:xfrm>
        </p:spPr>
        <p:txBody>
          <a:bodyPr/>
          <a:p>
            <a:r>
              <a:rPr lang="en-US" altLang="en-US" b="1">
                <a:latin typeface="Cambria" panose="02040503050406030204" charset="0"/>
                <a:cs typeface="Cambria" panose="02040503050406030204" charset="0"/>
              </a:rPr>
              <a:t>Defect 1 (DEF_001 – Search Issue)</a:t>
            </a:r>
            <a:endParaRPr lang="en-US" altLang="en-US" b="1">
              <a:latin typeface="Cambria" panose="02040503050406030204" charset="0"/>
              <a:cs typeface="Cambria" panose="02040503050406030204" charset="0"/>
            </a:endParaRPr>
          </a:p>
        </p:txBody>
      </p:sp>
      <p:sp>
        <p:nvSpPr>
          <p:cNvPr id="3" name="Content Placeholder 2"/>
          <p:cNvSpPr>
            <a:spLocks noGrp="1"/>
          </p:cNvSpPr>
          <p:nvPr>
            <p:ph idx="1"/>
          </p:nvPr>
        </p:nvSpPr>
        <p:spPr>
          <a:xfrm>
            <a:off x="213995" y="1228090"/>
            <a:ext cx="10972800" cy="4953000"/>
          </a:xfrm>
        </p:spPr>
        <p:txBody>
          <a:bodyPr/>
          <a:p>
            <a:r>
              <a:rPr lang="en-US" altLang="en-US" sz="2000" b="1">
                <a:solidFill>
                  <a:schemeClr val="tx1"/>
                </a:solidFill>
              </a:rPr>
              <a:t>Summary:</a:t>
            </a:r>
            <a:r>
              <a:rPr lang="en-US" altLang="en-US" sz="2000"/>
              <a:t> When searching for “iPhone” or related products, the page should display product results. Instead, it redirects back to the homepage.</a:t>
            </a:r>
            <a:endParaRPr lang="en-US" altLang="en-US" sz="2000"/>
          </a:p>
          <a:p>
            <a:r>
              <a:rPr lang="en-US" altLang="en-US" sz="2000" b="1">
                <a:solidFill>
                  <a:schemeClr val="tx1"/>
                </a:solidFill>
              </a:rPr>
              <a:t>Test ID:</a:t>
            </a:r>
            <a:r>
              <a:rPr lang="en-US" altLang="en-US" sz="2000">
                <a:solidFill>
                  <a:schemeClr val="tx1"/>
                </a:solidFill>
              </a:rPr>
              <a:t> </a:t>
            </a:r>
            <a:r>
              <a:rPr lang="en-US" altLang="en-US" sz="2000"/>
              <a:t>TC_001, TC_002, TC_003, TC_004</a:t>
            </a:r>
            <a:endParaRPr lang="en-US" altLang="en-US" sz="2000"/>
          </a:p>
          <a:p>
            <a:r>
              <a:rPr lang="en-US" altLang="en-US" sz="2000" b="1">
                <a:solidFill>
                  <a:schemeClr val="tx1"/>
                </a:solidFill>
              </a:rPr>
              <a:t>Test Case Name:</a:t>
            </a:r>
            <a:r>
              <a:rPr lang="en-US" altLang="en-US" sz="2000"/>
              <a:t> Search_Valid, Search_Invalid, BStack_Search-PartialMatch, Search_Blank</a:t>
            </a:r>
            <a:endParaRPr lang="en-US" altLang="en-US" sz="2000"/>
          </a:p>
          <a:p>
            <a:r>
              <a:rPr lang="en-US" altLang="en-US" sz="2000" b="1"/>
              <a:t>Module: </a:t>
            </a:r>
            <a:r>
              <a:rPr lang="en-US" altLang="en-US" sz="2000"/>
              <a:t>Search</a:t>
            </a:r>
            <a:endParaRPr lang="en-US" altLang="en-US" sz="2000"/>
          </a:p>
          <a:p>
            <a:r>
              <a:rPr lang="en-US" altLang="en-US" sz="2000" b="1"/>
              <a:t>Reproducible:</a:t>
            </a:r>
            <a:r>
              <a:rPr lang="en-US" altLang="en-US" sz="2000"/>
              <a:t> Always – whenever an iPhone-related search is done</a:t>
            </a:r>
            <a:endParaRPr lang="en-US" altLang="en-US" sz="2000"/>
          </a:p>
          <a:p>
            <a:r>
              <a:rPr lang="en-US" altLang="en-US" sz="2000" b="1"/>
              <a:t>Severity:</a:t>
            </a:r>
            <a:r>
              <a:rPr lang="en-US" altLang="en-US" sz="2000"/>
              <a:t> High</a:t>
            </a:r>
            <a:endParaRPr lang="en-US" altLang="en-US" sz="2000"/>
          </a:p>
          <a:p>
            <a:r>
              <a:rPr lang="en-US" altLang="en-US" sz="2000" b="1"/>
              <a:t>Priority:</a:t>
            </a:r>
            <a:r>
              <a:rPr lang="en-US" altLang="en-US" sz="2000"/>
              <a:t> High</a:t>
            </a:r>
            <a:endParaRPr lang="en-US" altLang="en-US" sz="2000"/>
          </a:p>
          <a:p>
            <a:r>
              <a:rPr lang="en-US" altLang="en-US" sz="2000" b="1"/>
              <a:t>Raised By:</a:t>
            </a:r>
            <a:r>
              <a:rPr lang="en-US" altLang="en-US" sz="2000"/>
              <a:t> Samarth yadav</a:t>
            </a:r>
            <a:endParaRPr lang="en-US" altLang="en-US" sz="2000"/>
          </a:p>
          <a:p>
            <a:r>
              <a:rPr lang="en-US" altLang="en-US" sz="2000" b="1"/>
              <a:t>Assigned To:</a:t>
            </a:r>
            <a:r>
              <a:rPr lang="en-US" altLang="en-US" sz="2000"/>
              <a:t> Developer</a:t>
            </a:r>
            <a:endParaRPr lang="en-US" altLang="en-US" sz="2000"/>
          </a:p>
          <a:p>
            <a:r>
              <a:rPr lang="en-US" altLang="en-US" sz="2000" b="1"/>
              <a:t>Status:</a:t>
            </a:r>
            <a:r>
              <a:rPr lang="en-US" altLang="en-US" sz="2000"/>
              <a:t> Pending</a:t>
            </a:r>
            <a:endParaRPr lang="en-US" altLang="en-US" sz="2000"/>
          </a:p>
          <a:p>
            <a:r>
              <a:rPr lang="en-US" altLang="en-US" sz="2000" b="1"/>
              <a:t>Fixed By: </a:t>
            </a:r>
            <a:r>
              <a:rPr lang="en-US" altLang="en-US" sz="2000"/>
              <a:t>Developer</a:t>
            </a:r>
            <a:endParaRPr lang="en-US"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latin typeface="Cambria" panose="02040503050406030204" charset="0"/>
                <a:cs typeface="Cambria" panose="02040503050406030204" charset="0"/>
              </a:rPr>
              <a:t>Defect 2 (DEF_002 – Privacy Policy Navigation)</a:t>
            </a:r>
            <a:endParaRPr lang="en-US" altLang="en-US" b="1">
              <a:latin typeface="Cambria" panose="02040503050406030204" charset="0"/>
              <a:cs typeface="Cambria" panose="02040503050406030204" charset="0"/>
            </a:endParaRPr>
          </a:p>
        </p:txBody>
      </p:sp>
      <p:sp>
        <p:nvSpPr>
          <p:cNvPr id="3" name="Content Placeholder 2"/>
          <p:cNvSpPr>
            <a:spLocks noGrp="1"/>
          </p:cNvSpPr>
          <p:nvPr>
            <p:ph idx="1"/>
          </p:nvPr>
        </p:nvSpPr>
        <p:spPr/>
        <p:txBody>
          <a:bodyPr/>
          <a:p>
            <a:r>
              <a:rPr lang="en-US" altLang="en-US" sz="2000" b="1"/>
              <a:t>Summary:</a:t>
            </a:r>
            <a:r>
              <a:rPr lang="en-US" altLang="en-US" sz="2000"/>
              <a:t> The “Privacy Policy Read More” link should take the user to the privacy policy page. Currently, it is redirecting to the homepage instead.</a:t>
            </a:r>
            <a:endParaRPr lang="en-US" altLang="en-US" sz="2000"/>
          </a:p>
          <a:p>
            <a:r>
              <a:rPr lang="en-US" altLang="en-US" sz="2000" b="1"/>
              <a:t>Test ID:</a:t>
            </a:r>
            <a:r>
              <a:rPr lang="en-US" altLang="en-US" sz="2000"/>
              <a:t> TC_001</a:t>
            </a:r>
            <a:endParaRPr lang="en-US" altLang="en-US" sz="2000"/>
          </a:p>
          <a:p>
            <a:r>
              <a:rPr lang="en-US" altLang="en-US" sz="2000" b="1"/>
              <a:t>Test Case Name:</a:t>
            </a:r>
            <a:r>
              <a:rPr lang="en-US" altLang="en-US" sz="2000"/>
              <a:t> Privacy_Policy_Read_More</a:t>
            </a:r>
            <a:endParaRPr lang="en-US" altLang="en-US" sz="2000"/>
          </a:p>
          <a:p>
            <a:r>
              <a:rPr lang="en-US" altLang="en-US" sz="2000" b="1"/>
              <a:t>Module:</a:t>
            </a:r>
            <a:r>
              <a:rPr lang="en-US" altLang="en-US" sz="2000"/>
              <a:t> Offers / Privacy Policy &amp; Subscription</a:t>
            </a:r>
            <a:endParaRPr lang="en-US" altLang="en-US" sz="2000"/>
          </a:p>
          <a:p>
            <a:r>
              <a:rPr lang="en-US" altLang="en-US" sz="2000" b="1"/>
              <a:t>Reproducible:</a:t>
            </a:r>
            <a:r>
              <a:rPr lang="en-US" altLang="en-US" sz="2000"/>
              <a:t> Yes – occurs whenever the “Read More” link is clicked</a:t>
            </a:r>
            <a:endParaRPr lang="en-US" altLang="en-US" sz="2000"/>
          </a:p>
          <a:p>
            <a:r>
              <a:rPr lang="en-US" altLang="en-US" sz="2000" b="1"/>
              <a:t>Severity:</a:t>
            </a:r>
            <a:r>
              <a:rPr lang="en-US" altLang="en-US" sz="2000"/>
              <a:t> High</a:t>
            </a:r>
            <a:endParaRPr lang="en-US" altLang="en-US" sz="2000"/>
          </a:p>
          <a:p>
            <a:r>
              <a:rPr lang="en-US" altLang="en-US" sz="2000" b="1"/>
              <a:t>Priority:</a:t>
            </a:r>
            <a:r>
              <a:rPr lang="en-US" altLang="en-US" sz="2000"/>
              <a:t> High</a:t>
            </a:r>
            <a:endParaRPr lang="en-US" altLang="en-US" sz="2000"/>
          </a:p>
          <a:p>
            <a:r>
              <a:rPr lang="en-US" altLang="en-US" sz="2000" b="1"/>
              <a:t>Raised By:</a:t>
            </a:r>
            <a:r>
              <a:rPr lang="en-US" altLang="en-US" sz="2000"/>
              <a:t> Samarth yadav</a:t>
            </a:r>
            <a:endParaRPr lang="en-US" altLang="en-US" sz="2000"/>
          </a:p>
          <a:p>
            <a:r>
              <a:rPr lang="en-US" altLang="en-US" sz="2000" b="1"/>
              <a:t>Assigned To:</a:t>
            </a:r>
            <a:r>
              <a:rPr lang="en-US" altLang="en-US" sz="2000"/>
              <a:t> Developer</a:t>
            </a:r>
            <a:endParaRPr lang="en-US" altLang="en-US" sz="2000"/>
          </a:p>
          <a:p>
            <a:r>
              <a:rPr lang="en-US" altLang="en-US" sz="2000" b="1"/>
              <a:t>Status:</a:t>
            </a:r>
            <a:r>
              <a:rPr lang="en-US" altLang="en-US" sz="2000"/>
              <a:t> Pending</a:t>
            </a:r>
            <a:endParaRPr lang="en-US" altLang="en-US" sz="2000"/>
          </a:p>
          <a:p>
            <a:r>
              <a:rPr lang="en-US" altLang="en-US" sz="2000" b="1"/>
              <a:t>Fixed By:</a:t>
            </a:r>
            <a:r>
              <a:rPr lang="en-US" altLang="en-US" sz="2000"/>
              <a:t> Developer</a:t>
            </a:r>
            <a:endParaRPr lang="en-US"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latin typeface="Cambria" panose="02040503050406030204" charset="0"/>
                <a:cs typeface="Cambria" panose="02040503050406030204" charset="0"/>
              </a:rPr>
              <a:t>Defect 3 (DEF_003 – Newsletter Subscription)</a:t>
            </a:r>
            <a:endParaRPr lang="en-US" altLang="en-US" b="1">
              <a:latin typeface="Cambria" panose="02040503050406030204" charset="0"/>
              <a:cs typeface="Cambria" panose="02040503050406030204" charset="0"/>
            </a:endParaRPr>
          </a:p>
        </p:txBody>
      </p:sp>
      <p:sp>
        <p:nvSpPr>
          <p:cNvPr id="3" name="Content Placeholder 2"/>
          <p:cNvSpPr>
            <a:spLocks noGrp="1"/>
          </p:cNvSpPr>
          <p:nvPr>
            <p:ph idx="1"/>
          </p:nvPr>
        </p:nvSpPr>
        <p:spPr/>
        <p:txBody>
          <a:bodyPr/>
          <a:p>
            <a:r>
              <a:rPr lang="en-US" altLang="en-US" sz="2000" b="1"/>
              <a:t>Summary:</a:t>
            </a:r>
            <a:r>
              <a:rPr lang="en-US" altLang="en-US" sz="2000"/>
              <a:t> Clicking the subscribe option should send a confirmation email, but no mail is received by the user.</a:t>
            </a:r>
            <a:endParaRPr lang="en-US" altLang="en-US" sz="2000"/>
          </a:p>
          <a:p>
            <a:r>
              <a:rPr lang="en-US" altLang="en-US" sz="2000" b="1"/>
              <a:t>Test ID:</a:t>
            </a:r>
            <a:r>
              <a:rPr lang="en-US" altLang="en-US" sz="2000"/>
              <a:t> TC_003</a:t>
            </a:r>
            <a:endParaRPr lang="en-US" altLang="en-US" sz="2000"/>
          </a:p>
          <a:p>
            <a:r>
              <a:rPr lang="en-US" altLang="en-US" sz="2000" b="1"/>
              <a:t>Test Case Name:</a:t>
            </a:r>
            <a:r>
              <a:rPr lang="en-US" altLang="en-US" sz="2000"/>
              <a:t> Subscribe_to_Newsletter</a:t>
            </a:r>
            <a:endParaRPr lang="en-US" altLang="en-US" sz="2000"/>
          </a:p>
          <a:p>
            <a:r>
              <a:rPr lang="en-US" altLang="en-US" sz="2000" b="1"/>
              <a:t>Module:</a:t>
            </a:r>
            <a:r>
              <a:rPr lang="en-US" altLang="en-US" sz="2000"/>
              <a:t> Offers / Privacy Policy &amp; Subscription</a:t>
            </a:r>
            <a:endParaRPr lang="en-US" altLang="en-US" sz="2000"/>
          </a:p>
          <a:p>
            <a:r>
              <a:rPr lang="en-US" altLang="en-US" sz="2000" b="1"/>
              <a:t>Reproducible:</a:t>
            </a:r>
            <a:r>
              <a:rPr lang="en-US" altLang="en-US" sz="2000"/>
              <a:t> Consistent – happens every time subscription is attempted</a:t>
            </a:r>
            <a:endParaRPr lang="en-US" altLang="en-US" sz="2000"/>
          </a:p>
          <a:p>
            <a:r>
              <a:rPr lang="en-US" altLang="en-US" sz="2000" b="1"/>
              <a:t>Severity:</a:t>
            </a:r>
            <a:r>
              <a:rPr lang="en-US" altLang="en-US" sz="2000"/>
              <a:t> High</a:t>
            </a:r>
            <a:endParaRPr lang="en-US" altLang="en-US" sz="2000"/>
          </a:p>
          <a:p>
            <a:r>
              <a:rPr lang="en-US" altLang="en-US" sz="2000" b="1"/>
              <a:t>Priority:</a:t>
            </a:r>
            <a:r>
              <a:rPr lang="en-US" altLang="en-US" sz="2000"/>
              <a:t> High</a:t>
            </a:r>
            <a:endParaRPr lang="en-US" altLang="en-US" sz="2000"/>
          </a:p>
          <a:p>
            <a:r>
              <a:rPr lang="en-US" altLang="en-US" sz="2000" b="1"/>
              <a:t>Raised By:</a:t>
            </a:r>
            <a:r>
              <a:rPr lang="en-US" altLang="en-US" sz="2000"/>
              <a:t> Samarth yadav</a:t>
            </a:r>
            <a:endParaRPr lang="en-US" altLang="en-US" sz="2000"/>
          </a:p>
          <a:p>
            <a:r>
              <a:rPr lang="en-US" altLang="en-US" sz="2000" b="1"/>
              <a:t>Assigned To:</a:t>
            </a:r>
            <a:r>
              <a:rPr lang="en-US" altLang="en-US" sz="2000"/>
              <a:t> Developer</a:t>
            </a:r>
            <a:endParaRPr lang="en-US" altLang="en-US" sz="2000"/>
          </a:p>
          <a:p>
            <a:r>
              <a:rPr lang="en-US" altLang="en-US" sz="2000" b="1"/>
              <a:t>Status: </a:t>
            </a:r>
            <a:r>
              <a:rPr lang="en-US" altLang="en-US" sz="2000"/>
              <a:t>Pending</a:t>
            </a:r>
            <a:endParaRPr lang="en-US" altLang="en-US" sz="2000"/>
          </a:p>
          <a:p>
            <a:r>
              <a:rPr lang="en-US" altLang="en-US" sz="2000" b="1"/>
              <a:t>Fixed By:</a:t>
            </a:r>
            <a:r>
              <a:rPr lang="en-US" altLang="en-US" sz="2000"/>
              <a:t> Developer</a:t>
            </a:r>
            <a:endParaRPr lang="en-US" altLang="en-US" sz="20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4413</Words>
  <Application>WPS Presentation</Application>
  <PresentationFormat>Widescreen</PresentationFormat>
  <Paragraphs>135</Paragraphs>
  <Slides>13</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13</vt:i4>
      </vt:variant>
    </vt:vector>
  </HeadingPairs>
  <TitlesOfParts>
    <vt:vector size="36" baseType="lpstr">
      <vt:lpstr>Arial</vt:lpstr>
      <vt:lpstr>SimSun</vt:lpstr>
      <vt:lpstr>Wingdings</vt:lpstr>
      <vt:lpstr>Arial Unicode MS</vt:lpstr>
      <vt:lpstr>Calibri Light</vt:lpstr>
      <vt:lpstr>Calibri</vt:lpstr>
      <vt:lpstr>Microsoft YaHei</vt:lpstr>
      <vt:lpstr>Arial Black</vt:lpstr>
      <vt:lpstr>Berlin Sans FB</vt:lpstr>
      <vt:lpstr>AMGDT</vt:lpstr>
      <vt:lpstr>Bahnschrift Condensed</vt:lpstr>
      <vt:lpstr>Bell MT</vt:lpstr>
      <vt:lpstr>Bodoni MT Poster Compressed</vt:lpstr>
      <vt:lpstr>Calisto MT</vt:lpstr>
      <vt:lpstr>Cambria</vt:lpstr>
      <vt:lpstr>Californian FB</vt:lpstr>
      <vt:lpstr>Bookman Old Style</vt:lpstr>
      <vt:lpstr>Book Antiqua</vt:lpstr>
      <vt:lpstr>Bahnschrift SemiBold</vt:lpstr>
      <vt:lpstr>Cambria Math</vt:lpstr>
      <vt:lpstr>Castellar</vt:lpstr>
      <vt:lpstr>Candara</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BSTACK DEMO</dc:title>
  <dc:creator>ASUS</dc:creator>
  <cp:lastModifiedBy>WPS_1704977016</cp:lastModifiedBy>
  <cp:revision>3</cp:revision>
  <dcterms:created xsi:type="dcterms:W3CDTF">2025-09-09T04:17:25Z</dcterms:created>
  <dcterms:modified xsi:type="dcterms:W3CDTF">2025-09-09T05:02:11Z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B4F3EF0B1D224F58B1627EFFF78CD91B_11</vt:lpwstr>
  </property>
  <property fmtid="{D5CDD505-2E9C-101B-9397-08002B2CF9AE}" pid="3" name="KSOProductBuildVer">
    <vt:lpwstr>1033-12.2.0.22222</vt:lpwstr>
  </property>
</Properties>
</file>