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4"/>
  </p:notesMasterIdLst>
  <p:sldIdLst>
    <p:sldId id="256" r:id="rId2"/>
    <p:sldId id="309" r:id="rId3"/>
    <p:sldId id="290" r:id="rId4"/>
    <p:sldId id="293" r:id="rId5"/>
    <p:sldId id="307" r:id="rId6"/>
    <p:sldId id="258" r:id="rId7"/>
    <p:sldId id="332" r:id="rId8"/>
    <p:sldId id="333" r:id="rId9"/>
    <p:sldId id="334" r:id="rId10"/>
    <p:sldId id="262" r:id="rId11"/>
    <p:sldId id="335" r:id="rId12"/>
    <p:sldId id="264" r:id="rId13"/>
    <p:sldId id="269" r:id="rId14"/>
    <p:sldId id="270" r:id="rId15"/>
    <p:sldId id="271" r:id="rId16"/>
    <p:sldId id="356" r:id="rId17"/>
    <p:sldId id="352" r:id="rId18"/>
    <p:sldId id="353" r:id="rId19"/>
    <p:sldId id="274" r:id="rId20"/>
    <p:sldId id="278" r:id="rId21"/>
    <p:sldId id="279" r:id="rId22"/>
    <p:sldId id="280" r:id="rId23"/>
    <p:sldId id="281" r:id="rId24"/>
    <p:sldId id="282" r:id="rId25"/>
    <p:sldId id="283" r:id="rId26"/>
    <p:sldId id="285" r:id="rId27"/>
    <p:sldId id="286" r:id="rId28"/>
    <p:sldId id="287" r:id="rId29"/>
    <p:sldId id="288" r:id="rId30"/>
    <p:sldId id="289" r:id="rId31"/>
    <p:sldId id="355" r:id="rId32"/>
    <p:sldId id="347" r:id="rId33"/>
    <p:sldId id="348" r:id="rId34"/>
    <p:sldId id="349" r:id="rId35"/>
    <p:sldId id="350" r:id="rId36"/>
    <p:sldId id="351" r:id="rId37"/>
    <p:sldId id="358" r:id="rId38"/>
    <p:sldId id="310" r:id="rId39"/>
    <p:sldId id="311" r:id="rId40"/>
    <p:sldId id="312" r:id="rId41"/>
    <p:sldId id="313" r:id="rId42"/>
    <p:sldId id="314" r:id="rId43"/>
    <p:sldId id="315" r:id="rId44"/>
    <p:sldId id="323" r:id="rId45"/>
    <p:sldId id="316" r:id="rId46"/>
    <p:sldId id="324" r:id="rId47"/>
    <p:sldId id="317" r:id="rId48"/>
    <p:sldId id="318" r:id="rId49"/>
    <p:sldId id="337" r:id="rId50"/>
    <p:sldId id="338" r:id="rId51"/>
    <p:sldId id="339" r:id="rId52"/>
    <p:sldId id="359" r:id="rId53"/>
    <p:sldId id="340" r:id="rId54"/>
    <p:sldId id="341" r:id="rId55"/>
    <p:sldId id="360" r:id="rId56"/>
    <p:sldId id="342" r:id="rId57"/>
    <p:sldId id="343" r:id="rId58"/>
    <p:sldId id="344" r:id="rId59"/>
    <p:sldId id="345" r:id="rId60"/>
    <p:sldId id="346" r:id="rId61"/>
    <p:sldId id="354" r:id="rId62"/>
    <p:sldId id="27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93A8E-7F50-4D75-A78F-4F0A8435821B}" type="datetimeFigureOut">
              <a:rPr lang="en-IN" smtClean="0"/>
              <a:t>18-01-2018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CB298-5D7B-4462-83A7-2FEA0E325907}" type="slidenum">
              <a:rPr lang="en-IN" smtClean="0"/>
              <a:t>‹#›</a:t>
            </a:fld>
            <a:endParaRPr lang="en-IN"/>
          </a:p>
        </p:txBody>
      </p:sp>
    </p:spTree>
    <p:extLst>
      <p:ext uri="{BB962C8B-B14F-4D97-AF65-F5344CB8AC3E}">
        <p14:creationId xmlns:p14="http://schemas.microsoft.com/office/powerpoint/2010/main" val="124215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TechTrunk ventures Pvt Ltd | www.techtrunk.in </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C3480-3168-445E-9944-65E6615D77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368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fld id="{90298CD5-6C1E-4009-B41F-6DF62E31D3BE}" type="datetimeFigureOut">
              <a:rPr lang="en-US" smtClean="0"/>
              <a:pPr/>
              <a:t>1/18/2018</a:t>
            </a:fld>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2"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Tree>
    <p:extLst>
      <p:ext uri="{BB962C8B-B14F-4D97-AF65-F5344CB8AC3E}">
        <p14:creationId xmlns:p14="http://schemas.microsoft.com/office/powerpoint/2010/main" val="86891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1/18/2018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5.png"/><Relationship Id="rId1" Type="http://schemas.openxmlformats.org/officeDocument/2006/relationships/slideLayout" Target="../slideLayouts/slideLayout12.xml"/><Relationship Id="rId5" Type="http://schemas.openxmlformats.org/officeDocument/2006/relationships/image" Target="../media/image230.png"/><Relationship Id="rId4" Type="http://schemas.openxmlformats.org/officeDocument/2006/relationships/image" Target="../media/image220.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260.png"/></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ADAD-B081-42A6-8877-5FEFFC44B385}"/>
              </a:ext>
            </a:extLst>
          </p:cNvPr>
          <p:cNvSpPr>
            <a:spLocks noGrp="1"/>
          </p:cNvSpPr>
          <p:nvPr>
            <p:ph type="ctrTitle"/>
          </p:nvPr>
        </p:nvSpPr>
        <p:spPr/>
        <p:txBody>
          <a:bodyPr/>
          <a:lstStyle/>
          <a:p>
            <a:r>
              <a:rPr lang="en-IN" dirty="0"/>
              <a:t>Linear Regression</a:t>
            </a:r>
          </a:p>
        </p:txBody>
      </p:sp>
      <p:sp>
        <p:nvSpPr>
          <p:cNvPr id="3" name="Subtitle 2">
            <a:extLst>
              <a:ext uri="{FF2B5EF4-FFF2-40B4-BE49-F238E27FC236}">
                <a16:creationId xmlns:a16="http://schemas.microsoft.com/office/drawing/2014/main" id="{2D04D593-443A-4500-9079-34AC82B25291}"/>
              </a:ext>
            </a:extLst>
          </p:cNvPr>
          <p:cNvSpPr>
            <a:spLocks noGrp="1"/>
          </p:cNvSpPr>
          <p:nvPr>
            <p:ph type="subTitle" idx="1"/>
          </p:nvPr>
        </p:nvSpPr>
        <p:spPr/>
        <p:txBody>
          <a:bodyPr/>
          <a:lstStyle/>
          <a:p>
            <a:r>
              <a:rPr lang="en-IN" dirty="0"/>
              <a:t>Anshu Pandey</a:t>
            </a:r>
          </a:p>
        </p:txBody>
      </p:sp>
    </p:spTree>
    <p:extLst>
      <p:ext uri="{BB962C8B-B14F-4D97-AF65-F5344CB8AC3E}">
        <p14:creationId xmlns:p14="http://schemas.microsoft.com/office/powerpoint/2010/main" val="2746451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2157" t="2411" r="16470" b="38477"/>
          <a:stretch/>
        </p:blipFill>
        <p:spPr>
          <a:xfrm>
            <a:off x="7861409" y="3057354"/>
            <a:ext cx="3201575" cy="205291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3529" r="16078" b="37421"/>
          <a:stretch/>
        </p:blipFill>
        <p:spPr>
          <a:xfrm>
            <a:off x="1049506" y="3018856"/>
            <a:ext cx="2814918" cy="194798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4510" t="2763" r="16470" b="40235"/>
          <a:stretch/>
        </p:blipFill>
        <p:spPr>
          <a:xfrm>
            <a:off x="4389550" y="3057354"/>
            <a:ext cx="2946733" cy="1909483"/>
          </a:xfrm>
          <a:prstGeom prst="rect">
            <a:avLst/>
          </a:prstGeom>
        </p:spPr>
      </p:pic>
      <p:sp>
        <p:nvSpPr>
          <p:cNvPr id="2" name="Title 1">
            <a:extLst>
              <a:ext uri="{FF2B5EF4-FFF2-40B4-BE49-F238E27FC236}">
                <a16:creationId xmlns:a16="http://schemas.microsoft.com/office/drawing/2014/main" id="{36FB2F5C-D244-4104-A44D-9F5404050AFD}"/>
              </a:ext>
            </a:extLst>
          </p:cNvPr>
          <p:cNvSpPr>
            <a:spLocks noGrp="1"/>
          </p:cNvSpPr>
          <p:nvPr>
            <p:ph type="title"/>
          </p:nvPr>
        </p:nvSpPr>
        <p:spPr>
          <a:xfrm>
            <a:off x="1023938" y="1034486"/>
            <a:ext cx="9720072" cy="523221"/>
          </a:xfrm>
        </p:spPr>
        <p:txBody>
          <a:bodyPr>
            <a:normAutofit/>
          </a:bodyPr>
          <a:lstStyle/>
          <a:p>
            <a:pPr lvl="0" defTabSz="457200">
              <a:lnSpc>
                <a:spcPct val="100000"/>
              </a:lnSpc>
              <a:spcBef>
                <a:spcPts val="0"/>
              </a:spcBef>
            </a:pPr>
            <a:r>
              <a:rPr lang="en-US" sz="2800" b="1" cap="none" spc="0" dirty="0">
                <a:solidFill>
                  <a:prstClr val="black"/>
                </a:solidFill>
                <a:latin typeface="Tw Cen MT" panose="020B0602020104020603"/>
                <a:ea typeface="+mn-ea"/>
                <a:cs typeface="+mn-cs"/>
              </a:rPr>
              <a:t>Variables affecting Regression Equation</a:t>
            </a:r>
            <a:endParaRPr lang="en-IN" b="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8C7EA20-0536-44A0-8FBD-57FF19FE8115}"/>
                  </a:ext>
                </a:extLst>
              </p:cNvPr>
              <p:cNvSpPr txBox="1"/>
              <p:nvPr/>
            </p:nvSpPr>
            <p:spPr>
              <a:xfrm>
                <a:off x="4520145" y="5342678"/>
                <a:ext cx="26855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IN" sz="4000" b="0" i="1" smtClean="0">
                              <a:latin typeface="Cambria Math" panose="02040503050406030204" pitchFamily="18" charset="0"/>
                            </a:rPr>
                            <m:t>𝑚</m:t>
                          </m:r>
                          <m:r>
                            <a:rPr lang="en-US" sz="4000" i="1">
                              <a:latin typeface="Cambria Math" panose="02040503050406030204" pitchFamily="18" charset="0"/>
                            </a:rPr>
                            <m:t>𝑥</m:t>
                          </m:r>
                          <m:r>
                            <a:rPr lang="en-US" sz="4000" i="1">
                              <a:latin typeface="Cambria Math" panose="02040503050406030204" pitchFamily="18" charset="0"/>
                            </a:rPr>
                            <m:t>+</m:t>
                          </m:r>
                          <m:r>
                            <a:rPr lang="en-IN" sz="4000" b="0" i="1" smtClean="0">
                              <a:latin typeface="Cambria Math" panose="02040503050406030204" pitchFamily="18" charset="0"/>
                            </a:rPr>
                            <m:t>𝑐</m:t>
                          </m:r>
                        </m:e>
                      </m:box>
                    </m:oMath>
                  </m:oMathPara>
                </a14:m>
                <a:endParaRPr lang="en-US" sz="4000" dirty="0"/>
              </a:p>
            </p:txBody>
          </p:sp>
        </mc:Choice>
        <mc:Fallback xmlns="">
          <p:sp>
            <p:nvSpPr>
              <p:cNvPr id="13" name="TextBox 12">
                <a:extLst>
                  <a:ext uri="{FF2B5EF4-FFF2-40B4-BE49-F238E27FC236}">
                    <a16:creationId xmlns:a16="http://schemas.microsoft.com/office/drawing/2014/main" id="{98C7EA20-0536-44A0-8FBD-57FF19FE8115}"/>
                  </a:ext>
                </a:extLst>
              </p:cNvPr>
              <p:cNvSpPr txBox="1">
                <a:spLocks noRot="1" noChangeAspect="1" noMove="1" noResize="1" noEditPoints="1" noAdjustHandles="1" noChangeArrowheads="1" noChangeShapeType="1" noTextEdit="1"/>
              </p:cNvSpPr>
              <p:nvPr/>
            </p:nvSpPr>
            <p:spPr>
              <a:xfrm>
                <a:off x="4520145" y="5342678"/>
                <a:ext cx="2685542" cy="61555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2F811D-F9ED-49CD-868B-647B9B297903}"/>
                  </a:ext>
                </a:extLst>
              </p:cNvPr>
              <p:cNvSpPr/>
              <p:nvPr/>
            </p:nvSpPr>
            <p:spPr>
              <a:xfrm>
                <a:off x="2107163" y="2372526"/>
                <a:ext cx="91973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m:t>
                      </m:r>
                      <m:r>
                        <a:rPr lang="en-US">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US" i="1">
                          <a:latin typeface="Cambria Math" panose="02040503050406030204" pitchFamily="18" charset="0"/>
                        </a:rPr>
                        <m:t>=40</m:t>
                      </m:r>
                    </m:oMath>
                  </m:oMathPara>
                </a14:m>
                <a:endParaRPr lang="en-US" dirty="0"/>
              </a:p>
            </p:txBody>
          </p:sp>
        </mc:Choice>
        <mc:Fallback xmlns="">
          <p:sp>
            <p:nvSpPr>
              <p:cNvPr id="14" name="Rectangle 13">
                <a:extLst>
                  <a:ext uri="{FF2B5EF4-FFF2-40B4-BE49-F238E27FC236}">
                    <a16:creationId xmlns:a16="http://schemas.microsoft.com/office/drawing/2014/main" id="{422F811D-F9ED-49CD-868B-647B9B297903}"/>
                  </a:ext>
                </a:extLst>
              </p:cNvPr>
              <p:cNvSpPr>
                <a:spLocks noRot="1" noChangeAspect="1" noMove="1" noResize="1" noEditPoints="1" noAdjustHandles="1" noChangeArrowheads="1" noChangeShapeType="1" noTextEdit="1"/>
              </p:cNvSpPr>
              <p:nvPr/>
            </p:nvSpPr>
            <p:spPr>
              <a:xfrm>
                <a:off x="2107163" y="2372526"/>
                <a:ext cx="919739" cy="646331"/>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A508F37-8C95-4AE5-B1BB-C4BBCC182521}"/>
                  </a:ext>
                </a:extLst>
              </p:cNvPr>
              <p:cNvSpPr/>
              <p:nvPr/>
            </p:nvSpPr>
            <p:spPr>
              <a:xfrm>
                <a:off x="5556266" y="2372525"/>
                <a:ext cx="105266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m:t>
                      </m:r>
                      <m:r>
                        <a:rPr lang="en-US">
                          <a:latin typeface="Cambria Math" panose="02040503050406030204" pitchFamily="18" charset="0"/>
                        </a:rPr>
                        <m:t>=0</m:t>
                      </m:r>
                      <m:r>
                        <a:rPr lang="en-IN" b="0" i="0" smtClean="0">
                          <a:latin typeface="Cambria Math" panose="02040503050406030204" pitchFamily="18" charset="0"/>
                        </a:rPr>
                        <m:t>.8</m:t>
                      </m:r>
                    </m:oMath>
                  </m:oMathPara>
                </a14:m>
                <a:endParaRPr lang="en-US"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US" i="1">
                          <a:latin typeface="Cambria Math" panose="02040503050406030204" pitchFamily="18" charset="0"/>
                        </a:rPr>
                        <m:t>=0</m:t>
                      </m:r>
                    </m:oMath>
                  </m:oMathPara>
                </a14:m>
                <a:endParaRPr lang="en-US" dirty="0"/>
              </a:p>
            </p:txBody>
          </p:sp>
        </mc:Choice>
        <mc:Fallback xmlns="">
          <p:sp>
            <p:nvSpPr>
              <p:cNvPr id="16" name="Rectangle 15">
                <a:extLst>
                  <a:ext uri="{FF2B5EF4-FFF2-40B4-BE49-F238E27FC236}">
                    <a16:creationId xmlns:a16="http://schemas.microsoft.com/office/drawing/2014/main" id="{5A508F37-8C95-4AE5-B1BB-C4BBCC182521}"/>
                  </a:ext>
                </a:extLst>
              </p:cNvPr>
              <p:cNvSpPr>
                <a:spLocks noRot="1" noChangeAspect="1" noMove="1" noResize="1" noEditPoints="1" noAdjustHandles="1" noChangeArrowheads="1" noChangeShapeType="1" noTextEdit="1"/>
              </p:cNvSpPr>
              <p:nvPr/>
            </p:nvSpPr>
            <p:spPr>
              <a:xfrm>
                <a:off x="5556266" y="2372525"/>
                <a:ext cx="1052660" cy="64633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CA64980-D1A1-4E08-A5B0-1607A1335FB9}"/>
                  </a:ext>
                </a:extLst>
              </p:cNvPr>
              <p:cNvSpPr/>
              <p:nvPr/>
            </p:nvSpPr>
            <p:spPr>
              <a:xfrm>
                <a:off x="9002326" y="2372524"/>
                <a:ext cx="105266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m:t>
                      </m:r>
                      <m:r>
                        <a:rPr lang="en-US">
                          <a:latin typeface="Cambria Math" panose="02040503050406030204" pitchFamily="18" charset="0"/>
                        </a:rPr>
                        <m:t>=0</m:t>
                      </m:r>
                      <m:r>
                        <a:rPr lang="en-IN" b="0" i="0" smtClean="0">
                          <a:latin typeface="Cambria Math" panose="02040503050406030204" pitchFamily="18" charset="0"/>
                        </a:rPr>
                        <m:t>.8</m:t>
                      </m:r>
                    </m:oMath>
                  </m:oMathPara>
                </a14:m>
                <a:endParaRPr lang="en-US"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US" i="1">
                          <a:latin typeface="Cambria Math" panose="02040503050406030204" pitchFamily="18" charset="0"/>
                        </a:rPr>
                        <m:t>=40</m:t>
                      </m:r>
                    </m:oMath>
                  </m:oMathPara>
                </a14:m>
                <a:endParaRPr lang="en-US" dirty="0"/>
              </a:p>
            </p:txBody>
          </p:sp>
        </mc:Choice>
        <mc:Fallback xmlns="">
          <p:sp>
            <p:nvSpPr>
              <p:cNvPr id="17" name="Rectangle 16">
                <a:extLst>
                  <a:ext uri="{FF2B5EF4-FFF2-40B4-BE49-F238E27FC236}">
                    <a16:creationId xmlns:a16="http://schemas.microsoft.com/office/drawing/2014/main" id="{8CA64980-D1A1-4E08-A5B0-1607A1335FB9}"/>
                  </a:ext>
                </a:extLst>
              </p:cNvPr>
              <p:cNvSpPr>
                <a:spLocks noRot="1" noChangeAspect="1" noMove="1" noResize="1" noEditPoints="1" noAdjustHandles="1" noChangeArrowheads="1" noChangeShapeType="1" noTextEdit="1"/>
              </p:cNvSpPr>
              <p:nvPr/>
            </p:nvSpPr>
            <p:spPr>
              <a:xfrm>
                <a:off x="9002326" y="2372524"/>
                <a:ext cx="1052660" cy="646331"/>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957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AD8A102-4D02-4E47-87F6-F21504ED1379}"/>
              </a:ext>
            </a:extLst>
          </p:cNvPr>
          <p:cNvPicPr>
            <a:picLocks noChangeAspect="1"/>
          </p:cNvPicPr>
          <p:nvPr/>
        </p:nvPicPr>
        <p:blipFill rotWithShape="1">
          <a:blip r:embed="rId2">
            <a:extLst>
              <a:ext uri="{28A0092B-C50C-407E-A947-70E740481C1C}">
                <a14:useLocalDpi xmlns:a14="http://schemas.microsoft.com/office/drawing/2010/main" val="0"/>
              </a:ext>
            </a:extLst>
          </a:blip>
          <a:srcRect l="33389" t="608" r="15594" b="39537"/>
          <a:stretch/>
        </p:blipFill>
        <p:spPr>
          <a:xfrm>
            <a:off x="6347687" y="2235638"/>
            <a:ext cx="4664990" cy="3049908"/>
          </a:xfrm>
          <a:prstGeom prst="rect">
            <a:avLst/>
          </a:prstGeom>
        </p:spPr>
      </p:pic>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11328"/>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088414"/>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225531" y="3203115"/>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4F97B9C-3BEB-4537-845A-5DED5DB747BD}"/>
                  </a:ext>
                </a:extLst>
              </p:cNvPr>
              <p:cNvSpPr txBox="1"/>
              <p:nvPr/>
            </p:nvSpPr>
            <p:spPr>
              <a:xfrm>
                <a:off x="7364437" y="667971"/>
                <a:ext cx="2685542" cy="123110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40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𝑃𝑟𝑒𝑑𝑖𝑐𝑡𝑜𝑟</m:t>
                      </m:r>
                    </m:oMath>
                  </m:oMathPara>
                </a14:m>
                <a:endParaRPr kumimoji="0" lang="en-IN" sz="4000" b="0" i="1"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box>
                        <m:boxPr>
                          <m:ctrlP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ctrlPr>
                        </m:boxPr>
                        <m:e>
                          <m:acc>
                            <m:accPr>
                              <m:chr m:val="̂"/>
                              <m:ctrlP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ctrlPr>
                            </m:accPr>
                            <m:e>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𝑦</m:t>
                              </m:r>
                            </m:e>
                          </m:acc>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m:t>
                          </m:r>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𝑚𝑥</m:t>
                          </m:r>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m:t>
                          </m:r>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𝑐</m:t>
                          </m:r>
                        </m:e>
                      </m:box>
                    </m:oMath>
                  </m:oMathPara>
                </a14:m>
                <a:endParaRPr kumimoji="0" lang="en-US" sz="4000" b="0" i="0" u="none" strike="noStrike" kern="1200" cap="none" spc="0" normalizeH="0" baseline="0" noProof="0" dirty="0">
                  <a:ln>
                    <a:noFill/>
                  </a:ln>
                  <a:solidFill>
                    <a:prstClr val="black">
                      <a:lumMod val="75000"/>
                      <a:lumOff val="25000"/>
                    </a:prstClr>
                  </a:solidFill>
                  <a:effectLst/>
                  <a:uLnTx/>
                  <a:uFillTx/>
                  <a:latin typeface="Tw Cen MT" panose="020B0602020104020603"/>
                  <a:ea typeface="+mn-ea"/>
                  <a:cs typeface="+mn-cs"/>
                </a:endParaRPr>
              </a:p>
            </p:txBody>
          </p:sp>
        </mc:Choice>
        <mc:Fallback xmlns="">
          <p:sp>
            <p:nvSpPr>
              <p:cNvPr id="20" name="TextBox 19">
                <a:extLst>
                  <a:ext uri="{FF2B5EF4-FFF2-40B4-BE49-F238E27FC236}">
                    <a16:creationId xmlns:a16="http://schemas.microsoft.com/office/drawing/2014/main" id="{54F97B9C-3BEB-4537-845A-5DED5DB747BD}"/>
                  </a:ext>
                </a:extLst>
              </p:cNvPr>
              <p:cNvSpPr txBox="1">
                <a:spLocks noRot="1" noChangeAspect="1" noMove="1" noResize="1" noEditPoints="1" noAdjustHandles="1" noChangeArrowheads="1" noChangeShapeType="1" noTextEdit="1"/>
              </p:cNvSpPr>
              <p:nvPr/>
            </p:nvSpPr>
            <p:spPr>
              <a:xfrm>
                <a:off x="7364437" y="667971"/>
                <a:ext cx="2685542" cy="123110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A9E37E5-A1B8-4106-B592-00583CECBACD}"/>
                  </a:ext>
                </a:extLst>
              </p:cNvPr>
              <p:cNvSpPr txBox="1"/>
              <p:nvPr/>
            </p:nvSpPr>
            <p:spPr>
              <a:xfrm>
                <a:off x="328550" y="2305300"/>
                <a:ext cx="4996176" cy="3589701"/>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box>
                        <m:boxPr>
                          <m:ctrlPr>
                            <a:rPr lang="en-US" sz="3200" b="1" i="1" smtClean="0">
                              <a:solidFill>
                                <a:schemeClr val="bg1"/>
                              </a:solidFill>
                              <a:latin typeface="Cambria Math" panose="02040503050406030204" pitchFamily="18" charset="0"/>
                            </a:rPr>
                          </m:ctrlPr>
                        </m:boxPr>
                        <m:e>
                          <m:eqArr>
                            <m:eqArrPr>
                              <m:ctrlPr>
                                <a:rPr lang="en-US" sz="3200" b="1" i="1">
                                  <a:solidFill>
                                    <a:schemeClr val="bg1"/>
                                  </a:solidFill>
                                  <a:latin typeface="Cambria Math" panose="02040503050406030204" pitchFamily="18" charset="0"/>
                                </a:rPr>
                              </m:ctrlPr>
                            </m:eqArrPr>
                            <m:e>
                              <m:r>
                                <a:rPr lang="en-US" sz="3200" b="1" i="1">
                                  <a:solidFill>
                                    <a:schemeClr val="bg1"/>
                                  </a:solidFill>
                                  <a:latin typeface="Cambria Math" panose="02040503050406030204" pitchFamily="18" charset="0"/>
                                </a:rPr>
                                <m:t>𝑪𝒐𝒔𝒕</m:t>
                              </m:r>
                              <m:r>
                                <a:rPr lang="en-US" sz="3200" b="1" i="1">
                                  <a:solidFill>
                                    <a:schemeClr val="bg1"/>
                                  </a:solidFill>
                                  <a:latin typeface="Cambria Math" panose="02040503050406030204" pitchFamily="18" charset="0"/>
                                </a:rPr>
                                <m:t> </m:t>
                              </m:r>
                              <m:r>
                                <a:rPr lang="en-US" sz="3200" b="1" i="1">
                                  <a:solidFill>
                                    <a:schemeClr val="bg1"/>
                                  </a:solidFill>
                                  <a:latin typeface="Cambria Math" panose="02040503050406030204" pitchFamily="18" charset="0"/>
                                </a:rPr>
                                <m:t>𝑭𝒖𝒏𝒄𝒕𝒊𝒐𝒏</m:t>
                              </m:r>
                            </m:e>
                            <m:e>
                              <m:r>
                                <a:rPr lang="en-US" sz="3200" b="1" i="1">
                                  <a:solidFill>
                                    <a:schemeClr val="bg1"/>
                                  </a:solidFill>
                                  <a:latin typeface="Cambria Math" panose="02040503050406030204" pitchFamily="18" charset="0"/>
                                </a:rPr>
                                <m:t>𝑱</m:t>
                              </m:r>
                              <m:r>
                                <a:rPr lang="en-US" sz="3200" b="1" i="1">
                                  <a:solidFill>
                                    <a:schemeClr val="bg1"/>
                                  </a:solidFill>
                                  <a:latin typeface="Cambria Math" panose="02040503050406030204" pitchFamily="18" charset="0"/>
                                </a:rPr>
                                <m:t>=</m:t>
                              </m:r>
                              <m:f>
                                <m:fPr>
                                  <m:ctrlPr>
                                    <a:rPr lang="en-US" sz="3200" b="1" i="1">
                                      <a:solidFill>
                                        <a:schemeClr val="bg1"/>
                                      </a:solidFill>
                                      <a:latin typeface="Cambria Math" panose="02040503050406030204" pitchFamily="18" charset="0"/>
                                    </a:rPr>
                                  </m:ctrlPr>
                                </m:fPr>
                                <m:num>
                                  <m:r>
                                    <a:rPr lang="en-US" sz="3200" b="1" i="1">
                                      <a:solidFill>
                                        <a:schemeClr val="bg1"/>
                                      </a:solidFill>
                                      <a:latin typeface="Cambria Math" panose="02040503050406030204" pitchFamily="18" charset="0"/>
                                    </a:rPr>
                                    <m:t>𝟏</m:t>
                                  </m:r>
                                </m:num>
                                <m:den>
                                  <m:r>
                                    <a:rPr lang="en-US" sz="3200" b="1" i="1">
                                      <a:solidFill>
                                        <a:schemeClr val="bg1"/>
                                      </a:solidFill>
                                      <a:latin typeface="Cambria Math" panose="02040503050406030204" pitchFamily="18" charset="0"/>
                                    </a:rPr>
                                    <m:t>𝟐</m:t>
                                  </m:r>
                                  <m:r>
                                    <a:rPr lang="en-IN" sz="3200" b="1" i="1" smtClean="0">
                                      <a:solidFill>
                                        <a:schemeClr val="bg1"/>
                                      </a:solidFill>
                                      <a:latin typeface="Cambria Math" panose="02040503050406030204" pitchFamily="18" charset="0"/>
                                    </a:rPr>
                                    <m:t>𝒏</m:t>
                                  </m:r>
                                </m:den>
                              </m:f>
                              <m:nary>
                                <m:naryPr>
                                  <m:chr m:val="∑"/>
                                  <m:ctrlPr>
                                    <a:rPr lang="en-US" sz="3200" b="1" i="1">
                                      <a:solidFill>
                                        <a:schemeClr val="bg1"/>
                                      </a:solidFill>
                                      <a:latin typeface="Cambria Math" panose="02040503050406030204" pitchFamily="18" charset="0"/>
                                    </a:rPr>
                                  </m:ctrlPr>
                                </m:naryPr>
                                <m:sub>
                                  <m:r>
                                    <m:rPr>
                                      <m:brk m:alnAt="23"/>
                                    </m:rPr>
                                    <a:rPr lang="en-US" sz="3200" b="1" i="1">
                                      <a:solidFill>
                                        <a:schemeClr val="bg1"/>
                                      </a:solidFill>
                                      <a:latin typeface="Cambria Math" panose="02040503050406030204" pitchFamily="18" charset="0"/>
                                    </a:rPr>
                                    <m:t>𝒊</m:t>
                                  </m:r>
                                  <m:r>
                                    <a:rPr lang="en-US" sz="3200" b="1" i="1">
                                      <a:solidFill>
                                        <a:schemeClr val="bg1"/>
                                      </a:solidFill>
                                      <a:latin typeface="Cambria Math" panose="02040503050406030204" pitchFamily="18" charset="0"/>
                                    </a:rPr>
                                    <m:t>=</m:t>
                                  </m:r>
                                  <m:r>
                                    <a:rPr lang="en-US" sz="3200" b="1" i="1">
                                      <a:solidFill>
                                        <a:schemeClr val="bg1"/>
                                      </a:solidFill>
                                      <a:latin typeface="Cambria Math" panose="02040503050406030204" pitchFamily="18" charset="0"/>
                                    </a:rPr>
                                    <m:t>𝟏</m:t>
                                  </m:r>
                                </m:sub>
                                <m:sup>
                                  <m:r>
                                    <a:rPr lang="en-IN" sz="3200" b="1" i="1" smtClean="0">
                                      <a:solidFill>
                                        <a:schemeClr val="bg1"/>
                                      </a:solidFill>
                                      <a:latin typeface="Cambria Math" panose="02040503050406030204" pitchFamily="18" charset="0"/>
                                    </a:rPr>
                                    <m:t>𝒏</m:t>
                                  </m:r>
                                </m:sup>
                                <m:e>
                                  <m:sSup>
                                    <m:sSupPr>
                                      <m:ctrlPr>
                                        <a:rPr lang="en-US" sz="3200" b="1" i="1">
                                          <a:solidFill>
                                            <a:schemeClr val="bg1"/>
                                          </a:solidFill>
                                          <a:latin typeface="Cambria Math" panose="02040503050406030204" pitchFamily="18" charset="0"/>
                                        </a:rPr>
                                      </m:ctrlPr>
                                    </m:sSupPr>
                                    <m:e>
                                      <m:r>
                                        <a:rPr lang="en-US" sz="3200" b="1" i="1">
                                          <a:solidFill>
                                            <a:schemeClr val="bg1"/>
                                          </a:solidFill>
                                          <a:latin typeface="Cambria Math" panose="02040503050406030204" pitchFamily="18" charset="0"/>
                                        </a:rPr>
                                        <m:t>(</m:t>
                                      </m:r>
                                      <m:sSub>
                                        <m:sSubPr>
                                          <m:ctrlPr>
                                            <a:rPr lang="en-US" sz="3200" b="1" i="1" smtClean="0">
                                              <a:solidFill>
                                                <a:schemeClr val="bg1"/>
                                              </a:solidFill>
                                              <a:latin typeface="Cambria Math" panose="02040503050406030204" pitchFamily="18" charset="0"/>
                                            </a:rPr>
                                          </m:ctrlPr>
                                        </m:sSubPr>
                                        <m:e>
                                          <m:r>
                                            <a:rPr lang="en-IN" sz="3200" b="1" i="1" smtClean="0">
                                              <a:solidFill>
                                                <a:schemeClr val="bg1"/>
                                              </a:solidFill>
                                              <a:latin typeface="Cambria Math" panose="02040503050406030204" pitchFamily="18" charset="0"/>
                                            </a:rPr>
                                            <m:t>𝒚</m:t>
                                          </m:r>
                                        </m:e>
                                        <m:sub>
                                          <m:r>
                                            <a:rPr lang="en-IN" sz="3200" b="1" i="1" smtClean="0">
                                              <a:solidFill>
                                                <a:schemeClr val="bg1"/>
                                              </a:solidFill>
                                              <a:latin typeface="Cambria Math" panose="02040503050406030204" pitchFamily="18" charset="0"/>
                                            </a:rPr>
                                            <m:t>𝒊</m:t>
                                          </m:r>
                                        </m:sub>
                                      </m:sSub>
                                      <m:r>
                                        <a:rPr lang="en-US" sz="3200" b="1" i="1">
                                          <a:solidFill>
                                            <a:schemeClr val="bg1"/>
                                          </a:solidFill>
                                          <a:latin typeface="Cambria Math" panose="02040503050406030204" pitchFamily="18" charset="0"/>
                                        </a:rPr>
                                        <m:t>−</m:t>
                                      </m:r>
                                      <m:acc>
                                        <m:accPr>
                                          <m:chr m:val="̂"/>
                                          <m:ctrlPr>
                                            <a:rPr lang="en-US" sz="3200" b="1" i="1">
                                              <a:solidFill>
                                                <a:schemeClr val="bg1"/>
                                              </a:solidFill>
                                              <a:latin typeface="Cambria Math" panose="02040503050406030204" pitchFamily="18" charset="0"/>
                                            </a:rPr>
                                          </m:ctrlPr>
                                        </m:accPr>
                                        <m:e>
                                          <m:sSub>
                                            <m:sSubPr>
                                              <m:ctrlPr>
                                                <a:rPr lang="en-US" sz="3200" b="1" i="1">
                                                  <a:solidFill>
                                                    <a:schemeClr val="bg1"/>
                                                  </a:solidFill>
                                                  <a:latin typeface="Cambria Math" panose="02040503050406030204" pitchFamily="18" charset="0"/>
                                                </a:rPr>
                                              </m:ctrlPr>
                                            </m:sSubPr>
                                            <m:e>
                                              <m:r>
                                                <a:rPr lang="en-IN" sz="3200" b="1" i="1" smtClean="0">
                                                  <a:solidFill>
                                                    <a:schemeClr val="bg1"/>
                                                  </a:solidFill>
                                                  <a:latin typeface="Cambria Math" panose="02040503050406030204" pitchFamily="18" charset="0"/>
                                                </a:rPr>
                                                <m:t>𝒚</m:t>
                                              </m:r>
                                            </m:e>
                                            <m:sub>
                                              <m:r>
                                                <a:rPr lang="en-IN" sz="3200" b="1" i="1" smtClean="0">
                                                  <a:solidFill>
                                                    <a:schemeClr val="bg1"/>
                                                  </a:solidFill>
                                                  <a:latin typeface="Cambria Math" panose="02040503050406030204" pitchFamily="18" charset="0"/>
                                                </a:rPr>
                                                <m:t>𝒊</m:t>
                                              </m:r>
                                            </m:sub>
                                          </m:sSub>
                                        </m:e>
                                      </m:acc>
                                      <m:r>
                                        <a:rPr lang="en-US" sz="3200" b="1" i="1">
                                          <a:solidFill>
                                            <a:schemeClr val="bg1"/>
                                          </a:solidFill>
                                          <a:latin typeface="Cambria Math" panose="02040503050406030204" pitchFamily="18" charset="0"/>
                                        </a:rPr>
                                        <m:t>)</m:t>
                                      </m:r>
                                    </m:e>
                                    <m:sup>
                                      <m:r>
                                        <a:rPr lang="en-US" sz="3200" b="1" i="1">
                                          <a:solidFill>
                                            <a:schemeClr val="bg1"/>
                                          </a:solidFill>
                                          <a:latin typeface="Cambria Math" panose="02040503050406030204" pitchFamily="18" charset="0"/>
                                        </a:rPr>
                                        <m:t>𝟐</m:t>
                                      </m:r>
                                    </m:sup>
                                  </m:sSup>
                                </m:e>
                              </m:nary>
                            </m:e>
                          </m:eqArr>
                        </m:e>
                      </m:box>
                    </m:oMath>
                  </m:oMathPara>
                </a14:m>
                <a:endParaRPr lang="en-US" sz="3200" b="1" dirty="0">
                  <a:solidFill>
                    <a:schemeClr val="bg1"/>
                  </a:solidFill>
                </a:endParaRPr>
              </a:p>
              <a:p>
                <a:pPr algn="ctr"/>
                <a:endParaRPr lang="en-US" sz="3200" b="1" dirty="0">
                  <a:solidFill>
                    <a:schemeClr val="bg1"/>
                  </a:solidFill>
                </a:endParaRPr>
              </a:p>
              <a:p>
                <a:pPr algn="ctr"/>
                <a14:m>
                  <m:oMathPara xmlns:m="http://schemas.openxmlformats.org/officeDocument/2006/math">
                    <m:oMathParaPr>
                      <m:jc m:val="left"/>
                    </m:oMathParaPr>
                    <m:oMath xmlns:m="http://schemas.openxmlformats.org/officeDocument/2006/math">
                      <m:r>
                        <a:rPr lang="en-US" sz="3200" b="1" i="1">
                          <a:solidFill>
                            <a:schemeClr val="bg1"/>
                          </a:solidFill>
                          <a:latin typeface="Cambria Math" panose="02040503050406030204" pitchFamily="18" charset="0"/>
                        </a:rPr>
                        <m:t>𝒋</m:t>
                      </m:r>
                      <m:d>
                        <m:dPr>
                          <m:ctrlPr>
                            <a:rPr lang="en-US" sz="3200" b="1" i="1">
                              <a:solidFill>
                                <a:schemeClr val="bg1"/>
                              </a:solidFill>
                              <a:latin typeface="Cambria Math" panose="02040503050406030204" pitchFamily="18" charset="0"/>
                            </a:rPr>
                          </m:ctrlPr>
                        </m:dPr>
                        <m:e>
                          <m:sSub>
                            <m:sSubPr>
                              <m:ctrlPr>
                                <a:rPr lang="en-US" sz="3200" b="1" i="1" smtClean="0">
                                  <a:solidFill>
                                    <a:schemeClr val="bg1"/>
                                  </a:solidFill>
                                  <a:latin typeface="Cambria Math" panose="02040503050406030204" pitchFamily="18" charset="0"/>
                                </a:rPr>
                              </m:ctrlPr>
                            </m:sSubPr>
                            <m:e>
                              <m:r>
                                <a:rPr lang="en-IN" sz="3200" b="1" i="1" smtClean="0">
                                  <a:solidFill>
                                    <a:schemeClr val="bg1"/>
                                  </a:solidFill>
                                  <a:latin typeface="Cambria Math" panose="02040503050406030204" pitchFamily="18" charset="0"/>
                                </a:rPr>
                                <m:t>𝒎</m:t>
                              </m:r>
                            </m:e>
                            <m:sub>
                              <m:r>
                                <a:rPr lang="en-IN" sz="3200" b="1" i="1" smtClean="0">
                                  <a:solidFill>
                                    <a:schemeClr val="bg1"/>
                                  </a:solidFill>
                                  <a:latin typeface="Cambria Math" panose="02040503050406030204" pitchFamily="18" charset="0"/>
                                </a:rPr>
                                <m:t>𝒊</m:t>
                              </m:r>
                            </m:sub>
                          </m:sSub>
                          <m:r>
                            <a:rPr lang="en-US" sz="3200" b="1" i="1">
                              <a:solidFill>
                                <a:schemeClr val="bg1"/>
                              </a:solidFill>
                              <a:latin typeface="Cambria Math" panose="02040503050406030204" pitchFamily="18" charset="0"/>
                            </a:rPr>
                            <m:t>,</m:t>
                          </m:r>
                          <m:r>
                            <a:rPr lang="en-IN" sz="3200" b="1" i="1" smtClean="0">
                              <a:solidFill>
                                <a:schemeClr val="bg1"/>
                              </a:solidFill>
                              <a:latin typeface="Cambria Math" panose="02040503050406030204" pitchFamily="18" charset="0"/>
                            </a:rPr>
                            <m:t>𝒄</m:t>
                          </m:r>
                          <m:r>
                            <a:rPr lang="en-US" sz="3200" b="1" i="1" smtClean="0">
                              <a:solidFill>
                                <a:schemeClr val="bg1"/>
                              </a:solidFill>
                              <a:latin typeface="Cambria Math" panose="02040503050406030204" pitchFamily="18" charset="0"/>
                            </a:rPr>
                            <m:t> </m:t>
                          </m:r>
                        </m:e>
                      </m:d>
                      <m:r>
                        <a:rPr lang="en-US" sz="3200" b="1" i="1">
                          <a:solidFill>
                            <a:schemeClr val="bg1"/>
                          </a:solidFill>
                          <a:latin typeface="Cambria Math" panose="02040503050406030204" pitchFamily="18" charset="0"/>
                        </a:rPr>
                        <m:t>=</m:t>
                      </m:r>
                      <m:f>
                        <m:fPr>
                          <m:ctrlPr>
                            <a:rPr lang="en-US" sz="3200" b="1" i="1">
                              <a:solidFill>
                                <a:schemeClr val="bg1"/>
                              </a:solidFill>
                              <a:latin typeface="Cambria Math" panose="02040503050406030204" pitchFamily="18" charset="0"/>
                            </a:rPr>
                          </m:ctrlPr>
                        </m:fPr>
                        <m:num>
                          <m:r>
                            <a:rPr lang="en-US" sz="3200" b="1" i="1">
                              <a:solidFill>
                                <a:schemeClr val="bg1"/>
                              </a:solidFill>
                              <a:latin typeface="Cambria Math" panose="02040503050406030204" pitchFamily="18" charset="0"/>
                            </a:rPr>
                            <m:t>𝟏</m:t>
                          </m:r>
                        </m:num>
                        <m:den>
                          <m:r>
                            <a:rPr lang="en-US" sz="3200" b="1" i="1">
                              <a:solidFill>
                                <a:schemeClr val="bg1"/>
                              </a:solidFill>
                              <a:latin typeface="Cambria Math" panose="02040503050406030204" pitchFamily="18" charset="0"/>
                            </a:rPr>
                            <m:t>𝟐</m:t>
                          </m:r>
                          <m:r>
                            <a:rPr lang="en-IN" sz="3200" b="1" i="1" smtClean="0">
                              <a:solidFill>
                                <a:schemeClr val="bg1"/>
                              </a:solidFill>
                              <a:latin typeface="Cambria Math" panose="02040503050406030204" pitchFamily="18" charset="0"/>
                            </a:rPr>
                            <m:t>𝒏</m:t>
                          </m:r>
                        </m:den>
                      </m:f>
                      <m:nary>
                        <m:naryPr>
                          <m:chr m:val="∑"/>
                          <m:ctrlPr>
                            <a:rPr lang="en-US" sz="3200" b="1" i="1">
                              <a:solidFill>
                                <a:schemeClr val="bg1"/>
                              </a:solidFill>
                              <a:latin typeface="Cambria Math" panose="02040503050406030204" pitchFamily="18" charset="0"/>
                            </a:rPr>
                          </m:ctrlPr>
                        </m:naryPr>
                        <m:sub>
                          <m:r>
                            <m:rPr>
                              <m:brk m:alnAt="23"/>
                            </m:rPr>
                            <a:rPr lang="en-US" sz="3200" b="1" i="1">
                              <a:solidFill>
                                <a:schemeClr val="bg1"/>
                              </a:solidFill>
                              <a:latin typeface="Cambria Math" panose="02040503050406030204" pitchFamily="18" charset="0"/>
                            </a:rPr>
                            <m:t>𝒊</m:t>
                          </m:r>
                          <m:r>
                            <a:rPr lang="en-US" sz="3200" b="1" i="1">
                              <a:solidFill>
                                <a:schemeClr val="bg1"/>
                              </a:solidFill>
                              <a:latin typeface="Cambria Math" panose="02040503050406030204" pitchFamily="18" charset="0"/>
                            </a:rPr>
                            <m:t>=</m:t>
                          </m:r>
                          <m:r>
                            <a:rPr lang="en-US" sz="3200" b="1" i="1">
                              <a:solidFill>
                                <a:schemeClr val="bg1"/>
                              </a:solidFill>
                              <a:latin typeface="Cambria Math" panose="02040503050406030204" pitchFamily="18" charset="0"/>
                            </a:rPr>
                            <m:t>𝟏</m:t>
                          </m:r>
                        </m:sub>
                        <m:sup>
                          <m:r>
                            <a:rPr lang="en-IN" sz="3200" b="1" i="1">
                              <a:solidFill>
                                <a:schemeClr val="bg1"/>
                              </a:solidFill>
                              <a:latin typeface="Cambria Math" panose="02040503050406030204" pitchFamily="18" charset="0"/>
                            </a:rPr>
                            <m:t>𝒏</m:t>
                          </m:r>
                        </m:sup>
                        <m:e>
                          <m:sSup>
                            <m:sSupPr>
                              <m:ctrlPr>
                                <a:rPr lang="en-US" sz="3200" b="1" i="1">
                                  <a:solidFill>
                                    <a:schemeClr val="bg1"/>
                                  </a:solidFill>
                                  <a:latin typeface="Cambria Math" panose="02040503050406030204" pitchFamily="18" charset="0"/>
                                </a:rPr>
                              </m:ctrlPr>
                            </m:sSupPr>
                            <m:e>
                              <m:r>
                                <a:rPr lang="en-US" sz="3200" b="1" i="1">
                                  <a:solidFill>
                                    <a:schemeClr val="bg1"/>
                                  </a:solidFill>
                                  <a:latin typeface="Cambria Math" panose="02040503050406030204" pitchFamily="18" charset="0"/>
                                </a:rPr>
                                <m:t>(</m:t>
                              </m:r>
                              <m:sSub>
                                <m:sSubPr>
                                  <m:ctrlPr>
                                    <a:rPr lang="en-US" sz="3200" b="1" i="1">
                                      <a:solidFill>
                                        <a:schemeClr val="bg1"/>
                                      </a:solidFill>
                                      <a:latin typeface="Cambria Math" panose="02040503050406030204" pitchFamily="18" charset="0"/>
                                    </a:rPr>
                                  </m:ctrlPr>
                                </m:sSubPr>
                                <m:e>
                                  <m:r>
                                    <a:rPr lang="en-IN" sz="3200" b="1" i="1">
                                      <a:solidFill>
                                        <a:schemeClr val="bg1"/>
                                      </a:solidFill>
                                      <a:latin typeface="Cambria Math" panose="02040503050406030204" pitchFamily="18" charset="0"/>
                                    </a:rPr>
                                    <m:t>𝒚</m:t>
                                  </m:r>
                                </m:e>
                                <m:sub>
                                  <m:r>
                                    <a:rPr lang="en-IN" sz="3200" b="1" i="1">
                                      <a:solidFill>
                                        <a:schemeClr val="bg1"/>
                                      </a:solidFill>
                                      <a:latin typeface="Cambria Math" panose="02040503050406030204" pitchFamily="18" charset="0"/>
                                    </a:rPr>
                                    <m:t>𝒊</m:t>
                                  </m:r>
                                </m:sub>
                              </m:sSub>
                              <m:r>
                                <a:rPr lang="en-US" sz="3200" b="1" i="1">
                                  <a:solidFill>
                                    <a:schemeClr val="bg1"/>
                                  </a:solidFill>
                                  <a:latin typeface="Cambria Math" panose="02040503050406030204" pitchFamily="18" charset="0"/>
                                </a:rPr>
                                <m:t>−</m:t>
                              </m:r>
                              <m:acc>
                                <m:accPr>
                                  <m:chr m:val="̂"/>
                                  <m:ctrlPr>
                                    <a:rPr lang="en-US" sz="3200" b="1" i="1">
                                      <a:solidFill>
                                        <a:schemeClr val="bg1"/>
                                      </a:solidFill>
                                      <a:latin typeface="Cambria Math" panose="02040503050406030204" pitchFamily="18" charset="0"/>
                                    </a:rPr>
                                  </m:ctrlPr>
                                </m:accPr>
                                <m:e>
                                  <m:sSub>
                                    <m:sSubPr>
                                      <m:ctrlPr>
                                        <a:rPr lang="en-US" sz="3200" b="1" i="1">
                                          <a:solidFill>
                                            <a:schemeClr val="bg1"/>
                                          </a:solidFill>
                                          <a:latin typeface="Cambria Math" panose="02040503050406030204" pitchFamily="18" charset="0"/>
                                        </a:rPr>
                                      </m:ctrlPr>
                                    </m:sSubPr>
                                    <m:e>
                                      <m:r>
                                        <a:rPr lang="en-IN" sz="3200" b="1" i="1">
                                          <a:solidFill>
                                            <a:schemeClr val="bg1"/>
                                          </a:solidFill>
                                          <a:latin typeface="Cambria Math" panose="02040503050406030204" pitchFamily="18" charset="0"/>
                                        </a:rPr>
                                        <m:t>𝒚</m:t>
                                      </m:r>
                                    </m:e>
                                    <m:sub>
                                      <m:r>
                                        <a:rPr lang="en-IN" sz="3200" b="1" i="1">
                                          <a:solidFill>
                                            <a:schemeClr val="bg1"/>
                                          </a:solidFill>
                                          <a:latin typeface="Cambria Math" panose="02040503050406030204" pitchFamily="18" charset="0"/>
                                        </a:rPr>
                                        <m:t>𝒊</m:t>
                                      </m:r>
                                    </m:sub>
                                  </m:sSub>
                                </m:e>
                              </m:acc>
                              <m:r>
                                <a:rPr lang="en-US" sz="3200" b="1" i="1">
                                  <a:solidFill>
                                    <a:schemeClr val="bg1"/>
                                  </a:solidFill>
                                  <a:latin typeface="Cambria Math" panose="02040503050406030204" pitchFamily="18" charset="0"/>
                                </a:rPr>
                                <m:t>)</m:t>
                              </m:r>
                            </m:e>
                            <m:sup>
                              <m:r>
                                <a:rPr lang="en-US" sz="3200" b="1" i="1">
                                  <a:solidFill>
                                    <a:schemeClr val="bg1"/>
                                  </a:solidFill>
                                  <a:latin typeface="Cambria Math" panose="02040503050406030204" pitchFamily="18" charset="0"/>
                                </a:rPr>
                                <m:t>𝟐</m:t>
                              </m:r>
                            </m:sup>
                          </m:sSup>
                        </m:e>
                      </m:nary>
                    </m:oMath>
                  </m:oMathPara>
                </a14:m>
                <a:endParaRPr lang="en-US" sz="3200" b="1" dirty="0">
                  <a:solidFill>
                    <a:schemeClr val="bg1"/>
                  </a:solidFill>
                </a:endParaRPr>
              </a:p>
            </p:txBody>
          </p:sp>
        </mc:Choice>
        <mc:Fallback xmlns="">
          <p:sp>
            <p:nvSpPr>
              <p:cNvPr id="21" name="TextBox 20">
                <a:extLst>
                  <a:ext uri="{FF2B5EF4-FFF2-40B4-BE49-F238E27FC236}">
                    <a16:creationId xmlns:a16="http://schemas.microsoft.com/office/drawing/2014/main" id="{6A9E37E5-A1B8-4106-B592-00583CECBACD}"/>
                  </a:ext>
                </a:extLst>
              </p:cNvPr>
              <p:cNvSpPr txBox="1">
                <a:spLocks noRot="1" noChangeAspect="1" noMove="1" noResize="1" noEditPoints="1" noAdjustHandles="1" noChangeArrowheads="1" noChangeShapeType="1" noTextEdit="1"/>
              </p:cNvSpPr>
              <p:nvPr/>
            </p:nvSpPr>
            <p:spPr>
              <a:xfrm>
                <a:off x="328550" y="2305300"/>
                <a:ext cx="4996176" cy="3589701"/>
              </a:xfrm>
              <a:prstGeom prst="rect">
                <a:avLst/>
              </a:prstGeom>
              <a:blipFill>
                <a:blip r:embed="rId4"/>
                <a:stretch>
                  <a:fillRect l="-855"/>
                </a:stretch>
              </a:blipFill>
            </p:spPr>
            <p:txBody>
              <a:bodyPr/>
              <a:lstStyle/>
              <a:p>
                <a:r>
                  <a:rPr lang="en-IN">
                    <a:noFill/>
                  </a:rPr>
                  <a:t> </a:t>
                </a:r>
              </a:p>
            </p:txBody>
          </p:sp>
        </mc:Fallback>
      </mc:AlternateContent>
    </p:spTree>
    <p:extLst>
      <p:ext uri="{BB962C8B-B14F-4D97-AF65-F5344CB8AC3E}">
        <p14:creationId xmlns:p14="http://schemas.microsoft.com/office/powerpoint/2010/main" val="28028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450898" y="3188686"/>
                <a:ext cx="5716373"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solidFill>
                          <a:latin typeface="Cambria Math" panose="02040503050406030204" pitchFamily="18" charset="0"/>
                        </a:rPr>
                        <m:t>𝑗</m:t>
                      </m:r>
                      <m:d>
                        <m:dPr>
                          <m:ctrlPr>
                            <a:rPr lang="en-US" sz="3600" i="1">
                              <a:solidFill>
                                <a:schemeClr val="tx1"/>
                              </a:solidFill>
                              <a:latin typeface="Cambria Math" panose="02040503050406030204" pitchFamily="18" charset="0"/>
                            </a:rPr>
                          </m:ctrlPr>
                        </m:dPr>
                        <m:e>
                          <m:sSub>
                            <m:sSubPr>
                              <m:ctrlPr>
                                <a:rPr lang="en-US" sz="3600" i="1">
                                  <a:solidFill>
                                    <a:schemeClr val="tx1"/>
                                  </a:solidFill>
                                  <a:latin typeface="Cambria Math" panose="02040503050406030204" pitchFamily="18" charset="0"/>
                                </a:rPr>
                              </m:ctrlPr>
                            </m:sSubPr>
                            <m:e>
                              <m:r>
                                <a:rPr lang="en-IN" sz="3600" i="1">
                                  <a:solidFill>
                                    <a:schemeClr val="tx1"/>
                                  </a:solidFill>
                                  <a:latin typeface="Cambria Math" panose="02040503050406030204" pitchFamily="18" charset="0"/>
                                </a:rPr>
                                <m:t>𝑚</m:t>
                              </m:r>
                            </m:e>
                            <m:sub>
                              <m:r>
                                <a:rPr lang="en-IN"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𝑐</m:t>
                          </m:r>
                          <m:r>
                            <a:rPr lang="en-US" sz="3600" i="1">
                              <a:solidFill>
                                <a:schemeClr val="tx1"/>
                              </a:solidFill>
                              <a:latin typeface="Cambria Math" panose="02040503050406030204" pitchFamily="18" charset="0"/>
                            </a:rPr>
                            <m:t> </m:t>
                          </m:r>
                        </m:e>
                      </m:d>
                      <m:r>
                        <a:rPr lang="en-US" sz="3600" i="1">
                          <a:solidFill>
                            <a:schemeClr val="tx1"/>
                          </a:solidFill>
                          <a:latin typeface="Cambria Math" panose="02040503050406030204" pitchFamily="18" charset="0"/>
                        </a:rPr>
                        <m:t>=</m:t>
                      </m:r>
                      <m:f>
                        <m:fPr>
                          <m:ctrlPr>
                            <a:rPr lang="en-US" sz="3600" i="1">
                              <a:solidFill>
                                <a:schemeClr val="tx1"/>
                              </a:solidFill>
                              <a:latin typeface="Cambria Math" panose="02040503050406030204" pitchFamily="18" charset="0"/>
                            </a:rPr>
                          </m:ctrlPr>
                        </m:fPr>
                        <m:num>
                          <m:r>
                            <a:rPr lang="en-US" sz="3600" i="1">
                              <a:solidFill>
                                <a:schemeClr val="tx1"/>
                              </a:solidFill>
                              <a:latin typeface="Cambria Math" panose="02040503050406030204" pitchFamily="18" charset="0"/>
                            </a:rPr>
                            <m:t>1</m:t>
                          </m:r>
                        </m:num>
                        <m:den>
                          <m:r>
                            <a:rPr lang="en-US" sz="3600" i="1">
                              <a:solidFill>
                                <a:schemeClr val="tx1"/>
                              </a:solidFill>
                              <a:latin typeface="Cambria Math" panose="02040503050406030204" pitchFamily="18" charset="0"/>
                            </a:rPr>
                            <m:t>2</m:t>
                          </m:r>
                          <m:r>
                            <a:rPr lang="en-IN" sz="3600" b="0" i="1" smtClean="0">
                              <a:solidFill>
                                <a:schemeClr val="tx1"/>
                              </a:solidFill>
                              <a:latin typeface="Cambria Math" panose="02040503050406030204" pitchFamily="18" charset="0"/>
                            </a:rPr>
                            <m:t>𝑛</m:t>
                          </m:r>
                        </m:den>
                      </m:f>
                      <m:nary>
                        <m:naryPr>
                          <m:chr m:val="∑"/>
                          <m:ctrlPr>
                            <a:rPr lang="en-US" sz="3600" b="1" i="1">
                              <a:solidFill>
                                <a:schemeClr val="tx1"/>
                              </a:solidFill>
                              <a:latin typeface="Cambria Math" panose="02040503050406030204" pitchFamily="18" charset="0"/>
                            </a:rPr>
                          </m:ctrlPr>
                        </m:naryPr>
                        <m:sub>
                          <m:r>
                            <m:rPr>
                              <m:brk m:alnAt="23"/>
                            </m:rPr>
                            <a:rPr lang="en-US" sz="3600" b="1" i="1">
                              <a:solidFill>
                                <a:schemeClr val="tx1"/>
                              </a:solidFill>
                              <a:latin typeface="Cambria Math" panose="02040503050406030204" pitchFamily="18" charset="0"/>
                            </a:rPr>
                            <m:t>𝒊</m:t>
                          </m:r>
                          <m:r>
                            <a:rPr lang="en-US" sz="3600" b="1" i="1">
                              <a:solidFill>
                                <a:schemeClr val="tx1"/>
                              </a:solidFill>
                              <a:latin typeface="Cambria Math" panose="02040503050406030204" pitchFamily="18" charset="0"/>
                            </a:rPr>
                            <m:t>=</m:t>
                          </m:r>
                          <m:r>
                            <a:rPr lang="en-US" sz="3600" b="1" i="1">
                              <a:solidFill>
                                <a:schemeClr val="tx1"/>
                              </a:solidFill>
                              <a:latin typeface="Cambria Math" panose="02040503050406030204" pitchFamily="18" charset="0"/>
                            </a:rPr>
                            <m:t>𝟏</m:t>
                          </m:r>
                        </m:sub>
                        <m:sup>
                          <m:r>
                            <a:rPr lang="en-IN" sz="3600" b="1" i="1">
                              <a:solidFill>
                                <a:schemeClr val="tx1"/>
                              </a:solidFill>
                              <a:latin typeface="Cambria Math" panose="02040503050406030204" pitchFamily="18" charset="0"/>
                            </a:rPr>
                            <m:t>𝒏</m:t>
                          </m:r>
                        </m:sup>
                        <m:e>
                          <m:sSup>
                            <m:sSupPr>
                              <m:ctrlPr>
                                <a:rPr lang="en-US" sz="3600" b="1" i="1">
                                  <a:solidFill>
                                    <a:schemeClr val="tx1"/>
                                  </a:solidFill>
                                  <a:latin typeface="Cambria Math" panose="02040503050406030204" pitchFamily="18" charset="0"/>
                                </a:rPr>
                              </m:ctrlPr>
                            </m:sSupPr>
                            <m:e>
                              <m:r>
                                <a:rPr lang="en-US" sz="3600" b="1" i="1">
                                  <a:solidFill>
                                    <a:schemeClr val="tx1"/>
                                  </a:solidFill>
                                  <a:latin typeface="Cambria Math" panose="02040503050406030204" pitchFamily="18" charset="0"/>
                                </a:rPr>
                                <m:t>(</m:t>
                              </m:r>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r>
                                <a:rPr lang="en-US" sz="3600" b="1" i="1">
                                  <a:solidFill>
                                    <a:schemeClr val="tx1"/>
                                  </a:solidFill>
                                  <a:latin typeface="Cambria Math" panose="02040503050406030204" pitchFamily="18" charset="0"/>
                                </a:rPr>
                                <m:t>−</m:t>
                              </m:r>
                              <m:acc>
                                <m:accPr>
                                  <m:chr m:val="̂"/>
                                  <m:ctrlPr>
                                    <a:rPr lang="en-US" sz="3600" b="1" i="1">
                                      <a:solidFill>
                                        <a:schemeClr val="tx1"/>
                                      </a:solidFill>
                                      <a:latin typeface="Cambria Math" panose="02040503050406030204" pitchFamily="18" charset="0"/>
                                    </a:rPr>
                                  </m:ctrlPr>
                                </m:accPr>
                                <m:e>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e>
                              </m:acc>
                              <m:r>
                                <a:rPr lang="en-US" sz="3600" b="1" i="1">
                                  <a:solidFill>
                                    <a:schemeClr val="tx1"/>
                                  </a:solidFill>
                                  <a:latin typeface="Cambria Math" panose="02040503050406030204" pitchFamily="18" charset="0"/>
                                </a:rPr>
                                <m:t>)</m:t>
                              </m:r>
                            </m:e>
                            <m:sup>
                              <m:r>
                                <a:rPr lang="en-US" sz="3600" b="1" i="1">
                                  <a:solidFill>
                                    <a:schemeClr val="tx1"/>
                                  </a:solidFill>
                                  <a:latin typeface="Cambria Math" panose="02040503050406030204" pitchFamily="18" charset="0"/>
                                </a:rPr>
                                <m:t>𝟐</m:t>
                              </m:r>
                            </m:sup>
                          </m:sSup>
                        </m:e>
                      </m:nary>
                    </m:oMath>
                  </m:oMathPara>
                </a14:m>
                <a:endParaRPr lang="en-US" sz="3600" dirty="0">
                  <a:solidFill>
                    <a:schemeClr val="tx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450898" y="3188686"/>
                <a:ext cx="5716373" cy="160217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467527" y="5253926"/>
                <a:ext cx="3326680" cy="6355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US" sz="3600" i="1">
                              <a:latin typeface="Cambria Math" panose="02040503050406030204" pitchFamily="18" charset="0"/>
                            </a:rPr>
                          </m:ctrlPr>
                        </m:sPrePr>
                        <m:sub>
                          <m:sSub>
                            <m:sSubPr>
                              <m:ctrlPr>
                                <a:rPr lang="en-US" sz="3600" i="1">
                                  <a:latin typeface="Cambria Math" panose="02040503050406030204" pitchFamily="18" charset="0"/>
                                </a:rPr>
                              </m:ctrlPr>
                            </m:sSubPr>
                            <m:e>
                              <m:r>
                                <a:rPr lang="en-IN" sz="3600" i="1">
                                  <a:latin typeface="Cambria Math" panose="02040503050406030204" pitchFamily="18" charset="0"/>
                                </a:rPr>
                                <m:t>𝑚</m:t>
                              </m:r>
                            </m:e>
                            <m:sub>
                              <m:r>
                                <a:rPr lang="en-IN" sz="3600" i="1">
                                  <a:latin typeface="Cambria Math" panose="02040503050406030204" pitchFamily="18" charset="0"/>
                                </a:rPr>
                                <m:t>𝑖</m:t>
                              </m:r>
                            </m:sub>
                          </m:sSub>
                          <m:r>
                            <a:rPr lang="en-US" sz="3600" i="1">
                              <a:latin typeface="Cambria Math" panose="02040503050406030204" pitchFamily="18" charset="0"/>
                            </a:rPr>
                            <m:t>,</m:t>
                          </m:r>
                          <m:r>
                            <a:rPr lang="en-IN" sz="3600" i="1">
                              <a:latin typeface="Cambria Math" panose="02040503050406030204" pitchFamily="18" charset="0"/>
                            </a:rPr>
                            <m:t>𝑐</m:t>
                          </m:r>
                        </m:sub>
                        <m:sup>
                          <m:r>
                            <a:rPr lang="en-US" sz="3600" i="1">
                              <a:latin typeface="Cambria Math" panose="02040503050406030204" pitchFamily="18" charset="0"/>
                            </a:rPr>
                            <m:t>𝑚𝑖𝑛𝑖𝑚𝑖𝑧𝑒</m:t>
                          </m:r>
                        </m:sup>
                        <m:e>
                          <m:r>
                            <a:rPr lang="en-US" sz="3600" i="1">
                              <a:latin typeface="Cambria Math" panose="02040503050406030204" pitchFamily="18" charset="0"/>
                            </a:rPr>
                            <m:t> </m:t>
                          </m:r>
                          <m:r>
                            <a:rPr lang="en-US" sz="3600" i="1">
                              <a:latin typeface="Cambria Math" panose="02040503050406030204" pitchFamily="18" charset="0"/>
                            </a:rPr>
                            <m:t>𝐽</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IN" sz="3600" i="1">
                                      <a:latin typeface="Cambria Math" panose="02040503050406030204" pitchFamily="18" charset="0"/>
                                    </a:rPr>
                                    <m:t>𝑚</m:t>
                                  </m:r>
                                </m:e>
                                <m:sub>
                                  <m:r>
                                    <a:rPr lang="en-IN" sz="3600" i="1">
                                      <a:latin typeface="Cambria Math" panose="02040503050406030204" pitchFamily="18" charset="0"/>
                                    </a:rPr>
                                    <m:t>𝑖</m:t>
                                  </m:r>
                                </m:sub>
                              </m:sSub>
                              <m:r>
                                <a:rPr lang="en-US" sz="3600" i="1">
                                  <a:latin typeface="Cambria Math" panose="02040503050406030204" pitchFamily="18" charset="0"/>
                                </a:rPr>
                                <m:t>,</m:t>
                              </m:r>
                              <m:r>
                                <a:rPr lang="en-IN" sz="3600" i="1">
                                  <a:latin typeface="Cambria Math" panose="02040503050406030204" pitchFamily="18" charset="0"/>
                                </a:rPr>
                                <m:t>𝑐</m:t>
                              </m:r>
                            </m:e>
                          </m:d>
                        </m:e>
                      </m:sPre>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467527" y="5253926"/>
                <a:ext cx="3326680" cy="6355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545380" y="2081723"/>
                <a:ext cx="124470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IN" sz="3600" b="0" i="1" smtClean="0">
                              <a:latin typeface="Cambria Math" panose="02040503050406030204" pitchFamily="18" charset="0"/>
                            </a:rPr>
                            <m:t>𝑚</m:t>
                          </m:r>
                        </m:e>
                        <m:sub>
                          <m:r>
                            <a:rPr lang="en-IN" sz="3600" b="0" i="1" smtClean="0">
                              <a:latin typeface="Cambria Math" panose="02040503050406030204" pitchFamily="18" charset="0"/>
                            </a:rPr>
                            <m:t>𝑖</m:t>
                          </m:r>
                        </m:sub>
                      </m:sSub>
                      <m:r>
                        <a:rPr lang="en-US" sz="3600" i="1">
                          <a:latin typeface="Cambria Math" panose="02040503050406030204" pitchFamily="18" charset="0"/>
                        </a:rPr>
                        <m:t>,</m:t>
                      </m:r>
                      <m:r>
                        <a:rPr lang="en-IN" sz="3600" b="0" i="1" smtClean="0">
                          <a:latin typeface="Cambria Math" panose="02040503050406030204" pitchFamily="18" charset="0"/>
                        </a:rPr>
                        <m:t>𝑐</m:t>
                      </m:r>
                    </m:oMath>
                  </m:oMathPara>
                </a14:m>
                <a:endParaRPr lang="en-US" sz="3600" dirty="0"/>
              </a:p>
            </p:txBody>
          </p:sp>
        </mc:Choice>
        <mc:Fallback xmlns="">
          <p:sp>
            <p:nvSpPr>
              <p:cNvPr id="5" name="Rectangle 4"/>
              <p:cNvSpPr>
                <a:spLocks noRot="1" noChangeAspect="1" noMove="1" noResize="1" noEditPoints="1" noAdjustHandles="1" noChangeArrowheads="1" noChangeShapeType="1" noTextEdit="1"/>
              </p:cNvSpPr>
              <p:nvPr/>
            </p:nvSpPr>
            <p:spPr>
              <a:xfrm>
                <a:off x="6545380" y="2081723"/>
                <a:ext cx="1244700" cy="646331"/>
              </a:xfrm>
              <a:prstGeom prst="rect">
                <a:avLst/>
              </a:prstGeom>
              <a:blipFill>
                <a:blip r:embed="rId4"/>
                <a:stretch>
                  <a:fillRect/>
                </a:stretch>
              </a:blipFill>
            </p:spPr>
            <p:txBody>
              <a:bodyPr/>
              <a:lstStyle/>
              <a:p>
                <a:r>
                  <a:rPr lang="en-IN">
                    <a:noFill/>
                  </a:rPr>
                  <a:t> </a:t>
                </a:r>
              </a:p>
            </p:txBody>
          </p:sp>
        </mc:Fallback>
      </mc:AlternateContent>
      <p:sp>
        <p:nvSpPr>
          <p:cNvPr id="6" name="TextBox 5"/>
          <p:cNvSpPr txBox="1"/>
          <p:nvPr/>
        </p:nvSpPr>
        <p:spPr>
          <a:xfrm>
            <a:off x="1802970" y="1268108"/>
            <a:ext cx="3130658" cy="369332"/>
          </a:xfrm>
          <a:prstGeom prst="rect">
            <a:avLst/>
          </a:prstGeom>
          <a:noFill/>
        </p:spPr>
        <p:txBody>
          <a:bodyPr wrap="square" rtlCol="0">
            <a:spAutoFit/>
          </a:bodyPr>
          <a:lstStyle/>
          <a:p>
            <a:r>
              <a:rPr lang="en-US" dirty="0"/>
              <a:t>Regression Equation:</a:t>
            </a:r>
          </a:p>
        </p:txBody>
      </p:sp>
      <p:sp>
        <p:nvSpPr>
          <p:cNvPr id="8" name="TextBox 7"/>
          <p:cNvSpPr txBox="1"/>
          <p:nvPr/>
        </p:nvSpPr>
        <p:spPr>
          <a:xfrm>
            <a:off x="1802970" y="2281206"/>
            <a:ext cx="3130658" cy="369332"/>
          </a:xfrm>
          <a:prstGeom prst="rect">
            <a:avLst/>
          </a:prstGeom>
          <a:noFill/>
        </p:spPr>
        <p:txBody>
          <a:bodyPr wrap="square" rtlCol="0">
            <a:spAutoFit/>
          </a:bodyPr>
          <a:lstStyle/>
          <a:p>
            <a:r>
              <a:rPr lang="en-US" dirty="0"/>
              <a:t>Parameters</a:t>
            </a:r>
          </a:p>
        </p:txBody>
      </p:sp>
      <p:sp>
        <p:nvSpPr>
          <p:cNvPr id="9" name="TextBox 8"/>
          <p:cNvSpPr txBox="1"/>
          <p:nvPr/>
        </p:nvSpPr>
        <p:spPr>
          <a:xfrm>
            <a:off x="1802970" y="3810424"/>
            <a:ext cx="3130658" cy="369332"/>
          </a:xfrm>
          <a:prstGeom prst="rect">
            <a:avLst/>
          </a:prstGeom>
          <a:noFill/>
        </p:spPr>
        <p:txBody>
          <a:bodyPr wrap="square" rtlCol="0">
            <a:spAutoFit/>
          </a:bodyPr>
          <a:lstStyle/>
          <a:p>
            <a:r>
              <a:rPr lang="en-US" dirty="0"/>
              <a:t>Cost Function:</a:t>
            </a:r>
          </a:p>
        </p:txBody>
      </p:sp>
      <p:sp>
        <p:nvSpPr>
          <p:cNvPr id="10" name="TextBox 9"/>
          <p:cNvSpPr txBox="1"/>
          <p:nvPr/>
        </p:nvSpPr>
        <p:spPr>
          <a:xfrm>
            <a:off x="1802970" y="5253925"/>
            <a:ext cx="3130658" cy="369332"/>
          </a:xfrm>
          <a:prstGeom prst="rect">
            <a:avLst/>
          </a:prstGeom>
          <a:noFill/>
        </p:spPr>
        <p:txBody>
          <a:bodyPr wrap="square" rtlCol="0">
            <a:spAutoFit/>
          </a:bodyPr>
          <a:lstStyle/>
          <a:p>
            <a:r>
              <a:rPr lang="en-US" dirty="0"/>
              <a:t>Goal</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67CB9ED-9C52-4D04-BCE5-CFA4516EFE41}"/>
                  </a:ext>
                </a:extLst>
              </p:cNvPr>
              <p:cNvSpPr txBox="1"/>
              <p:nvPr/>
            </p:nvSpPr>
            <p:spPr>
              <a:xfrm>
                <a:off x="6096000" y="1144997"/>
                <a:ext cx="26855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IN" sz="4000" b="0" i="1" smtClean="0">
                              <a:latin typeface="Cambria Math" panose="02040503050406030204" pitchFamily="18" charset="0"/>
                            </a:rPr>
                            <m:t>𝑚</m:t>
                          </m:r>
                          <m:r>
                            <a:rPr lang="en-US" sz="4000" i="1">
                              <a:latin typeface="Cambria Math" panose="02040503050406030204" pitchFamily="18" charset="0"/>
                            </a:rPr>
                            <m:t>𝑥</m:t>
                          </m:r>
                          <m:r>
                            <a:rPr lang="en-US" sz="4000" i="1">
                              <a:latin typeface="Cambria Math" panose="02040503050406030204" pitchFamily="18" charset="0"/>
                            </a:rPr>
                            <m:t>+</m:t>
                          </m:r>
                          <m:r>
                            <a:rPr lang="en-IN" sz="4000" b="0" i="1" smtClean="0">
                              <a:latin typeface="Cambria Math" panose="02040503050406030204" pitchFamily="18" charset="0"/>
                            </a:rPr>
                            <m:t>𝑐</m:t>
                          </m:r>
                        </m:e>
                      </m:box>
                    </m:oMath>
                  </m:oMathPara>
                </a14:m>
                <a:endParaRPr lang="en-US" sz="4000" dirty="0"/>
              </a:p>
            </p:txBody>
          </p:sp>
        </mc:Choice>
        <mc:Fallback xmlns="">
          <p:sp>
            <p:nvSpPr>
              <p:cNvPr id="11" name="TextBox 10">
                <a:extLst>
                  <a:ext uri="{FF2B5EF4-FFF2-40B4-BE49-F238E27FC236}">
                    <a16:creationId xmlns:a16="http://schemas.microsoft.com/office/drawing/2014/main" id="{A67CB9ED-9C52-4D04-BCE5-CFA4516EFE41}"/>
                  </a:ext>
                </a:extLst>
              </p:cNvPr>
              <p:cNvSpPr txBox="1">
                <a:spLocks noRot="1" noChangeAspect="1" noMove="1" noResize="1" noEditPoints="1" noAdjustHandles="1" noChangeArrowheads="1" noChangeShapeType="1" noTextEdit="1"/>
              </p:cNvSpPr>
              <p:nvPr/>
            </p:nvSpPr>
            <p:spPr>
              <a:xfrm>
                <a:off x="6096000" y="1144997"/>
                <a:ext cx="2685542" cy="615553"/>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697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950729" y="1727410"/>
                <a:ext cx="10151380" cy="4154984"/>
              </a:xfrm>
              <a:prstGeom prst="rect">
                <a:avLst/>
              </a:prstGeom>
              <a:noFill/>
            </p:spPr>
            <p:txBody>
              <a:bodyPr wrap="square" rtlCol="0">
                <a:spAutoFit/>
              </a:bodyPr>
              <a:lstStyle/>
              <a:p>
                <a:r>
                  <a:rPr lang="en-US" sz="2400" dirty="0"/>
                  <a:t>Repeat Until converge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			simultaneously update</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oMath>
                </a14:m>
                <a:endParaRPr lang="en-IN" sz="2400" dirty="0">
                  <a:ea typeface="Cambria Math" panose="02040503050406030204" pitchFamily="18" charset="0"/>
                </a:endParaRPr>
              </a:p>
              <a:p>
                <a:r>
                  <a:rPr lang="en-US" sz="2400" dirty="0"/>
                  <a:t>			where, w=parameter (coefficient &amp; constant)</a:t>
                </a:r>
              </a:p>
            </p:txBody>
          </p:sp>
        </mc:Choice>
        <mc:Fallback xmlns="">
          <p:sp>
            <p:nvSpPr>
              <p:cNvPr id="4" name="TextBox 3"/>
              <p:cNvSpPr txBox="1">
                <a:spLocks noRot="1" noChangeAspect="1" noMove="1" noResize="1" noEditPoints="1" noAdjustHandles="1" noChangeArrowheads="1" noChangeShapeType="1" noTextEdit="1"/>
              </p:cNvSpPr>
              <p:nvPr/>
            </p:nvSpPr>
            <p:spPr>
              <a:xfrm>
                <a:off x="950729" y="1727410"/>
                <a:ext cx="10151380" cy="4154984"/>
              </a:xfrm>
              <a:prstGeom prst="rect">
                <a:avLst/>
              </a:prstGeom>
              <a:blipFill>
                <a:blip r:embed="rId2"/>
                <a:stretch>
                  <a:fillRect l="-961" t="-1173" b="-234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25858" y="2997765"/>
                <a:ext cx="5025478" cy="11705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sSub>
                            <m:sSubPr>
                              <m:ctrlPr>
                                <a:rPr lang="en-US" sz="4000" i="1">
                                  <a:latin typeface="Cambria Math" panose="02040503050406030204" pitchFamily="18" charset="0"/>
                                </a:rPr>
                              </m:ctrlPr>
                            </m:sSubPr>
                            <m:e>
                              <m:r>
                                <a:rPr lang="en-US" sz="4000" i="1">
                                  <a:latin typeface="Cambria Math" panose="02040503050406030204" pitchFamily="18" charset="0"/>
                                </a:rPr>
                                <m:t>𝑤</m:t>
                              </m:r>
                            </m:e>
                            <m:sub>
                              <m:r>
                                <a:rPr lang="en-US" sz="4000" i="1">
                                  <a:latin typeface="Cambria Math" panose="02040503050406030204" pitchFamily="18" charset="0"/>
                                </a:rPr>
                                <m:t>𝑗</m:t>
                              </m:r>
                            </m:sub>
                          </m:sSub>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𝑤</m:t>
                              </m:r>
                            </m:e>
                            <m:sub>
                              <m:r>
                                <a:rPr lang="en-US" sz="4000" i="1">
                                  <a:latin typeface="Cambria Math" panose="02040503050406030204" pitchFamily="18" charset="0"/>
                                </a:rPr>
                                <m:t>𝑗</m:t>
                              </m:r>
                            </m:sub>
                          </m:sSub>
                          <m:r>
                            <a:rPr lang="en-US" sz="4000" i="1">
                              <a:latin typeface="Cambria Math" panose="02040503050406030204" pitchFamily="18" charset="0"/>
                            </a:rPr>
                            <m:t>−</m:t>
                          </m:r>
                        </m:e>
                      </m:box>
                      <m:r>
                        <a:rPr lang="en-IN" sz="4000" b="0" i="1" smtClean="0">
                          <a:latin typeface="Cambria Math" panose="02040503050406030204" pitchFamily="18" charset="0"/>
                        </a:rPr>
                        <m:t>𝑙𝑟</m:t>
                      </m:r>
                      <m:f>
                        <m:fPr>
                          <m:ctrlPr>
                            <a:rPr lang="en-US" sz="4000" i="1">
                              <a:latin typeface="Cambria Math" panose="02040503050406030204" pitchFamily="18" charset="0"/>
                              <a:ea typeface="Cambria Math" panose="02040503050406030204" pitchFamily="18" charset="0"/>
                            </a:rPr>
                          </m:ctrlPr>
                        </m:fPr>
                        <m:num>
                          <m:r>
                            <a:rPr lang="en-US" sz="4000" i="1">
                              <a:latin typeface="Cambria Math" panose="02040503050406030204" pitchFamily="18" charset="0"/>
                              <a:ea typeface="Cambria Math" panose="02040503050406030204" pitchFamily="18" charset="0"/>
                            </a:rPr>
                            <m:t>𝜕</m:t>
                          </m:r>
                        </m:num>
                        <m:den>
                          <m:r>
                            <a:rPr lang="en-US" sz="4000" i="1">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𝑤</m:t>
                          </m:r>
                        </m:den>
                      </m:f>
                      <m:r>
                        <a:rPr lang="en-US" sz="4000" i="1">
                          <a:latin typeface="Cambria Math" panose="02040503050406030204" pitchFamily="18" charset="0"/>
                          <a:ea typeface="Cambria Math" panose="02040503050406030204" pitchFamily="18" charset="0"/>
                        </a:rPr>
                        <m:t>𝐽</m:t>
                      </m:r>
                      <m:d>
                        <m:dPr>
                          <m:ctrlPr>
                            <a:rPr lang="en-US" sz="4000" i="1">
                              <a:latin typeface="Cambria Math" panose="02040503050406030204" pitchFamily="18" charset="0"/>
                              <a:ea typeface="Cambria Math" panose="02040503050406030204" pitchFamily="18" charset="0"/>
                            </a:rPr>
                          </m:ctrlPr>
                        </m:dPr>
                        <m:e>
                          <m:sSub>
                            <m:sSubPr>
                              <m:ctrlPr>
                                <a:rPr lang="en-US" sz="4000" i="1" smtClean="0">
                                  <a:latin typeface="Cambria Math" panose="02040503050406030204" pitchFamily="18" charset="0"/>
                                  <a:ea typeface="Cambria Math" panose="02040503050406030204" pitchFamily="18" charset="0"/>
                                </a:rPr>
                              </m:ctrlPr>
                            </m:sSubPr>
                            <m:e>
                              <m:r>
                                <a:rPr lang="en-IN" sz="4000" b="0" i="1" smtClean="0">
                                  <a:latin typeface="Cambria Math" panose="02040503050406030204" pitchFamily="18" charset="0"/>
                                  <a:ea typeface="Cambria Math" panose="02040503050406030204" pitchFamily="18" charset="0"/>
                                </a:rPr>
                                <m:t>𝑤</m:t>
                              </m:r>
                            </m:e>
                            <m:sub>
                              <m:r>
                                <a:rPr lang="en-IN" sz="4000" b="0" i="1" smtClean="0">
                                  <a:latin typeface="Cambria Math" panose="02040503050406030204" pitchFamily="18" charset="0"/>
                                  <a:ea typeface="Cambria Math" panose="02040503050406030204" pitchFamily="18" charset="0"/>
                                </a:rPr>
                                <m:t>𝑗</m:t>
                              </m:r>
                            </m:sub>
                          </m:sSub>
                          <m:r>
                            <a:rPr lang="en-US" sz="4000" i="1" smtClean="0">
                              <a:latin typeface="Cambria Math" panose="02040503050406030204" pitchFamily="18" charset="0"/>
                              <a:ea typeface="Cambria Math" panose="02040503050406030204" pitchFamily="18" charset="0"/>
                            </a:rPr>
                            <m:t> </m:t>
                          </m:r>
                        </m:e>
                      </m:d>
                    </m:oMath>
                  </m:oMathPara>
                </a14:m>
                <a:endParaRPr lang="en-US" sz="4000" dirty="0"/>
              </a:p>
            </p:txBody>
          </p:sp>
        </mc:Choice>
        <mc:Fallback xmlns="">
          <p:sp>
            <p:nvSpPr>
              <p:cNvPr id="2" name="TextBox 1"/>
              <p:cNvSpPr txBox="1">
                <a:spLocks noRot="1" noChangeAspect="1" noMove="1" noResize="1" noEditPoints="1" noAdjustHandles="1" noChangeArrowheads="1" noChangeShapeType="1" noTextEdit="1"/>
              </p:cNvSpPr>
              <p:nvPr/>
            </p:nvSpPr>
            <p:spPr>
              <a:xfrm>
                <a:off x="2825858" y="2997765"/>
                <a:ext cx="5025478" cy="1170513"/>
              </a:xfrm>
              <a:prstGeom prst="rect">
                <a:avLst/>
              </a:prstGeom>
              <a:blipFill>
                <a:blip r:embed="rId3"/>
                <a:stretch>
                  <a:fillRect/>
                </a:stretch>
              </a:blipFill>
            </p:spPr>
            <p:txBody>
              <a:bodyPr/>
              <a:lstStyle/>
              <a:p>
                <a:r>
                  <a:rPr lang="en-IN">
                    <a:noFill/>
                  </a:rPr>
                  <a:t> </a:t>
                </a:r>
              </a:p>
            </p:txBody>
          </p:sp>
        </mc:Fallback>
      </mc:AlternateContent>
      <p:sp>
        <p:nvSpPr>
          <p:cNvPr id="5" name="Title 4">
            <a:extLst>
              <a:ext uri="{FF2B5EF4-FFF2-40B4-BE49-F238E27FC236}">
                <a16:creationId xmlns:a16="http://schemas.microsoft.com/office/drawing/2014/main" id="{9C10DFFB-48C0-4B3F-8DE0-5F31531CAB72}"/>
              </a:ext>
            </a:extLst>
          </p:cNvPr>
          <p:cNvSpPr>
            <a:spLocks noGrp="1"/>
          </p:cNvSpPr>
          <p:nvPr>
            <p:ph type="title"/>
          </p:nvPr>
        </p:nvSpPr>
        <p:spPr/>
        <p:txBody>
          <a:bodyPr/>
          <a:lstStyle/>
          <a:p>
            <a:r>
              <a:rPr lang="en-US" sz="4000" b="1" cap="none" spc="-73" dirty="0">
                <a:solidFill>
                  <a:srgbClr val="3A3A3A"/>
                </a:solidFill>
                <a:latin typeface="Calibri"/>
                <a:cs typeface="Calibri"/>
              </a:rPr>
              <a:t>Gradient Descent Algorithm</a:t>
            </a:r>
          </a:p>
        </p:txBody>
      </p:sp>
    </p:spTree>
    <p:extLst>
      <p:ext uri="{BB962C8B-B14F-4D97-AF65-F5344CB8AC3E}">
        <p14:creationId xmlns:p14="http://schemas.microsoft.com/office/powerpoint/2010/main" val="174266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957262" y="859913"/>
                <a:ext cx="6943241" cy="646331"/>
              </a:xfrm>
              <a:prstGeom prst="rect">
                <a:avLst/>
              </a:prstGeom>
              <a:noFill/>
            </p:spPr>
            <p:txBody>
              <a:bodyPr wrap="square" rtlCol="0">
                <a:spAutoFit/>
              </a:bodyPr>
              <a:lstStyle/>
              <a:p>
                <a:r>
                  <a:rPr lang="en-US" sz="3600" dirty="0"/>
                  <a:t>Learning Rate </a:t>
                </a:r>
                <a14:m>
                  <m:oMath xmlns:m="http://schemas.openxmlformats.org/officeDocument/2006/math">
                    <m:r>
                      <a:rPr lang="en-IN" sz="3600" b="0" i="1" smtClean="0">
                        <a:latin typeface="Cambria Math" panose="02040503050406030204" pitchFamily="18" charset="0"/>
                      </a:rPr>
                      <m:t>𝑙𝑟</m:t>
                    </m:r>
                  </m:oMath>
                </a14:m>
                <a:endParaRPr lang="en-US" sz="3600" dirty="0"/>
              </a:p>
            </p:txBody>
          </p:sp>
        </mc:Choice>
        <mc:Fallback xmlns="">
          <p:sp>
            <p:nvSpPr>
              <p:cNvPr id="2" name="TextBox 1"/>
              <p:cNvSpPr txBox="1">
                <a:spLocks noRot="1" noChangeAspect="1" noMove="1" noResize="1" noEditPoints="1" noAdjustHandles="1" noChangeArrowheads="1" noChangeShapeType="1" noTextEdit="1"/>
              </p:cNvSpPr>
              <p:nvPr/>
            </p:nvSpPr>
            <p:spPr>
              <a:xfrm>
                <a:off x="957262" y="859913"/>
                <a:ext cx="6943241" cy="646331"/>
              </a:xfrm>
              <a:prstGeom prst="rect">
                <a:avLst/>
              </a:prstGeom>
              <a:blipFill>
                <a:blip r:embed="rId2"/>
                <a:stretch>
                  <a:fillRect l="-2634" t="-14151" b="-349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957262" y="2569087"/>
                <a:ext cx="10301287" cy="3108543"/>
              </a:xfrm>
              <a:prstGeom prst="rect">
                <a:avLst/>
              </a:prstGeom>
              <a:noFill/>
            </p:spPr>
            <p:txBody>
              <a:bodyPr wrap="square" rtlCol="0">
                <a:spAutoFit/>
              </a:bodyPr>
              <a:lstStyle/>
              <a:p>
                <a:r>
                  <a:rPr lang="en-US" sz="2800" dirty="0"/>
                  <a:t>Learning Rate </a:t>
                </a:r>
                <a14:m>
                  <m:oMath xmlns:m="http://schemas.openxmlformats.org/officeDocument/2006/math">
                    <m:r>
                      <a:rPr lang="en-IN" sz="2800" b="0" i="1" smtClean="0">
                        <a:latin typeface="Cambria Math" panose="02040503050406030204" pitchFamily="18" charset="0"/>
                      </a:rPr>
                      <m:t>𝑙𝑟</m:t>
                    </m:r>
                  </m:oMath>
                </a14:m>
                <a:r>
                  <a:rPr lang="en-US" sz="2800" dirty="0"/>
                  <a:t> controls how big step we take while updating our parameter w.</a:t>
                </a:r>
              </a:p>
              <a:p>
                <a:endParaRPr lang="en-US" sz="2800" dirty="0"/>
              </a:p>
              <a:p>
                <a:r>
                  <a:rPr lang="en-US" sz="2800" dirty="0"/>
                  <a:t>If </a:t>
                </a:r>
                <a14:m>
                  <m:oMath xmlns:m="http://schemas.openxmlformats.org/officeDocument/2006/math">
                    <m:r>
                      <a:rPr lang="en-IN" sz="2800" b="0" i="1" smtClean="0">
                        <a:latin typeface="Cambria Math" panose="02040503050406030204" pitchFamily="18" charset="0"/>
                      </a:rPr>
                      <m:t>𝑙𝑟</m:t>
                    </m:r>
                  </m:oMath>
                </a14:m>
                <a:r>
                  <a:rPr lang="en-US" sz="2800" dirty="0"/>
                  <a:t> is too small, gradient descent can be slow.</a:t>
                </a:r>
              </a:p>
              <a:p>
                <a:endParaRPr lang="en-US" sz="2800" dirty="0"/>
              </a:p>
              <a:p>
                <a:r>
                  <a:rPr lang="en-US" sz="2800" dirty="0"/>
                  <a:t>If </a:t>
                </a:r>
                <a14:m>
                  <m:oMath xmlns:m="http://schemas.openxmlformats.org/officeDocument/2006/math">
                    <m:r>
                      <a:rPr lang="en-IN" sz="2800" b="0" i="1" smtClean="0">
                        <a:latin typeface="Cambria Math" panose="02040503050406030204" pitchFamily="18" charset="0"/>
                      </a:rPr>
                      <m:t>𝑙𝑟</m:t>
                    </m:r>
                  </m:oMath>
                </a14:m>
                <a:r>
                  <a:rPr lang="en-US" sz="2800" dirty="0"/>
                  <a:t> is too big, gradient descent can overshoot the minimum, it may fail to converge</a:t>
                </a:r>
              </a:p>
            </p:txBody>
          </p:sp>
        </mc:Choice>
        <mc:Fallback xmlns="">
          <p:sp>
            <p:nvSpPr>
              <p:cNvPr id="3" name="TextBox 2"/>
              <p:cNvSpPr txBox="1">
                <a:spLocks noRot="1" noChangeAspect="1" noMove="1" noResize="1" noEditPoints="1" noAdjustHandles="1" noChangeArrowheads="1" noChangeShapeType="1" noTextEdit="1"/>
              </p:cNvSpPr>
              <p:nvPr/>
            </p:nvSpPr>
            <p:spPr>
              <a:xfrm>
                <a:off x="957262" y="2569087"/>
                <a:ext cx="10301287" cy="3108543"/>
              </a:xfrm>
              <a:prstGeom prst="rect">
                <a:avLst/>
              </a:prstGeom>
              <a:blipFill>
                <a:blip r:embed="rId3"/>
                <a:stretch>
                  <a:fillRect l="-1183" t="-1961" r="-1302" b="-4510"/>
                </a:stretch>
              </a:blipFill>
            </p:spPr>
            <p:txBody>
              <a:bodyPr/>
              <a:lstStyle/>
              <a:p>
                <a:r>
                  <a:rPr lang="en-IN">
                    <a:noFill/>
                  </a:rPr>
                  <a:t> </a:t>
                </a:r>
              </a:p>
            </p:txBody>
          </p:sp>
        </mc:Fallback>
      </mc:AlternateContent>
    </p:spTree>
    <p:extLst>
      <p:ext uri="{BB962C8B-B14F-4D97-AF65-F5344CB8AC3E}">
        <p14:creationId xmlns:p14="http://schemas.microsoft.com/office/powerpoint/2010/main" val="294719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941017" y="1379349"/>
            <a:ext cx="15498" cy="454100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128713" y="1249195"/>
            <a:ext cx="4595329" cy="523220"/>
          </a:xfrm>
          <a:prstGeom prst="rect">
            <a:avLst/>
          </a:prstGeom>
          <a:noFill/>
        </p:spPr>
        <p:txBody>
          <a:bodyPr wrap="square" rtlCol="0">
            <a:spAutoFit/>
          </a:bodyPr>
          <a:lstStyle/>
          <a:p>
            <a:r>
              <a:rPr lang="en-US" sz="2800" dirty="0"/>
              <a:t>Gradient Descent Algorithm</a:t>
            </a:r>
          </a:p>
        </p:txBody>
      </p:sp>
      <p:sp>
        <p:nvSpPr>
          <p:cNvPr id="5" name="TextBox 4"/>
          <p:cNvSpPr txBox="1"/>
          <p:nvPr/>
        </p:nvSpPr>
        <p:spPr>
          <a:xfrm>
            <a:off x="6173492" y="1239864"/>
            <a:ext cx="4913608" cy="584775"/>
          </a:xfrm>
          <a:prstGeom prst="rect">
            <a:avLst/>
          </a:prstGeom>
          <a:noFill/>
        </p:spPr>
        <p:txBody>
          <a:bodyPr wrap="square" rtlCol="0">
            <a:spAutoFit/>
          </a:bodyPr>
          <a:lstStyle/>
          <a:p>
            <a:r>
              <a:rPr lang="en-US" sz="3200" dirty="0"/>
              <a:t>Linear Regression Model</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D082071-3948-4F13-9B51-AC03510EEE8A}"/>
                  </a:ext>
                </a:extLst>
              </p:cNvPr>
              <p:cNvSpPr/>
              <p:nvPr/>
            </p:nvSpPr>
            <p:spPr>
              <a:xfrm>
                <a:off x="6173490" y="3649851"/>
                <a:ext cx="5716373"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solidFill>
                          <a:latin typeface="Cambria Math" panose="02040503050406030204" pitchFamily="18" charset="0"/>
                        </a:rPr>
                        <m:t>𝑗</m:t>
                      </m:r>
                      <m:d>
                        <m:dPr>
                          <m:ctrlPr>
                            <a:rPr lang="en-US" sz="3600" i="1">
                              <a:solidFill>
                                <a:schemeClr val="tx1"/>
                              </a:solidFill>
                              <a:latin typeface="Cambria Math" panose="02040503050406030204" pitchFamily="18" charset="0"/>
                            </a:rPr>
                          </m:ctrlPr>
                        </m:dPr>
                        <m:e>
                          <m:sSub>
                            <m:sSubPr>
                              <m:ctrlPr>
                                <a:rPr lang="en-US" sz="3600" i="1">
                                  <a:solidFill>
                                    <a:schemeClr val="tx1"/>
                                  </a:solidFill>
                                  <a:latin typeface="Cambria Math" panose="02040503050406030204" pitchFamily="18" charset="0"/>
                                </a:rPr>
                              </m:ctrlPr>
                            </m:sSubPr>
                            <m:e>
                              <m:r>
                                <a:rPr lang="en-IN" sz="3600" i="1">
                                  <a:solidFill>
                                    <a:schemeClr val="tx1"/>
                                  </a:solidFill>
                                  <a:latin typeface="Cambria Math" panose="02040503050406030204" pitchFamily="18" charset="0"/>
                                </a:rPr>
                                <m:t>𝑚</m:t>
                              </m:r>
                            </m:e>
                            <m:sub>
                              <m:r>
                                <a:rPr lang="en-IN"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𝑐</m:t>
                          </m:r>
                          <m:r>
                            <a:rPr lang="en-US" sz="3600" i="1">
                              <a:solidFill>
                                <a:schemeClr val="tx1"/>
                              </a:solidFill>
                              <a:latin typeface="Cambria Math" panose="02040503050406030204" pitchFamily="18" charset="0"/>
                            </a:rPr>
                            <m:t> </m:t>
                          </m:r>
                        </m:e>
                      </m:d>
                      <m:r>
                        <a:rPr lang="en-US" sz="3600" i="1">
                          <a:solidFill>
                            <a:schemeClr val="tx1"/>
                          </a:solidFill>
                          <a:latin typeface="Cambria Math" panose="02040503050406030204" pitchFamily="18" charset="0"/>
                        </a:rPr>
                        <m:t>=</m:t>
                      </m:r>
                      <m:f>
                        <m:fPr>
                          <m:ctrlPr>
                            <a:rPr lang="en-US" sz="3600" i="1">
                              <a:solidFill>
                                <a:schemeClr val="tx1"/>
                              </a:solidFill>
                              <a:latin typeface="Cambria Math" panose="02040503050406030204" pitchFamily="18" charset="0"/>
                            </a:rPr>
                          </m:ctrlPr>
                        </m:fPr>
                        <m:num>
                          <m:r>
                            <a:rPr lang="en-US" sz="3600" i="1">
                              <a:solidFill>
                                <a:schemeClr val="tx1"/>
                              </a:solidFill>
                              <a:latin typeface="Cambria Math" panose="02040503050406030204" pitchFamily="18" charset="0"/>
                            </a:rPr>
                            <m:t>1</m:t>
                          </m:r>
                        </m:num>
                        <m:den>
                          <m:r>
                            <a:rPr lang="en-US" sz="3600" i="1">
                              <a:solidFill>
                                <a:schemeClr val="tx1"/>
                              </a:solidFill>
                              <a:latin typeface="Cambria Math" panose="02040503050406030204" pitchFamily="18" charset="0"/>
                            </a:rPr>
                            <m:t>2</m:t>
                          </m:r>
                          <m:r>
                            <a:rPr lang="en-IN" sz="3600" b="0" i="1" smtClean="0">
                              <a:solidFill>
                                <a:schemeClr val="tx1"/>
                              </a:solidFill>
                              <a:latin typeface="Cambria Math" panose="02040503050406030204" pitchFamily="18" charset="0"/>
                            </a:rPr>
                            <m:t>𝑛</m:t>
                          </m:r>
                        </m:den>
                      </m:f>
                      <m:nary>
                        <m:naryPr>
                          <m:chr m:val="∑"/>
                          <m:ctrlPr>
                            <a:rPr lang="en-US" sz="3600" b="1" i="1">
                              <a:solidFill>
                                <a:schemeClr val="tx1"/>
                              </a:solidFill>
                              <a:latin typeface="Cambria Math" panose="02040503050406030204" pitchFamily="18" charset="0"/>
                            </a:rPr>
                          </m:ctrlPr>
                        </m:naryPr>
                        <m:sub>
                          <m:r>
                            <m:rPr>
                              <m:brk m:alnAt="23"/>
                            </m:rPr>
                            <a:rPr lang="en-US" sz="3600" b="1" i="1">
                              <a:solidFill>
                                <a:schemeClr val="tx1"/>
                              </a:solidFill>
                              <a:latin typeface="Cambria Math" panose="02040503050406030204" pitchFamily="18" charset="0"/>
                            </a:rPr>
                            <m:t>𝒊</m:t>
                          </m:r>
                          <m:r>
                            <a:rPr lang="en-US" sz="3600" b="1" i="1">
                              <a:solidFill>
                                <a:schemeClr val="tx1"/>
                              </a:solidFill>
                              <a:latin typeface="Cambria Math" panose="02040503050406030204" pitchFamily="18" charset="0"/>
                            </a:rPr>
                            <m:t>=</m:t>
                          </m:r>
                          <m:r>
                            <a:rPr lang="en-US" sz="3600" b="1" i="1">
                              <a:solidFill>
                                <a:schemeClr val="tx1"/>
                              </a:solidFill>
                              <a:latin typeface="Cambria Math" panose="02040503050406030204" pitchFamily="18" charset="0"/>
                            </a:rPr>
                            <m:t>𝟏</m:t>
                          </m:r>
                        </m:sub>
                        <m:sup>
                          <m:r>
                            <a:rPr lang="en-IN" sz="3600" b="1" i="1">
                              <a:solidFill>
                                <a:schemeClr val="tx1"/>
                              </a:solidFill>
                              <a:latin typeface="Cambria Math" panose="02040503050406030204" pitchFamily="18" charset="0"/>
                            </a:rPr>
                            <m:t>𝒏</m:t>
                          </m:r>
                        </m:sup>
                        <m:e>
                          <m:sSup>
                            <m:sSupPr>
                              <m:ctrlPr>
                                <a:rPr lang="en-US" sz="3600" b="1" i="1">
                                  <a:solidFill>
                                    <a:schemeClr val="tx1"/>
                                  </a:solidFill>
                                  <a:latin typeface="Cambria Math" panose="02040503050406030204" pitchFamily="18" charset="0"/>
                                </a:rPr>
                              </m:ctrlPr>
                            </m:sSupPr>
                            <m:e>
                              <m:r>
                                <a:rPr lang="en-US" sz="3600" b="1" i="1">
                                  <a:solidFill>
                                    <a:schemeClr val="tx1"/>
                                  </a:solidFill>
                                  <a:latin typeface="Cambria Math" panose="02040503050406030204" pitchFamily="18" charset="0"/>
                                </a:rPr>
                                <m:t>(</m:t>
                              </m:r>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r>
                                <a:rPr lang="en-US" sz="3600" b="1" i="1">
                                  <a:solidFill>
                                    <a:schemeClr val="tx1"/>
                                  </a:solidFill>
                                  <a:latin typeface="Cambria Math" panose="02040503050406030204" pitchFamily="18" charset="0"/>
                                </a:rPr>
                                <m:t>−</m:t>
                              </m:r>
                              <m:acc>
                                <m:accPr>
                                  <m:chr m:val="̂"/>
                                  <m:ctrlPr>
                                    <a:rPr lang="en-US" sz="3600" b="1" i="1">
                                      <a:solidFill>
                                        <a:schemeClr val="tx1"/>
                                      </a:solidFill>
                                      <a:latin typeface="Cambria Math" panose="02040503050406030204" pitchFamily="18" charset="0"/>
                                    </a:rPr>
                                  </m:ctrlPr>
                                </m:accPr>
                                <m:e>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e>
                              </m:acc>
                              <m:r>
                                <a:rPr lang="en-US" sz="3600" b="1" i="1">
                                  <a:solidFill>
                                    <a:schemeClr val="tx1"/>
                                  </a:solidFill>
                                  <a:latin typeface="Cambria Math" panose="02040503050406030204" pitchFamily="18" charset="0"/>
                                </a:rPr>
                                <m:t>)</m:t>
                              </m:r>
                            </m:e>
                            <m:sup>
                              <m:r>
                                <a:rPr lang="en-US" sz="3600" b="1" i="1">
                                  <a:solidFill>
                                    <a:schemeClr val="tx1"/>
                                  </a:solidFill>
                                  <a:latin typeface="Cambria Math" panose="02040503050406030204" pitchFamily="18" charset="0"/>
                                </a:rPr>
                                <m:t>𝟐</m:t>
                              </m:r>
                            </m:sup>
                          </m:sSup>
                        </m:e>
                      </m:nary>
                    </m:oMath>
                  </m:oMathPara>
                </a14:m>
                <a:endParaRPr lang="en-US" sz="3600" dirty="0">
                  <a:solidFill>
                    <a:schemeClr val="tx1"/>
                  </a:solidFill>
                </a:endParaRPr>
              </a:p>
            </p:txBody>
          </p:sp>
        </mc:Choice>
        <mc:Fallback xmlns="">
          <p:sp>
            <p:nvSpPr>
              <p:cNvPr id="10" name="Rectangle 9">
                <a:extLst>
                  <a:ext uri="{FF2B5EF4-FFF2-40B4-BE49-F238E27FC236}">
                    <a16:creationId xmlns:a16="http://schemas.microsoft.com/office/drawing/2014/main" id="{ED082071-3948-4F13-9B51-AC03510EEE8A}"/>
                  </a:ext>
                </a:extLst>
              </p:cNvPr>
              <p:cNvSpPr>
                <a:spLocks noRot="1" noChangeAspect="1" noMove="1" noResize="1" noEditPoints="1" noAdjustHandles="1" noChangeArrowheads="1" noChangeShapeType="1" noTextEdit="1"/>
              </p:cNvSpPr>
              <p:nvPr/>
            </p:nvSpPr>
            <p:spPr>
              <a:xfrm>
                <a:off x="6173490" y="3649851"/>
                <a:ext cx="5716373" cy="160217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B82647-BC17-4216-8E6A-B3C65E08C709}"/>
                  </a:ext>
                </a:extLst>
              </p:cNvPr>
              <p:cNvSpPr txBox="1"/>
              <p:nvPr/>
            </p:nvSpPr>
            <p:spPr>
              <a:xfrm>
                <a:off x="6249889" y="2360746"/>
                <a:ext cx="26855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IN" sz="4000" b="0" i="1" smtClean="0">
                              <a:latin typeface="Cambria Math" panose="02040503050406030204" pitchFamily="18" charset="0"/>
                            </a:rPr>
                            <m:t>𝑚</m:t>
                          </m:r>
                          <m:r>
                            <a:rPr lang="en-US" sz="4000" i="1">
                              <a:latin typeface="Cambria Math" panose="02040503050406030204" pitchFamily="18" charset="0"/>
                            </a:rPr>
                            <m:t>𝑥</m:t>
                          </m:r>
                          <m:r>
                            <a:rPr lang="en-US" sz="4000" i="1">
                              <a:latin typeface="Cambria Math" panose="02040503050406030204" pitchFamily="18" charset="0"/>
                            </a:rPr>
                            <m:t>+</m:t>
                          </m:r>
                          <m:r>
                            <a:rPr lang="en-IN" sz="4000" b="0" i="1" smtClean="0">
                              <a:latin typeface="Cambria Math" panose="02040503050406030204" pitchFamily="18" charset="0"/>
                            </a:rPr>
                            <m:t>𝑐</m:t>
                          </m:r>
                        </m:e>
                      </m:box>
                    </m:oMath>
                  </m:oMathPara>
                </a14:m>
                <a:endParaRPr lang="en-US" sz="4000" dirty="0"/>
              </a:p>
            </p:txBody>
          </p:sp>
        </mc:Choice>
        <mc:Fallback xmlns="">
          <p:sp>
            <p:nvSpPr>
              <p:cNvPr id="11" name="TextBox 10">
                <a:extLst>
                  <a:ext uri="{FF2B5EF4-FFF2-40B4-BE49-F238E27FC236}">
                    <a16:creationId xmlns:a16="http://schemas.microsoft.com/office/drawing/2014/main" id="{24B82647-BC17-4216-8E6A-B3C65E08C709}"/>
                  </a:ext>
                </a:extLst>
              </p:cNvPr>
              <p:cNvSpPr txBox="1">
                <a:spLocks noRot="1" noChangeAspect="1" noMove="1" noResize="1" noEditPoints="1" noAdjustHandles="1" noChangeArrowheads="1" noChangeShapeType="1" noTextEdit="1"/>
              </p:cNvSpPr>
              <p:nvPr/>
            </p:nvSpPr>
            <p:spPr>
              <a:xfrm>
                <a:off x="6249889" y="2360746"/>
                <a:ext cx="2685542" cy="61555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0FAD8F0-1AA6-451F-9D4B-3762A9FD3A18}"/>
                  </a:ext>
                </a:extLst>
              </p:cNvPr>
              <p:cNvSpPr txBox="1"/>
              <p:nvPr/>
            </p:nvSpPr>
            <p:spPr>
              <a:xfrm>
                <a:off x="747212" y="2518087"/>
                <a:ext cx="5193805" cy="2567499"/>
              </a:xfrm>
              <a:prstGeom prst="rect">
                <a:avLst/>
              </a:prstGeom>
              <a:noFill/>
            </p:spPr>
            <p:txBody>
              <a:bodyPr wrap="square" rtlCol="0">
                <a:spAutoFit/>
              </a:bodyPr>
              <a:lstStyle/>
              <a:p>
                <a:r>
                  <a:rPr lang="en-US" sz="2000" dirty="0"/>
                  <a:t>Repeat Until converge</a:t>
                </a:r>
              </a:p>
              <a:p>
                <a:endParaRPr lang="en-US" sz="2000" dirty="0"/>
              </a:p>
              <a:p>
                <a:endParaRPr lang="en-US" sz="2000" dirty="0"/>
              </a:p>
              <a:p>
                <a:endParaRPr lang="en-US" sz="2000" dirty="0"/>
              </a:p>
              <a:p>
                <a:endParaRPr lang="en-US" sz="2000" dirty="0"/>
              </a:p>
              <a:p>
                <a:endParaRPr lang="en-US" sz="2000" dirty="0"/>
              </a:p>
              <a:p>
                <a:r>
                  <a:rPr lang="en-US" sz="2000" dirty="0"/>
                  <a:t>	simultaneously update</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=0,</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oMath>
                </a14:m>
                <a:endParaRPr lang="en-IN" sz="2000" dirty="0">
                  <a:ea typeface="Cambria Math" panose="02040503050406030204" pitchFamily="18" charset="0"/>
                </a:endParaRPr>
              </a:p>
              <a:p>
                <a:r>
                  <a:rPr lang="en-US" sz="2000" dirty="0"/>
                  <a:t>	where, w=parameter (coefficient &amp; constant)</a:t>
                </a:r>
              </a:p>
            </p:txBody>
          </p:sp>
        </mc:Choice>
        <mc:Fallback xmlns="">
          <p:sp>
            <p:nvSpPr>
              <p:cNvPr id="12" name="TextBox 11">
                <a:extLst>
                  <a:ext uri="{FF2B5EF4-FFF2-40B4-BE49-F238E27FC236}">
                    <a16:creationId xmlns:a16="http://schemas.microsoft.com/office/drawing/2014/main" id="{E0FAD8F0-1AA6-451F-9D4B-3762A9FD3A18}"/>
                  </a:ext>
                </a:extLst>
              </p:cNvPr>
              <p:cNvSpPr txBox="1">
                <a:spLocks noRot="1" noChangeAspect="1" noMove="1" noResize="1" noEditPoints="1" noAdjustHandles="1" noChangeArrowheads="1" noChangeShapeType="1" noTextEdit="1"/>
              </p:cNvSpPr>
              <p:nvPr/>
            </p:nvSpPr>
            <p:spPr>
              <a:xfrm>
                <a:off x="747212" y="2518087"/>
                <a:ext cx="5193805" cy="2567499"/>
              </a:xfrm>
              <a:prstGeom prst="rect">
                <a:avLst/>
              </a:prstGeom>
              <a:blipFill>
                <a:blip r:embed="rId7"/>
                <a:stretch>
                  <a:fillRect l="-1291" t="-1188" r="-235" b="-28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28512D9-6D54-4351-AA76-D75E57823895}"/>
                  </a:ext>
                </a:extLst>
              </p:cNvPr>
              <p:cNvSpPr txBox="1"/>
              <p:nvPr/>
            </p:nvSpPr>
            <p:spPr>
              <a:xfrm>
                <a:off x="950729" y="2976299"/>
                <a:ext cx="4526688" cy="105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3600" i="1" smtClean="0">
                              <a:latin typeface="Cambria Math" panose="02040503050406030204" pitchFamily="18" charset="0"/>
                            </a:rPr>
                          </m:ctrlPr>
                        </m:boxPr>
                        <m:e>
                          <m:sSub>
                            <m:sSubPr>
                              <m:ctrlPr>
                                <a:rPr lang="en-US" sz="3600" i="1">
                                  <a:latin typeface="Cambria Math" panose="02040503050406030204" pitchFamily="18" charset="0"/>
                                </a:rPr>
                              </m:ctrlPr>
                            </m:sSubPr>
                            <m:e>
                              <m:r>
                                <a:rPr lang="en-US" sz="3600" i="1">
                                  <a:latin typeface="Cambria Math" panose="02040503050406030204" pitchFamily="18" charset="0"/>
                                </a:rPr>
                                <m:t>𝑤</m:t>
                              </m:r>
                            </m:e>
                            <m:sub>
                              <m:r>
                                <a:rPr lang="en-US" sz="3600" i="1">
                                  <a:latin typeface="Cambria Math" panose="02040503050406030204" pitchFamily="18" charset="0"/>
                                </a:rPr>
                                <m:t>𝑗</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𝑤</m:t>
                              </m:r>
                            </m:e>
                            <m:sub>
                              <m:r>
                                <a:rPr lang="en-US" sz="3600" i="1">
                                  <a:latin typeface="Cambria Math" panose="02040503050406030204" pitchFamily="18" charset="0"/>
                                </a:rPr>
                                <m:t>𝑗</m:t>
                              </m:r>
                            </m:sub>
                          </m:sSub>
                          <m:r>
                            <a:rPr lang="en-US" sz="3600" i="1">
                              <a:latin typeface="Cambria Math" panose="02040503050406030204" pitchFamily="18" charset="0"/>
                            </a:rPr>
                            <m:t>−</m:t>
                          </m:r>
                        </m:e>
                      </m:box>
                      <m:r>
                        <a:rPr lang="en-IN" sz="3600" b="0" i="1" smtClean="0">
                          <a:latin typeface="Cambria Math" panose="02040503050406030204" pitchFamily="18" charset="0"/>
                        </a:rPr>
                        <m:t>𝑙𝑟</m:t>
                      </m:r>
                      <m:f>
                        <m:fPr>
                          <m:ctrlPr>
                            <a:rPr lang="en-US" sz="3600" i="1">
                              <a:latin typeface="Cambria Math" panose="02040503050406030204" pitchFamily="18" charset="0"/>
                              <a:ea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m:t>
                          </m:r>
                        </m:num>
                        <m:den>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𝑤</m:t>
                          </m:r>
                        </m:den>
                      </m:f>
                      <m:r>
                        <a:rPr lang="en-US" sz="3600" i="1">
                          <a:latin typeface="Cambria Math" panose="02040503050406030204" pitchFamily="18" charset="0"/>
                          <a:ea typeface="Cambria Math" panose="02040503050406030204" pitchFamily="18" charset="0"/>
                        </a:rPr>
                        <m:t>𝐽</m:t>
                      </m:r>
                      <m:d>
                        <m:dPr>
                          <m:ctrlPr>
                            <a:rPr lang="en-US" sz="3600" i="1">
                              <a:latin typeface="Cambria Math" panose="02040503050406030204" pitchFamily="18" charset="0"/>
                              <a:ea typeface="Cambria Math" panose="02040503050406030204" pitchFamily="18" charset="0"/>
                            </a:rPr>
                          </m:ctrlPr>
                        </m:dPr>
                        <m:e>
                          <m:sSub>
                            <m:sSubPr>
                              <m:ctrlPr>
                                <a:rPr lang="en-US" sz="3600" i="1" smtClean="0">
                                  <a:latin typeface="Cambria Math" panose="02040503050406030204" pitchFamily="18" charset="0"/>
                                  <a:ea typeface="Cambria Math" panose="02040503050406030204" pitchFamily="18" charset="0"/>
                                </a:rPr>
                              </m:ctrlPr>
                            </m:sSubPr>
                            <m:e>
                              <m:r>
                                <a:rPr lang="en-IN" sz="3600" b="0" i="1" smtClean="0">
                                  <a:latin typeface="Cambria Math" panose="02040503050406030204" pitchFamily="18" charset="0"/>
                                  <a:ea typeface="Cambria Math" panose="02040503050406030204" pitchFamily="18" charset="0"/>
                                </a:rPr>
                                <m:t>𝑤</m:t>
                              </m:r>
                            </m:e>
                            <m:sub>
                              <m:r>
                                <a:rPr lang="en-IN" sz="3600" b="0" i="1" smtClean="0">
                                  <a:latin typeface="Cambria Math" panose="02040503050406030204" pitchFamily="18" charset="0"/>
                                  <a:ea typeface="Cambria Math" panose="02040503050406030204" pitchFamily="18" charset="0"/>
                                </a:rPr>
                                <m:t>𝑗</m:t>
                              </m:r>
                            </m:sub>
                          </m:sSub>
                          <m:r>
                            <a:rPr lang="en-US" sz="3600" i="1" smtClean="0">
                              <a:latin typeface="Cambria Math" panose="02040503050406030204" pitchFamily="18" charset="0"/>
                              <a:ea typeface="Cambria Math" panose="02040503050406030204" pitchFamily="18" charset="0"/>
                            </a:rPr>
                            <m:t> </m:t>
                          </m:r>
                        </m:e>
                      </m:d>
                    </m:oMath>
                  </m:oMathPara>
                </a14:m>
                <a:endParaRPr lang="en-US" sz="3600" dirty="0"/>
              </a:p>
            </p:txBody>
          </p:sp>
        </mc:Choice>
        <mc:Fallback xmlns="">
          <p:sp>
            <p:nvSpPr>
              <p:cNvPr id="13" name="TextBox 12">
                <a:extLst>
                  <a:ext uri="{FF2B5EF4-FFF2-40B4-BE49-F238E27FC236}">
                    <a16:creationId xmlns:a16="http://schemas.microsoft.com/office/drawing/2014/main" id="{128512D9-6D54-4351-AA76-D75E57823895}"/>
                  </a:ext>
                </a:extLst>
              </p:cNvPr>
              <p:cNvSpPr txBox="1">
                <a:spLocks noRot="1" noChangeAspect="1" noMove="1" noResize="1" noEditPoints="1" noAdjustHandles="1" noChangeArrowheads="1" noChangeShapeType="1" noTextEdit="1"/>
              </p:cNvSpPr>
              <p:nvPr/>
            </p:nvSpPr>
            <p:spPr>
              <a:xfrm>
                <a:off x="950729" y="2976299"/>
                <a:ext cx="4526688" cy="1053365"/>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99503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A8EC506-B1DA-46A1-B44D-774E68468E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5">
            <a:extLst>
              <a:ext uri="{FF2B5EF4-FFF2-40B4-BE49-F238E27FC236}">
                <a16:creationId xmlns:a16="http://schemas.microsoft.com/office/drawing/2014/main" id="{BFF30785-305E-45D7-984F-5AA93D3CA5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5E01FA5-D766-43CA-A83D-E7CF3F04E96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C411DB08-1669-426B-BBEB-FAD285EF80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9" name="Rectangle 28">
            <a:extLst>
              <a:ext uri="{FF2B5EF4-FFF2-40B4-BE49-F238E27FC236}">
                <a16:creationId xmlns:a16="http://schemas.microsoft.com/office/drawing/2014/main" id="{029E4219-121F-4CD1-AA58-24746CD29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31" name="Straight Connector 30">
            <a:extLst>
              <a:ext uri="{FF2B5EF4-FFF2-40B4-BE49-F238E27FC236}">
                <a16:creationId xmlns:a16="http://schemas.microsoft.com/office/drawing/2014/main" id="{52F50912-06FD-4216-BAD3-21050F59564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3" descr="A close up of a map&#10;&#10;Description generated with high confidence">
            <a:extLst>
              <a:ext uri="{FF2B5EF4-FFF2-40B4-BE49-F238E27FC236}">
                <a16:creationId xmlns:a16="http://schemas.microsoft.com/office/drawing/2014/main" id="{80E0B0B0-F701-4C68-8E4F-E74EBB88239A}"/>
              </a:ext>
            </a:extLst>
          </p:cNvPr>
          <p:cNvPicPr>
            <a:picLocks noChangeAspect="1"/>
          </p:cNvPicPr>
          <p:nvPr/>
        </p:nvPicPr>
        <p:blipFill>
          <a:blip r:embed="rId2"/>
          <a:stretch>
            <a:fillRect/>
          </a:stretch>
        </p:blipFill>
        <p:spPr>
          <a:xfrm>
            <a:off x="5592642" y="817634"/>
            <a:ext cx="6316790" cy="4737592"/>
          </a:xfrm>
          <a:prstGeom prst="rect">
            <a:avLst/>
          </a:prstGeom>
        </p:spPr>
      </p:pic>
      <p:sp>
        <p:nvSpPr>
          <p:cNvPr id="2" name="Title 1">
            <a:extLst>
              <a:ext uri="{FF2B5EF4-FFF2-40B4-BE49-F238E27FC236}">
                <a16:creationId xmlns:a16="http://schemas.microsoft.com/office/drawing/2014/main" id="{B6EDEAA8-5DC7-4AAC-A1EB-CE07A20A1E85}"/>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spc="200">
                <a:solidFill>
                  <a:srgbClr val="FFFFFF"/>
                </a:solidFill>
              </a:rPr>
              <a:t>Univariate Linear Regression</a:t>
            </a:r>
          </a:p>
        </p:txBody>
      </p:sp>
      <p:sp>
        <p:nvSpPr>
          <p:cNvPr id="9" name="Content Placeholder 8"/>
          <p:cNvSpPr>
            <a:spLocks noGrp="1"/>
          </p:cNvSpPr>
          <p:nvPr>
            <p:ph idx="1"/>
          </p:nvPr>
        </p:nvSpPr>
        <p:spPr>
          <a:xfrm>
            <a:off x="638921" y="3849539"/>
            <a:ext cx="4204012" cy="2359417"/>
          </a:xfrm>
        </p:spPr>
        <p:txBody>
          <a:bodyPr vert="horz" lIns="91440" tIns="45720" rIns="91440" bIns="45720" rtlCol="0" anchor="t">
            <a:normAutofit/>
          </a:bodyPr>
          <a:lstStyle/>
          <a:p>
            <a:pPr marL="0" indent="0" algn="r">
              <a:lnSpc>
                <a:spcPct val="100000"/>
              </a:lnSpc>
              <a:spcBef>
                <a:spcPts val="0"/>
              </a:spcBef>
              <a:buNone/>
            </a:pPr>
            <a:r>
              <a:rPr lang="en-US" sz="2000" dirty="0">
                <a:solidFill>
                  <a:srgbClr val="FFFFFF"/>
                </a:solidFill>
              </a:rPr>
              <a:t>Linear Regression Process Visualization</a:t>
            </a:r>
          </a:p>
        </p:txBody>
      </p:sp>
    </p:spTree>
    <p:extLst>
      <p:ext uri="{BB962C8B-B14F-4D97-AF65-F5344CB8AC3E}">
        <p14:creationId xmlns:p14="http://schemas.microsoft.com/office/powerpoint/2010/main" val="336433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0890400-BB8B-4A44-AB63-65C7CA223E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3" name="Straight Connector 12">
            <a:extLst>
              <a:ext uri="{FF2B5EF4-FFF2-40B4-BE49-F238E27FC236}">
                <a16:creationId xmlns:a16="http://schemas.microsoft.com/office/drawing/2014/main" id="{4D39B797-CDC6-4529-8A36-9CBFC98163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45826DB-FE7B-4742-997F-EACAA7D874A9}"/>
              </a:ext>
            </a:extLst>
          </p:cNvPr>
          <p:cNvSpPr>
            <a:spLocks noGrp="1"/>
          </p:cNvSpPr>
          <p:nvPr>
            <p:ph type="title"/>
          </p:nvPr>
        </p:nvSpPr>
        <p:spPr>
          <a:xfrm>
            <a:off x="964788" y="804333"/>
            <a:ext cx="3391900" cy="5249334"/>
          </a:xfrm>
        </p:spPr>
        <p:txBody>
          <a:bodyPr vert="horz" lIns="91440" tIns="45720" rIns="91440" bIns="45720" rtlCol="0" anchor="ctr">
            <a:normAutofit/>
          </a:bodyPr>
          <a:lstStyle/>
          <a:p>
            <a:pPr lvl="0" algn="r"/>
            <a:r>
              <a:rPr lang="en-US" sz="4400" cap="none" spc="0" dirty="0">
                <a:solidFill>
                  <a:schemeClr val="tx1">
                    <a:lumMod val="85000"/>
                    <a:lumOff val="15000"/>
                  </a:schemeClr>
                </a:solidFill>
                <a:latin typeface="Tw Cen MT" panose="020B0602020104020603"/>
                <a:ea typeface="+mn-ea"/>
                <a:cs typeface="+mn-cs"/>
              </a:rPr>
              <a:t>Objective of Linear Regression</a:t>
            </a:r>
          </a:p>
        </p:txBody>
      </p:sp>
      <p:sp>
        <p:nvSpPr>
          <p:cNvPr id="2" name="TextBox 1"/>
          <p:cNvSpPr txBox="1"/>
          <p:nvPr/>
        </p:nvSpPr>
        <p:spPr>
          <a:xfrm>
            <a:off x="4998507" y="804333"/>
            <a:ext cx="6431489" cy="5249334"/>
          </a:xfrm>
          <a:prstGeom prst="rect">
            <a:avLst/>
          </a:prstGeom>
        </p:spPr>
        <p:txBody>
          <a:bodyPr vert="horz" lIns="45720" tIns="45720" rIns="45720" bIns="45720" rtlCol="0" anchor="ctr">
            <a:normAutofit/>
          </a:bodyPr>
          <a:lstStyle/>
          <a:p>
            <a:pPr marL="457200" marR="0" lvl="0" indent="-457200" algn="l" defTabSz="914400" rtl="0" eaLnBrk="1" fontAlgn="auto" latinLnBrk="0" hangingPunct="1">
              <a:lnSpc>
                <a:spcPct val="90000"/>
              </a:lnSpc>
              <a:spcBef>
                <a:spcPts val="0"/>
              </a:spcBef>
              <a:spcAft>
                <a:spcPts val="600"/>
              </a:spcAft>
              <a:buClr>
                <a:srgbClr val="1CADE4"/>
              </a:buClr>
              <a:buSzTx/>
              <a:buFont typeface="Arial" panose="020B0604020202020204" pitchFamily="34" charset="0"/>
              <a:buChar char="•"/>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Establish If there is a relationship between two variables.</a:t>
            </a:r>
          </a:p>
          <a:p>
            <a:pPr marL="457200" marR="0" lvl="1"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Examples – relationship between housing process and area of house, no of hours of study and the marks obtained, income and spending etc.</a:t>
            </a:r>
          </a:p>
          <a:p>
            <a:pPr marL="342900" marR="0" lvl="0" indent="-342900" algn="l" defTabSz="914400" rtl="0" eaLnBrk="1" fontAlgn="auto" latinLnBrk="0" hangingPunct="1">
              <a:lnSpc>
                <a:spcPct val="90000"/>
              </a:lnSpc>
              <a:spcBef>
                <a:spcPts val="0"/>
              </a:spcBef>
              <a:spcAft>
                <a:spcPts val="600"/>
              </a:spcAft>
              <a:buClr>
                <a:srgbClr val="1CADE4"/>
              </a:buClr>
              <a:buSzTx/>
              <a:buFont typeface="Arial" panose="020B0604020202020204" pitchFamily="34" charset="0"/>
              <a:buChar char="•"/>
              <a:tabLst/>
              <a:defRPr/>
            </a:pPr>
            <a:endPar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457200" marR="0" lvl="0" indent="-457200" algn="l" defTabSz="914400" rtl="0" eaLnBrk="1" fontAlgn="auto" latinLnBrk="0" hangingPunct="1">
              <a:lnSpc>
                <a:spcPct val="90000"/>
              </a:lnSpc>
              <a:spcBef>
                <a:spcPts val="0"/>
              </a:spcBef>
              <a:spcAft>
                <a:spcPts val="600"/>
              </a:spcAft>
              <a:buClr>
                <a:srgbClr val="1CADE4"/>
              </a:buClr>
              <a:buSzTx/>
              <a:buFont typeface="Arial" panose="020B0604020202020204" pitchFamily="34" charset="0"/>
              <a:buChar char="•"/>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Prediction of new possible values</a:t>
            </a:r>
          </a:p>
          <a:p>
            <a:pPr marL="457200" marR="0" lvl="1"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Based on the area of house predicting the house prices in a particular month; based on number of hour studied predicting the possible marks. Sales in next 3months etc.</a:t>
            </a:r>
          </a:p>
        </p:txBody>
      </p:sp>
    </p:spTree>
    <p:extLst>
      <p:ext uri="{BB962C8B-B14F-4D97-AF65-F5344CB8AC3E}">
        <p14:creationId xmlns:p14="http://schemas.microsoft.com/office/powerpoint/2010/main" val="175141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821C225-5C4D-4168-90AF-3D263D72CBA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EE15661-B0F2-42AE-A75B-0999B2CF59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2744" y="484632"/>
            <a:ext cx="8948150" cy="5880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2" name="Straight Connector 11">
            <a:extLst>
              <a:ext uri="{FF2B5EF4-FFF2-40B4-BE49-F238E27FC236}">
                <a16:creationId xmlns:a16="http://schemas.microsoft.com/office/drawing/2014/main" id="{CD161189-7A5B-4B2B-93DC-7771029947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07198" y="10295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54706C1-38B7-4C23-8749-906CB0DC80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52" y="484632"/>
            <a:ext cx="2128933"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2269EDC-FD38-48F1-974C-897F883B5D4F}"/>
              </a:ext>
            </a:extLst>
          </p:cNvPr>
          <p:cNvSpPr>
            <a:spLocks noGrp="1"/>
          </p:cNvSpPr>
          <p:nvPr>
            <p:ph type="title"/>
          </p:nvPr>
        </p:nvSpPr>
        <p:spPr>
          <a:xfrm>
            <a:off x="3469327" y="788416"/>
            <a:ext cx="7923264" cy="1499616"/>
          </a:xfrm>
        </p:spPr>
        <p:txBody>
          <a:bodyPr vert="horz" lIns="91440" tIns="45720" rIns="91440" bIns="45720" rtlCol="0" anchor="ctr">
            <a:normAutofit/>
          </a:bodyPr>
          <a:lstStyle/>
          <a:p>
            <a:r>
              <a:rPr lang="en-US" cap="all">
                <a:solidFill>
                  <a:srgbClr val="FFFFFF"/>
                </a:solidFill>
              </a:rPr>
              <a:t>Linear Regression Use cases</a:t>
            </a:r>
          </a:p>
        </p:txBody>
      </p:sp>
      <p:sp>
        <p:nvSpPr>
          <p:cNvPr id="3" name="Content Placeholder 2">
            <a:extLst>
              <a:ext uri="{FF2B5EF4-FFF2-40B4-BE49-F238E27FC236}">
                <a16:creationId xmlns:a16="http://schemas.microsoft.com/office/drawing/2014/main" id="{8EB872C9-FE9B-4F97-8659-449E4C9BCD5D}"/>
              </a:ext>
            </a:extLst>
          </p:cNvPr>
          <p:cNvSpPr>
            <a:spLocks noGrp="1"/>
          </p:cNvSpPr>
          <p:nvPr>
            <p:ph sz="quarter" idx="13"/>
          </p:nvPr>
        </p:nvSpPr>
        <p:spPr>
          <a:xfrm>
            <a:off x="3207198" y="2171737"/>
            <a:ext cx="8185393" cy="4025862"/>
          </a:xfrm>
        </p:spPr>
        <p:txBody>
          <a:bodyPr vert="horz" lIns="45720" tIns="45720" rIns="45720" bIns="45720" rtlCol="0">
            <a:normAutofit fontScale="92500" lnSpcReduction="20000"/>
          </a:bodyPr>
          <a:lstStyle/>
          <a:p>
            <a:pPr>
              <a:buFont typeface="Arial" panose="020B0604020202020204" pitchFamily="34" charset="0"/>
              <a:buChar char="•"/>
            </a:pPr>
            <a:r>
              <a:rPr lang="en-US" sz="2400" dirty="0">
                <a:solidFill>
                  <a:srgbClr val="FFFFFF"/>
                </a:solidFill>
              </a:rPr>
              <a:t>To model residential home prices as a function of the home's living area, bathrooms, number of bedrooms, lot size.</a:t>
            </a:r>
          </a:p>
          <a:p>
            <a:pPr>
              <a:buFont typeface="Arial" panose="020B0604020202020204" pitchFamily="34" charset="0"/>
              <a:buChar char="•"/>
            </a:pPr>
            <a:endParaRPr lang="en-US" sz="2400" dirty="0">
              <a:solidFill>
                <a:srgbClr val="FFFFFF"/>
              </a:solidFill>
            </a:endParaRPr>
          </a:p>
          <a:p>
            <a:pPr>
              <a:buFont typeface="Arial" panose="020B0604020202020204" pitchFamily="34" charset="0"/>
              <a:buChar char="•"/>
            </a:pPr>
            <a:r>
              <a:rPr lang="en-US" sz="2400" dirty="0">
                <a:solidFill>
                  <a:srgbClr val="FFFFFF"/>
                </a:solidFill>
              </a:rPr>
              <a:t>To analyze the effect of a proposed radiation treatment on reducing tumor sizes based on patient attributes such as age or weight.</a:t>
            </a:r>
          </a:p>
          <a:p>
            <a:pPr marL="0" indent="0">
              <a:buNone/>
            </a:pPr>
            <a:endParaRPr lang="en-US" sz="2400" dirty="0">
              <a:solidFill>
                <a:srgbClr val="FFFFFF"/>
              </a:solidFill>
            </a:endParaRPr>
          </a:p>
          <a:p>
            <a:pPr>
              <a:buFont typeface="Arial" panose="020B0604020202020204" pitchFamily="34" charset="0"/>
              <a:buChar char="•"/>
            </a:pPr>
            <a:r>
              <a:rPr lang="en-US" sz="2400" dirty="0">
                <a:solidFill>
                  <a:srgbClr val="FFFFFF"/>
                </a:solidFill>
              </a:rPr>
              <a:t>To predict demand for goods and services. For example, restaurant chains can predict the quantity of food depending on weather. </a:t>
            </a:r>
          </a:p>
          <a:p>
            <a:pPr>
              <a:buFont typeface="Arial" panose="020B0604020202020204" pitchFamily="34" charset="0"/>
              <a:buChar char="•"/>
            </a:pPr>
            <a:endParaRPr lang="en-US" sz="2400" dirty="0">
              <a:solidFill>
                <a:srgbClr val="FFFFFF"/>
              </a:solidFill>
            </a:endParaRPr>
          </a:p>
          <a:p>
            <a:pPr>
              <a:buFont typeface="Arial" panose="020B0604020202020204" pitchFamily="34" charset="0"/>
              <a:buChar char="•"/>
            </a:pPr>
            <a:r>
              <a:rPr lang="en-US" sz="2400" dirty="0">
                <a:solidFill>
                  <a:srgbClr val="FFFFFF"/>
                </a:solidFill>
              </a:rPr>
              <a:t>To predict company’s sales based on previous month’s sales and stock prices of a company. </a:t>
            </a:r>
          </a:p>
        </p:txBody>
      </p:sp>
      <p:sp>
        <p:nvSpPr>
          <p:cNvPr id="4" name="Rectangle 3">
            <a:extLst>
              <a:ext uri="{FF2B5EF4-FFF2-40B4-BE49-F238E27FC236}">
                <a16:creationId xmlns:a16="http://schemas.microsoft.com/office/drawing/2014/main" id="{0325E7DC-7FD2-47ED-A189-8CCFFDFDFCB2}"/>
              </a:ext>
            </a:extLst>
          </p:cNvPr>
          <p:cNvSpPr/>
          <p:nvPr/>
        </p:nvSpPr>
        <p:spPr>
          <a:xfrm>
            <a:off x="471105" y="2134793"/>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Real Estate </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E3B7E57-2316-44C4-9377-0E037B3D6890}"/>
              </a:ext>
            </a:extLst>
          </p:cNvPr>
          <p:cNvSpPr/>
          <p:nvPr/>
        </p:nvSpPr>
        <p:spPr>
          <a:xfrm>
            <a:off x="479204" y="3252905"/>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Medicine</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1" name="Rectangle 10">
            <a:extLst>
              <a:ext uri="{FF2B5EF4-FFF2-40B4-BE49-F238E27FC236}">
                <a16:creationId xmlns:a16="http://schemas.microsoft.com/office/drawing/2014/main" id="{2A23540D-211A-4C8E-8EFC-2F39005FC165}"/>
              </a:ext>
            </a:extLst>
          </p:cNvPr>
          <p:cNvSpPr/>
          <p:nvPr/>
        </p:nvSpPr>
        <p:spPr>
          <a:xfrm>
            <a:off x="471104" y="4371017"/>
            <a:ext cx="2128927" cy="384721"/>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FFFFFF"/>
                </a:solidFill>
                <a:effectLst/>
                <a:uLnTx/>
                <a:uFillTx/>
                <a:latin typeface="Tw Cen MT" panose="020B0602020104020603"/>
                <a:ea typeface="+mn-ea"/>
                <a:cs typeface="+mn-cs"/>
              </a:rPr>
              <a:t>Demand</a:t>
            </a:r>
            <a:r>
              <a:rPr kumimoji="0" lang="en-US" sz="1000" b="0" i="0" u="none" strike="noStrike" kern="1200" cap="none" spc="0" normalizeH="0" baseline="0" noProof="0" dirty="0">
                <a:ln>
                  <a:noFill/>
                </a:ln>
                <a:solidFill>
                  <a:srgbClr val="FFFFFF"/>
                </a:solidFill>
                <a:effectLst/>
                <a:uLnTx/>
                <a:uFillTx/>
                <a:latin typeface="Tw Cen MT" panose="020B0602020104020603"/>
                <a:ea typeface="+mn-ea"/>
                <a:cs typeface="+mn-cs"/>
              </a:rPr>
              <a:t> </a:t>
            </a:r>
            <a:r>
              <a:rPr kumimoji="0" lang="en-US" sz="1900" b="0" i="0" u="none" strike="noStrike" kern="1200" cap="none" spc="0" normalizeH="0" baseline="0" noProof="0" dirty="0">
                <a:ln>
                  <a:noFill/>
                </a:ln>
                <a:solidFill>
                  <a:srgbClr val="FFFFFF"/>
                </a:solidFill>
                <a:effectLst/>
                <a:uLnTx/>
                <a:uFillTx/>
                <a:latin typeface="Tw Cen MT" panose="020B0602020104020603"/>
                <a:ea typeface="+mn-ea"/>
                <a:cs typeface="+mn-cs"/>
              </a:rPr>
              <a:t>Forecasting</a:t>
            </a:r>
            <a:endParaRPr kumimoji="0" lang="en-IN" sz="19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3" name="Rectangle 12">
            <a:extLst>
              <a:ext uri="{FF2B5EF4-FFF2-40B4-BE49-F238E27FC236}">
                <a16:creationId xmlns:a16="http://schemas.microsoft.com/office/drawing/2014/main" id="{875E1ACC-5504-431D-B872-874BCA81DD84}"/>
              </a:ext>
            </a:extLst>
          </p:cNvPr>
          <p:cNvSpPr/>
          <p:nvPr/>
        </p:nvSpPr>
        <p:spPr>
          <a:xfrm>
            <a:off x="479205" y="5473739"/>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Marketing</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56825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B269FE-4116-4956-ACD7-1458D2DF7AE9}"/>
              </a:ext>
            </a:extLst>
          </p:cNvPr>
          <p:cNvSpPr>
            <a:spLocks noGrp="1"/>
          </p:cNvSpPr>
          <p:nvPr>
            <p:ph type="title"/>
          </p:nvPr>
        </p:nvSpPr>
        <p:spPr/>
        <p:txBody>
          <a:bodyPr/>
          <a:lstStyle/>
          <a:p>
            <a:r>
              <a:rPr lang="en-IN" cap="none" dirty="0"/>
              <a:t>Simple Linear Regression</a:t>
            </a:r>
          </a:p>
        </p:txBody>
      </p:sp>
      <p:sp>
        <p:nvSpPr>
          <p:cNvPr id="4" name="Text Placeholder 3">
            <a:extLst>
              <a:ext uri="{FF2B5EF4-FFF2-40B4-BE49-F238E27FC236}">
                <a16:creationId xmlns:a16="http://schemas.microsoft.com/office/drawing/2014/main" id="{18FB328B-6A41-4CF3-9605-F8B33AB78C89}"/>
              </a:ext>
            </a:extLst>
          </p:cNvPr>
          <p:cNvSpPr>
            <a:spLocks noGrp="1"/>
          </p:cNvSpPr>
          <p:nvPr>
            <p:ph type="body" idx="1"/>
          </p:nvPr>
        </p:nvSpPr>
        <p:spPr/>
        <p:txBody>
          <a:bodyPr/>
          <a:lstStyle/>
          <a:p>
            <a:r>
              <a:rPr lang="en-IN" dirty="0"/>
              <a:t>Python code using </a:t>
            </a:r>
            <a:r>
              <a:rPr lang="en-IN" dirty="0" err="1"/>
              <a:t>sklearn</a:t>
            </a:r>
            <a:endParaRPr lang="en-IN" dirty="0"/>
          </a:p>
        </p:txBody>
      </p:sp>
    </p:spTree>
    <p:extLst>
      <p:ext uri="{BB962C8B-B14F-4D97-AF65-F5344CB8AC3E}">
        <p14:creationId xmlns:p14="http://schemas.microsoft.com/office/powerpoint/2010/main" val="167967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E6BB3-DF2B-4751-97C5-B3DB949AED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BDDD243-ED5F-4896-B18B-ABCF4B7E12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61721DD-D110-44EE-82A7-D56AB687E61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close up of a map&#10;&#10;Description generated with high confidence">
            <a:extLst>
              <a:ext uri="{FF2B5EF4-FFF2-40B4-BE49-F238E27FC236}">
                <a16:creationId xmlns:a16="http://schemas.microsoft.com/office/drawing/2014/main" id="{55B3DC2C-6CB1-4A96-92D7-89B2ED63245C}"/>
              </a:ext>
            </a:extLst>
          </p:cNvPr>
          <p:cNvPicPr>
            <a:picLocks noChangeAspect="1"/>
          </p:cNvPicPr>
          <p:nvPr/>
        </p:nvPicPr>
        <p:blipFill rotWithShape="1">
          <a:blip r:embed="rId2">
            <a:extLst/>
          </a:blip>
          <a:srcRect/>
          <a:stretch/>
        </p:blipFill>
        <p:spPr>
          <a:xfrm>
            <a:off x="6417734" y="666707"/>
            <a:ext cx="4747090" cy="3560317"/>
          </a:xfrm>
          <a:prstGeom prst="rect">
            <a:avLst/>
          </a:prstGeom>
        </p:spPr>
      </p:pic>
      <p:sp>
        <p:nvSpPr>
          <p:cNvPr id="2" name="Title 1">
            <a:extLst>
              <a:ext uri="{FF2B5EF4-FFF2-40B4-BE49-F238E27FC236}">
                <a16:creationId xmlns:a16="http://schemas.microsoft.com/office/drawing/2014/main" id="{8071CE02-93B9-404A-B946-791AD5FA0710}"/>
              </a:ext>
            </a:extLst>
          </p:cNvPr>
          <p:cNvSpPr>
            <a:spLocks noGrp="1"/>
          </p:cNvSpPr>
          <p:nvPr>
            <p:ph type="title"/>
          </p:nvPr>
        </p:nvSpPr>
        <p:spPr>
          <a:xfrm>
            <a:off x="1024128" y="4911819"/>
            <a:ext cx="9720072" cy="1499616"/>
          </a:xfrm>
        </p:spPr>
        <p:txBody>
          <a:bodyPr vert="horz" lIns="91440" tIns="45720" rIns="91440" bIns="45720" rtlCol="0" anchor="ctr">
            <a:normAutofit/>
          </a:bodyPr>
          <a:lstStyle/>
          <a:p>
            <a:r>
              <a:rPr lang="en-US" cap="all" dirty="0">
                <a:solidFill>
                  <a:srgbClr val="FFFFFF"/>
                </a:solidFill>
              </a:rPr>
              <a:t>What is Linear Regression?</a:t>
            </a:r>
          </a:p>
        </p:txBody>
      </p:sp>
      <p:sp>
        <p:nvSpPr>
          <p:cNvPr id="3" name="Content Placeholder 2">
            <a:extLst>
              <a:ext uri="{FF2B5EF4-FFF2-40B4-BE49-F238E27FC236}">
                <a16:creationId xmlns:a16="http://schemas.microsoft.com/office/drawing/2014/main" id="{DFE85193-5916-4034-9D9F-43AA4DBDBA5C}"/>
              </a:ext>
            </a:extLst>
          </p:cNvPr>
          <p:cNvSpPr>
            <a:spLocks noGrp="1"/>
          </p:cNvSpPr>
          <p:nvPr>
            <p:ph sz="quarter" idx="13"/>
          </p:nvPr>
        </p:nvSpPr>
        <p:spPr>
          <a:xfrm>
            <a:off x="1024129" y="643467"/>
            <a:ext cx="4750138" cy="3606798"/>
          </a:xfrm>
        </p:spPr>
        <p:txBody>
          <a:bodyPr vert="horz" lIns="45720" tIns="45720" rIns="45720" bIns="45720" rtlCol="0" anchor="ctr">
            <a:normAutofit/>
          </a:bodyPr>
          <a:lstStyle/>
          <a:p>
            <a:pPr>
              <a:buFont typeface="Arial" panose="020B0604020202020204" pitchFamily="34" charset="0"/>
              <a:buChar char="•"/>
            </a:pPr>
            <a:r>
              <a:rPr lang="en-US" sz="2400" dirty="0"/>
              <a:t>A Supervised Learning Algorithm that learns from a set of training samples</a:t>
            </a:r>
          </a:p>
          <a:p>
            <a:pPr>
              <a:buFont typeface="Arial" panose="020B0604020202020204" pitchFamily="34" charset="0"/>
              <a:buChar char="•"/>
            </a:pPr>
            <a:endParaRPr lang="en-US" sz="2400" dirty="0"/>
          </a:p>
          <a:p>
            <a:pPr>
              <a:buFont typeface="Arial" panose="020B0604020202020204" pitchFamily="34" charset="0"/>
              <a:buChar char="•"/>
            </a:pPr>
            <a:r>
              <a:rPr lang="en-US" sz="2400" dirty="0"/>
              <a:t>It estimates relationship between a dependent variable (target/label) and one or more independent variable (predictors).</a:t>
            </a:r>
          </a:p>
        </p:txBody>
      </p:sp>
    </p:spTree>
    <p:extLst>
      <p:ext uri="{BB962C8B-B14F-4D97-AF65-F5344CB8AC3E}">
        <p14:creationId xmlns:p14="http://schemas.microsoft.com/office/powerpoint/2010/main" val="348066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Import the libraries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4" y="1968826"/>
            <a:ext cx="10058911"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numpy</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matplotlib</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as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Import pandas</a:t>
              </a:r>
            </a:p>
            <a:p>
              <a:pPr>
                <a:lnSpc>
                  <a:spcPct val="150000"/>
                </a:lnSpc>
              </a:pP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56300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Import dataset</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dataset=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pandas.read_csv</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(‘salary_data.csv’)</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X=</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dataset.iloc</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[:,:-1].values</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Y=</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dataset.iloc</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[:,1].values</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233513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Import dataset</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dataset=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pandas.read_csv</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(‘salary_data.csv’)</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X=</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dataset.iloc</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[:,:-1].values</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Y=</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dataset.iloc</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[:,1].values</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81434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Train test split</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sklearn.model_selection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xtrain,xtest,ytrain,ytest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X,y,test_size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=0.2,random_state=0)</a:t>
              </a:r>
            </a:p>
            <a:p>
              <a:pPr>
                <a:lnSpc>
                  <a:spcPct val="150000"/>
                </a:lnSpc>
              </a:pP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329335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Simple Linear Regression</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linear_model</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linear_model.LinearRegression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alg.fit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xtrain,ytrain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865454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Predicting the test results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ypred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alg.predict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013163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Visualizing the training results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plt.scatter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(xtrain,</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,‘g’)</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plt.plot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xtrain,alg.predict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),’r’)</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plt.title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(“Training set”)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plt.xlabel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(“Experience”)</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plt.ylabel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(“Salary”)</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plt.show</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449005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Visualizing the test results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plt.scatter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(xtest,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,‘g’)</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plt.plot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xtest,alg.predict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),’r’)</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plt.title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(“Test set”)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plt.xlabel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(“Experience”)</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plt.ylabel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(“Salary”)</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plt.show</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85894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Test Score (Accuracy on test data)</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accuracy=</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alg.score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xtest,ytest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print(accuracy)</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616343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Coefficient and intercept value</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#for printing coefficient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alg.coef</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_</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 for printing intercept value</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alg.intercept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_ </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8108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29D63C-1534-47E5-89C3-5747FA7E8FD8}"/>
              </a:ext>
            </a:extLst>
          </p:cNvPr>
          <p:cNvSpPr>
            <a:spLocks noGrp="1"/>
          </p:cNvSpPr>
          <p:nvPr>
            <p:ph type="title"/>
          </p:nvPr>
        </p:nvSpPr>
        <p:spPr/>
        <p:txBody>
          <a:bodyPr/>
          <a:lstStyle/>
          <a:p>
            <a:r>
              <a:rPr lang="en-IN" b="1" dirty="0">
                <a:latin typeface="Calibri" panose="020F0502020204030204" pitchFamily="34" charset="0"/>
                <a:cs typeface="Calibri" panose="020F0502020204030204" pitchFamily="34" charset="0"/>
              </a:rPr>
              <a:t>Linear Regression</a:t>
            </a:r>
          </a:p>
        </p:txBody>
      </p:sp>
      <p:sp>
        <p:nvSpPr>
          <p:cNvPr id="5" name="TextBox 4">
            <a:extLst>
              <a:ext uri="{FF2B5EF4-FFF2-40B4-BE49-F238E27FC236}">
                <a16:creationId xmlns:a16="http://schemas.microsoft.com/office/drawing/2014/main" id="{C13CB7F7-B28A-41F4-A74F-98E0C923D784}"/>
              </a:ext>
            </a:extLst>
          </p:cNvPr>
          <p:cNvSpPr txBox="1"/>
          <p:nvPr/>
        </p:nvSpPr>
        <p:spPr>
          <a:xfrm>
            <a:off x="881149" y="1895302"/>
            <a:ext cx="1928552" cy="1384995"/>
          </a:xfrm>
          <a:prstGeom prst="rect">
            <a:avLst/>
          </a:prstGeom>
          <a:solidFill>
            <a:srgbClr val="1CADE4"/>
          </a:solidFill>
        </p:spPr>
        <p:txBody>
          <a:bodyPr wrap="square" rtlCol="0">
            <a:spAutoFit/>
          </a:bodyPr>
          <a:lstStyle/>
          <a:p>
            <a:pPr algn="ctr"/>
            <a:r>
              <a:rPr lang="en-IN" sz="2800" dirty="0">
                <a:solidFill>
                  <a:schemeClr val="bg1"/>
                </a:solidFill>
              </a:rPr>
              <a:t>Univariate Linear Regression</a:t>
            </a:r>
          </a:p>
        </p:txBody>
      </p:sp>
      <p:sp>
        <p:nvSpPr>
          <p:cNvPr id="6" name="TextBox 5">
            <a:extLst>
              <a:ext uri="{FF2B5EF4-FFF2-40B4-BE49-F238E27FC236}">
                <a16:creationId xmlns:a16="http://schemas.microsoft.com/office/drawing/2014/main" id="{2996ABD9-8AB6-4BF7-BF4B-93D1FE808212}"/>
              </a:ext>
            </a:extLst>
          </p:cNvPr>
          <p:cNvSpPr txBox="1"/>
          <p:nvPr/>
        </p:nvSpPr>
        <p:spPr>
          <a:xfrm>
            <a:off x="881149" y="3388174"/>
            <a:ext cx="1928552" cy="1384995"/>
          </a:xfrm>
          <a:prstGeom prst="rect">
            <a:avLst/>
          </a:prstGeom>
          <a:solidFill>
            <a:srgbClr val="1CADE4"/>
          </a:solidFill>
        </p:spPr>
        <p:txBody>
          <a:bodyPr wrap="square" rtlCol="0">
            <a:spAutoFit/>
          </a:bodyPr>
          <a:lstStyle/>
          <a:p>
            <a:pPr algn="ctr"/>
            <a:r>
              <a:rPr lang="en-IN" sz="2800" dirty="0">
                <a:solidFill>
                  <a:schemeClr val="bg1"/>
                </a:solidFill>
              </a:rPr>
              <a:t>Multivariate Linear Regression</a:t>
            </a:r>
          </a:p>
        </p:txBody>
      </p:sp>
      <p:sp>
        <p:nvSpPr>
          <p:cNvPr id="7" name="TextBox 6">
            <a:extLst>
              <a:ext uri="{FF2B5EF4-FFF2-40B4-BE49-F238E27FC236}">
                <a16:creationId xmlns:a16="http://schemas.microsoft.com/office/drawing/2014/main" id="{50338A10-18C8-41A4-A883-6DFD0B6ADF28}"/>
              </a:ext>
            </a:extLst>
          </p:cNvPr>
          <p:cNvSpPr txBox="1"/>
          <p:nvPr/>
        </p:nvSpPr>
        <p:spPr>
          <a:xfrm>
            <a:off x="881149" y="4887789"/>
            <a:ext cx="1928552" cy="1384995"/>
          </a:xfrm>
          <a:prstGeom prst="rect">
            <a:avLst/>
          </a:prstGeom>
          <a:solidFill>
            <a:srgbClr val="1CADE4"/>
          </a:solidFill>
        </p:spPr>
        <p:txBody>
          <a:bodyPr wrap="square" rtlCol="0">
            <a:spAutoFit/>
          </a:bodyPr>
          <a:lstStyle/>
          <a:p>
            <a:pPr algn="ctr"/>
            <a:r>
              <a:rPr lang="en-IN" sz="2800" dirty="0">
                <a:solidFill>
                  <a:schemeClr val="bg1"/>
                </a:solidFill>
              </a:rPr>
              <a:t>Polynomial Linear Regression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5BACC5-9236-4B5A-ABFE-FD361D9F204E}"/>
                  </a:ext>
                </a:extLst>
              </p:cNvPr>
              <p:cNvSpPr txBox="1"/>
              <p:nvPr/>
            </p:nvSpPr>
            <p:spPr>
              <a:xfrm>
                <a:off x="3738979" y="2356966"/>
                <a:ext cx="2072555" cy="461665"/>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oMath>
                </a14:m>
                <a:r>
                  <a:rPr lang="en-IN" sz="3000" dirty="0"/>
                  <a:t>+c</a:t>
                </a:r>
              </a:p>
            </p:txBody>
          </p:sp>
        </mc:Choice>
        <mc:Fallback xmlns="">
          <p:sp>
            <p:nvSpPr>
              <p:cNvPr id="8" name="TextBox 7">
                <a:extLst>
                  <a:ext uri="{FF2B5EF4-FFF2-40B4-BE49-F238E27FC236}">
                    <a16:creationId xmlns:a16="http://schemas.microsoft.com/office/drawing/2014/main" id="{C75BACC5-9236-4B5A-ABFE-FD361D9F204E}"/>
                  </a:ext>
                </a:extLst>
              </p:cNvPr>
              <p:cNvSpPr txBox="1">
                <a:spLocks noRot="1" noChangeAspect="1" noMove="1" noResize="1" noEditPoints="1" noAdjustHandles="1" noChangeArrowheads="1" noChangeShapeType="1" noTextEdit="1"/>
              </p:cNvSpPr>
              <p:nvPr/>
            </p:nvSpPr>
            <p:spPr>
              <a:xfrm>
                <a:off x="3738979" y="2356966"/>
                <a:ext cx="2072555" cy="461665"/>
              </a:xfrm>
              <a:prstGeom prst="rect">
                <a:avLst/>
              </a:prstGeom>
              <a:blipFill>
                <a:blip r:embed="rId2"/>
                <a:stretch>
                  <a:fillRect t="-26667" r="-10588" b="-5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22FD56-122D-4661-816F-76D6EFC258F8}"/>
                  </a:ext>
                </a:extLst>
              </p:cNvPr>
              <p:cNvSpPr txBox="1"/>
              <p:nvPr/>
            </p:nvSpPr>
            <p:spPr>
              <a:xfrm>
                <a:off x="3738979" y="3849838"/>
                <a:ext cx="6641626" cy="461665"/>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r>
                      <a:rPr lang="en-IN" sz="3000" b="0" i="1" smtClean="0">
                        <a:latin typeface="Cambria Math" panose="02040503050406030204" pitchFamily="18" charset="0"/>
                      </a:rPr>
                      <m:t>+</m:t>
                    </m:r>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2</m:t>
                        </m:r>
                      </m:sub>
                    </m:sSub>
                    <m:sSub>
                      <m:sSubPr>
                        <m:ctrlPr>
                          <a:rPr lang="en-IN" sz="3000" i="1">
                            <a:latin typeface="Cambria Math" panose="02040503050406030204" pitchFamily="18" charset="0"/>
                          </a:rPr>
                        </m:ctrlPr>
                      </m:sSubPr>
                      <m:e>
                        <m:r>
                          <a:rPr lang="en-IN" sz="3000" i="1">
                            <a:latin typeface="Cambria Math" panose="02040503050406030204" pitchFamily="18" charset="0"/>
                          </a:rPr>
                          <m:t>𝑥</m:t>
                        </m:r>
                      </m:e>
                      <m:sub>
                        <m:r>
                          <a:rPr lang="en-IN" sz="3000" b="0" i="1" smtClean="0">
                            <a:latin typeface="Cambria Math" panose="02040503050406030204" pitchFamily="18" charset="0"/>
                          </a:rPr>
                          <m:t>2</m:t>
                        </m:r>
                      </m:sub>
                    </m:sSub>
                  </m:oMath>
                </a14:m>
                <a:r>
                  <a:rPr lang="en-IN" sz="3000" dirty="0"/>
                  <a:t>+ </a:t>
                </a:r>
                <a14:m>
                  <m:oMath xmlns:m="http://schemas.openxmlformats.org/officeDocument/2006/math">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3</m:t>
                        </m:r>
                      </m:sub>
                    </m:sSub>
                    <m:sSub>
                      <m:sSubPr>
                        <m:ctrlPr>
                          <a:rPr lang="en-IN" sz="3000" i="1">
                            <a:latin typeface="Cambria Math" panose="02040503050406030204" pitchFamily="18" charset="0"/>
                          </a:rPr>
                        </m:ctrlPr>
                      </m:sSubPr>
                      <m:e>
                        <m:r>
                          <a:rPr lang="en-IN" sz="3000" i="1">
                            <a:latin typeface="Cambria Math" panose="02040503050406030204" pitchFamily="18" charset="0"/>
                          </a:rPr>
                          <m:t>𝑥</m:t>
                        </m:r>
                      </m:e>
                      <m:sub>
                        <m:r>
                          <a:rPr lang="en-IN" sz="3000" b="0" i="1" smtClean="0">
                            <a:latin typeface="Cambria Math" panose="02040503050406030204" pitchFamily="18" charset="0"/>
                          </a:rPr>
                          <m:t>3</m:t>
                        </m:r>
                      </m:sub>
                    </m:sSub>
                    <m:r>
                      <a:rPr lang="en-IN" sz="3000" b="0" i="1" smtClean="0">
                        <a:latin typeface="Cambria Math" panose="02040503050406030204" pitchFamily="18" charset="0"/>
                      </a:rPr>
                      <m:t>+.. .+</m:t>
                    </m:r>
                    <m:sSub>
                      <m:sSubPr>
                        <m:ctrlPr>
                          <a:rPr lang="en-IN" sz="3200" i="1">
                            <a:latin typeface="Cambria Math" panose="02040503050406030204" pitchFamily="18" charset="0"/>
                          </a:rPr>
                        </m:ctrlPr>
                      </m:sSubPr>
                      <m:e>
                        <m:r>
                          <a:rPr lang="en-IN" sz="3200" i="1">
                            <a:latin typeface="Cambria Math" panose="02040503050406030204" pitchFamily="18" charset="0"/>
                          </a:rPr>
                          <m:t>𝑚</m:t>
                        </m:r>
                      </m:e>
                      <m:sub>
                        <m:r>
                          <a:rPr lang="en-IN" sz="3200" b="0" i="1" smtClean="0">
                            <a:latin typeface="Cambria Math" panose="02040503050406030204" pitchFamily="18" charset="0"/>
                          </a:rPr>
                          <m:t>𝑛</m:t>
                        </m:r>
                      </m:sub>
                    </m:sSub>
                    <m:sSub>
                      <m:sSubPr>
                        <m:ctrlPr>
                          <a:rPr lang="en-IN" sz="3200" i="1">
                            <a:latin typeface="Cambria Math" panose="02040503050406030204" pitchFamily="18" charset="0"/>
                          </a:rPr>
                        </m:ctrlPr>
                      </m:sSubPr>
                      <m:e>
                        <m:r>
                          <a:rPr lang="en-IN" sz="3200" i="1">
                            <a:latin typeface="Cambria Math" panose="02040503050406030204" pitchFamily="18" charset="0"/>
                          </a:rPr>
                          <m:t>𝑥</m:t>
                        </m:r>
                      </m:e>
                      <m:sub>
                        <m:r>
                          <a:rPr lang="en-IN" sz="3200" b="0" i="1" smtClean="0">
                            <a:latin typeface="Cambria Math" panose="02040503050406030204" pitchFamily="18" charset="0"/>
                          </a:rPr>
                          <m:t>𝑛</m:t>
                        </m:r>
                      </m:sub>
                    </m:sSub>
                  </m:oMath>
                </a14:m>
                <a:r>
                  <a:rPr lang="en-IN" sz="3000" dirty="0"/>
                  <a:t>+c</a:t>
                </a:r>
              </a:p>
            </p:txBody>
          </p:sp>
        </mc:Choice>
        <mc:Fallback xmlns="">
          <p:sp>
            <p:nvSpPr>
              <p:cNvPr id="9" name="TextBox 8">
                <a:extLst>
                  <a:ext uri="{FF2B5EF4-FFF2-40B4-BE49-F238E27FC236}">
                    <a16:creationId xmlns:a16="http://schemas.microsoft.com/office/drawing/2014/main" id="{FD22FD56-122D-4661-816F-76D6EFC258F8}"/>
                  </a:ext>
                </a:extLst>
              </p:cNvPr>
              <p:cNvSpPr txBox="1">
                <a:spLocks noRot="1" noChangeAspect="1" noMove="1" noResize="1" noEditPoints="1" noAdjustHandles="1" noChangeArrowheads="1" noChangeShapeType="1" noTextEdit="1"/>
              </p:cNvSpPr>
              <p:nvPr/>
            </p:nvSpPr>
            <p:spPr>
              <a:xfrm>
                <a:off x="3738979" y="3849838"/>
                <a:ext cx="6641626" cy="461665"/>
              </a:xfrm>
              <a:prstGeom prst="rect">
                <a:avLst/>
              </a:prstGeom>
              <a:blipFill>
                <a:blip r:embed="rId3"/>
                <a:stretch>
                  <a:fillRect t="-26667" r="-2569" b="-5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D5DAC27-8ED2-4C6B-99F2-3632AE38AC63}"/>
                  </a:ext>
                </a:extLst>
              </p:cNvPr>
              <p:cNvSpPr txBox="1"/>
              <p:nvPr/>
            </p:nvSpPr>
            <p:spPr>
              <a:xfrm>
                <a:off x="3738978" y="5349453"/>
                <a:ext cx="6776983" cy="469359"/>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r>
                      <a:rPr lang="en-IN" sz="3000" b="0" i="1" smtClean="0">
                        <a:latin typeface="Cambria Math" panose="02040503050406030204" pitchFamily="18" charset="0"/>
                      </a:rPr>
                      <m:t>+</m:t>
                    </m:r>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2</m:t>
                        </m:r>
                      </m:sub>
                    </m:sSub>
                    <m:sSubSup>
                      <m:sSubSupPr>
                        <m:ctrlPr>
                          <a:rPr lang="en-IN" sz="3000" i="1" smtClean="0">
                            <a:latin typeface="Cambria Math" panose="02040503050406030204" pitchFamily="18" charset="0"/>
                          </a:rPr>
                        </m:ctrlPr>
                      </m:sSubSupPr>
                      <m:e>
                        <m:r>
                          <a:rPr lang="en-IN" sz="3000" b="0" i="1" smtClean="0">
                            <a:latin typeface="Cambria Math" panose="02040503050406030204" pitchFamily="18" charset="0"/>
                          </a:rPr>
                          <m:t>𝑥</m:t>
                        </m:r>
                      </m:e>
                      <m:sub>
                        <m:r>
                          <a:rPr lang="en-IN" sz="3000" b="0" i="1" smtClean="0">
                            <a:latin typeface="Cambria Math" panose="02040503050406030204" pitchFamily="18" charset="0"/>
                          </a:rPr>
                          <m:t>1</m:t>
                        </m:r>
                      </m:sub>
                      <m:sup>
                        <m:r>
                          <a:rPr lang="en-IN" sz="3000" b="0" i="1" smtClean="0">
                            <a:latin typeface="Cambria Math" panose="02040503050406030204" pitchFamily="18" charset="0"/>
                          </a:rPr>
                          <m:t>2</m:t>
                        </m:r>
                      </m:sup>
                    </m:sSubSup>
                  </m:oMath>
                </a14:m>
                <a:r>
                  <a:rPr lang="en-IN" sz="3000" dirty="0"/>
                  <a:t>+ </a:t>
                </a:r>
                <a14:m>
                  <m:oMath xmlns:m="http://schemas.openxmlformats.org/officeDocument/2006/math">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3</m:t>
                        </m:r>
                      </m:sub>
                    </m:sSub>
                    <m:sSubSup>
                      <m:sSubSupPr>
                        <m:ctrlPr>
                          <a:rPr lang="en-IN" sz="3000" i="1">
                            <a:latin typeface="Cambria Math" panose="02040503050406030204" pitchFamily="18" charset="0"/>
                          </a:rPr>
                        </m:ctrlPr>
                      </m:sSubSupPr>
                      <m:e>
                        <m:r>
                          <a:rPr lang="en-IN" sz="3000" i="1">
                            <a:latin typeface="Cambria Math" panose="02040503050406030204" pitchFamily="18" charset="0"/>
                          </a:rPr>
                          <m:t>𝑥</m:t>
                        </m:r>
                      </m:e>
                      <m:sub>
                        <m:r>
                          <a:rPr lang="en-IN" sz="3000" i="1">
                            <a:latin typeface="Cambria Math" panose="02040503050406030204" pitchFamily="18" charset="0"/>
                          </a:rPr>
                          <m:t>1</m:t>
                        </m:r>
                      </m:sub>
                      <m:sup>
                        <m:r>
                          <a:rPr lang="en-IN" sz="3000" b="0" i="1" smtClean="0">
                            <a:latin typeface="Cambria Math" panose="02040503050406030204" pitchFamily="18" charset="0"/>
                          </a:rPr>
                          <m:t>3</m:t>
                        </m:r>
                      </m:sup>
                    </m:sSubSup>
                    <m:r>
                      <a:rPr lang="en-IN" sz="3000" b="0" i="1" smtClean="0">
                        <a:latin typeface="Cambria Math" panose="02040503050406030204" pitchFamily="18" charset="0"/>
                      </a:rPr>
                      <m:t>+.. .+</m:t>
                    </m:r>
                    <m:sSub>
                      <m:sSubPr>
                        <m:ctrlPr>
                          <a:rPr lang="en-IN" sz="3200" i="1">
                            <a:latin typeface="Cambria Math" panose="02040503050406030204" pitchFamily="18" charset="0"/>
                          </a:rPr>
                        </m:ctrlPr>
                      </m:sSubPr>
                      <m:e>
                        <m:r>
                          <a:rPr lang="en-IN" sz="3200" i="1">
                            <a:latin typeface="Cambria Math" panose="02040503050406030204" pitchFamily="18" charset="0"/>
                          </a:rPr>
                          <m:t>𝑚</m:t>
                        </m:r>
                      </m:e>
                      <m:sub>
                        <m:r>
                          <a:rPr lang="en-IN" sz="3200" b="0" i="1" smtClean="0">
                            <a:latin typeface="Cambria Math" panose="02040503050406030204" pitchFamily="18" charset="0"/>
                          </a:rPr>
                          <m:t>𝑛</m:t>
                        </m:r>
                      </m:sub>
                    </m:sSub>
                    <m:sSubSup>
                      <m:sSubSupPr>
                        <m:ctrlPr>
                          <a:rPr lang="en-IN" sz="3000" i="1">
                            <a:latin typeface="Cambria Math" panose="02040503050406030204" pitchFamily="18" charset="0"/>
                          </a:rPr>
                        </m:ctrlPr>
                      </m:sSubSupPr>
                      <m:e>
                        <m:r>
                          <a:rPr lang="en-IN" sz="3000" i="1">
                            <a:latin typeface="Cambria Math" panose="02040503050406030204" pitchFamily="18" charset="0"/>
                          </a:rPr>
                          <m:t>𝑥</m:t>
                        </m:r>
                      </m:e>
                      <m:sub>
                        <m:r>
                          <a:rPr lang="en-IN" sz="3000" b="0" i="1" smtClean="0">
                            <a:latin typeface="Cambria Math" panose="02040503050406030204" pitchFamily="18" charset="0"/>
                          </a:rPr>
                          <m:t>1</m:t>
                        </m:r>
                      </m:sub>
                      <m:sup>
                        <m:r>
                          <a:rPr lang="en-IN" sz="3000" b="0" i="1" smtClean="0">
                            <a:latin typeface="Cambria Math" panose="02040503050406030204" pitchFamily="18" charset="0"/>
                          </a:rPr>
                          <m:t>𝑛</m:t>
                        </m:r>
                      </m:sup>
                    </m:sSubSup>
                  </m:oMath>
                </a14:m>
                <a:r>
                  <a:rPr lang="en-IN" sz="3000" dirty="0"/>
                  <a:t>+c</a:t>
                </a:r>
              </a:p>
            </p:txBody>
          </p:sp>
        </mc:Choice>
        <mc:Fallback xmlns="">
          <p:sp>
            <p:nvSpPr>
              <p:cNvPr id="10" name="TextBox 9">
                <a:extLst>
                  <a:ext uri="{FF2B5EF4-FFF2-40B4-BE49-F238E27FC236}">
                    <a16:creationId xmlns:a16="http://schemas.microsoft.com/office/drawing/2014/main" id="{9D5DAC27-8ED2-4C6B-99F2-3632AE38AC63}"/>
                  </a:ext>
                </a:extLst>
              </p:cNvPr>
              <p:cNvSpPr txBox="1">
                <a:spLocks noRot="1" noChangeAspect="1" noMove="1" noResize="1" noEditPoints="1" noAdjustHandles="1" noChangeArrowheads="1" noChangeShapeType="1" noTextEdit="1"/>
              </p:cNvSpPr>
              <p:nvPr/>
            </p:nvSpPr>
            <p:spPr>
              <a:xfrm>
                <a:off x="3738978" y="5349453"/>
                <a:ext cx="6776983" cy="469359"/>
              </a:xfrm>
              <a:prstGeom prst="rect">
                <a:avLst/>
              </a:prstGeom>
              <a:blipFill>
                <a:blip r:embed="rId4"/>
                <a:stretch>
                  <a:fillRect t="-23377" r="-1259" b="-50649"/>
                </a:stretch>
              </a:blipFill>
            </p:spPr>
            <p:txBody>
              <a:bodyPr/>
              <a:lstStyle/>
              <a:p>
                <a:r>
                  <a:rPr lang="en-IN">
                    <a:noFill/>
                  </a:rPr>
                  <a:t> </a:t>
                </a:r>
              </a:p>
            </p:txBody>
          </p:sp>
        </mc:Fallback>
      </mc:AlternateContent>
    </p:spTree>
    <p:extLst>
      <p:ext uri="{BB962C8B-B14F-4D97-AF65-F5344CB8AC3E}">
        <p14:creationId xmlns:p14="http://schemas.microsoft.com/office/powerpoint/2010/main" val="3398537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Performance Analysis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4" y="1828800"/>
            <a:ext cx="10324919"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sklearn.metrics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mean_squared_error</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r2_score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 The mean squared error</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print("Mean squared error: %.2f"%mean_squared_error(</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ytest,ypred</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 Explained variance score: 1 is perfect prediction</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print('Variance score: %.2f' % r2_score(</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ytest</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ypred</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254393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B269FE-4116-4956-ACD7-1458D2DF7AE9}"/>
              </a:ext>
            </a:extLst>
          </p:cNvPr>
          <p:cNvSpPr>
            <a:spLocks noGrp="1"/>
          </p:cNvSpPr>
          <p:nvPr>
            <p:ph type="title"/>
          </p:nvPr>
        </p:nvSpPr>
        <p:spPr/>
        <p:txBody>
          <a:bodyPr/>
          <a:lstStyle/>
          <a:p>
            <a:r>
              <a:rPr lang="en-IN" cap="none" dirty="0"/>
              <a:t>Multivariate Linear Regression</a:t>
            </a:r>
          </a:p>
        </p:txBody>
      </p:sp>
      <p:sp>
        <p:nvSpPr>
          <p:cNvPr id="4" name="Text Placeholder 3">
            <a:extLst>
              <a:ext uri="{FF2B5EF4-FFF2-40B4-BE49-F238E27FC236}">
                <a16:creationId xmlns:a16="http://schemas.microsoft.com/office/drawing/2014/main" id="{18FB328B-6A41-4CF3-9605-F8B33AB78C89}"/>
              </a:ext>
            </a:extLst>
          </p:cNvPr>
          <p:cNvSpPr>
            <a:spLocks noGrp="1"/>
          </p:cNvSpPr>
          <p:nvPr>
            <p:ph type="body" idx="1"/>
          </p:nvPr>
        </p:nvSpPr>
        <p:spPr/>
        <p:txBody>
          <a:bodyPr/>
          <a:lstStyle/>
          <a:p>
            <a:r>
              <a:rPr lang="en-IN" dirty="0"/>
              <a:t>Python code using </a:t>
            </a:r>
            <a:r>
              <a:rPr lang="en-IN" dirty="0" err="1"/>
              <a:t>sklearn</a:t>
            </a:r>
            <a:endParaRPr lang="en-IN" dirty="0"/>
          </a:p>
        </p:txBody>
      </p:sp>
    </p:spTree>
    <p:extLst>
      <p:ext uri="{BB962C8B-B14F-4D97-AF65-F5344CB8AC3E}">
        <p14:creationId xmlns:p14="http://schemas.microsoft.com/office/powerpoint/2010/main" val="703483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8FE7-4E52-48F4-8A49-6407EDE2B872}"/>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One Hot Encoding</a:t>
            </a:r>
          </a:p>
        </p:txBody>
      </p:sp>
      <p:sp>
        <p:nvSpPr>
          <p:cNvPr id="3" name="Content Placeholder 2">
            <a:extLst>
              <a:ext uri="{FF2B5EF4-FFF2-40B4-BE49-F238E27FC236}">
                <a16:creationId xmlns:a16="http://schemas.microsoft.com/office/drawing/2014/main" id="{E33FF139-895D-4D84-9E7C-1AB25F54270B}"/>
              </a:ext>
            </a:extLst>
          </p:cNvPr>
          <p:cNvSpPr>
            <a:spLocks noGrp="1"/>
          </p:cNvSpPr>
          <p:nvPr>
            <p:ph sz="quarter" idx="13"/>
          </p:nvPr>
        </p:nvSpPr>
        <p:spPr/>
        <p:txBody>
          <a:bodyPr>
            <a:normAutofit/>
          </a:bodyPr>
          <a:lstStyle/>
          <a:p>
            <a:pPr>
              <a:lnSpc>
                <a:spcPct val="150000"/>
              </a:lnSpc>
            </a:pPr>
            <a:r>
              <a:rPr lang="en-US" sz="2400" dirty="0"/>
              <a:t>When some inputs are categories (e.g. gender) rather than numbers (e.g. age) we need to represent the category values as numbers so they can be used in our linear regression equations.</a:t>
            </a:r>
            <a:endParaRPr lang="en-IN" sz="2400" dirty="0"/>
          </a:p>
        </p:txBody>
      </p:sp>
    </p:spTree>
    <p:extLst>
      <p:ext uri="{BB962C8B-B14F-4D97-AF65-F5344CB8AC3E}">
        <p14:creationId xmlns:p14="http://schemas.microsoft.com/office/powerpoint/2010/main" val="1855603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7188-72BF-454A-B5FA-83CD8FE1E3A0}"/>
              </a:ext>
            </a:extLst>
          </p:cNvPr>
          <p:cNvSpPr>
            <a:spLocks noGrp="1"/>
          </p:cNvSpPr>
          <p:nvPr>
            <p:ph type="title"/>
          </p:nvPr>
        </p:nvSpPr>
        <p:spPr/>
        <p:txBody>
          <a:bodyPr/>
          <a:lstStyle/>
          <a:p>
            <a:r>
              <a:rPr lang="en-IN" sz="4000" b="1" cap="none" spc="-73" dirty="0">
                <a:solidFill>
                  <a:srgbClr val="3A3A3A"/>
                </a:solidFill>
                <a:latin typeface="Calibri"/>
                <a:cs typeface="Calibri"/>
              </a:rPr>
              <a:t>Dummy Variables</a:t>
            </a:r>
          </a:p>
        </p:txBody>
      </p:sp>
      <p:graphicFrame>
        <p:nvGraphicFramePr>
          <p:cNvPr id="4" name="Content Placeholder 3">
            <a:extLst>
              <a:ext uri="{FF2B5EF4-FFF2-40B4-BE49-F238E27FC236}">
                <a16:creationId xmlns:a16="http://schemas.microsoft.com/office/drawing/2014/main" id="{99382708-FF2B-405E-9608-064045052296}"/>
              </a:ext>
            </a:extLst>
          </p:cNvPr>
          <p:cNvGraphicFramePr>
            <a:graphicFrameLocks noGrp="1"/>
          </p:cNvGraphicFramePr>
          <p:nvPr>
            <p:ph sz="quarter" idx="13"/>
          </p:nvPr>
        </p:nvGraphicFramePr>
        <p:xfrm>
          <a:off x="1145309" y="2084832"/>
          <a:ext cx="5763491" cy="2289696"/>
        </p:xfrm>
        <a:graphic>
          <a:graphicData uri="http://schemas.openxmlformats.org/drawingml/2006/table">
            <a:tbl>
              <a:tblPr firstRow="1" bandRow="1">
                <a:tableStyleId>{5C22544A-7EE6-4342-B048-85BDC9FD1C3A}</a:tableStyleId>
              </a:tblPr>
              <a:tblGrid>
                <a:gridCol w="1575685">
                  <a:extLst>
                    <a:ext uri="{9D8B030D-6E8A-4147-A177-3AD203B41FA5}">
                      <a16:colId xmlns:a16="http://schemas.microsoft.com/office/drawing/2014/main" val="110717730"/>
                    </a:ext>
                  </a:extLst>
                </a:gridCol>
                <a:gridCol w="1759261">
                  <a:extLst>
                    <a:ext uri="{9D8B030D-6E8A-4147-A177-3AD203B41FA5}">
                      <a16:colId xmlns:a16="http://schemas.microsoft.com/office/drawing/2014/main" val="1100102703"/>
                    </a:ext>
                  </a:extLst>
                </a:gridCol>
                <a:gridCol w="915751">
                  <a:extLst>
                    <a:ext uri="{9D8B030D-6E8A-4147-A177-3AD203B41FA5}">
                      <a16:colId xmlns:a16="http://schemas.microsoft.com/office/drawing/2014/main" val="3408653286"/>
                    </a:ext>
                  </a:extLst>
                </a:gridCol>
                <a:gridCol w="1512794">
                  <a:extLst>
                    <a:ext uri="{9D8B030D-6E8A-4147-A177-3AD203B41FA5}">
                      <a16:colId xmlns:a16="http://schemas.microsoft.com/office/drawing/2014/main" val="3587578889"/>
                    </a:ext>
                  </a:extLst>
                </a:gridCol>
              </a:tblGrid>
              <a:tr h="381616">
                <a:tc>
                  <a:txBody>
                    <a:bodyPr/>
                    <a:lstStyle/>
                    <a:p>
                      <a:pPr algn="ctr"/>
                      <a:r>
                        <a:rPr lang="en-IN" dirty="0"/>
                        <a:t>Salary</a:t>
                      </a:r>
                    </a:p>
                  </a:txBody>
                  <a:tcPr anchor="ctr"/>
                </a:tc>
                <a:tc>
                  <a:txBody>
                    <a:bodyPr/>
                    <a:lstStyle/>
                    <a:p>
                      <a:pPr algn="ctr"/>
                      <a:r>
                        <a:rPr lang="en-IN" dirty="0"/>
                        <a:t>Credit Score</a:t>
                      </a:r>
                    </a:p>
                  </a:txBody>
                  <a:tcPr anchor="ctr"/>
                </a:tc>
                <a:tc>
                  <a:txBody>
                    <a:bodyPr/>
                    <a:lstStyle/>
                    <a:p>
                      <a:pPr algn="ctr"/>
                      <a:r>
                        <a:rPr lang="en-IN" dirty="0"/>
                        <a:t>Age</a:t>
                      </a:r>
                    </a:p>
                  </a:txBody>
                  <a:tcPr anchor="ctr"/>
                </a:tc>
                <a:tc>
                  <a:txBody>
                    <a:bodyPr/>
                    <a:lstStyle/>
                    <a:p>
                      <a:pPr algn="ctr"/>
                      <a:r>
                        <a:rPr lang="en-IN" dirty="0"/>
                        <a:t>State</a:t>
                      </a:r>
                    </a:p>
                  </a:txBody>
                  <a:tcPr anchor="ctr"/>
                </a:tc>
                <a:extLst>
                  <a:ext uri="{0D108BD9-81ED-4DB2-BD59-A6C34878D82A}">
                    <a16:rowId xmlns:a16="http://schemas.microsoft.com/office/drawing/2014/main" val="936803060"/>
                  </a:ext>
                </a:extLst>
              </a:tr>
              <a:tr h="381616">
                <a:tc>
                  <a:txBody>
                    <a:bodyPr/>
                    <a:lstStyle/>
                    <a:p>
                      <a:pPr algn="ctr"/>
                      <a:r>
                        <a:rPr lang="en-IN" dirty="0"/>
                        <a:t>192,451</a:t>
                      </a:r>
                    </a:p>
                  </a:txBody>
                  <a:tcPr anchor="ctr"/>
                </a:tc>
                <a:tc>
                  <a:txBody>
                    <a:bodyPr/>
                    <a:lstStyle/>
                    <a:p>
                      <a:pPr algn="ctr"/>
                      <a:r>
                        <a:rPr lang="en-IN" dirty="0"/>
                        <a:t>485</a:t>
                      </a:r>
                    </a:p>
                  </a:txBody>
                  <a:tcPr anchor="ctr"/>
                </a:tc>
                <a:tc>
                  <a:txBody>
                    <a:bodyPr/>
                    <a:lstStyle/>
                    <a:p>
                      <a:pPr algn="ctr"/>
                      <a:r>
                        <a:rPr lang="en-IN" dirty="0"/>
                        <a:t>42</a:t>
                      </a:r>
                    </a:p>
                  </a:txBody>
                  <a:tcPr anchor="ctr"/>
                </a:tc>
                <a:tc>
                  <a:txBody>
                    <a:bodyPr/>
                    <a:lstStyle/>
                    <a:p>
                      <a:pPr algn="ctr"/>
                      <a:r>
                        <a:rPr lang="en-IN" dirty="0"/>
                        <a:t>New York</a:t>
                      </a:r>
                    </a:p>
                  </a:txBody>
                  <a:tcPr anchor="ctr"/>
                </a:tc>
                <a:extLst>
                  <a:ext uri="{0D108BD9-81ED-4DB2-BD59-A6C34878D82A}">
                    <a16:rowId xmlns:a16="http://schemas.microsoft.com/office/drawing/2014/main" val="2321384062"/>
                  </a:ext>
                </a:extLst>
              </a:tr>
              <a:tr h="381616">
                <a:tc>
                  <a:txBody>
                    <a:bodyPr/>
                    <a:lstStyle/>
                    <a:p>
                      <a:pPr algn="ctr"/>
                      <a:r>
                        <a:rPr lang="en-IN" dirty="0"/>
                        <a:t>118,450</a:t>
                      </a:r>
                    </a:p>
                  </a:txBody>
                  <a:tcPr anchor="ctr"/>
                </a:tc>
                <a:tc>
                  <a:txBody>
                    <a:bodyPr/>
                    <a:lstStyle/>
                    <a:p>
                      <a:pPr algn="ctr"/>
                      <a:r>
                        <a:rPr lang="en-IN" dirty="0"/>
                        <a:t>754</a:t>
                      </a:r>
                    </a:p>
                  </a:txBody>
                  <a:tcPr anchor="ctr"/>
                </a:tc>
                <a:tc>
                  <a:txBody>
                    <a:bodyPr/>
                    <a:lstStyle/>
                    <a:p>
                      <a:pPr algn="ctr"/>
                      <a:r>
                        <a:rPr lang="en-IN" dirty="0"/>
                        <a:t>35</a:t>
                      </a:r>
                    </a:p>
                  </a:txBody>
                  <a:tcPr anchor="ctr"/>
                </a:tc>
                <a:tc>
                  <a:txBody>
                    <a:bodyPr/>
                    <a:lstStyle/>
                    <a:p>
                      <a:pPr algn="ctr"/>
                      <a:r>
                        <a:rPr lang="en-IN" dirty="0"/>
                        <a:t>California</a:t>
                      </a:r>
                    </a:p>
                  </a:txBody>
                  <a:tcPr anchor="ctr"/>
                </a:tc>
                <a:extLst>
                  <a:ext uri="{0D108BD9-81ED-4DB2-BD59-A6C34878D82A}">
                    <a16:rowId xmlns:a16="http://schemas.microsoft.com/office/drawing/2014/main" val="3047385362"/>
                  </a:ext>
                </a:extLst>
              </a:tr>
              <a:tr h="381616">
                <a:tc>
                  <a:txBody>
                    <a:bodyPr/>
                    <a:lstStyle/>
                    <a:p>
                      <a:pPr algn="ctr"/>
                      <a:r>
                        <a:rPr lang="en-IN" dirty="0"/>
                        <a:t>258,254</a:t>
                      </a:r>
                    </a:p>
                  </a:txBody>
                  <a:tcPr anchor="ctr"/>
                </a:tc>
                <a:tc>
                  <a:txBody>
                    <a:bodyPr/>
                    <a:lstStyle/>
                    <a:p>
                      <a:pPr algn="ctr"/>
                      <a:r>
                        <a:rPr lang="en-IN" dirty="0"/>
                        <a:t>658</a:t>
                      </a:r>
                    </a:p>
                  </a:txBody>
                  <a:tcPr anchor="ctr"/>
                </a:tc>
                <a:tc>
                  <a:txBody>
                    <a:bodyPr/>
                    <a:lstStyle/>
                    <a:p>
                      <a:pPr algn="ctr"/>
                      <a:r>
                        <a:rPr lang="en-IN" dirty="0"/>
                        <a:t>28</a:t>
                      </a:r>
                    </a:p>
                  </a:txBody>
                  <a:tcPr anchor="ctr"/>
                </a:tc>
                <a:tc>
                  <a:txBody>
                    <a:bodyPr/>
                    <a:lstStyle/>
                    <a:p>
                      <a:pPr algn="ctr"/>
                      <a:r>
                        <a:rPr lang="en-IN" dirty="0"/>
                        <a:t>California</a:t>
                      </a:r>
                    </a:p>
                  </a:txBody>
                  <a:tcPr anchor="ctr"/>
                </a:tc>
                <a:extLst>
                  <a:ext uri="{0D108BD9-81ED-4DB2-BD59-A6C34878D82A}">
                    <a16:rowId xmlns:a16="http://schemas.microsoft.com/office/drawing/2014/main" val="4268475889"/>
                  </a:ext>
                </a:extLst>
              </a:tr>
              <a:tr h="381616">
                <a:tc>
                  <a:txBody>
                    <a:bodyPr/>
                    <a:lstStyle/>
                    <a:p>
                      <a:pPr algn="ctr"/>
                      <a:r>
                        <a:rPr lang="en-IN" dirty="0"/>
                        <a:t>200,123</a:t>
                      </a:r>
                    </a:p>
                  </a:txBody>
                  <a:tcPr anchor="ctr"/>
                </a:tc>
                <a:tc>
                  <a:txBody>
                    <a:bodyPr/>
                    <a:lstStyle/>
                    <a:p>
                      <a:pPr algn="ctr"/>
                      <a:r>
                        <a:rPr lang="en-IN" dirty="0"/>
                        <a:t>755</a:t>
                      </a:r>
                    </a:p>
                  </a:txBody>
                  <a:tcPr anchor="ctr"/>
                </a:tc>
                <a:tc>
                  <a:txBody>
                    <a:bodyPr/>
                    <a:lstStyle/>
                    <a:p>
                      <a:pPr algn="ctr"/>
                      <a:r>
                        <a:rPr lang="en-IN" dirty="0"/>
                        <a:t>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New York</a:t>
                      </a:r>
                    </a:p>
                  </a:txBody>
                  <a:tcPr anchor="ctr"/>
                </a:tc>
                <a:extLst>
                  <a:ext uri="{0D108BD9-81ED-4DB2-BD59-A6C34878D82A}">
                    <a16:rowId xmlns:a16="http://schemas.microsoft.com/office/drawing/2014/main" val="4226452843"/>
                  </a:ext>
                </a:extLst>
              </a:tr>
              <a:tr h="381616">
                <a:tc>
                  <a:txBody>
                    <a:bodyPr/>
                    <a:lstStyle/>
                    <a:p>
                      <a:pPr algn="ctr"/>
                      <a:r>
                        <a:rPr lang="en-IN" dirty="0"/>
                        <a:t>152,485</a:t>
                      </a:r>
                    </a:p>
                  </a:txBody>
                  <a:tcPr anchor="ctr"/>
                </a:tc>
                <a:tc>
                  <a:txBody>
                    <a:bodyPr/>
                    <a:lstStyle/>
                    <a:p>
                      <a:pPr algn="ctr"/>
                      <a:r>
                        <a:rPr lang="en-IN" dirty="0"/>
                        <a:t>654</a:t>
                      </a:r>
                    </a:p>
                  </a:txBody>
                  <a:tcPr anchor="ctr"/>
                </a:tc>
                <a:tc>
                  <a:txBody>
                    <a:bodyPr/>
                    <a:lstStyle/>
                    <a:p>
                      <a:pPr algn="ctr"/>
                      <a:r>
                        <a:rPr lang="en-IN" dirty="0"/>
                        <a:t>52</a:t>
                      </a:r>
                    </a:p>
                  </a:txBody>
                  <a:tcPr anchor="ctr"/>
                </a:tc>
                <a:tc>
                  <a:txBody>
                    <a:bodyPr/>
                    <a:lstStyle/>
                    <a:p>
                      <a:pPr algn="ctr"/>
                      <a:r>
                        <a:rPr lang="en-IN" dirty="0"/>
                        <a:t>California</a:t>
                      </a:r>
                    </a:p>
                  </a:txBody>
                  <a:tcPr anchor="ctr"/>
                </a:tc>
                <a:extLst>
                  <a:ext uri="{0D108BD9-81ED-4DB2-BD59-A6C34878D82A}">
                    <a16:rowId xmlns:a16="http://schemas.microsoft.com/office/drawing/2014/main" val="4262894910"/>
                  </a:ext>
                </a:extLst>
              </a:tr>
            </a:tbl>
          </a:graphicData>
        </a:graphic>
      </p:graphicFrame>
      <p:graphicFrame>
        <p:nvGraphicFramePr>
          <p:cNvPr id="5" name="Table 4">
            <a:extLst>
              <a:ext uri="{FF2B5EF4-FFF2-40B4-BE49-F238E27FC236}">
                <a16:creationId xmlns:a16="http://schemas.microsoft.com/office/drawing/2014/main" id="{DB961241-7089-45EB-82C1-E592221C9CF2}"/>
              </a:ext>
            </a:extLst>
          </p:cNvPr>
          <p:cNvGraphicFramePr>
            <a:graphicFrameLocks noGrp="1"/>
          </p:cNvGraphicFramePr>
          <p:nvPr/>
        </p:nvGraphicFramePr>
        <p:xfrm>
          <a:off x="7920366" y="2097212"/>
          <a:ext cx="2862903" cy="2283966"/>
        </p:xfrm>
        <a:graphic>
          <a:graphicData uri="http://schemas.openxmlformats.org/drawingml/2006/table">
            <a:tbl>
              <a:tblPr firstRow="1" bandRow="1">
                <a:tableStyleId>{5C22544A-7EE6-4342-B048-85BDC9FD1C3A}</a:tableStyleId>
              </a:tblPr>
              <a:tblGrid>
                <a:gridCol w="1504677">
                  <a:extLst>
                    <a:ext uri="{9D8B030D-6E8A-4147-A177-3AD203B41FA5}">
                      <a16:colId xmlns:a16="http://schemas.microsoft.com/office/drawing/2014/main" val="3249846596"/>
                    </a:ext>
                  </a:extLst>
                </a:gridCol>
                <a:gridCol w="1358226">
                  <a:extLst>
                    <a:ext uri="{9D8B030D-6E8A-4147-A177-3AD203B41FA5}">
                      <a16:colId xmlns:a16="http://schemas.microsoft.com/office/drawing/2014/main" val="2940692732"/>
                    </a:ext>
                  </a:extLst>
                </a:gridCol>
              </a:tblGrid>
              <a:tr h="3815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New York</a:t>
                      </a:r>
                    </a:p>
                  </a:txBody>
                  <a:tcPr anchor="ctr"/>
                </a:tc>
                <a:tc>
                  <a:txBody>
                    <a:bodyPr/>
                    <a:lstStyle/>
                    <a:p>
                      <a:pPr algn="ctr"/>
                      <a:r>
                        <a:rPr lang="en-IN" dirty="0"/>
                        <a:t>California</a:t>
                      </a:r>
                    </a:p>
                  </a:txBody>
                  <a:tcPr anchor="ctr"/>
                </a:tc>
                <a:extLst>
                  <a:ext uri="{0D108BD9-81ED-4DB2-BD59-A6C34878D82A}">
                    <a16:rowId xmlns:a16="http://schemas.microsoft.com/office/drawing/2014/main" val="2779099702"/>
                  </a:ext>
                </a:extLst>
              </a:tr>
              <a:tr h="381532">
                <a:tc>
                  <a:txBody>
                    <a:bodyPr/>
                    <a:lstStyle/>
                    <a:p>
                      <a:pPr algn="ctr"/>
                      <a:r>
                        <a:rPr lang="en-IN" dirty="0"/>
                        <a:t>1</a:t>
                      </a:r>
                    </a:p>
                  </a:txBody>
                  <a:tcPr anchor="ctr"/>
                </a:tc>
                <a:tc>
                  <a:txBody>
                    <a:bodyPr/>
                    <a:lstStyle/>
                    <a:p>
                      <a:pPr algn="ctr"/>
                      <a:r>
                        <a:rPr lang="en-IN" dirty="0"/>
                        <a:t>0</a:t>
                      </a:r>
                    </a:p>
                  </a:txBody>
                  <a:tcPr anchor="ctr"/>
                </a:tc>
                <a:extLst>
                  <a:ext uri="{0D108BD9-81ED-4DB2-BD59-A6C34878D82A}">
                    <a16:rowId xmlns:a16="http://schemas.microsoft.com/office/drawing/2014/main" val="904824780"/>
                  </a:ext>
                </a:extLst>
              </a:tr>
              <a:tr h="381532">
                <a:tc>
                  <a:txBody>
                    <a:bodyPr/>
                    <a:lstStyle/>
                    <a:p>
                      <a:pPr algn="ctr"/>
                      <a:r>
                        <a:rPr lang="en-IN" dirty="0"/>
                        <a:t>0</a:t>
                      </a:r>
                    </a:p>
                  </a:txBody>
                  <a:tcPr anchor="ctr"/>
                </a:tc>
                <a:tc>
                  <a:txBody>
                    <a:bodyPr/>
                    <a:lstStyle/>
                    <a:p>
                      <a:pPr algn="ctr"/>
                      <a:r>
                        <a:rPr lang="en-IN" dirty="0"/>
                        <a:t>1</a:t>
                      </a:r>
                    </a:p>
                  </a:txBody>
                  <a:tcPr anchor="ctr"/>
                </a:tc>
                <a:extLst>
                  <a:ext uri="{0D108BD9-81ED-4DB2-BD59-A6C34878D82A}">
                    <a16:rowId xmlns:a16="http://schemas.microsoft.com/office/drawing/2014/main" val="1021873476"/>
                  </a:ext>
                </a:extLst>
              </a:tr>
              <a:tr h="376306">
                <a:tc>
                  <a:txBody>
                    <a:bodyPr/>
                    <a:lstStyle/>
                    <a:p>
                      <a:pPr algn="ctr"/>
                      <a:r>
                        <a:rPr lang="en-IN" dirty="0"/>
                        <a:t>0</a:t>
                      </a:r>
                    </a:p>
                  </a:txBody>
                  <a:tcPr anchor="ctr"/>
                </a:tc>
                <a:tc>
                  <a:txBody>
                    <a:bodyPr/>
                    <a:lstStyle/>
                    <a:p>
                      <a:pPr algn="ctr"/>
                      <a:r>
                        <a:rPr lang="en-IN" dirty="0"/>
                        <a:t>1</a:t>
                      </a:r>
                    </a:p>
                  </a:txBody>
                  <a:tcPr anchor="ctr"/>
                </a:tc>
                <a:extLst>
                  <a:ext uri="{0D108BD9-81ED-4DB2-BD59-A6C34878D82A}">
                    <a16:rowId xmlns:a16="http://schemas.microsoft.com/office/drawing/2014/main" val="601373833"/>
                  </a:ext>
                </a:extLst>
              </a:tr>
              <a:tr h="381532">
                <a:tc>
                  <a:txBody>
                    <a:bodyPr/>
                    <a:lstStyle/>
                    <a:p>
                      <a:pPr algn="ctr"/>
                      <a:r>
                        <a:rPr lang="en-IN" dirty="0"/>
                        <a:t>1</a:t>
                      </a:r>
                    </a:p>
                  </a:txBody>
                  <a:tcPr anchor="ctr"/>
                </a:tc>
                <a:tc>
                  <a:txBody>
                    <a:bodyPr/>
                    <a:lstStyle/>
                    <a:p>
                      <a:pPr algn="ctr"/>
                      <a:r>
                        <a:rPr lang="en-IN" dirty="0"/>
                        <a:t>0</a:t>
                      </a:r>
                    </a:p>
                  </a:txBody>
                  <a:tcPr anchor="ctr"/>
                </a:tc>
                <a:extLst>
                  <a:ext uri="{0D108BD9-81ED-4DB2-BD59-A6C34878D82A}">
                    <a16:rowId xmlns:a16="http://schemas.microsoft.com/office/drawing/2014/main" val="2578948286"/>
                  </a:ext>
                </a:extLst>
              </a:tr>
              <a:tr h="381532">
                <a:tc>
                  <a:txBody>
                    <a:bodyPr/>
                    <a:lstStyle/>
                    <a:p>
                      <a:pPr algn="ctr"/>
                      <a:r>
                        <a:rPr lang="en-IN" dirty="0"/>
                        <a:t>0</a:t>
                      </a:r>
                    </a:p>
                  </a:txBody>
                  <a:tcPr anchor="ctr"/>
                </a:tc>
                <a:tc>
                  <a:txBody>
                    <a:bodyPr/>
                    <a:lstStyle/>
                    <a:p>
                      <a:pPr algn="ctr"/>
                      <a:r>
                        <a:rPr lang="en-IN" dirty="0"/>
                        <a:t>1</a:t>
                      </a:r>
                    </a:p>
                  </a:txBody>
                  <a:tcPr anchor="ctr"/>
                </a:tc>
                <a:extLst>
                  <a:ext uri="{0D108BD9-81ED-4DB2-BD59-A6C34878D82A}">
                    <a16:rowId xmlns:a16="http://schemas.microsoft.com/office/drawing/2014/main" val="4243211311"/>
                  </a:ext>
                </a:extLst>
              </a:tr>
            </a:tbl>
          </a:graphicData>
        </a:graphic>
      </p:graphicFrame>
      <p:sp>
        <p:nvSpPr>
          <p:cNvPr id="6" name="TextBox 5">
            <a:extLst>
              <a:ext uri="{FF2B5EF4-FFF2-40B4-BE49-F238E27FC236}">
                <a16:creationId xmlns:a16="http://schemas.microsoft.com/office/drawing/2014/main" id="{8484F6A9-7890-4237-BC6F-B801BB362BFF}"/>
              </a:ext>
            </a:extLst>
          </p:cNvPr>
          <p:cNvSpPr txBox="1"/>
          <p:nvPr/>
        </p:nvSpPr>
        <p:spPr>
          <a:xfrm>
            <a:off x="8594251" y="1299183"/>
            <a:ext cx="21890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rPr>
              <a:t>Dummy Variables</a:t>
            </a:r>
          </a:p>
        </p:txBody>
      </p:sp>
      <p:cxnSp>
        <p:nvCxnSpPr>
          <p:cNvPr id="8" name="Straight Arrow Connector 7">
            <a:extLst>
              <a:ext uri="{FF2B5EF4-FFF2-40B4-BE49-F238E27FC236}">
                <a16:creationId xmlns:a16="http://schemas.microsoft.com/office/drawing/2014/main" id="{7E2DDE4C-3EDA-4F9D-B4BE-D4A47B10B051}"/>
              </a:ext>
            </a:extLst>
          </p:cNvPr>
          <p:cNvCxnSpPr/>
          <p:nvPr/>
        </p:nvCxnSpPr>
        <p:spPr>
          <a:xfrm flipH="1">
            <a:off x="9097821" y="1680895"/>
            <a:ext cx="277091" cy="28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1F99FF6-95C8-4F4C-8A38-35E719CC6C74}"/>
              </a:ext>
            </a:extLst>
          </p:cNvPr>
          <p:cNvCxnSpPr>
            <a:cxnSpLocks/>
          </p:cNvCxnSpPr>
          <p:nvPr/>
        </p:nvCxnSpPr>
        <p:spPr>
          <a:xfrm>
            <a:off x="9513458" y="1680895"/>
            <a:ext cx="147781" cy="28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739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marR="0" lvl="0" indent="0" algn="l" defTabSz="457200" rtl="0" eaLnBrk="1" fontAlgn="auto" latinLnBrk="0" hangingPunct="1">
              <a:lnSpc>
                <a:spcPct val="100000"/>
              </a:lnSpc>
              <a:spcBef>
                <a:spcPts val="85"/>
              </a:spcBef>
              <a:spcAft>
                <a:spcPts val="0"/>
              </a:spcAft>
              <a:buClrTx/>
              <a:buSzTx/>
              <a:buFontTx/>
              <a:buNone/>
              <a:tabLst/>
              <a:defRPr/>
            </a:pPr>
            <a:r>
              <a:rPr kumimoji="0" lang="en-IN" sz="4000" b="1" i="0" u="none" strike="noStrike" kern="1200" cap="none" spc="-73" normalizeH="0" baseline="0" noProof="0" dirty="0">
                <a:ln>
                  <a:noFill/>
                </a:ln>
                <a:solidFill>
                  <a:srgbClr val="3A3A3A"/>
                </a:solidFill>
                <a:effectLst/>
                <a:uLnTx/>
                <a:uFillTx/>
                <a:latin typeface="Calibri"/>
                <a:ea typeface="+mn-ea"/>
                <a:cs typeface="Calibri"/>
              </a:rPr>
              <a:t>Encoding Categorical Data</a:t>
            </a:r>
            <a:endParaRPr kumimoji="0" sz="4000" b="0" i="0" u="none" strike="noStrike" kern="1200" cap="none" spc="0" normalizeH="0" baseline="0" noProof="0" dirty="0">
              <a:ln>
                <a:noFill/>
              </a:ln>
              <a:solidFill>
                <a:prstClr val="black"/>
              </a:solidFill>
              <a:effectLst/>
              <a:uLnTx/>
              <a:uFillTx/>
              <a:latin typeface="Calibri"/>
              <a:ea typeface="+mn-ea"/>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963765" y="1706880"/>
            <a:ext cx="10600162" cy="4444538"/>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from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sklearn.preprocessing</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import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from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sklearn.preprocessing</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import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#considering X is dataset from above slide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3 is the index number of state</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3]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labelencoder.fit_transform</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3])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categorical_features</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[3])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onehotencoder.fit_transform</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toarray</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p>
          </p:txBody>
        </p:sp>
      </p:grpSp>
    </p:spTree>
    <p:extLst>
      <p:ext uri="{BB962C8B-B14F-4D97-AF65-F5344CB8AC3E}">
        <p14:creationId xmlns:p14="http://schemas.microsoft.com/office/powerpoint/2010/main" val="1073254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14DB-DE30-4E2C-BA27-4C9D6CFDBD38}"/>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Avoiding the Dummy variable trap</a:t>
            </a:r>
          </a:p>
        </p:txBody>
      </p:sp>
      <p:sp>
        <p:nvSpPr>
          <p:cNvPr id="3" name="Content Placeholder 2">
            <a:extLst>
              <a:ext uri="{FF2B5EF4-FFF2-40B4-BE49-F238E27FC236}">
                <a16:creationId xmlns:a16="http://schemas.microsoft.com/office/drawing/2014/main" id="{4D47F671-205E-415D-A17C-3BA859354E46}"/>
              </a:ext>
            </a:extLst>
          </p:cNvPr>
          <p:cNvSpPr>
            <a:spLocks noGrp="1"/>
          </p:cNvSpPr>
          <p:nvPr>
            <p:ph sz="quarter" idx="13"/>
          </p:nvPr>
        </p:nvSpPr>
        <p:spPr/>
        <p:txBody>
          <a:bodyPr>
            <a:normAutofit/>
          </a:bodyPr>
          <a:lstStyle/>
          <a:p>
            <a:pPr>
              <a:lnSpc>
                <a:spcPct val="150000"/>
              </a:lnSpc>
            </a:pPr>
            <a:r>
              <a:rPr lang="en-IN" sz="2400" dirty="0"/>
              <a:t>X=X[:,1:]</a:t>
            </a:r>
          </a:p>
          <a:p>
            <a:pPr>
              <a:lnSpc>
                <a:spcPct val="150000"/>
              </a:lnSpc>
            </a:pPr>
            <a:endParaRPr lang="en-IN" sz="2400" dirty="0"/>
          </a:p>
          <a:p>
            <a:pPr>
              <a:lnSpc>
                <a:spcPct val="150000"/>
              </a:lnSpc>
            </a:pPr>
            <a:r>
              <a:rPr lang="en-US" sz="2400" dirty="0"/>
              <a:t>NOTE : if you have n dummy variables remove one dummy variable to avoid the dummy variable trap. However the linear regression model that is built in R and Python takes care of this. But there is no harm in removing it by ourselves</a:t>
            </a:r>
            <a:endParaRPr lang="en-IN" sz="2400" dirty="0"/>
          </a:p>
          <a:p>
            <a:pPr>
              <a:lnSpc>
                <a:spcPct val="150000"/>
              </a:lnSpc>
            </a:pPr>
            <a:endParaRPr lang="en-IN" sz="2400" dirty="0"/>
          </a:p>
        </p:txBody>
      </p:sp>
    </p:spTree>
    <p:extLst>
      <p:ext uri="{BB962C8B-B14F-4D97-AF65-F5344CB8AC3E}">
        <p14:creationId xmlns:p14="http://schemas.microsoft.com/office/powerpoint/2010/main" val="877366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BD90-55D0-4AC4-8FD8-D559C630A27B}"/>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Feature Scaling</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D7B4BEDA-9F96-4631-955D-D4576D2AB16B}"/>
                  </a:ext>
                </a:extLst>
              </p:cNvPr>
              <p:cNvGraphicFramePr>
                <a:graphicFrameLocks noGrp="1"/>
              </p:cNvGraphicFramePr>
              <p:nvPr>
                <p:ph sz="quarter" idx="13"/>
              </p:nvPr>
            </p:nvGraphicFramePr>
            <p:xfrm>
              <a:off x="1130804" y="2481118"/>
              <a:ext cx="9962068" cy="2395682"/>
            </p:xfrm>
            <a:graphic>
              <a:graphicData uri="http://schemas.openxmlformats.org/drawingml/2006/table">
                <a:tbl>
                  <a:tblPr firstRow="1" bandRow="1">
                    <a:tableStyleId>{5C22544A-7EE6-4342-B048-85BDC9FD1C3A}</a:tableStyleId>
                  </a:tblPr>
                  <a:tblGrid>
                    <a:gridCol w="4981034">
                      <a:extLst>
                        <a:ext uri="{9D8B030D-6E8A-4147-A177-3AD203B41FA5}">
                          <a16:colId xmlns:a16="http://schemas.microsoft.com/office/drawing/2014/main" val="3952690729"/>
                        </a:ext>
                      </a:extLst>
                    </a:gridCol>
                    <a:gridCol w="4981034">
                      <a:extLst>
                        <a:ext uri="{9D8B030D-6E8A-4147-A177-3AD203B41FA5}">
                          <a16:colId xmlns:a16="http://schemas.microsoft.com/office/drawing/2014/main" val="2544699162"/>
                        </a:ext>
                      </a:extLst>
                    </a:gridCol>
                  </a:tblGrid>
                  <a:tr h="679329">
                    <a:tc>
                      <a:txBody>
                        <a:bodyPr/>
                        <a:lstStyle/>
                        <a:p>
                          <a:pPr algn="ctr"/>
                          <a:r>
                            <a:rPr lang="en-IN" sz="2400" dirty="0"/>
                            <a:t>Standardization</a:t>
                          </a:r>
                        </a:p>
                      </a:txBody>
                      <a:tcPr anchor="ctr"/>
                    </a:tc>
                    <a:tc>
                      <a:txBody>
                        <a:bodyPr/>
                        <a:lstStyle/>
                        <a:p>
                          <a:pPr algn="ctr"/>
                          <a:r>
                            <a:rPr lang="en-IN" sz="2400" dirty="0"/>
                            <a:t>Normalization</a:t>
                          </a:r>
                        </a:p>
                      </a:txBody>
                      <a:tcPr anchor="ctr"/>
                    </a:tc>
                    <a:extLst>
                      <a:ext uri="{0D108BD9-81ED-4DB2-BD59-A6C34878D82A}">
                        <a16:rowId xmlns:a16="http://schemas.microsoft.com/office/drawing/2014/main" val="3240559192"/>
                      </a:ext>
                    </a:extLst>
                  </a:tr>
                  <a:tr h="1716353">
                    <a:tc>
                      <a:txBody>
                        <a:bodyPr/>
                        <a:lstStyle/>
                        <a:p>
                          <a:pPr algn="ct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𝑠𝑡𝑎𝑛𝑑</m:t>
                                    </m:r>
                                  </m:sub>
                                </m:sSub>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m:t>
                                    </m:r>
                                    <m:r>
                                      <a:rPr lang="en-IN" sz="2400" b="0" i="1" smtClean="0">
                                        <a:latin typeface="Cambria Math" panose="02040503050406030204" pitchFamily="18" charset="0"/>
                                      </a:rPr>
                                      <m:t>𝑚𝑒𝑎𝑛</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num>
                                  <m:den>
                                    <m:r>
                                      <a:rPr lang="en-IN" sz="2400" b="0" i="1" smtClean="0">
                                        <a:latin typeface="Cambria Math" panose="02040503050406030204" pitchFamily="18" charset="0"/>
                                      </a:rPr>
                                      <m:t>𝑠𝑡𝑎𝑛𝑑𝑎𝑟𝑑</m:t>
                                    </m:r>
                                    <m:r>
                                      <a:rPr lang="en-IN" sz="2400" b="0" i="1" smtClean="0">
                                        <a:latin typeface="Cambria Math" panose="02040503050406030204" pitchFamily="18" charset="0"/>
                                      </a:rPr>
                                      <m:t>_</m:t>
                                    </m:r>
                                    <m:r>
                                      <a:rPr lang="en-IN" sz="2400" b="0" i="1" smtClean="0">
                                        <a:latin typeface="Cambria Math" panose="02040503050406030204" pitchFamily="18" charset="0"/>
                                      </a:rPr>
                                      <m:t>𝑑𝑒𝑣𝑖𝑎𝑡𝑖𝑜𝑛</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den>
                                </m:f>
                              </m:oMath>
                            </m:oMathPara>
                          </a14:m>
                          <a:endParaRPr lang="en-IN"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𝑛𝑜𝑟𝑚</m:t>
                                    </m:r>
                                  </m:sub>
                                </m:sSub>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m:t>
                                    </m:r>
                                    <m:r>
                                      <a:rPr lang="en-IN" sz="2400" b="0" i="1" smtClean="0">
                                        <a:latin typeface="Cambria Math" panose="02040503050406030204" pitchFamily="18" charset="0"/>
                                      </a:rPr>
                                      <m:t>𝑚𝑖𝑛</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num>
                                  <m:den>
                                    <m:func>
                                      <m:funcPr>
                                        <m:ctrlPr>
                                          <a:rPr lang="en-IN" sz="2400" b="0" i="1" smtClean="0">
                                            <a:latin typeface="Cambria Math" panose="02040503050406030204" pitchFamily="18" charset="0"/>
                                          </a:rPr>
                                        </m:ctrlPr>
                                      </m:funcPr>
                                      <m:fName>
                                        <m:r>
                                          <m:rPr>
                                            <m:sty m:val="p"/>
                                          </m:rPr>
                                          <a:rPr lang="en-IN" sz="2400" b="0" i="0" smtClean="0">
                                            <a:latin typeface="Cambria Math" panose="02040503050406030204" pitchFamily="18" charset="0"/>
                                          </a:rPr>
                                          <m:t>max</m:t>
                                        </m:r>
                                      </m:fName>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e>
                                        </m:d>
                                      </m:e>
                                    </m:func>
                                    <m:r>
                                      <a:rPr lang="en-IN" sz="2400" b="0" i="1" smtClean="0">
                                        <a:latin typeface="Cambria Math" panose="02040503050406030204" pitchFamily="18" charset="0"/>
                                      </a:rPr>
                                      <m:t>−</m:t>
                                    </m:r>
                                    <m:r>
                                      <m:rPr>
                                        <m:sty m:val="p"/>
                                      </m:rPr>
                                      <a:rPr lang="en-IN" sz="2400" b="0" i="0" smtClean="0">
                                        <a:latin typeface="Cambria Math" panose="02040503050406030204" pitchFamily="18" charset="0"/>
                                      </a:rPr>
                                      <m:t>min</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den>
                                </m:f>
                              </m:oMath>
                            </m:oMathPara>
                          </a14:m>
                          <a:endParaRPr lang="en-IN" sz="2400" dirty="0"/>
                        </a:p>
                        <a:p>
                          <a:pPr algn="ctr"/>
                          <a:endParaRPr lang="en-IN" sz="2400" dirty="0"/>
                        </a:p>
                      </a:txBody>
                      <a:tcPr anchor="ctr"/>
                    </a:tc>
                    <a:extLst>
                      <a:ext uri="{0D108BD9-81ED-4DB2-BD59-A6C34878D82A}">
                        <a16:rowId xmlns:a16="http://schemas.microsoft.com/office/drawing/2014/main" val="4271759490"/>
                      </a:ext>
                    </a:extLst>
                  </a:tr>
                </a:tbl>
              </a:graphicData>
            </a:graphic>
          </p:graphicFrame>
        </mc:Choice>
        <mc:Fallback xmlns="">
          <p:graphicFrame>
            <p:nvGraphicFramePr>
              <p:cNvPr id="4" name="Content Placeholder 3">
                <a:extLst>
                  <a:ext uri="{FF2B5EF4-FFF2-40B4-BE49-F238E27FC236}">
                    <a16:creationId xmlns:a16="http://schemas.microsoft.com/office/drawing/2014/main" id="{D7B4BEDA-9F96-4631-955D-D4576D2AB16B}"/>
                  </a:ext>
                </a:extLst>
              </p:cNvPr>
              <p:cNvGraphicFramePr>
                <a:graphicFrameLocks noGrp="1"/>
              </p:cNvGraphicFramePr>
              <p:nvPr>
                <p:ph sz="quarter" idx="13"/>
              </p:nvPr>
            </p:nvGraphicFramePr>
            <p:xfrm>
              <a:off x="1130804" y="2481118"/>
              <a:ext cx="9962068" cy="2395682"/>
            </p:xfrm>
            <a:graphic>
              <a:graphicData uri="http://schemas.openxmlformats.org/drawingml/2006/table">
                <a:tbl>
                  <a:tblPr firstRow="1" bandRow="1">
                    <a:tableStyleId>{5C22544A-7EE6-4342-B048-85BDC9FD1C3A}</a:tableStyleId>
                  </a:tblPr>
                  <a:tblGrid>
                    <a:gridCol w="4981034">
                      <a:extLst>
                        <a:ext uri="{9D8B030D-6E8A-4147-A177-3AD203B41FA5}">
                          <a16:colId xmlns:a16="http://schemas.microsoft.com/office/drawing/2014/main" val="3952690729"/>
                        </a:ext>
                      </a:extLst>
                    </a:gridCol>
                    <a:gridCol w="4981034">
                      <a:extLst>
                        <a:ext uri="{9D8B030D-6E8A-4147-A177-3AD203B41FA5}">
                          <a16:colId xmlns:a16="http://schemas.microsoft.com/office/drawing/2014/main" val="2544699162"/>
                        </a:ext>
                      </a:extLst>
                    </a:gridCol>
                  </a:tblGrid>
                  <a:tr h="679329">
                    <a:tc>
                      <a:txBody>
                        <a:bodyPr/>
                        <a:lstStyle/>
                        <a:p>
                          <a:pPr algn="ctr"/>
                          <a:r>
                            <a:rPr lang="en-IN" sz="2400" dirty="0"/>
                            <a:t>Standardization</a:t>
                          </a:r>
                        </a:p>
                      </a:txBody>
                      <a:tcPr anchor="ctr"/>
                    </a:tc>
                    <a:tc>
                      <a:txBody>
                        <a:bodyPr/>
                        <a:lstStyle/>
                        <a:p>
                          <a:pPr algn="ctr"/>
                          <a:r>
                            <a:rPr lang="en-IN" sz="2400" dirty="0"/>
                            <a:t>Normalization</a:t>
                          </a:r>
                        </a:p>
                      </a:txBody>
                      <a:tcPr anchor="ctr"/>
                    </a:tc>
                    <a:extLst>
                      <a:ext uri="{0D108BD9-81ED-4DB2-BD59-A6C34878D82A}">
                        <a16:rowId xmlns:a16="http://schemas.microsoft.com/office/drawing/2014/main" val="3240559192"/>
                      </a:ext>
                    </a:extLst>
                  </a:tr>
                  <a:tr h="1716353">
                    <a:tc>
                      <a:txBody>
                        <a:bodyPr/>
                        <a:lstStyle/>
                        <a:p>
                          <a:endParaRPr lang="en-US"/>
                        </a:p>
                      </a:txBody>
                      <a:tcPr anchor="ctr">
                        <a:blipFill>
                          <a:blip r:embed="rId2"/>
                          <a:stretch>
                            <a:fillRect l="-122" t="-40071" r="-100367" b="-1064"/>
                          </a:stretch>
                        </a:blipFill>
                      </a:tcPr>
                    </a:tc>
                    <a:tc>
                      <a:txBody>
                        <a:bodyPr/>
                        <a:lstStyle/>
                        <a:p>
                          <a:endParaRPr lang="en-US"/>
                        </a:p>
                      </a:txBody>
                      <a:tcPr anchor="ctr">
                        <a:blipFill>
                          <a:blip r:embed="rId2"/>
                          <a:stretch>
                            <a:fillRect l="-100245" t="-40071" r="-490" b="-1064"/>
                          </a:stretch>
                        </a:blipFill>
                      </a:tcPr>
                    </a:tc>
                    <a:extLst>
                      <a:ext uri="{0D108BD9-81ED-4DB2-BD59-A6C34878D82A}">
                        <a16:rowId xmlns:a16="http://schemas.microsoft.com/office/drawing/2014/main" val="4271759490"/>
                      </a:ext>
                    </a:extLst>
                  </a:tr>
                </a:tbl>
              </a:graphicData>
            </a:graphic>
          </p:graphicFrame>
        </mc:Fallback>
      </mc:AlternateContent>
    </p:spTree>
    <p:extLst>
      <p:ext uri="{BB962C8B-B14F-4D97-AF65-F5344CB8AC3E}">
        <p14:creationId xmlns:p14="http://schemas.microsoft.com/office/powerpoint/2010/main" val="86899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Standard Scale using </a:t>
            </a:r>
            <a:r>
              <a:rPr lang="en-US" sz="4000" b="1" spc="-73" dirty="0" err="1">
                <a:solidFill>
                  <a:srgbClr val="3A3A3A"/>
                </a:solidFill>
                <a:latin typeface="Calibri"/>
                <a:cs typeface="Calibri"/>
              </a:rPr>
              <a:t>sklearn</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sklearn.preprocessing</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StandardScaler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sc_x</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StandardScaler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sc_y</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StandardScaler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X_std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sc_x.fit_transform</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 </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y_std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sc_y.fit_transform</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(y)</a:t>
              </a:r>
            </a:p>
          </p:txBody>
        </p:sp>
      </p:grpSp>
    </p:spTree>
    <p:extLst>
      <p:ext uri="{BB962C8B-B14F-4D97-AF65-F5344CB8AC3E}">
        <p14:creationId xmlns:p14="http://schemas.microsoft.com/office/powerpoint/2010/main" val="1299188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dirty="0">
                <a:latin typeface="Calibri" panose="020F0502020204030204" pitchFamily="34" charset="0"/>
                <a:cs typeface="Calibri" panose="020F0502020204030204" pitchFamily="34" charset="0"/>
              </a:rPr>
              <a:t>Boston housing data</a:t>
            </a:r>
            <a:endParaRPr sz="4000" b="1" dirty="0">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426519"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b="1" dirty="0">
                  <a:solidFill>
                    <a:schemeClr val="tx1">
                      <a:lumMod val="75000"/>
                      <a:lumOff val="25000"/>
                    </a:schemeClr>
                  </a:solidFill>
                  <a:latin typeface="Courier New" panose="02070309020205020404" pitchFamily="49" charset="0"/>
                  <a:cs typeface="Courier New" panose="02070309020205020404" pitchFamily="49" charset="0"/>
                </a:rPr>
                <a:t>In [1]: </a:t>
              </a:r>
              <a:r>
                <a:rPr lang="en-IN" sz="2000" b="1" dirty="0" err="1">
                  <a:solidFill>
                    <a:schemeClr val="tx1">
                      <a:lumMod val="75000"/>
                      <a:lumOff val="25000"/>
                    </a:schemeClr>
                  </a:solidFill>
                  <a:latin typeface="Courier New" panose="02070309020205020404" pitchFamily="49" charset="0"/>
                  <a:cs typeface="Courier New" panose="02070309020205020404" pitchFamily="49" charset="0"/>
                </a:rPr>
                <a:t>boston</a:t>
              </a:r>
              <a:r>
                <a:rPr lang="en-IN" sz="2000" b="1" dirty="0">
                  <a:solidFill>
                    <a:schemeClr val="tx1">
                      <a:lumMod val="75000"/>
                      <a:lumOff val="25000"/>
                    </a:schemeClr>
                  </a:solidFill>
                  <a:latin typeface="Courier New" panose="02070309020205020404" pitchFamily="49" charset="0"/>
                  <a:cs typeface="Courier New" panose="02070309020205020404" pitchFamily="49" charset="0"/>
                </a:rPr>
                <a:t> = </a:t>
              </a:r>
              <a:r>
                <a:rPr lang="en-IN" sz="2000" b="1" dirty="0" err="1">
                  <a:solidFill>
                    <a:schemeClr val="tx1">
                      <a:lumMod val="75000"/>
                      <a:lumOff val="25000"/>
                    </a:schemeClr>
                  </a:solidFill>
                  <a:latin typeface="Courier New" panose="02070309020205020404" pitchFamily="49" charset="0"/>
                  <a:cs typeface="Courier New" panose="02070309020205020404" pitchFamily="49" charset="0"/>
                </a:rPr>
                <a:t>pd.read_csv</a:t>
              </a:r>
              <a:r>
                <a:rPr lang="en-IN" sz="2000" b="1" dirty="0">
                  <a:solidFill>
                    <a:schemeClr val="tx1">
                      <a:lumMod val="75000"/>
                      <a:lumOff val="25000"/>
                    </a:schemeClr>
                  </a:solidFill>
                  <a:latin typeface="Courier New" panose="02070309020205020404" pitchFamily="49" charset="0"/>
                  <a:cs typeface="Courier New" panose="02070309020205020404" pitchFamily="49" charset="0"/>
                </a:rPr>
                <a:t>('boston.csv’) </a:t>
              </a:r>
            </a:p>
            <a:p>
              <a:pPr>
                <a:lnSpc>
                  <a:spcPct val="150000"/>
                </a:lnSpc>
              </a:pPr>
              <a:r>
                <a:rPr lang="en-IN" sz="2000" b="1" dirty="0">
                  <a:solidFill>
                    <a:schemeClr val="tx1">
                      <a:lumMod val="75000"/>
                      <a:lumOff val="25000"/>
                    </a:schemeClr>
                  </a:solidFill>
                  <a:latin typeface="Courier New" panose="02070309020205020404" pitchFamily="49" charset="0"/>
                  <a:cs typeface="Courier New" panose="02070309020205020404" pitchFamily="49" charset="0"/>
                </a:rPr>
                <a:t>In [2]: print(</a:t>
              </a:r>
              <a:r>
                <a:rPr lang="en-IN" sz="2000" b="1" dirty="0" err="1">
                  <a:solidFill>
                    <a:schemeClr val="tx1">
                      <a:lumMod val="75000"/>
                      <a:lumOff val="25000"/>
                    </a:schemeClr>
                  </a:solidFill>
                  <a:latin typeface="Courier New" panose="02070309020205020404" pitchFamily="49" charset="0"/>
                  <a:cs typeface="Courier New" panose="02070309020205020404" pitchFamily="49" charset="0"/>
                </a:rPr>
                <a:t>boston.head</a:t>
              </a:r>
              <a:r>
                <a:rPr lang="en-IN" sz="2000" b="1" dirty="0">
                  <a:solidFill>
                    <a:schemeClr val="tx1">
                      <a:lumMod val="75000"/>
                      <a:lumOff val="25000"/>
                    </a:schemeClr>
                  </a:solidFill>
                  <a:latin typeface="Courier New" panose="02070309020205020404" pitchFamily="49" charset="0"/>
                  <a:cs typeface="Courier New" panose="02070309020205020404" pitchFamily="49" charset="0"/>
                </a:rPr>
                <a:t>()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	CRIM 		ZN 		INDUS 	CHAS NX 	RM 		AGE 	DIS 		RAD 	TAX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0 	0.00632 	18.0 	2.31 	0 	0.538 	6.575 	65.2 	4.0900 	1 	296.0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1	0.02731 	0.0 	7.07 	0 	0.469 	6.421 	78.9 	4.9671 	2	242.0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2 	0.02729 	0.0 	7.07 	0 	0.469 	7.185 	61.1 	4.9671 	2 	242.0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3 	0.03237 	0.0 	2.18 	0 	0.458 	6.998 	45.8 	6.0622 	3 	222.0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4 	0.06905 	0.0 	2.18 	0 	0.458 	7.147 	54.2 	6.0622 	3 	222.0 </a:t>
              </a:r>
            </a:p>
          </p:txBody>
        </p:sp>
      </p:grpSp>
      <p:sp>
        <p:nvSpPr>
          <p:cNvPr id="6" name="Rectangle 5">
            <a:extLst>
              <a:ext uri="{FF2B5EF4-FFF2-40B4-BE49-F238E27FC236}">
                <a16:creationId xmlns:a16="http://schemas.microsoft.com/office/drawing/2014/main" id="{F9A925F3-C6BF-4072-A3D3-9BF8E5AFFB5D}"/>
              </a:ext>
            </a:extLst>
          </p:cNvPr>
          <p:cNvSpPr/>
          <p:nvPr/>
        </p:nvSpPr>
        <p:spPr>
          <a:xfrm>
            <a:off x="1386505" y="4261113"/>
            <a:ext cx="7433825" cy="1569660"/>
          </a:xfrm>
          <a:prstGeom prst="rect">
            <a:avLst/>
          </a:prstGeom>
        </p:spPr>
        <p:txBody>
          <a:bodyPr wrap="square">
            <a:spAutoFit/>
          </a:bodyPr>
          <a:lstStyle/>
          <a:p>
            <a:r>
              <a:rPr lang="en-IN" sz="1600" dirty="0">
                <a:solidFill>
                  <a:schemeClr val="tx1">
                    <a:lumMod val="75000"/>
                    <a:lumOff val="25000"/>
                  </a:schemeClr>
                </a:solidFill>
                <a:latin typeface="Courier New" panose="02070309020205020404" pitchFamily="49" charset="0"/>
                <a:cs typeface="Courier New" panose="02070309020205020404" pitchFamily="49" charset="0"/>
              </a:rPr>
              <a:t>	PTRATIO	 B	 	LSTAT	 MEDV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0 	15.3	396.90 	4.98	24.0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1 	17.8 	396.90 	9.14 	21.6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2 	17.8 	392.83 	4.03 	34.7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3 	18.7 	394.63 	2.94 	33.4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4 	18.7 	396.90 	5.33 	36.2 </a:t>
            </a:r>
          </a:p>
        </p:txBody>
      </p:sp>
    </p:spTree>
    <p:extLst>
      <p:ext uri="{BB962C8B-B14F-4D97-AF65-F5344CB8AC3E}">
        <p14:creationId xmlns:p14="http://schemas.microsoft.com/office/powerpoint/2010/main" val="2515327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Creating feature and target arrays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[3]: X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boston.drop</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('MEDV', axis=1).values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[4]: y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boston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['MEDV'].values</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30976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 name="Straight Connector 8">
            <a:extLst>
              <a:ext uri="{FF2B5EF4-FFF2-40B4-BE49-F238E27FC236}">
                <a16:creationId xmlns:a16="http://schemas.microsoft.com/office/drawing/2014/main" id="{15F1CC53-719A-4763-BF30-5E25A63CEF3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close up of a map&#10;&#10;Description generated with high confidence">
            <a:extLst>
              <a:ext uri="{FF2B5EF4-FFF2-40B4-BE49-F238E27FC236}">
                <a16:creationId xmlns:a16="http://schemas.microsoft.com/office/drawing/2014/main" id="{55B3DC2C-6CB1-4A96-92D7-89B2ED63245C}"/>
              </a:ext>
            </a:extLst>
          </p:cNvPr>
          <p:cNvPicPr>
            <a:picLocks noChangeAspect="1"/>
          </p:cNvPicPr>
          <p:nvPr/>
        </p:nvPicPr>
        <p:blipFill rotWithShape="1">
          <a:blip r:embed="rId2">
            <a:duotone>
              <a:prstClr val="black"/>
              <a:schemeClr val="tx2">
                <a:tint val="45000"/>
                <a:satMod val="400000"/>
              </a:schemeClr>
            </a:duotone>
            <a:alphaModFix amt="25000"/>
            <a:extLst/>
          </a:blip>
          <a:srcRect t="11372" b="13628"/>
          <a:stretch/>
        </p:blipFill>
        <p:spPr>
          <a:xfrm>
            <a:off x="20" y="10"/>
            <a:ext cx="12191980" cy="6857990"/>
          </a:xfrm>
          <a:prstGeom prst="rect">
            <a:avLst/>
          </a:prstGeom>
        </p:spPr>
      </p:pic>
      <p:cxnSp>
        <p:nvCxnSpPr>
          <p:cNvPr id="7" name="Straight Connector 10">
            <a:extLst>
              <a:ext uri="{FF2B5EF4-FFF2-40B4-BE49-F238E27FC236}">
                <a16:creationId xmlns:a16="http://schemas.microsoft.com/office/drawing/2014/main" id="{5ECB1430-5CD1-470D-8F0F-7EDE4C79029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E85193-5916-4034-9D9F-43AA4DBDBA5C}"/>
              </a:ext>
            </a:extLst>
          </p:cNvPr>
          <p:cNvSpPr>
            <a:spLocks noGrp="1"/>
          </p:cNvSpPr>
          <p:nvPr>
            <p:ph sz="quarter" idx="13"/>
          </p:nvPr>
        </p:nvSpPr>
        <p:spPr>
          <a:xfrm>
            <a:off x="959474" y="826324"/>
            <a:ext cx="9720073" cy="914400"/>
          </a:xfrm>
        </p:spPr>
        <p:txBody>
          <a:bodyPr vert="horz" lIns="45720" tIns="45720" rIns="45720" bIns="45720" rtlCol="0">
            <a:normAutofit/>
          </a:bodyPr>
          <a:lstStyle/>
          <a:p>
            <a:pPr marL="0" indent="0">
              <a:buNone/>
            </a:pPr>
            <a:r>
              <a:rPr lang="en-US" sz="5400" dirty="0"/>
              <a:t>Univariate Linear Regression</a:t>
            </a:r>
          </a:p>
        </p:txBody>
      </p:sp>
    </p:spTree>
    <p:extLst>
      <p:ext uri="{BB962C8B-B14F-4D97-AF65-F5344CB8AC3E}">
        <p14:creationId xmlns:p14="http://schemas.microsoft.com/office/powerpoint/2010/main" val="119236727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10391420"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Predicting house value from a single feature</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[5]: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X[:,5]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[6]: type(</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type(y) </a:t>
              </a:r>
            </a:p>
            <a:p>
              <a:r>
                <a:rPr lang="en-US" sz="2000" dirty="0">
                  <a:solidFill>
                    <a:schemeClr val="tx1">
                      <a:lumMod val="85000"/>
                      <a:lumOff val="15000"/>
                    </a:schemeClr>
                  </a:solidFill>
                  <a:latin typeface="Courier New" panose="02070309020205020404" pitchFamily="49" charset="0"/>
                  <a:cs typeface="Courier New" panose="02070309020205020404" pitchFamily="49" charset="0"/>
                </a:rPr>
                <a:t>Out[6]: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numpy.ndarray</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numpy.ndarray</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[7]: y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y.reshape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(-1, 1)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[8]: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X_rooms.reshape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(-1, 1)</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716723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4" y="841416"/>
            <a:ext cx="9227639"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Plotting house value vs. number of rooms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[9]: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plt.scatter</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y)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[10]: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plt.ylabel</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('Value of house /1000 ($)’)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[11]: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plt.xlabel</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('Number of rooms’)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[12]: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plt.show</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766494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4" y="841416"/>
            <a:ext cx="9327391"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Plotting house value vs. number of rooms</a:t>
            </a:r>
            <a:endParaRPr lang="en-US" sz="4000" dirty="0">
              <a:latin typeface="Calibri"/>
              <a:cs typeface="Calibri"/>
            </a:endParaRPr>
          </a:p>
        </p:txBody>
      </p:sp>
      <p:pic>
        <p:nvPicPr>
          <p:cNvPr id="6" name="Picture 5">
            <a:extLst>
              <a:ext uri="{FF2B5EF4-FFF2-40B4-BE49-F238E27FC236}">
                <a16:creationId xmlns:a16="http://schemas.microsoft.com/office/drawing/2014/main" id="{35FF0EEB-2E66-4F18-B6B0-70975A63C49D}"/>
              </a:ext>
            </a:extLst>
          </p:cNvPr>
          <p:cNvPicPr>
            <a:picLocks noChangeAspect="1"/>
          </p:cNvPicPr>
          <p:nvPr/>
        </p:nvPicPr>
        <p:blipFill>
          <a:blip r:embed="rId2"/>
          <a:stretch>
            <a:fillRect/>
          </a:stretch>
        </p:blipFill>
        <p:spPr>
          <a:xfrm>
            <a:off x="3124200" y="1949409"/>
            <a:ext cx="5943600" cy="4067175"/>
          </a:xfrm>
          <a:prstGeom prst="rect">
            <a:avLst/>
          </a:prstGeom>
        </p:spPr>
      </p:pic>
    </p:spTree>
    <p:extLst>
      <p:ext uri="{BB962C8B-B14F-4D97-AF65-F5344CB8AC3E}">
        <p14:creationId xmlns:p14="http://schemas.microsoft.com/office/powerpoint/2010/main" val="2080074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it-IT" sz="4000" b="1" spc="-73" dirty="0">
                <a:solidFill>
                  <a:srgbClr val="3A3A3A"/>
                </a:solidFill>
                <a:latin typeface="Calibri"/>
                <a:cs typeface="Calibri"/>
              </a:rPr>
              <a:t>Fitting a regression model</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4" y="1834340"/>
            <a:ext cx="10057065" cy="4237663"/>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latin typeface="Courier New" panose="02070309020205020404" pitchFamily="49" charset="0"/>
                  <a:cs typeface="Courier New" panose="02070309020205020404" pitchFamily="49" charset="0"/>
                </a:rPr>
                <a:t>In [13]: from </a:t>
              </a:r>
              <a:r>
                <a:rPr lang="en-IN" sz="2000" dirty="0" err="1">
                  <a:latin typeface="Courier New" panose="02070309020205020404" pitchFamily="49" charset="0"/>
                  <a:cs typeface="Courier New" panose="02070309020205020404" pitchFamily="49" charset="0"/>
                </a:rPr>
                <a:t>numpy</a:t>
              </a:r>
              <a:r>
                <a:rPr lang="en-IN" sz="2000" dirty="0">
                  <a:latin typeface="Courier New" panose="02070309020205020404" pitchFamily="49" charset="0"/>
                  <a:cs typeface="Courier New" panose="02070309020205020404" pitchFamily="49" charset="0"/>
                </a:rPr>
                <a:t> import </a:t>
              </a:r>
              <a:r>
                <a:rPr lang="en-IN" sz="2000" dirty="0" err="1">
                  <a:latin typeface="Courier New" panose="02070309020205020404" pitchFamily="49" charset="0"/>
                  <a:cs typeface="Courier New" panose="02070309020205020404" pitchFamily="49" charset="0"/>
                </a:rPr>
                <a:t>linspace</a:t>
              </a:r>
              <a:endParaRPr lang="en-IN" sz="2000" dirty="0">
                <a:latin typeface="Courier New" panose="02070309020205020404" pitchFamily="49" charset="0"/>
                <a:cs typeface="Courier New" panose="02070309020205020404" pitchFamily="49" charset="0"/>
              </a:endParaRPr>
            </a:p>
            <a:p>
              <a:pPr>
                <a:lnSpc>
                  <a:spcPct val="150000"/>
                </a:lnSpc>
              </a:pPr>
              <a:r>
                <a:rPr lang="en-IN" sz="2000" dirty="0">
                  <a:latin typeface="Courier New" panose="02070309020205020404" pitchFamily="49" charset="0"/>
                  <a:cs typeface="Courier New" panose="02070309020205020404" pitchFamily="49" charset="0"/>
                </a:rPr>
                <a:t>In [14]: from </a:t>
              </a:r>
              <a:r>
                <a:rPr lang="en-IN" sz="2000" dirty="0" err="1">
                  <a:latin typeface="Courier New" panose="02070309020205020404" pitchFamily="49" charset="0"/>
                  <a:cs typeface="Courier New" panose="02070309020205020404" pitchFamily="49" charset="0"/>
                </a:rPr>
                <a:t>sklearn</a:t>
              </a:r>
              <a:r>
                <a:rPr lang="en-IN" sz="2000" dirty="0">
                  <a:latin typeface="Courier New" panose="02070309020205020404" pitchFamily="49" charset="0"/>
                  <a:cs typeface="Courier New" panose="02070309020205020404" pitchFamily="49" charset="0"/>
                </a:rPr>
                <a:t> import </a:t>
              </a:r>
              <a:r>
                <a:rPr lang="en-IN" sz="2000" dirty="0" err="1">
                  <a:latin typeface="Courier New" panose="02070309020205020404" pitchFamily="49" charset="0"/>
                  <a:cs typeface="Courier New" panose="02070309020205020404" pitchFamily="49" charset="0"/>
                </a:rPr>
                <a:t>linear_model</a:t>
              </a:r>
              <a:r>
                <a:rPr lang="en-IN" sz="2000" dirty="0">
                  <a:latin typeface="Courier New" panose="02070309020205020404" pitchFamily="49" charset="0"/>
                  <a:cs typeface="Courier New" panose="02070309020205020404" pitchFamily="49" charset="0"/>
                </a:rPr>
                <a:t> </a:t>
              </a:r>
            </a:p>
            <a:p>
              <a:pPr>
                <a:lnSpc>
                  <a:spcPct val="150000"/>
                </a:lnSpc>
              </a:pPr>
              <a:r>
                <a:rPr lang="en-IN" sz="2000" dirty="0">
                  <a:latin typeface="Courier New" panose="02070309020205020404" pitchFamily="49" charset="0"/>
                  <a:cs typeface="Courier New" panose="02070309020205020404" pitchFamily="49" charset="0"/>
                </a:rPr>
                <a:t>In [15]: </a:t>
              </a:r>
              <a:r>
                <a:rPr lang="en-IN" sz="2000" dirty="0" err="1">
                  <a:latin typeface="Courier New" panose="02070309020205020404" pitchFamily="49" charset="0"/>
                  <a:cs typeface="Courier New" panose="02070309020205020404" pitchFamily="49" charset="0"/>
                </a:rPr>
                <a:t>alg</a:t>
              </a:r>
              <a:r>
                <a:rPr lang="en-IN" sz="2000" dirty="0">
                  <a:latin typeface="Courier New" panose="02070309020205020404" pitchFamily="49" charset="0"/>
                  <a:cs typeface="Courier New" panose="02070309020205020404" pitchFamily="49" charset="0"/>
                </a:rPr>
                <a:t> = </a:t>
              </a:r>
              <a:r>
                <a:rPr lang="en-IN" sz="2000" dirty="0" err="1">
                  <a:latin typeface="Courier New" panose="02070309020205020404" pitchFamily="49" charset="0"/>
                  <a:cs typeface="Courier New" panose="02070309020205020404" pitchFamily="49" charset="0"/>
                </a:rPr>
                <a:t>linear_model.LinearRegression</a:t>
              </a:r>
              <a:r>
                <a:rPr lang="en-IN" sz="2000" dirty="0">
                  <a:latin typeface="Courier New" panose="02070309020205020404" pitchFamily="49" charset="0"/>
                  <a:cs typeface="Courier New" panose="02070309020205020404" pitchFamily="49" charset="0"/>
                </a:rPr>
                <a:t>() </a:t>
              </a:r>
            </a:p>
            <a:p>
              <a:pPr>
                <a:lnSpc>
                  <a:spcPct val="150000"/>
                </a:lnSpc>
              </a:pPr>
              <a:r>
                <a:rPr lang="en-IN" sz="2000" dirty="0">
                  <a:latin typeface="Courier New" panose="02070309020205020404" pitchFamily="49" charset="0"/>
                  <a:cs typeface="Courier New" panose="02070309020205020404" pitchFamily="49" charset="0"/>
                </a:rPr>
                <a:t>In [16]: </a:t>
              </a:r>
              <a:r>
                <a:rPr lang="en-IN" sz="2000" dirty="0" err="1">
                  <a:latin typeface="Courier New" panose="02070309020205020404" pitchFamily="49" charset="0"/>
                  <a:cs typeface="Courier New" panose="02070309020205020404" pitchFamily="49" charset="0"/>
                </a:rPr>
                <a:t>alg.fit</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 y) </a:t>
              </a:r>
            </a:p>
            <a:p>
              <a:pPr>
                <a:lnSpc>
                  <a:spcPct val="150000"/>
                </a:lnSpc>
              </a:pPr>
              <a:r>
                <a:rPr lang="en-IN" sz="2000" dirty="0">
                  <a:latin typeface="Courier New" panose="02070309020205020404" pitchFamily="49" charset="0"/>
                  <a:cs typeface="Courier New" panose="02070309020205020404" pitchFamily="49" charset="0"/>
                </a:rPr>
                <a:t>In [17]: k=</a:t>
              </a:r>
              <a:r>
                <a:rPr lang="en-IN" sz="2000" dirty="0" err="1">
                  <a:latin typeface="Courier New" panose="02070309020205020404" pitchFamily="49" charset="0"/>
                  <a:cs typeface="Courier New" panose="02070309020205020404" pitchFamily="49" charset="0"/>
                </a:rPr>
                <a:t>linspace</a:t>
              </a:r>
              <a:r>
                <a:rPr lang="en-IN" sz="2000" dirty="0">
                  <a:latin typeface="Courier New" panose="02070309020205020404" pitchFamily="49" charset="0"/>
                  <a:cs typeface="Courier New" panose="02070309020205020404" pitchFamily="49" charset="0"/>
                </a:rPr>
                <a:t>(min(</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),max(</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)).reshape(-1,1)</a:t>
              </a:r>
            </a:p>
            <a:p>
              <a:pPr>
                <a:lnSpc>
                  <a:spcPct val="150000"/>
                </a:lnSpc>
              </a:pPr>
              <a:r>
                <a:rPr lang="en-IN" sz="2000" dirty="0">
                  <a:latin typeface="Courier New" panose="02070309020205020404" pitchFamily="49" charset="0"/>
                  <a:cs typeface="Courier New" panose="02070309020205020404" pitchFamily="49" charset="0"/>
                </a:rPr>
                <a:t>In [18]: </a:t>
              </a:r>
              <a:r>
                <a:rPr lang="en-IN" sz="2000" dirty="0" err="1">
                  <a:latin typeface="Courier New" panose="02070309020205020404" pitchFamily="49" charset="0"/>
                  <a:cs typeface="Courier New" panose="02070309020205020404" pitchFamily="49" charset="0"/>
                </a:rPr>
                <a:t>plt.scatter</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 y, </a:t>
              </a:r>
              <a:r>
                <a:rPr lang="en-IN" sz="2000" dirty="0" err="1">
                  <a:latin typeface="Courier New" panose="02070309020205020404" pitchFamily="49" charset="0"/>
                  <a:cs typeface="Courier New" panose="02070309020205020404" pitchFamily="49" charset="0"/>
                </a:rPr>
                <a:t>color</a:t>
              </a:r>
              <a:r>
                <a:rPr lang="en-IN" sz="2000" dirty="0">
                  <a:latin typeface="Courier New" panose="02070309020205020404" pitchFamily="49" charset="0"/>
                  <a:cs typeface="Courier New" panose="02070309020205020404" pitchFamily="49" charset="0"/>
                </a:rPr>
                <a:t>='blue’) </a:t>
              </a:r>
            </a:p>
            <a:p>
              <a:pPr>
                <a:lnSpc>
                  <a:spcPct val="150000"/>
                </a:lnSpc>
              </a:pPr>
              <a:r>
                <a:rPr lang="en-IN" sz="2000" dirty="0">
                  <a:latin typeface="Courier New" panose="02070309020205020404" pitchFamily="49" charset="0"/>
                  <a:cs typeface="Courier New" panose="02070309020205020404" pitchFamily="49" charset="0"/>
                </a:rPr>
                <a:t>In [19]: </a:t>
              </a:r>
              <a:r>
                <a:rPr lang="en-IN" sz="2000" dirty="0" err="1">
                  <a:latin typeface="Courier New" panose="02070309020205020404" pitchFamily="49" charset="0"/>
                  <a:cs typeface="Courier New" panose="02070309020205020404" pitchFamily="49" charset="0"/>
                </a:rPr>
                <a:t>plt.plot</a:t>
              </a:r>
              <a:r>
                <a:rPr lang="en-IN" sz="2000" dirty="0">
                  <a:latin typeface="Courier New" panose="02070309020205020404" pitchFamily="49" charset="0"/>
                  <a:cs typeface="Courier New" panose="02070309020205020404" pitchFamily="49" charset="0"/>
                </a:rPr>
                <a:t>(k, </a:t>
              </a:r>
              <a:r>
                <a:rPr lang="en-IN" sz="2000" dirty="0" err="1">
                  <a:latin typeface="Courier New" panose="02070309020205020404" pitchFamily="49" charset="0"/>
                  <a:cs typeface="Courier New" panose="02070309020205020404" pitchFamily="49" charset="0"/>
                </a:rPr>
                <a:t>alg.predict</a:t>
              </a:r>
              <a:r>
                <a:rPr lang="en-IN" sz="2000" dirty="0">
                  <a:latin typeface="Courier New" panose="02070309020205020404" pitchFamily="49" charset="0"/>
                  <a:cs typeface="Courier New" panose="02070309020205020404" pitchFamily="49" charset="0"/>
                </a:rPr>
                <a:t>(k),'b', linewidth=3) </a:t>
              </a:r>
            </a:p>
            <a:p>
              <a:pPr>
                <a:lnSpc>
                  <a:spcPct val="150000"/>
                </a:lnSpc>
              </a:pPr>
              <a:r>
                <a:rPr lang="en-IN" sz="2000" dirty="0">
                  <a:latin typeface="Courier New" panose="02070309020205020404" pitchFamily="49" charset="0"/>
                  <a:cs typeface="Courier New" panose="02070309020205020404" pitchFamily="49" charset="0"/>
                </a:rPr>
                <a:t>In [20]: </a:t>
              </a:r>
              <a:r>
                <a:rPr lang="en-IN" sz="2000" dirty="0" err="1">
                  <a:latin typeface="Courier New" panose="02070309020205020404" pitchFamily="49" charset="0"/>
                  <a:cs typeface="Courier New" panose="02070309020205020404" pitchFamily="49" charset="0"/>
                </a:rPr>
                <a:t>plt.show</a:t>
              </a:r>
              <a:r>
                <a:rPr lang="en-IN" sz="2000" dirty="0">
                  <a:latin typeface="Courier New" panose="02070309020205020404" pitchFamily="49" charset="0"/>
                  <a:cs typeface="Courier New" panose="02070309020205020404" pitchFamily="49" charset="0"/>
                </a:rPr>
                <a:t>()</a:t>
              </a:r>
              <a:endParaRPr sz="2000" dirty="0">
                <a:solidFill>
                  <a:schemeClr val="tx1">
                    <a:lumMod val="50000"/>
                    <a:lumOff val="50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383503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it-IT" sz="4000" b="1" spc="-73" dirty="0">
                <a:solidFill>
                  <a:srgbClr val="3A3A3A"/>
                </a:solidFill>
                <a:latin typeface="Calibri"/>
                <a:cs typeface="Calibri"/>
              </a:rPr>
              <a:t>Fitting a regression model</a:t>
            </a:r>
            <a:endParaRPr sz="4000" dirty="0">
              <a:latin typeface="Calibri"/>
              <a:cs typeface="Calibri"/>
            </a:endParaRPr>
          </a:p>
        </p:txBody>
      </p:sp>
      <p:pic>
        <p:nvPicPr>
          <p:cNvPr id="6" name="Picture 5">
            <a:extLst>
              <a:ext uri="{FF2B5EF4-FFF2-40B4-BE49-F238E27FC236}">
                <a16:creationId xmlns:a16="http://schemas.microsoft.com/office/drawing/2014/main" id="{E6D6177A-775A-4AF0-BBC3-E15EEDDF6731}"/>
              </a:ext>
            </a:extLst>
          </p:cNvPr>
          <p:cNvPicPr>
            <a:picLocks noChangeAspect="1"/>
          </p:cNvPicPr>
          <p:nvPr/>
        </p:nvPicPr>
        <p:blipFill>
          <a:blip r:embed="rId2"/>
          <a:stretch>
            <a:fillRect/>
          </a:stretch>
        </p:blipFill>
        <p:spPr>
          <a:xfrm>
            <a:off x="3209925" y="2101809"/>
            <a:ext cx="5772150" cy="3914775"/>
          </a:xfrm>
          <a:prstGeom prst="rect">
            <a:avLst/>
          </a:prstGeom>
        </p:spPr>
      </p:pic>
    </p:spTree>
    <p:extLst>
      <p:ext uri="{BB962C8B-B14F-4D97-AF65-F5344CB8AC3E}">
        <p14:creationId xmlns:p14="http://schemas.microsoft.com/office/powerpoint/2010/main" val="3530795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Linear regression on all features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24874"/>
            <a:ext cx="10038591" cy="4091710"/>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[1]: 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sklearn.model_selection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[2]: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y,test_size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0.3,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random_state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=42)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[3]: alg2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linear_model.LinearRegression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[4]: alg2.fit(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[5]: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y_pred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alg2.predict(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[6]: alg2.score(</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Out[6]: 0.71122600574849526</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793924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D3E5-6CC5-432C-BCCE-45AF12522078}"/>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Cross Validation</a:t>
            </a:r>
            <a:endParaRPr lang="en-IN" dirty="0"/>
          </a:p>
        </p:txBody>
      </p:sp>
      <p:graphicFrame>
        <p:nvGraphicFramePr>
          <p:cNvPr id="4" name="Content Placeholder 3">
            <a:extLst>
              <a:ext uri="{FF2B5EF4-FFF2-40B4-BE49-F238E27FC236}">
                <a16:creationId xmlns:a16="http://schemas.microsoft.com/office/drawing/2014/main" id="{078C36C2-DEB6-4057-9F2E-B3A63BB81617}"/>
              </a:ext>
            </a:extLst>
          </p:cNvPr>
          <p:cNvGraphicFramePr>
            <a:graphicFrameLocks noGrp="1"/>
          </p:cNvGraphicFramePr>
          <p:nvPr>
            <p:ph sz="quarter" idx="13"/>
            <p:extLst>
              <p:ext uri="{D42A27DB-BD31-4B8C-83A1-F6EECF244321}">
                <p14:modId xmlns:p14="http://schemas.microsoft.com/office/powerpoint/2010/main" val="2431798595"/>
              </p:ext>
            </p:extLst>
          </p:nvPr>
        </p:nvGraphicFramePr>
        <p:xfrm>
          <a:off x="2624477" y="2028259"/>
          <a:ext cx="6943045" cy="1854200"/>
        </p:xfrm>
        <a:graphic>
          <a:graphicData uri="http://schemas.openxmlformats.org/drawingml/2006/table">
            <a:tbl>
              <a:tblPr firstRow="1" bandRow="1">
                <a:tableStyleId>{5940675A-B579-460E-94D1-54222C63F5DA}</a:tableStyleId>
              </a:tblPr>
              <a:tblGrid>
                <a:gridCol w="1388609">
                  <a:extLst>
                    <a:ext uri="{9D8B030D-6E8A-4147-A177-3AD203B41FA5}">
                      <a16:colId xmlns:a16="http://schemas.microsoft.com/office/drawing/2014/main" val="116194595"/>
                    </a:ext>
                  </a:extLst>
                </a:gridCol>
                <a:gridCol w="1388609">
                  <a:extLst>
                    <a:ext uri="{9D8B030D-6E8A-4147-A177-3AD203B41FA5}">
                      <a16:colId xmlns:a16="http://schemas.microsoft.com/office/drawing/2014/main" val="2291871201"/>
                    </a:ext>
                  </a:extLst>
                </a:gridCol>
                <a:gridCol w="1388609">
                  <a:extLst>
                    <a:ext uri="{9D8B030D-6E8A-4147-A177-3AD203B41FA5}">
                      <a16:colId xmlns:a16="http://schemas.microsoft.com/office/drawing/2014/main" val="3674095334"/>
                    </a:ext>
                  </a:extLst>
                </a:gridCol>
                <a:gridCol w="1388609">
                  <a:extLst>
                    <a:ext uri="{9D8B030D-6E8A-4147-A177-3AD203B41FA5}">
                      <a16:colId xmlns:a16="http://schemas.microsoft.com/office/drawing/2014/main" val="2492816262"/>
                    </a:ext>
                  </a:extLst>
                </a:gridCol>
                <a:gridCol w="1388609">
                  <a:extLst>
                    <a:ext uri="{9D8B030D-6E8A-4147-A177-3AD203B41FA5}">
                      <a16:colId xmlns:a16="http://schemas.microsoft.com/office/drawing/2014/main" val="1968661299"/>
                    </a:ext>
                  </a:extLst>
                </a:gridCol>
              </a:tblGrid>
              <a:tr h="370840">
                <a:tc>
                  <a:txBody>
                    <a:bodyPr/>
                    <a:lstStyle/>
                    <a:p>
                      <a:pPr algn="ctr"/>
                      <a:r>
                        <a:rPr lang="en-IN" b="1" dirty="0">
                          <a:solidFill>
                            <a:schemeClr val="bg1"/>
                          </a:solidFill>
                        </a:rPr>
                        <a:t>Fold 1</a:t>
                      </a:r>
                    </a:p>
                  </a:txBody>
                  <a:tcPr anchor="ctr">
                    <a:solidFill>
                      <a:schemeClr val="bg2">
                        <a:lumMod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12105783"/>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bg1"/>
                          </a:solidFill>
                          <a:latin typeface="+mn-lt"/>
                          <a:ea typeface="+mn-ea"/>
                          <a:cs typeface="+mn-cs"/>
                        </a:rPr>
                        <a:t>Fold 2</a:t>
                      </a:r>
                    </a:p>
                  </a:txBody>
                  <a:tcPr anchor="ctr">
                    <a:solidFill>
                      <a:schemeClr val="bg2">
                        <a:lumMod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2688609379"/>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bg1"/>
                          </a:solidFill>
                        </a:rPr>
                        <a:t>Fold 3</a:t>
                      </a:r>
                    </a:p>
                  </a:txBody>
                  <a:tcPr anchor="ctr">
                    <a:solidFill>
                      <a:schemeClr val="bg2">
                        <a:lumMod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131685986"/>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bg1"/>
                          </a:solidFill>
                        </a:rPr>
                        <a:t>Fold 4</a:t>
                      </a:r>
                    </a:p>
                  </a:txBody>
                  <a:tcPr anchor="ctr">
                    <a:solidFill>
                      <a:schemeClr val="bg2">
                        <a:lumMod val="1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3651682265"/>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algn="ct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solidFill>
                            <a:schemeClr val="bg1"/>
                          </a:solidFill>
                        </a:rPr>
                        <a:t>Fold 5</a:t>
                      </a:r>
                    </a:p>
                  </a:txBody>
                  <a:tcPr anchor="ctr">
                    <a:solidFill>
                      <a:schemeClr val="bg2">
                        <a:lumMod val="10000"/>
                      </a:schemeClr>
                    </a:solidFill>
                  </a:tcPr>
                </a:tc>
                <a:extLst>
                  <a:ext uri="{0D108BD9-81ED-4DB2-BD59-A6C34878D82A}">
                    <a16:rowId xmlns:a16="http://schemas.microsoft.com/office/drawing/2014/main" val="1945092211"/>
                  </a:ext>
                </a:extLst>
              </a:tr>
            </a:tbl>
          </a:graphicData>
        </a:graphic>
      </p:graphicFrame>
      <p:graphicFrame>
        <p:nvGraphicFramePr>
          <p:cNvPr id="6" name="Table 5">
            <a:extLst>
              <a:ext uri="{FF2B5EF4-FFF2-40B4-BE49-F238E27FC236}">
                <a16:creationId xmlns:a16="http://schemas.microsoft.com/office/drawing/2014/main" id="{ADD96536-19A6-479E-A32C-8F0BD7F740F0}"/>
              </a:ext>
            </a:extLst>
          </p:cNvPr>
          <p:cNvGraphicFramePr>
            <a:graphicFrameLocks noGrp="1"/>
          </p:cNvGraphicFramePr>
          <p:nvPr>
            <p:extLst>
              <p:ext uri="{D42A27DB-BD31-4B8C-83A1-F6EECF244321}">
                <p14:modId xmlns:p14="http://schemas.microsoft.com/office/powerpoint/2010/main" val="3171336800"/>
              </p:ext>
            </p:extLst>
          </p:nvPr>
        </p:nvGraphicFramePr>
        <p:xfrm>
          <a:off x="4428837" y="4670137"/>
          <a:ext cx="1357745" cy="365760"/>
        </p:xfrm>
        <a:graphic>
          <a:graphicData uri="http://schemas.openxmlformats.org/drawingml/2006/table">
            <a:tbl>
              <a:tblPr firstRow="1" bandRow="1">
                <a:tableStyleId>{5C22544A-7EE6-4342-B048-85BDC9FD1C3A}</a:tableStyleId>
              </a:tblPr>
              <a:tblGrid>
                <a:gridCol w="1357745">
                  <a:extLst>
                    <a:ext uri="{9D8B030D-6E8A-4147-A177-3AD203B41FA5}">
                      <a16:colId xmlns:a16="http://schemas.microsoft.com/office/drawing/2014/main" val="1747000840"/>
                    </a:ext>
                  </a:extLst>
                </a:gridCol>
              </a:tblGrid>
              <a:tr h="335973">
                <a:tc>
                  <a:txBody>
                    <a:bodyPr/>
                    <a:lstStyle/>
                    <a:p>
                      <a:r>
                        <a:rPr lang="en-IN" b="0" dirty="0">
                          <a:ln>
                            <a:solidFill>
                              <a:sysClr val="windowText" lastClr="000000"/>
                            </a:solidFill>
                          </a:ln>
                          <a:solidFill>
                            <a:schemeClr val="tx1"/>
                          </a:solidFill>
                        </a:rPr>
                        <a:t>Training Set</a:t>
                      </a:r>
                    </a:p>
                  </a:txBody>
                  <a:tcPr>
                    <a:solidFill>
                      <a:schemeClr val="accent1">
                        <a:lumMod val="40000"/>
                        <a:lumOff val="60000"/>
                      </a:schemeClr>
                    </a:solidFill>
                  </a:tcPr>
                </a:tc>
                <a:extLst>
                  <a:ext uri="{0D108BD9-81ED-4DB2-BD59-A6C34878D82A}">
                    <a16:rowId xmlns:a16="http://schemas.microsoft.com/office/drawing/2014/main" val="98606838"/>
                  </a:ext>
                </a:extLst>
              </a:tr>
            </a:tbl>
          </a:graphicData>
        </a:graphic>
      </p:graphicFrame>
      <p:graphicFrame>
        <p:nvGraphicFramePr>
          <p:cNvPr id="7" name="Table 6">
            <a:extLst>
              <a:ext uri="{FF2B5EF4-FFF2-40B4-BE49-F238E27FC236}">
                <a16:creationId xmlns:a16="http://schemas.microsoft.com/office/drawing/2014/main" id="{A7E9C9ED-6330-4C76-B055-90C72C0638D1}"/>
              </a:ext>
            </a:extLst>
          </p:cNvPr>
          <p:cNvGraphicFramePr>
            <a:graphicFrameLocks noGrp="1"/>
          </p:cNvGraphicFramePr>
          <p:nvPr>
            <p:extLst>
              <p:ext uri="{D42A27DB-BD31-4B8C-83A1-F6EECF244321}">
                <p14:modId xmlns:p14="http://schemas.microsoft.com/office/powerpoint/2010/main" val="3499116817"/>
              </p:ext>
            </p:extLst>
          </p:nvPr>
        </p:nvGraphicFramePr>
        <p:xfrm>
          <a:off x="6405419" y="4670137"/>
          <a:ext cx="1357745" cy="365760"/>
        </p:xfrm>
        <a:graphic>
          <a:graphicData uri="http://schemas.openxmlformats.org/drawingml/2006/table">
            <a:tbl>
              <a:tblPr firstRow="1" bandRow="1">
                <a:tableStyleId>{5C22544A-7EE6-4342-B048-85BDC9FD1C3A}</a:tableStyleId>
              </a:tblPr>
              <a:tblGrid>
                <a:gridCol w="1357745">
                  <a:extLst>
                    <a:ext uri="{9D8B030D-6E8A-4147-A177-3AD203B41FA5}">
                      <a16:colId xmlns:a16="http://schemas.microsoft.com/office/drawing/2014/main" val="1747000840"/>
                    </a:ext>
                  </a:extLst>
                </a:gridCol>
              </a:tblGrid>
              <a:tr h="335973">
                <a:tc>
                  <a:txBody>
                    <a:bodyPr/>
                    <a:lstStyle/>
                    <a:p>
                      <a:r>
                        <a:rPr lang="en-IN" dirty="0"/>
                        <a:t>Test Set</a:t>
                      </a:r>
                    </a:p>
                  </a:txBody>
                  <a:tcPr>
                    <a:solidFill>
                      <a:schemeClr val="bg2">
                        <a:lumMod val="10000"/>
                      </a:schemeClr>
                    </a:solidFill>
                  </a:tcPr>
                </a:tc>
                <a:extLst>
                  <a:ext uri="{0D108BD9-81ED-4DB2-BD59-A6C34878D82A}">
                    <a16:rowId xmlns:a16="http://schemas.microsoft.com/office/drawing/2014/main" val="98606838"/>
                  </a:ext>
                </a:extLst>
              </a:tr>
            </a:tbl>
          </a:graphicData>
        </a:graphic>
      </p:graphicFrame>
      <p:graphicFrame>
        <p:nvGraphicFramePr>
          <p:cNvPr id="8" name="Table 7">
            <a:extLst>
              <a:ext uri="{FF2B5EF4-FFF2-40B4-BE49-F238E27FC236}">
                <a16:creationId xmlns:a16="http://schemas.microsoft.com/office/drawing/2014/main" id="{3BE1E3C9-CA03-4058-A6F5-9D3F4F0E1EE6}"/>
              </a:ext>
            </a:extLst>
          </p:cNvPr>
          <p:cNvGraphicFramePr>
            <a:graphicFrameLocks noGrp="1"/>
          </p:cNvGraphicFramePr>
          <p:nvPr>
            <p:extLst>
              <p:ext uri="{D42A27DB-BD31-4B8C-83A1-F6EECF244321}">
                <p14:modId xmlns:p14="http://schemas.microsoft.com/office/powerpoint/2010/main" val="3176697919"/>
              </p:ext>
            </p:extLst>
          </p:nvPr>
        </p:nvGraphicFramePr>
        <p:xfrm>
          <a:off x="1145430" y="2028259"/>
          <a:ext cx="1357745" cy="1854200"/>
        </p:xfrm>
        <a:graphic>
          <a:graphicData uri="http://schemas.openxmlformats.org/drawingml/2006/table">
            <a:tbl>
              <a:tblPr firstRow="1" bandRow="1">
                <a:tableStyleId>{2D5ABB26-0587-4C30-8999-92F81FD0307C}</a:tableStyleId>
              </a:tblPr>
              <a:tblGrid>
                <a:gridCol w="1357745">
                  <a:extLst>
                    <a:ext uri="{9D8B030D-6E8A-4147-A177-3AD203B41FA5}">
                      <a16:colId xmlns:a16="http://schemas.microsoft.com/office/drawing/2014/main" val="1342622461"/>
                    </a:ext>
                  </a:extLst>
                </a:gridCol>
              </a:tblGrid>
              <a:tr h="370840">
                <a:tc>
                  <a:txBody>
                    <a:bodyPr/>
                    <a:lstStyle/>
                    <a:p>
                      <a:r>
                        <a:rPr lang="en-IN" dirty="0"/>
                        <a:t>Split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829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533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7210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9483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84778720"/>
                  </a:ext>
                </a:extLst>
              </a:tr>
            </a:tbl>
          </a:graphicData>
        </a:graphic>
      </p:graphicFrame>
      <p:graphicFrame>
        <p:nvGraphicFramePr>
          <p:cNvPr id="9" name="Table 8">
            <a:extLst>
              <a:ext uri="{FF2B5EF4-FFF2-40B4-BE49-F238E27FC236}">
                <a16:creationId xmlns:a16="http://schemas.microsoft.com/office/drawing/2014/main" id="{53F4E4C1-2C3B-403E-80F3-789D897DF9C0}"/>
              </a:ext>
            </a:extLst>
          </p:cNvPr>
          <p:cNvGraphicFramePr>
            <a:graphicFrameLocks noGrp="1"/>
          </p:cNvGraphicFramePr>
          <p:nvPr>
            <p:extLst>
              <p:ext uri="{D42A27DB-BD31-4B8C-83A1-F6EECF244321}">
                <p14:modId xmlns:p14="http://schemas.microsoft.com/office/powerpoint/2010/main" val="2346726999"/>
              </p:ext>
            </p:extLst>
          </p:nvPr>
        </p:nvGraphicFramePr>
        <p:xfrm>
          <a:off x="9688825" y="2028259"/>
          <a:ext cx="1357745" cy="1854200"/>
        </p:xfrm>
        <a:graphic>
          <a:graphicData uri="http://schemas.openxmlformats.org/drawingml/2006/table">
            <a:tbl>
              <a:tblPr firstRow="1" bandRow="1">
                <a:tableStyleId>{2D5ABB26-0587-4C30-8999-92F81FD0307C}</a:tableStyleId>
              </a:tblPr>
              <a:tblGrid>
                <a:gridCol w="1357745">
                  <a:extLst>
                    <a:ext uri="{9D8B030D-6E8A-4147-A177-3AD203B41FA5}">
                      <a16:colId xmlns:a16="http://schemas.microsoft.com/office/drawing/2014/main" val="1342622461"/>
                    </a:ext>
                  </a:extLst>
                </a:gridCol>
              </a:tblGrid>
              <a:tr h="370840">
                <a:tc>
                  <a:txBody>
                    <a:bodyPr/>
                    <a:lstStyle/>
                    <a:p>
                      <a:r>
                        <a:rPr lang="en-IN" dirty="0"/>
                        <a:t>Metric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829958"/>
                  </a:ext>
                </a:extLst>
              </a:tr>
              <a:tr h="370840">
                <a:tc>
                  <a:txBody>
                    <a:bodyPr/>
                    <a:lstStyle/>
                    <a:p>
                      <a:r>
                        <a:rPr lang="en-IN" dirty="0"/>
                        <a:t>Metric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533657"/>
                  </a:ext>
                </a:extLst>
              </a:tr>
              <a:tr h="370840">
                <a:tc>
                  <a:txBody>
                    <a:bodyPr/>
                    <a:lstStyle/>
                    <a:p>
                      <a:r>
                        <a:rPr lang="en-IN" dirty="0"/>
                        <a:t>Metric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7210770"/>
                  </a:ext>
                </a:extLst>
              </a:tr>
              <a:tr h="370840">
                <a:tc>
                  <a:txBody>
                    <a:bodyPr/>
                    <a:lstStyle/>
                    <a:p>
                      <a:r>
                        <a:rPr lang="en-IN" dirty="0"/>
                        <a:t>Metric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948328"/>
                  </a:ext>
                </a:extLst>
              </a:tr>
              <a:tr h="370840">
                <a:tc>
                  <a:txBody>
                    <a:bodyPr/>
                    <a:lstStyle/>
                    <a:p>
                      <a:r>
                        <a:rPr lang="en-IN" dirty="0"/>
                        <a:t>Metric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84778720"/>
                  </a:ext>
                </a:extLst>
              </a:tr>
            </a:tbl>
          </a:graphicData>
        </a:graphic>
      </p:graphicFrame>
    </p:spTree>
    <p:extLst>
      <p:ext uri="{BB962C8B-B14F-4D97-AF65-F5344CB8AC3E}">
        <p14:creationId xmlns:p14="http://schemas.microsoft.com/office/powerpoint/2010/main" val="1278914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4" y="841416"/>
            <a:ext cx="10273307"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Cross-validation and model performance</a:t>
            </a:r>
            <a:endParaRPr sz="4000" dirty="0">
              <a:latin typeface="Calibri"/>
              <a:cs typeface="Calibri"/>
            </a:endParaRPr>
          </a:p>
        </p:txBody>
      </p:sp>
      <p:sp>
        <p:nvSpPr>
          <p:cNvPr id="6" name="Rectangle 5">
            <a:extLst>
              <a:ext uri="{FF2B5EF4-FFF2-40B4-BE49-F238E27FC236}">
                <a16:creationId xmlns:a16="http://schemas.microsoft.com/office/drawing/2014/main" id="{335A42FD-CD0E-40B8-BD17-50DDE481B08C}"/>
              </a:ext>
            </a:extLst>
          </p:cNvPr>
          <p:cNvSpPr/>
          <p:nvPr/>
        </p:nvSpPr>
        <p:spPr>
          <a:xfrm>
            <a:off x="1146644" y="2208061"/>
            <a:ext cx="7498592" cy="2248821"/>
          </a:xfrm>
          <a:prstGeom prst="rect">
            <a:avLst/>
          </a:prstGeom>
        </p:spPr>
        <p:txBody>
          <a:bodyPr wrap="square">
            <a:spAutoFit/>
          </a:bodyPr>
          <a:lstStyle/>
          <a:p>
            <a:pPr marL="457200" indent="-457200">
              <a:lnSpc>
                <a:spcPct val="150000"/>
              </a:lnSpc>
              <a:buFont typeface="Arial" panose="020B0604020202020204" pitchFamily="34" charset="0"/>
              <a:buChar char="•"/>
            </a:pPr>
            <a:r>
              <a:rPr lang="en-IN" sz="2400" dirty="0"/>
              <a:t>5 folds = 5-fold CV </a:t>
            </a:r>
          </a:p>
          <a:p>
            <a:pPr marL="457200" indent="-457200">
              <a:lnSpc>
                <a:spcPct val="150000"/>
              </a:lnSpc>
              <a:buFont typeface="Arial" panose="020B0604020202020204" pitchFamily="34" charset="0"/>
              <a:buChar char="•"/>
            </a:pPr>
            <a:r>
              <a:rPr lang="en-IN" sz="2400" dirty="0"/>
              <a:t>10 folds = 10-fold CV </a:t>
            </a:r>
          </a:p>
          <a:p>
            <a:pPr marL="457200" indent="-457200">
              <a:lnSpc>
                <a:spcPct val="150000"/>
              </a:lnSpc>
              <a:buFont typeface="Arial" panose="020B0604020202020204" pitchFamily="34" charset="0"/>
              <a:buChar char="•"/>
            </a:pPr>
            <a:r>
              <a:rPr lang="en-IN" sz="2400" dirty="0"/>
              <a:t>k folds = k-fold CV </a:t>
            </a:r>
          </a:p>
          <a:p>
            <a:pPr marL="457200" indent="-457200">
              <a:lnSpc>
                <a:spcPct val="150000"/>
              </a:lnSpc>
              <a:buFont typeface="Arial" panose="020B0604020202020204" pitchFamily="34" charset="0"/>
              <a:buChar char="•"/>
            </a:pPr>
            <a:r>
              <a:rPr lang="en-IN" sz="2400" dirty="0"/>
              <a:t>More folds = More computationally expensive</a:t>
            </a:r>
          </a:p>
        </p:txBody>
      </p:sp>
    </p:spTree>
    <p:extLst>
      <p:ext uri="{BB962C8B-B14F-4D97-AF65-F5344CB8AC3E}">
        <p14:creationId xmlns:p14="http://schemas.microsoft.com/office/powerpoint/2010/main" val="3401039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Cross-validation in </a:t>
            </a:r>
            <a:r>
              <a:rPr lang="en-IN" sz="4000" b="1" spc="-73" dirty="0" err="1">
                <a:solidFill>
                  <a:srgbClr val="3A3A3A"/>
                </a:solidFill>
                <a:latin typeface="Calibri"/>
                <a:cs typeface="Calibri"/>
              </a:rPr>
              <a:t>scikit</a:t>
            </a:r>
            <a:r>
              <a:rPr lang="en-IN" sz="4000" b="1" spc="-73" dirty="0">
                <a:solidFill>
                  <a:srgbClr val="3A3A3A"/>
                </a:solidFill>
                <a:latin typeface="Calibri"/>
                <a:cs typeface="Calibri"/>
              </a:rPr>
              <a:t>-learn</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03981" y="1921166"/>
            <a:ext cx="10057064" cy="4095418"/>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 from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sklearn.model_selection</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cross_val_score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[2]: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alg</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linear_model.LinearRegression</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[3]: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cv_results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cross_val_score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alg</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X, y, cv=5)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[4]: print(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cv_results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[ 0.63919994 0.71386698 0.58702344 0.07923081 -0.25294154]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[5]: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numpy.mean</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cv_results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Out[5]: 0.35327592439587058</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55829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4469-4602-4E4C-A7B7-21F7457C1C70}"/>
              </a:ext>
            </a:extLst>
          </p:cNvPr>
          <p:cNvSpPr>
            <a:spLocks noGrp="1"/>
          </p:cNvSpPr>
          <p:nvPr>
            <p:ph type="title"/>
          </p:nvPr>
        </p:nvSpPr>
        <p:spPr/>
        <p:txBody>
          <a:bodyPr/>
          <a:lstStyle/>
          <a:p>
            <a:r>
              <a:rPr lang="en-IN" sz="4000" b="1" cap="none" spc="0" dirty="0">
                <a:solidFill>
                  <a:prstClr val="black"/>
                </a:solidFill>
                <a:latin typeface="Calibri" panose="020F0502020204030204" pitchFamily="34" charset="0"/>
                <a:cs typeface="Calibri" panose="020F0502020204030204" pitchFamily="34" charset="0"/>
              </a:rPr>
              <a:t>Overfitting &amp; Generalisation </a:t>
            </a:r>
          </a:p>
        </p:txBody>
      </p:sp>
      <p:sp>
        <p:nvSpPr>
          <p:cNvPr id="3" name="Content Placeholder 2">
            <a:extLst>
              <a:ext uri="{FF2B5EF4-FFF2-40B4-BE49-F238E27FC236}">
                <a16:creationId xmlns:a16="http://schemas.microsoft.com/office/drawing/2014/main" id="{8DD70FD4-4509-440C-8ED4-4ACB7CB67D56}"/>
              </a:ext>
            </a:extLst>
          </p:cNvPr>
          <p:cNvSpPr>
            <a:spLocks noGrp="1"/>
          </p:cNvSpPr>
          <p:nvPr>
            <p:ph sz="quarter" idx="13"/>
          </p:nvPr>
        </p:nvSpPr>
        <p:spPr/>
        <p:txBody>
          <a:bodyPr>
            <a:normAutofit/>
          </a:bodyPr>
          <a:lstStyle/>
          <a:p>
            <a:r>
              <a:rPr lang="en-US" sz="2400" dirty="0"/>
              <a:t> As we train our model with more and more data the it may start to ﬁt the training data more and more accurately, but become worse at handling test data that we feed to it later.</a:t>
            </a:r>
          </a:p>
          <a:p>
            <a:r>
              <a:rPr lang="en-US" sz="2400" dirty="0"/>
              <a:t>This is known as “over-ﬁtting” and results in an increased generalization error.</a:t>
            </a:r>
          </a:p>
          <a:p>
            <a:endParaRPr lang="en-US" sz="2400" dirty="0"/>
          </a:p>
          <a:p>
            <a:r>
              <a:rPr lang="en-US" sz="2400" dirty="0"/>
              <a:t>Large coefficients lead to overfitting </a:t>
            </a:r>
          </a:p>
          <a:p>
            <a:r>
              <a:rPr lang="en-US" sz="2400" dirty="0"/>
              <a:t>Penalizing large coefficients: Regularization</a:t>
            </a:r>
            <a:endParaRPr lang="en-IN" sz="2400" dirty="0"/>
          </a:p>
        </p:txBody>
      </p:sp>
    </p:spTree>
    <p:extLst>
      <p:ext uri="{BB962C8B-B14F-4D97-AF65-F5344CB8AC3E}">
        <p14:creationId xmlns:p14="http://schemas.microsoft.com/office/powerpoint/2010/main" val="188780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19E6BB3-DF2B-4751-97C5-B3DB949AED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useBgFill="1">
        <p:nvSpPr>
          <p:cNvPr id="14" name="Rectangle 13">
            <a:extLst>
              <a:ext uri="{FF2B5EF4-FFF2-40B4-BE49-F238E27FC236}">
                <a16:creationId xmlns:a16="http://schemas.microsoft.com/office/drawing/2014/main" id="{CBDDD243-ED5F-4896-B18B-ABCF4B7E12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6" name="Straight Connector 15">
            <a:extLst>
              <a:ext uri="{FF2B5EF4-FFF2-40B4-BE49-F238E27FC236}">
                <a16:creationId xmlns:a16="http://schemas.microsoft.com/office/drawing/2014/main" id="{A61721DD-D110-44EE-82A7-D56AB687E61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Content Placeholder 3" descr="A close up of a map&#10;&#10;Description generated with high confidence">
            <a:extLst>
              <a:ext uri="{FF2B5EF4-FFF2-40B4-BE49-F238E27FC236}">
                <a16:creationId xmlns:a16="http://schemas.microsoft.com/office/drawing/2014/main" id="{80E0B0B0-F701-4C68-8E4F-E74EBB88239A}"/>
              </a:ext>
            </a:extLst>
          </p:cNvPr>
          <p:cNvPicPr>
            <a:picLocks noChangeAspect="1"/>
          </p:cNvPicPr>
          <p:nvPr/>
        </p:nvPicPr>
        <p:blipFill>
          <a:blip r:embed="rId2"/>
          <a:stretch>
            <a:fillRect/>
          </a:stretch>
        </p:blipFill>
        <p:spPr>
          <a:xfrm>
            <a:off x="5147485" y="0"/>
            <a:ext cx="6095998" cy="4571998"/>
          </a:xfrm>
          <a:prstGeom prst="rect">
            <a:avLst/>
          </a:prstGeom>
        </p:spPr>
      </p:pic>
      <p:sp>
        <p:nvSpPr>
          <p:cNvPr id="2" name="Title 1">
            <a:extLst>
              <a:ext uri="{FF2B5EF4-FFF2-40B4-BE49-F238E27FC236}">
                <a16:creationId xmlns:a16="http://schemas.microsoft.com/office/drawing/2014/main" id="{B6EDEAA8-5DC7-4AAC-A1EB-CE07A20A1E85}"/>
              </a:ext>
            </a:extLst>
          </p:cNvPr>
          <p:cNvSpPr>
            <a:spLocks noGrp="1"/>
          </p:cNvSpPr>
          <p:nvPr>
            <p:ph type="title"/>
          </p:nvPr>
        </p:nvSpPr>
        <p:spPr>
          <a:xfrm>
            <a:off x="1024128" y="4911819"/>
            <a:ext cx="9720072" cy="1499616"/>
          </a:xfrm>
        </p:spPr>
        <p:txBody>
          <a:bodyPr>
            <a:normAutofit/>
          </a:bodyPr>
          <a:lstStyle/>
          <a:p>
            <a:r>
              <a:rPr lang="en-IN">
                <a:solidFill>
                  <a:srgbClr val="FFFFFF"/>
                </a:solidFill>
              </a:rPr>
              <a:t>Univariate Linear Regression</a:t>
            </a:r>
          </a:p>
        </p:txBody>
      </p:sp>
      <p:sp>
        <p:nvSpPr>
          <p:cNvPr id="9" name="Content Placeholder 8"/>
          <p:cNvSpPr>
            <a:spLocks noGrp="1"/>
          </p:cNvSpPr>
          <p:nvPr>
            <p:ph idx="1"/>
          </p:nvPr>
        </p:nvSpPr>
        <p:spPr>
          <a:xfrm>
            <a:off x="1024129" y="643467"/>
            <a:ext cx="3741835" cy="3296104"/>
          </a:xfrm>
        </p:spPr>
        <p:txBody>
          <a:bodyPr anchor="ctr">
            <a:normAutofit/>
          </a:bodyPr>
          <a:lstStyle/>
          <a:p>
            <a:r>
              <a:rPr lang="en-US" sz="2400" dirty="0"/>
              <a:t>During the training period the regression line is getting more fit.</a:t>
            </a:r>
          </a:p>
        </p:txBody>
      </p:sp>
    </p:spTree>
    <p:extLst>
      <p:ext uri="{BB962C8B-B14F-4D97-AF65-F5344CB8AC3E}">
        <p14:creationId xmlns:p14="http://schemas.microsoft.com/office/powerpoint/2010/main" val="2906297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C0BD-160C-4CAC-8745-5E7A7ACC7009}"/>
              </a:ext>
            </a:extLst>
          </p:cNvPr>
          <p:cNvSpPr>
            <a:spLocks noGrp="1"/>
          </p:cNvSpPr>
          <p:nvPr>
            <p:ph type="title"/>
          </p:nvPr>
        </p:nvSpPr>
        <p:spPr/>
        <p:txBody>
          <a:bodyPr>
            <a:normAutofit/>
          </a:bodyPr>
          <a:lstStyle/>
          <a:p>
            <a:r>
              <a:rPr lang="en-US" sz="4000" b="1" cap="none" spc="0" dirty="0">
                <a:solidFill>
                  <a:prstClr val="black"/>
                </a:solidFill>
                <a:latin typeface="Calibri" panose="020F0502020204030204" pitchFamily="34" charset="0"/>
                <a:ea typeface="+mn-ea"/>
                <a:cs typeface="Calibri" panose="020F0502020204030204" pitchFamily="34" charset="0"/>
              </a:rPr>
              <a:t>How to minimize?</a:t>
            </a:r>
            <a:endParaRPr lang="en-IN" sz="66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7D54AA5-1E5B-4BFB-B879-804533B67877}"/>
              </a:ext>
            </a:extLst>
          </p:cNvPr>
          <p:cNvSpPr>
            <a:spLocks noGrp="1"/>
          </p:cNvSpPr>
          <p:nvPr>
            <p:ph sz="quarter" idx="13"/>
          </p:nvPr>
        </p:nvSpPr>
        <p:spPr>
          <a:xfrm>
            <a:off x="1023938" y="1908054"/>
            <a:ext cx="9720262" cy="3962810"/>
          </a:xfrm>
        </p:spPr>
        <p:txBody>
          <a:bodyPr>
            <a:normAutofit/>
          </a:bodyPr>
          <a:lstStyle/>
          <a:p>
            <a:pPr lvl="1">
              <a:lnSpc>
                <a:spcPct val="150000"/>
              </a:lnSpc>
              <a:buFont typeface="Arial" panose="020B0604020202020204" pitchFamily="34" charset="0"/>
              <a:buChar char="•"/>
            </a:pPr>
            <a:r>
              <a:rPr lang="en-US" sz="2400" dirty="0"/>
              <a:t>To minimize the generalization error we should </a:t>
            </a:r>
          </a:p>
          <a:p>
            <a:pPr lvl="1">
              <a:lnSpc>
                <a:spcPct val="150000"/>
              </a:lnSpc>
              <a:buFont typeface="Arial" panose="020B0604020202020204" pitchFamily="34" charset="0"/>
              <a:buChar char="•"/>
            </a:pPr>
            <a:r>
              <a:rPr lang="en-US" sz="2400" dirty="0"/>
              <a:t>Collect as much sample data as possible. </a:t>
            </a:r>
          </a:p>
          <a:p>
            <a:pPr lvl="1">
              <a:lnSpc>
                <a:spcPct val="150000"/>
              </a:lnSpc>
              <a:buFont typeface="Arial" panose="020B0604020202020204" pitchFamily="34" charset="0"/>
              <a:buChar char="•"/>
            </a:pPr>
            <a:r>
              <a:rPr lang="en-US" sz="2400" dirty="0"/>
              <a:t>Use a random subset of our sample data for training.</a:t>
            </a:r>
          </a:p>
          <a:p>
            <a:pPr lvl="1">
              <a:lnSpc>
                <a:spcPct val="150000"/>
              </a:lnSpc>
              <a:buFont typeface="Arial" panose="020B0604020202020204" pitchFamily="34" charset="0"/>
              <a:buChar char="•"/>
            </a:pPr>
            <a:r>
              <a:rPr lang="en-US" sz="2400" dirty="0"/>
              <a:t>Use the remaining sample data to test how well our model copes with data it was not trained with.</a:t>
            </a:r>
            <a:endParaRPr lang="en-IN" sz="2400" dirty="0"/>
          </a:p>
        </p:txBody>
      </p:sp>
    </p:spTree>
    <p:extLst>
      <p:ext uri="{BB962C8B-B14F-4D97-AF65-F5344CB8AC3E}">
        <p14:creationId xmlns:p14="http://schemas.microsoft.com/office/powerpoint/2010/main" val="1870834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981F-088A-4555-9569-E23244136462}"/>
              </a:ext>
            </a:extLst>
          </p:cNvPr>
          <p:cNvSpPr>
            <a:spLocks noGrp="1"/>
          </p:cNvSpPr>
          <p:nvPr>
            <p:ph type="title"/>
          </p:nvPr>
        </p:nvSpPr>
        <p:spPr/>
        <p:txBody>
          <a:bodyPr>
            <a:normAutofit/>
          </a:bodyPr>
          <a:lstStyle/>
          <a:p>
            <a:r>
              <a:rPr lang="en-IN" sz="4000" b="1" cap="none" spc="0" dirty="0">
                <a:solidFill>
                  <a:prstClr val="black"/>
                </a:solidFill>
                <a:latin typeface="Calibri" panose="020F0502020204030204" pitchFamily="34" charset="0"/>
                <a:cs typeface="Calibri" panose="020F0502020204030204" pitchFamily="34" charset="0"/>
              </a:rPr>
              <a:t>L1 Regularisation (Lasso)</a:t>
            </a:r>
            <a:br>
              <a:rPr lang="en-IN" sz="4000" b="1" cap="none" spc="0" dirty="0">
                <a:solidFill>
                  <a:prstClr val="black"/>
                </a:solidFill>
                <a:latin typeface="Calibri" panose="020F0502020204030204" pitchFamily="34" charset="0"/>
                <a:cs typeface="Calibri" panose="020F0502020204030204" pitchFamily="34" charset="0"/>
              </a:rPr>
            </a:br>
            <a:r>
              <a:rPr lang="en-US" sz="2400" cap="none" spc="0" dirty="0">
                <a:solidFill>
                  <a:prstClr val="black"/>
                </a:solidFill>
                <a:latin typeface="Calibri" panose="020F0502020204030204" pitchFamily="34" charset="0"/>
                <a:cs typeface="Calibri" panose="020F0502020204030204" pitchFamily="34" charset="0"/>
              </a:rPr>
              <a:t>(Least Absolute Shrinkage and Selection Operator)</a:t>
            </a:r>
            <a:endParaRPr lang="en-IN" sz="4000" cap="none" spc="0" dirty="0">
              <a:solidFill>
                <a:prstClr val="black"/>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1DB09CB-6FB3-42D9-9A44-E3999B22252F}"/>
              </a:ext>
            </a:extLst>
          </p:cNvPr>
          <p:cNvSpPr>
            <a:spLocks noGrp="1"/>
          </p:cNvSpPr>
          <p:nvPr>
            <p:ph sz="quarter" idx="13"/>
          </p:nvPr>
        </p:nvSpPr>
        <p:spPr>
          <a:xfrm>
            <a:off x="1023938" y="2222090"/>
            <a:ext cx="9720262" cy="3962810"/>
          </a:xfrm>
        </p:spPr>
        <p:txBody>
          <a:bodyPr>
            <a:normAutofit fontScale="92500" lnSpcReduction="20000"/>
          </a:bodyPr>
          <a:lstStyle/>
          <a:p>
            <a:pPr lvl="1">
              <a:lnSpc>
                <a:spcPct val="150000"/>
              </a:lnSpc>
              <a:buFont typeface="Arial" panose="020B0604020202020204" pitchFamily="34" charset="0"/>
              <a:buChar char="•"/>
            </a:pPr>
            <a:r>
              <a:rPr lang="en-US" sz="2400" dirty="0"/>
              <a:t>Having a large number of samples (n) with respect to the number of dimensionality (d) increases the quality of our model.</a:t>
            </a:r>
          </a:p>
          <a:p>
            <a:pPr lvl="1">
              <a:lnSpc>
                <a:spcPct val="150000"/>
              </a:lnSpc>
              <a:buFont typeface="Arial" panose="020B0604020202020204" pitchFamily="34" charset="0"/>
              <a:buChar char="•"/>
            </a:pPr>
            <a:r>
              <a:rPr lang="en-US" sz="2400" dirty="0"/>
              <a:t>One way to reduce the eﬀective number of dimensions is to use those that most contribute to the signal and ignore those that mostly act as noise.</a:t>
            </a:r>
          </a:p>
          <a:p>
            <a:pPr lvl="1">
              <a:lnSpc>
                <a:spcPct val="150000"/>
              </a:lnSpc>
              <a:buFont typeface="Arial" panose="020B0604020202020204" pitchFamily="34" charset="0"/>
              <a:buChar char="•"/>
            </a:pPr>
            <a:r>
              <a:rPr lang="en-US" sz="2400" dirty="0"/>
              <a:t>L1 regularization achieves this by adding a penalty that results in the weight for the dimensions that act as noise becoming 0. </a:t>
            </a:r>
            <a:endParaRPr lang="en-IN" sz="2400" dirty="0"/>
          </a:p>
          <a:p>
            <a:pPr lvl="1">
              <a:lnSpc>
                <a:spcPct val="150000"/>
              </a:lnSpc>
              <a:buFont typeface="Arial" panose="020B0604020202020204" pitchFamily="34" charset="0"/>
              <a:buChar char="•"/>
            </a:pPr>
            <a:r>
              <a:rPr lang="en-US" sz="2400" dirty="0"/>
              <a:t>L1 </a:t>
            </a:r>
            <a:r>
              <a:rPr lang="en-US" sz="2400" dirty="0" err="1"/>
              <a:t>regularisation</a:t>
            </a:r>
            <a:r>
              <a:rPr lang="en-US" sz="2400" dirty="0"/>
              <a:t> encourages a sparse vector of weights in which few are non-zero and many are zero. </a:t>
            </a:r>
            <a:endParaRPr lang="en-IN" sz="2400" dirty="0"/>
          </a:p>
        </p:txBody>
      </p:sp>
    </p:spTree>
    <p:extLst>
      <p:ext uri="{BB962C8B-B14F-4D97-AF65-F5344CB8AC3E}">
        <p14:creationId xmlns:p14="http://schemas.microsoft.com/office/powerpoint/2010/main" val="2355021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6A26-8627-42EA-834B-5588A3781852}"/>
              </a:ext>
            </a:extLst>
          </p:cNvPr>
          <p:cNvSpPr>
            <a:spLocks noGrp="1"/>
          </p:cNvSpPr>
          <p:nvPr>
            <p:ph type="title"/>
          </p:nvPr>
        </p:nvSpPr>
        <p:spPr/>
        <p:txBody>
          <a:bodyPr/>
          <a:lstStyle/>
          <a:p>
            <a:r>
              <a:rPr lang="en-IN" sz="4000" b="1" cap="none" spc="0" dirty="0">
                <a:solidFill>
                  <a:prstClr val="black"/>
                </a:solidFill>
                <a:latin typeface="Calibri" panose="020F0502020204030204" pitchFamily="34" charset="0"/>
                <a:cs typeface="Calibri" panose="020F0502020204030204" pitchFamily="34" charset="0"/>
              </a:rPr>
              <a:t>L1 Regularisation (Lasso)</a:t>
            </a:r>
            <a:endParaRPr lang="en-IN" dirty="0"/>
          </a:p>
        </p:txBody>
      </p:sp>
      <p:sp>
        <p:nvSpPr>
          <p:cNvPr id="3" name="Content Placeholder 2">
            <a:extLst>
              <a:ext uri="{FF2B5EF4-FFF2-40B4-BE49-F238E27FC236}">
                <a16:creationId xmlns:a16="http://schemas.microsoft.com/office/drawing/2014/main" id="{D85203A3-BBC5-4942-B5DA-39EE59D6A39A}"/>
              </a:ext>
            </a:extLst>
          </p:cNvPr>
          <p:cNvSpPr>
            <a:spLocks noGrp="1"/>
          </p:cNvSpPr>
          <p:nvPr>
            <p:ph sz="quarter" idx="13"/>
          </p:nvPr>
        </p:nvSpPr>
        <p:spPr/>
        <p:txBody>
          <a:bodyPr/>
          <a:lstStyle/>
          <a:p>
            <a:r>
              <a:rPr lang="en-US" dirty="0"/>
              <a:t>Depending on the regularization strength, certain weights can become zero, which makes the LASSO also useful as a supervised feature selection technique:</a:t>
            </a:r>
          </a:p>
          <a:p>
            <a:endParaRPr lang="en-US" dirty="0"/>
          </a:p>
          <a:p>
            <a:endParaRPr lang="en-US" dirty="0"/>
          </a:p>
          <a:p>
            <a:endParaRPr lang="en-US" dirty="0"/>
          </a:p>
          <a:p>
            <a:endParaRPr lang="en-US" dirty="0"/>
          </a:p>
          <a:p>
            <a:r>
              <a:rPr lang="en-US" dirty="0"/>
              <a:t>A limitation of the LASSO is that it selects at most n variables if m &gt; n.</a:t>
            </a:r>
            <a:endParaRPr lang="en-IN"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03D74DA-4527-455F-ADD6-8D8BD5DEF5B7}"/>
                  </a:ext>
                </a:extLst>
              </p:cNvPr>
              <p:cNvSpPr/>
              <p:nvPr/>
            </p:nvSpPr>
            <p:spPr>
              <a:xfrm>
                <a:off x="2520927" y="2949974"/>
                <a:ext cx="6858994"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𝑗</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IN" sz="3600" b="0" i="1" smtClean="0">
                                  <a:latin typeface="Cambria Math" panose="02040503050406030204" pitchFamily="18" charset="0"/>
                                </a:rPr>
                                <m:t>𝑤</m:t>
                              </m:r>
                            </m:e>
                            <m:sub>
                              <m:r>
                                <a:rPr lang="en-IN" sz="3600" i="1">
                                  <a:latin typeface="Cambria Math" panose="02040503050406030204" pitchFamily="18" charset="0"/>
                                </a:rPr>
                                <m:t>𝑖</m:t>
                              </m:r>
                            </m:sub>
                          </m:sSub>
                          <m:r>
                            <a:rPr lang="en-US" sz="3600" i="1">
                              <a:latin typeface="Cambria Math" panose="02040503050406030204" pitchFamily="18" charset="0"/>
                            </a:rPr>
                            <m:t> </m:t>
                          </m:r>
                        </m:e>
                      </m:d>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r>
                            <a:rPr lang="en-IN" sz="3600" i="1">
                              <a:latin typeface="Cambria Math" panose="02040503050406030204" pitchFamily="18" charset="0"/>
                            </a:rPr>
                            <m:t>𝑛</m:t>
                          </m:r>
                        </m:den>
                      </m:f>
                      <m:nary>
                        <m:naryPr>
                          <m:chr m:val="∑"/>
                          <m:ctrlPr>
                            <a:rPr lang="en-US" sz="3600" b="1" i="1">
                              <a:latin typeface="Cambria Math" panose="02040503050406030204" pitchFamily="18" charset="0"/>
                            </a:rPr>
                          </m:ctrlPr>
                        </m:naryPr>
                        <m:sub>
                          <m:r>
                            <m:rPr>
                              <m:brk m:alnAt="23"/>
                            </m:rPr>
                            <a:rPr lang="en-US" sz="3600" b="1" i="1">
                              <a:latin typeface="Cambria Math" panose="02040503050406030204" pitchFamily="18" charset="0"/>
                            </a:rPr>
                            <m:t>𝒊</m:t>
                          </m:r>
                          <m:r>
                            <a:rPr lang="en-US" sz="3600" b="1" i="1">
                              <a:latin typeface="Cambria Math" panose="02040503050406030204" pitchFamily="18" charset="0"/>
                            </a:rPr>
                            <m:t>=</m:t>
                          </m:r>
                          <m:r>
                            <a:rPr lang="en-US" sz="3600" b="1" i="1">
                              <a:latin typeface="Cambria Math" panose="02040503050406030204" pitchFamily="18" charset="0"/>
                            </a:rPr>
                            <m:t>𝟏</m:t>
                          </m:r>
                        </m:sub>
                        <m:sup>
                          <m:r>
                            <a:rPr lang="en-IN" sz="3600" b="1" i="1">
                              <a:latin typeface="Cambria Math" panose="02040503050406030204" pitchFamily="18" charset="0"/>
                            </a:rPr>
                            <m:t>𝒏</m:t>
                          </m:r>
                        </m:sup>
                        <m:e>
                          <m:sSup>
                            <m:sSupPr>
                              <m:ctrlPr>
                                <a:rPr lang="en-US" sz="3600" b="1" i="1">
                                  <a:latin typeface="Cambria Math" panose="02040503050406030204" pitchFamily="18" charset="0"/>
                                </a:rPr>
                              </m:ctrlPr>
                            </m:sSupPr>
                            <m:e>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r>
                                <a:rPr lang="en-US" sz="3600" b="1" i="1">
                                  <a:latin typeface="Cambria Math" panose="02040503050406030204" pitchFamily="18" charset="0"/>
                                </a:rPr>
                                <m:t>−</m:t>
                              </m:r>
                              <m:acc>
                                <m:accPr>
                                  <m:chr m:val="̂"/>
                                  <m:ctrlPr>
                                    <a:rPr lang="en-US" sz="3600" b="1" i="1">
                                      <a:latin typeface="Cambria Math" panose="02040503050406030204" pitchFamily="18" charset="0"/>
                                    </a:rPr>
                                  </m:ctrlPr>
                                </m:accPr>
                                <m:e>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e>
                              </m:acc>
                              <m:r>
                                <a:rPr lang="en-US" sz="3600" b="1" i="1">
                                  <a:latin typeface="Cambria Math" panose="02040503050406030204" pitchFamily="18" charset="0"/>
                                </a:rPr>
                                <m:t>)</m:t>
                              </m:r>
                            </m:e>
                            <m:sup>
                              <m:r>
                                <a:rPr lang="en-US" sz="3600" b="1" i="1">
                                  <a:latin typeface="Cambria Math" panose="02040503050406030204" pitchFamily="18" charset="0"/>
                                </a:rPr>
                                <m:t>𝟐</m:t>
                              </m:r>
                            </m:sup>
                          </m:sSup>
                          <m:r>
                            <a:rPr lang="en-IN" sz="3600" b="1" i="1" smtClean="0">
                              <a:latin typeface="Cambria Math" panose="02040503050406030204" pitchFamily="18" charset="0"/>
                            </a:rPr>
                            <m:t>+</m:t>
                          </m:r>
                          <m:r>
                            <a:rPr lang="en-IN" sz="3600" b="1" i="1" smtClean="0">
                              <a:latin typeface="Cambria Math" panose="02040503050406030204" pitchFamily="18" charset="0"/>
                              <a:ea typeface="Cambria Math" panose="02040503050406030204" pitchFamily="18" charset="0"/>
                            </a:rPr>
                            <m:t>𝝀</m:t>
                          </m:r>
                          <m:d>
                            <m:dPr>
                              <m:begChr m:val="‖"/>
                              <m:endChr m:val="‖"/>
                              <m:ctrlPr>
                                <a:rPr lang="en-IN" sz="3600" b="1" i="1">
                                  <a:latin typeface="Cambria Math" panose="02040503050406030204" pitchFamily="18" charset="0"/>
                                  <a:ea typeface="Cambria Math" panose="02040503050406030204" pitchFamily="18" charset="0"/>
                                </a:rPr>
                              </m:ctrlPr>
                            </m:dPr>
                            <m:e>
                              <m:sSub>
                                <m:sSubPr>
                                  <m:ctrlPr>
                                    <a:rPr lang="en-IN" sz="3600" b="1" i="1">
                                      <a:latin typeface="Cambria Math" panose="02040503050406030204" pitchFamily="18" charset="0"/>
                                      <a:ea typeface="Cambria Math" panose="02040503050406030204" pitchFamily="18" charset="0"/>
                                    </a:rPr>
                                  </m:ctrlPr>
                                </m:sSubPr>
                                <m:e>
                                  <m:r>
                                    <a:rPr lang="en-IN" sz="3600" b="1" i="1">
                                      <a:latin typeface="Cambria Math" panose="02040503050406030204" pitchFamily="18" charset="0"/>
                                      <a:ea typeface="Cambria Math" panose="02040503050406030204" pitchFamily="18" charset="0"/>
                                    </a:rPr>
                                    <m:t>𝒘</m:t>
                                  </m:r>
                                </m:e>
                                <m:sub>
                                  <m:r>
                                    <a:rPr lang="en-IN" sz="3600" b="1" i="1">
                                      <a:latin typeface="Cambria Math" panose="02040503050406030204" pitchFamily="18" charset="0"/>
                                      <a:ea typeface="Cambria Math" panose="02040503050406030204" pitchFamily="18" charset="0"/>
                                    </a:rPr>
                                    <m:t>𝒊</m:t>
                                  </m:r>
                                </m:sub>
                              </m:sSub>
                            </m:e>
                          </m:d>
                        </m:e>
                      </m:nary>
                    </m:oMath>
                  </m:oMathPara>
                </a14:m>
                <a:endParaRPr lang="en-US" sz="3600" dirty="0"/>
              </a:p>
            </p:txBody>
          </p:sp>
        </mc:Choice>
        <mc:Fallback xmlns="">
          <p:sp>
            <p:nvSpPr>
              <p:cNvPr id="4" name="Rectangle 3">
                <a:extLst>
                  <a:ext uri="{FF2B5EF4-FFF2-40B4-BE49-F238E27FC236}">
                    <a16:creationId xmlns:a16="http://schemas.microsoft.com/office/drawing/2014/main" id="{B03D74DA-4527-455F-ADD6-8D8BD5DEF5B7}"/>
                  </a:ext>
                </a:extLst>
              </p:cNvPr>
              <p:cNvSpPr>
                <a:spLocks noRot="1" noChangeAspect="1" noMove="1" noResize="1" noEditPoints="1" noAdjustHandles="1" noChangeArrowheads="1" noChangeShapeType="1" noTextEdit="1"/>
              </p:cNvSpPr>
              <p:nvPr/>
            </p:nvSpPr>
            <p:spPr>
              <a:xfrm>
                <a:off x="2520927" y="2949974"/>
                <a:ext cx="6858994" cy="1602170"/>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99928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marR="0" lvl="0" indent="0" algn="l" defTabSz="457200" rtl="0" eaLnBrk="1" fontAlgn="auto" latinLnBrk="0" hangingPunct="1">
              <a:lnSpc>
                <a:spcPct val="100000"/>
              </a:lnSpc>
              <a:spcBef>
                <a:spcPts val="85"/>
              </a:spcBef>
              <a:spcAft>
                <a:spcPts val="0"/>
              </a:spcAft>
              <a:buClrTx/>
              <a:buSzTx/>
              <a:buFontTx/>
              <a:buNone/>
              <a:tabLst/>
              <a:defRPr/>
            </a:pPr>
            <a:r>
              <a:rPr kumimoji="0" lang="en-US" sz="4000" b="1" i="0" u="none" strike="noStrike" kern="1200" cap="none" spc="-73" normalizeH="0" baseline="0" noProof="0" dirty="0">
                <a:ln>
                  <a:noFill/>
                </a:ln>
                <a:solidFill>
                  <a:srgbClr val="3A3A3A"/>
                </a:solidFill>
                <a:effectLst/>
                <a:uLnTx/>
                <a:uFillTx/>
                <a:latin typeface="Calibri"/>
                <a:ea typeface="+mn-ea"/>
                <a:cs typeface="Calibri"/>
              </a:rPr>
              <a:t>Lasso regression in </a:t>
            </a:r>
            <a:r>
              <a:rPr kumimoji="0" lang="en-US" sz="4000" b="1" i="0" u="none" strike="noStrike" kern="1200" cap="none" spc="-73" normalizeH="0" baseline="0" noProof="0" dirty="0" err="1">
                <a:ln>
                  <a:noFill/>
                </a:ln>
                <a:solidFill>
                  <a:srgbClr val="3A3A3A"/>
                </a:solidFill>
                <a:effectLst/>
                <a:uLnTx/>
                <a:uFillTx/>
                <a:latin typeface="Calibri"/>
                <a:ea typeface="+mn-ea"/>
                <a:cs typeface="Calibri"/>
              </a:rPr>
              <a:t>scikit</a:t>
            </a:r>
            <a:r>
              <a:rPr kumimoji="0" lang="en-US" sz="4000" b="1" i="0" u="none" strike="noStrike" kern="1200" cap="none" spc="-73" normalizeH="0" baseline="0" noProof="0" dirty="0">
                <a:ln>
                  <a:noFill/>
                </a:ln>
                <a:solidFill>
                  <a:srgbClr val="3A3A3A"/>
                </a:solidFill>
                <a:effectLst/>
                <a:uLnTx/>
                <a:uFillTx/>
                <a:latin typeface="Calibri"/>
                <a:ea typeface="+mn-ea"/>
                <a:cs typeface="Calibri"/>
              </a:rPr>
              <a:t>-learn</a:t>
            </a:r>
            <a:endParaRPr kumimoji="0" sz="4000" b="0" i="0" u="none" strike="noStrike" kern="1200" cap="none" spc="0" normalizeH="0" baseline="0" noProof="0" dirty="0">
              <a:ln>
                <a:noFill/>
              </a:ln>
              <a:solidFill>
                <a:prstClr val="black"/>
              </a:solidFill>
              <a:effectLst/>
              <a:uLnTx/>
              <a:uFillTx/>
              <a:latin typeface="Calibri"/>
              <a:ea typeface="+mn-ea"/>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831272" y="1662545"/>
            <a:ext cx="10769601" cy="4424219"/>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[1]: from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sklearn.linear_model</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import Lasso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[2]: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train_test_split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y,test_size</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0.3,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random_state</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=42)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[3]: lasso = Lasso(alpha=0.1, normalize=True)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[4]: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lasso.fit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[5]: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lasso_pred</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lasso.predict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[6]: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lasso.score</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Out[6]: 0.59502295353285506</a:t>
              </a:r>
              <a:endParaRPr kumimoji="0"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695179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6B27-3A71-4A2E-A162-5AEEA7605A4A}"/>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L2 Regularisation (Ridge)</a:t>
            </a:r>
          </a:p>
        </p:txBody>
      </p:sp>
      <p:sp>
        <p:nvSpPr>
          <p:cNvPr id="3" name="Content Placeholder 2">
            <a:extLst>
              <a:ext uri="{FF2B5EF4-FFF2-40B4-BE49-F238E27FC236}">
                <a16:creationId xmlns:a16="http://schemas.microsoft.com/office/drawing/2014/main" id="{662DEB5E-37A6-4761-97EE-5C908C020A83}"/>
              </a:ext>
            </a:extLst>
          </p:cNvPr>
          <p:cNvSpPr>
            <a:spLocks noGrp="1"/>
          </p:cNvSpPr>
          <p:nvPr>
            <p:ph sz="quarter" idx="13"/>
          </p:nvPr>
        </p:nvSpPr>
        <p:spPr/>
        <p:txBody>
          <a:bodyPr>
            <a:normAutofit/>
          </a:bodyPr>
          <a:lstStyle/>
          <a:p>
            <a:pPr>
              <a:lnSpc>
                <a:spcPct val="150000"/>
              </a:lnSpc>
              <a:buFont typeface="Arial" panose="020B0604020202020204" pitchFamily="34" charset="0"/>
              <a:buChar char="•"/>
            </a:pPr>
            <a:r>
              <a:rPr lang="en-US" sz="2400" dirty="0"/>
              <a:t>Another way to reduce the complexity of our model and prevent overﬁtting to outliers is L2 regression, which is also known as ridge regression.</a:t>
            </a:r>
          </a:p>
          <a:p>
            <a:pPr>
              <a:lnSpc>
                <a:spcPct val="150000"/>
              </a:lnSpc>
              <a:buFont typeface="Arial" panose="020B0604020202020204" pitchFamily="34" charset="0"/>
              <a:buChar char="•"/>
            </a:pPr>
            <a:endParaRPr lang="en-US" sz="2400" dirty="0"/>
          </a:p>
          <a:p>
            <a:pPr>
              <a:lnSpc>
                <a:spcPct val="150000"/>
              </a:lnSpc>
              <a:buFont typeface="Arial" panose="020B0604020202020204" pitchFamily="34" charset="0"/>
              <a:buChar char="•"/>
            </a:pPr>
            <a:r>
              <a:rPr lang="en-US" sz="2400" dirty="0"/>
              <a:t> In L2 Regularization we introduce an additional term to the cost function that has the eﬀect of penalizing large weights and thereby minimizing this skew.</a:t>
            </a:r>
            <a:endParaRPr lang="en-IN" sz="2400" dirty="0"/>
          </a:p>
        </p:txBody>
      </p:sp>
    </p:spTree>
    <p:extLst>
      <p:ext uri="{BB962C8B-B14F-4D97-AF65-F5344CB8AC3E}">
        <p14:creationId xmlns:p14="http://schemas.microsoft.com/office/powerpoint/2010/main" val="1439109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6A26-8627-42EA-834B-5588A3781852}"/>
              </a:ext>
            </a:extLst>
          </p:cNvPr>
          <p:cNvSpPr>
            <a:spLocks noGrp="1"/>
          </p:cNvSpPr>
          <p:nvPr>
            <p:ph type="title"/>
          </p:nvPr>
        </p:nvSpPr>
        <p:spPr/>
        <p:txBody>
          <a:bodyPr>
            <a:normAutofit/>
          </a:bodyPr>
          <a:lstStyle/>
          <a:p>
            <a:r>
              <a:rPr lang="en-IN" sz="4000" b="1" cap="none" spc="-73" dirty="0">
                <a:solidFill>
                  <a:srgbClr val="3A3A3A"/>
                </a:solidFill>
                <a:latin typeface="Calibri"/>
                <a:cs typeface="Calibri"/>
              </a:rPr>
              <a:t>L2 Regularisation (Ridge)</a:t>
            </a:r>
            <a:endParaRPr lang="en-IN" sz="4000" dirty="0"/>
          </a:p>
        </p:txBody>
      </p:sp>
      <p:sp>
        <p:nvSpPr>
          <p:cNvPr id="3" name="Content Placeholder 2">
            <a:extLst>
              <a:ext uri="{FF2B5EF4-FFF2-40B4-BE49-F238E27FC236}">
                <a16:creationId xmlns:a16="http://schemas.microsoft.com/office/drawing/2014/main" id="{D85203A3-BBC5-4942-B5DA-39EE59D6A39A}"/>
              </a:ext>
            </a:extLst>
          </p:cNvPr>
          <p:cNvSpPr>
            <a:spLocks noGrp="1"/>
          </p:cNvSpPr>
          <p:nvPr>
            <p:ph sz="quarter" idx="13"/>
          </p:nvPr>
        </p:nvSpPr>
        <p:spPr>
          <a:xfrm>
            <a:off x="1023938" y="2086325"/>
            <a:ext cx="9720262" cy="3962810"/>
          </a:xfrm>
        </p:spPr>
        <p:txBody>
          <a:bodyPr>
            <a:normAutofit fontScale="92500" lnSpcReduction="20000"/>
          </a:bodyPr>
          <a:lstStyle/>
          <a:p>
            <a:pPr>
              <a:lnSpc>
                <a:spcPct val="150000"/>
              </a:lnSpc>
            </a:pPr>
            <a:r>
              <a:rPr lang="en-US" sz="2400" dirty="0"/>
              <a:t>Ridge regression is an L2 penalized model where we simply add the squared sum of the weights to our least-squares cost function:</a:t>
            </a:r>
          </a:p>
          <a:p>
            <a:pPr>
              <a:lnSpc>
                <a:spcPct val="150000"/>
              </a:lnSpc>
            </a:pPr>
            <a:endParaRPr lang="en-US" sz="2400" dirty="0"/>
          </a:p>
          <a:p>
            <a:pPr>
              <a:lnSpc>
                <a:spcPct val="150000"/>
              </a:lnSpc>
            </a:pPr>
            <a:endParaRPr lang="en-US" sz="2400" dirty="0"/>
          </a:p>
          <a:p>
            <a:pPr marL="0" indent="0">
              <a:lnSpc>
                <a:spcPct val="150000"/>
              </a:lnSpc>
              <a:buNone/>
            </a:pPr>
            <a:endParaRPr lang="en-US" sz="2400" dirty="0"/>
          </a:p>
          <a:p>
            <a:pPr>
              <a:lnSpc>
                <a:spcPct val="150000"/>
              </a:lnSpc>
            </a:pPr>
            <a:r>
              <a:rPr lang="en-US" sz="2400" dirty="0"/>
              <a:t>By increasing the value of the hyperparameter λ , we increase the regularization strength and shrink the weights of our model.</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650C285-3069-48B0-8A13-250D8103708B}"/>
                  </a:ext>
                </a:extLst>
              </p:cNvPr>
              <p:cNvSpPr/>
              <p:nvPr/>
            </p:nvSpPr>
            <p:spPr>
              <a:xfrm>
                <a:off x="2613289" y="3162408"/>
                <a:ext cx="7416774"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𝑗</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IN" sz="3600" b="0" i="1" smtClean="0">
                                  <a:latin typeface="Cambria Math" panose="02040503050406030204" pitchFamily="18" charset="0"/>
                                </a:rPr>
                                <m:t>𝑤</m:t>
                              </m:r>
                            </m:e>
                            <m:sub>
                              <m:r>
                                <a:rPr lang="en-IN" sz="3600" i="1">
                                  <a:latin typeface="Cambria Math" panose="02040503050406030204" pitchFamily="18" charset="0"/>
                                </a:rPr>
                                <m:t>𝑖</m:t>
                              </m:r>
                            </m:sub>
                          </m:sSub>
                          <m:r>
                            <a:rPr lang="en-US" sz="3600" i="1">
                              <a:latin typeface="Cambria Math" panose="02040503050406030204" pitchFamily="18" charset="0"/>
                            </a:rPr>
                            <m:t> </m:t>
                          </m:r>
                        </m:e>
                      </m:d>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r>
                            <a:rPr lang="en-IN" sz="3600" i="1">
                              <a:latin typeface="Cambria Math" panose="02040503050406030204" pitchFamily="18" charset="0"/>
                            </a:rPr>
                            <m:t>𝑛</m:t>
                          </m:r>
                        </m:den>
                      </m:f>
                      <m:nary>
                        <m:naryPr>
                          <m:chr m:val="∑"/>
                          <m:ctrlPr>
                            <a:rPr lang="en-US" sz="3600" b="1" i="1">
                              <a:latin typeface="Cambria Math" panose="02040503050406030204" pitchFamily="18" charset="0"/>
                            </a:rPr>
                          </m:ctrlPr>
                        </m:naryPr>
                        <m:sub>
                          <m:r>
                            <m:rPr>
                              <m:brk m:alnAt="23"/>
                            </m:rPr>
                            <a:rPr lang="en-US" sz="3600" b="1" i="1">
                              <a:latin typeface="Cambria Math" panose="02040503050406030204" pitchFamily="18" charset="0"/>
                            </a:rPr>
                            <m:t>𝒊</m:t>
                          </m:r>
                          <m:r>
                            <a:rPr lang="en-US" sz="3600" b="1" i="1">
                              <a:latin typeface="Cambria Math" panose="02040503050406030204" pitchFamily="18" charset="0"/>
                            </a:rPr>
                            <m:t>=</m:t>
                          </m:r>
                          <m:r>
                            <a:rPr lang="en-US" sz="3600" b="1" i="1">
                              <a:latin typeface="Cambria Math" panose="02040503050406030204" pitchFamily="18" charset="0"/>
                            </a:rPr>
                            <m:t>𝟏</m:t>
                          </m:r>
                        </m:sub>
                        <m:sup>
                          <m:r>
                            <a:rPr lang="en-IN" sz="3600" b="1" i="1">
                              <a:latin typeface="Cambria Math" panose="02040503050406030204" pitchFamily="18" charset="0"/>
                            </a:rPr>
                            <m:t>𝒏</m:t>
                          </m:r>
                        </m:sup>
                        <m:e>
                          <m:sSup>
                            <m:sSupPr>
                              <m:ctrlPr>
                                <a:rPr lang="en-US" sz="3600" b="1" i="1">
                                  <a:latin typeface="Cambria Math" panose="02040503050406030204" pitchFamily="18" charset="0"/>
                                </a:rPr>
                              </m:ctrlPr>
                            </m:sSupPr>
                            <m:e>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r>
                                <a:rPr lang="en-US" sz="3600" b="1" i="1">
                                  <a:latin typeface="Cambria Math" panose="02040503050406030204" pitchFamily="18" charset="0"/>
                                </a:rPr>
                                <m:t>−</m:t>
                              </m:r>
                              <m:acc>
                                <m:accPr>
                                  <m:chr m:val="̂"/>
                                  <m:ctrlPr>
                                    <a:rPr lang="en-US" sz="3600" b="1" i="1">
                                      <a:latin typeface="Cambria Math" panose="02040503050406030204" pitchFamily="18" charset="0"/>
                                    </a:rPr>
                                  </m:ctrlPr>
                                </m:accPr>
                                <m:e>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e>
                              </m:acc>
                              <m:r>
                                <a:rPr lang="en-US" sz="3600" b="1" i="1">
                                  <a:latin typeface="Cambria Math" panose="02040503050406030204" pitchFamily="18" charset="0"/>
                                </a:rPr>
                                <m:t>)</m:t>
                              </m:r>
                            </m:e>
                            <m:sup>
                              <m:r>
                                <a:rPr lang="en-US" sz="3600" b="1" i="1">
                                  <a:latin typeface="Cambria Math" panose="02040503050406030204" pitchFamily="18" charset="0"/>
                                </a:rPr>
                                <m:t>𝟐</m:t>
                              </m:r>
                            </m:sup>
                          </m:sSup>
                          <m:r>
                            <a:rPr lang="en-IN" sz="3600" b="1" i="1" smtClean="0">
                              <a:latin typeface="Cambria Math" panose="02040503050406030204" pitchFamily="18" charset="0"/>
                            </a:rPr>
                            <m:t>+</m:t>
                          </m:r>
                        </m:e>
                      </m:nary>
                      <m:r>
                        <a:rPr lang="en-IN" sz="3600" b="1" i="1">
                          <a:latin typeface="Cambria Math" panose="02040503050406030204" pitchFamily="18" charset="0"/>
                          <a:ea typeface="Cambria Math" panose="02040503050406030204" pitchFamily="18" charset="0"/>
                        </a:rPr>
                        <m:t>𝝀</m:t>
                      </m:r>
                      <m:sSup>
                        <m:sSupPr>
                          <m:ctrlPr>
                            <a:rPr lang="en-IN" sz="3600" b="1" i="1">
                              <a:latin typeface="Cambria Math" panose="02040503050406030204" pitchFamily="18" charset="0"/>
                              <a:ea typeface="Cambria Math" panose="02040503050406030204" pitchFamily="18" charset="0"/>
                            </a:rPr>
                          </m:ctrlPr>
                        </m:sSupPr>
                        <m:e>
                          <m:d>
                            <m:dPr>
                              <m:begChr m:val="‖"/>
                              <m:endChr m:val="‖"/>
                              <m:ctrlPr>
                                <a:rPr lang="en-IN" sz="3600" b="1" i="1">
                                  <a:latin typeface="Cambria Math" panose="02040503050406030204" pitchFamily="18" charset="0"/>
                                  <a:ea typeface="Cambria Math" panose="02040503050406030204" pitchFamily="18" charset="0"/>
                                </a:rPr>
                              </m:ctrlPr>
                            </m:dPr>
                            <m:e>
                              <m:sSub>
                                <m:sSubPr>
                                  <m:ctrlPr>
                                    <a:rPr lang="en-IN" sz="3600" b="1" i="1">
                                      <a:latin typeface="Cambria Math" panose="02040503050406030204" pitchFamily="18" charset="0"/>
                                      <a:ea typeface="Cambria Math" panose="02040503050406030204" pitchFamily="18" charset="0"/>
                                    </a:rPr>
                                  </m:ctrlPr>
                                </m:sSubPr>
                                <m:e>
                                  <m:r>
                                    <a:rPr lang="en-IN" sz="3600" b="1" i="1">
                                      <a:latin typeface="Cambria Math" panose="02040503050406030204" pitchFamily="18" charset="0"/>
                                      <a:ea typeface="Cambria Math" panose="02040503050406030204" pitchFamily="18" charset="0"/>
                                    </a:rPr>
                                    <m:t>𝒘</m:t>
                                  </m:r>
                                </m:e>
                                <m:sub>
                                  <m:r>
                                    <a:rPr lang="en-IN" sz="3600" b="1" i="1">
                                      <a:latin typeface="Cambria Math" panose="02040503050406030204" pitchFamily="18" charset="0"/>
                                      <a:ea typeface="Cambria Math" panose="02040503050406030204" pitchFamily="18" charset="0"/>
                                    </a:rPr>
                                    <m:t>𝒊</m:t>
                                  </m:r>
                                </m:sub>
                              </m:sSub>
                            </m:e>
                          </m:d>
                        </m:e>
                        <m:sup>
                          <m:r>
                            <a:rPr lang="en-IN" sz="3600" b="1" i="1">
                              <a:latin typeface="Cambria Math" panose="02040503050406030204" pitchFamily="18" charset="0"/>
                              <a:ea typeface="Cambria Math" panose="02040503050406030204" pitchFamily="18" charset="0"/>
                            </a:rPr>
                            <m:t>𝟐</m:t>
                          </m:r>
                        </m:sup>
                      </m:sSup>
                    </m:oMath>
                  </m:oMathPara>
                </a14:m>
                <a:endParaRPr lang="en-US" sz="3600" dirty="0"/>
              </a:p>
            </p:txBody>
          </p:sp>
        </mc:Choice>
        <mc:Fallback xmlns="">
          <p:sp>
            <p:nvSpPr>
              <p:cNvPr id="5" name="Rectangle 4">
                <a:extLst>
                  <a:ext uri="{FF2B5EF4-FFF2-40B4-BE49-F238E27FC236}">
                    <a16:creationId xmlns:a16="http://schemas.microsoft.com/office/drawing/2014/main" id="{C650C285-3069-48B0-8A13-250D8103708B}"/>
                  </a:ext>
                </a:extLst>
              </p:cNvPr>
              <p:cNvSpPr>
                <a:spLocks noRot="1" noChangeAspect="1" noMove="1" noResize="1" noEditPoints="1" noAdjustHandles="1" noChangeArrowheads="1" noChangeShapeType="1" noTextEdit="1"/>
              </p:cNvSpPr>
              <p:nvPr/>
            </p:nvSpPr>
            <p:spPr>
              <a:xfrm>
                <a:off x="2613289" y="3162408"/>
                <a:ext cx="7416774" cy="1602170"/>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87396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marR="0" lvl="0" indent="0" algn="l" defTabSz="457200" rtl="0" eaLnBrk="1" fontAlgn="auto" latinLnBrk="0" hangingPunct="1">
              <a:lnSpc>
                <a:spcPct val="100000"/>
              </a:lnSpc>
              <a:spcBef>
                <a:spcPts val="85"/>
              </a:spcBef>
              <a:spcAft>
                <a:spcPts val="0"/>
              </a:spcAft>
              <a:buClrTx/>
              <a:buSzTx/>
              <a:buFontTx/>
              <a:buNone/>
              <a:tabLst/>
              <a:defRPr/>
            </a:pPr>
            <a:r>
              <a:rPr kumimoji="0" lang="en-US" sz="4000" b="1" i="0" u="none" strike="noStrike" kern="1200" cap="none" spc="-73" normalizeH="0" baseline="0" noProof="0" dirty="0">
                <a:ln>
                  <a:noFill/>
                </a:ln>
                <a:solidFill>
                  <a:srgbClr val="3A3A3A"/>
                </a:solidFill>
                <a:effectLst/>
                <a:uLnTx/>
                <a:uFillTx/>
                <a:latin typeface="Calibri"/>
                <a:ea typeface="+mn-ea"/>
                <a:cs typeface="Calibri"/>
              </a:rPr>
              <a:t>Ridge regression in </a:t>
            </a:r>
            <a:r>
              <a:rPr kumimoji="0" lang="en-US" sz="4000" b="1" i="0" u="none" strike="noStrike" kern="1200" cap="none" spc="-73" normalizeH="0" baseline="0" noProof="0" dirty="0" err="1">
                <a:ln>
                  <a:noFill/>
                </a:ln>
                <a:solidFill>
                  <a:srgbClr val="3A3A3A"/>
                </a:solidFill>
                <a:effectLst/>
                <a:uLnTx/>
                <a:uFillTx/>
                <a:latin typeface="Calibri"/>
                <a:ea typeface="+mn-ea"/>
                <a:cs typeface="Calibri"/>
              </a:rPr>
              <a:t>scikit</a:t>
            </a:r>
            <a:r>
              <a:rPr kumimoji="0" lang="en-US" sz="4000" b="1" i="0" u="none" strike="noStrike" kern="1200" cap="none" spc="-73" normalizeH="0" baseline="0" noProof="0" dirty="0">
                <a:ln>
                  <a:noFill/>
                </a:ln>
                <a:solidFill>
                  <a:srgbClr val="3A3A3A"/>
                </a:solidFill>
                <a:effectLst/>
                <a:uLnTx/>
                <a:uFillTx/>
                <a:latin typeface="Calibri"/>
                <a:ea typeface="+mn-ea"/>
                <a:cs typeface="Calibri"/>
              </a:rPr>
              <a:t>-learn</a:t>
            </a:r>
            <a:endParaRPr kumimoji="0" sz="4000" b="0" i="0" u="none" strike="noStrike" kern="1200" cap="none" spc="0" normalizeH="0" baseline="0" noProof="0" dirty="0">
              <a:ln>
                <a:noFill/>
              </a:ln>
              <a:solidFill>
                <a:prstClr val="black"/>
              </a:solidFill>
              <a:effectLst/>
              <a:uLnTx/>
              <a:uFillTx/>
              <a:latin typeface="Calibri"/>
              <a:ea typeface="+mn-ea"/>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847898" y="1612670"/>
            <a:ext cx="10808393" cy="4566458"/>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[1]: from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sklearn.linear_model</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import Ridge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[2]: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train_test_split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y,test_size</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0.3,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random_state</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=42)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[3]: ridge = Ridge(alpha=0.1, normalize=True)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[4]: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ridge.fit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[5]: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ridge_pred</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ridge.predict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[6]: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ridge.score</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Out[6]: 0.69969382751273179</a:t>
              </a:r>
              <a:endParaRPr kumimoji="0"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29276575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4AA6-88BA-41AA-A9B2-087A82FB4ED5}"/>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L1 &amp; L2 Regularisation (Elastic Net)</a:t>
            </a:r>
          </a:p>
        </p:txBody>
      </p:sp>
      <p:sp>
        <p:nvSpPr>
          <p:cNvPr id="3" name="Content Placeholder 2">
            <a:extLst>
              <a:ext uri="{FF2B5EF4-FFF2-40B4-BE49-F238E27FC236}">
                <a16:creationId xmlns:a16="http://schemas.microsoft.com/office/drawing/2014/main" id="{0854249D-F8C4-4A47-8DCE-AB1F8AE0F062}"/>
              </a:ext>
            </a:extLst>
          </p:cNvPr>
          <p:cNvSpPr>
            <a:spLocks noGrp="1"/>
          </p:cNvSpPr>
          <p:nvPr>
            <p:ph sz="quarter" idx="13"/>
          </p:nvPr>
        </p:nvSpPr>
        <p:spPr/>
        <p:txBody>
          <a:bodyPr>
            <a:normAutofit fontScale="92500" lnSpcReduction="10000"/>
          </a:bodyPr>
          <a:lstStyle/>
          <a:p>
            <a:pPr>
              <a:lnSpc>
                <a:spcPct val="150000"/>
              </a:lnSpc>
            </a:pPr>
            <a:r>
              <a:rPr lang="en-US" sz="2400" dirty="0"/>
              <a:t>• L1 </a:t>
            </a:r>
            <a:r>
              <a:rPr lang="en-US" sz="2400" dirty="0" err="1"/>
              <a:t>Regularisation</a:t>
            </a:r>
            <a:r>
              <a:rPr lang="en-US" sz="2400" dirty="0"/>
              <a:t> </a:t>
            </a:r>
            <a:r>
              <a:rPr lang="en-US" sz="2400" dirty="0" err="1"/>
              <a:t>minimises</a:t>
            </a:r>
            <a:r>
              <a:rPr lang="en-US" sz="2400" dirty="0"/>
              <a:t> the impact of dimensions that have low weights and are thus largely “noise”.</a:t>
            </a:r>
          </a:p>
          <a:p>
            <a:pPr>
              <a:lnSpc>
                <a:spcPct val="150000"/>
              </a:lnSpc>
            </a:pPr>
            <a:r>
              <a:rPr lang="en-US" sz="2400" dirty="0"/>
              <a:t>• L2 </a:t>
            </a:r>
            <a:r>
              <a:rPr lang="en-US" sz="2400" dirty="0" err="1"/>
              <a:t>Regularisation</a:t>
            </a:r>
            <a:r>
              <a:rPr lang="en-US" sz="2400" dirty="0"/>
              <a:t> </a:t>
            </a:r>
            <a:r>
              <a:rPr lang="en-US" sz="2400" dirty="0" err="1"/>
              <a:t>minimise</a:t>
            </a:r>
            <a:r>
              <a:rPr lang="en-US" sz="2400" dirty="0"/>
              <a:t> the impacts of outliers in our training data.</a:t>
            </a:r>
          </a:p>
          <a:p>
            <a:pPr>
              <a:lnSpc>
                <a:spcPct val="150000"/>
              </a:lnSpc>
            </a:pPr>
            <a:r>
              <a:rPr lang="en-US" sz="2400" dirty="0"/>
              <a:t>• L1 &amp; L2 </a:t>
            </a:r>
            <a:r>
              <a:rPr lang="en-US" sz="2400" dirty="0" err="1"/>
              <a:t>Regularisation</a:t>
            </a:r>
            <a:r>
              <a:rPr lang="en-US" sz="2400" dirty="0"/>
              <a:t> can be used together and the combination is referred to as Elastic Net </a:t>
            </a:r>
            <a:r>
              <a:rPr lang="en-US" sz="2400" dirty="0" err="1"/>
              <a:t>regularisation</a:t>
            </a:r>
            <a:r>
              <a:rPr lang="en-US" sz="2400" dirty="0"/>
              <a:t>.</a:t>
            </a:r>
          </a:p>
          <a:p>
            <a:pPr>
              <a:lnSpc>
                <a:spcPct val="150000"/>
              </a:lnSpc>
            </a:pPr>
            <a:r>
              <a:rPr lang="en-US" sz="2400" dirty="0"/>
              <a:t>• Because the diﬀerential of the error function contains the sigmoid which has no inverse, we cannot solve for w and must use gradient descent.</a:t>
            </a:r>
            <a:endParaRPr lang="en-IN" sz="2400" dirty="0"/>
          </a:p>
        </p:txBody>
      </p:sp>
    </p:spTree>
    <p:extLst>
      <p:ext uri="{BB962C8B-B14F-4D97-AF65-F5344CB8AC3E}">
        <p14:creationId xmlns:p14="http://schemas.microsoft.com/office/powerpoint/2010/main" val="3950033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DC12-067E-4822-AC0C-478B4FAC25B7}"/>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Lasso regression for feature selection</a:t>
            </a:r>
            <a:endParaRPr lang="en-IN" dirty="0"/>
          </a:p>
        </p:txBody>
      </p:sp>
      <p:sp>
        <p:nvSpPr>
          <p:cNvPr id="3" name="Content Placeholder 2">
            <a:extLst>
              <a:ext uri="{FF2B5EF4-FFF2-40B4-BE49-F238E27FC236}">
                <a16:creationId xmlns:a16="http://schemas.microsoft.com/office/drawing/2014/main" id="{96401191-9D6D-46E4-847F-EF86841E8785}"/>
              </a:ext>
            </a:extLst>
          </p:cNvPr>
          <p:cNvSpPr>
            <a:spLocks noGrp="1"/>
          </p:cNvSpPr>
          <p:nvPr>
            <p:ph sz="quarter" idx="13"/>
          </p:nvPr>
        </p:nvSpPr>
        <p:spPr/>
        <p:txBody>
          <a:bodyPr>
            <a:normAutofit/>
          </a:bodyPr>
          <a:lstStyle/>
          <a:p>
            <a:pPr>
              <a:lnSpc>
                <a:spcPct val="150000"/>
              </a:lnSpc>
            </a:pPr>
            <a:r>
              <a:rPr lang="en-US" sz="2400" dirty="0"/>
              <a:t>● Can be used to select important features of a dataset </a:t>
            </a:r>
          </a:p>
          <a:p>
            <a:pPr>
              <a:lnSpc>
                <a:spcPct val="150000"/>
              </a:lnSpc>
            </a:pPr>
            <a:r>
              <a:rPr lang="en-US" sz="2400" dirty="0"/>
              <a:t>● Shrinks the coefficients of less important features to exactly 0.</a:t>
            </a:r>
            <a:endParaRPr lang="en-IN" sz="2400" dirty="0"/>
          </a:p>
        </p:txBody>
      </p:sp>
    </p:spTree>
    <p:extLst>
      <p:ext uri="{BB962C8B-B14F-4D97-AF65-F5344CB8AC3E}">
        <p14:creationId xmlns:p14="http://schemas.microsoft.com/office/powerpoint/2010/main" val="279550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DC12-067E-4822-AC0C-478B4FAC25B7}"/>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Lasso regression for feature selection</a:t>
            </a:r>
            <a:endParaRPr lang="en-IN" dirty="0"/>
          </a:p>
        </p:txBody>
      </p:sp>
      <p:sp>
        <p:nvSpPr>
          <p:cNvPr id="3" name="Content Placeholder 2">
            <a:extLst>
              <a:ext uri="{FF2B5EF4-FFF2-40B4-BE49-F238E27FC236}">
                <a16:creationId xmlns:a16="http://schemas.microsoft.com/office/drawing/2014/main" id="{96401191-9D6D-46E4-847F-EF86841E8785}"/>
              </a:ext>
            </a:extLst>
          </p:cNvPr>
          <p:cNvSpPr>
            <a:spLocks noGrp="1"/>
          </p:cNvSpPr>
          <p:nvPr>
            <p:ph sz="quarter" idx="13"/>
          </p:nvPr>
        </p:nvSpPr>
        <p:spPr/>
        <p:txBody>
          <a:bodyPr/>
          <a:lstStyle/>
          <a:p>
            <a:endParaRPr lang="en-IN" dirty="0"/>
          </a:p>
        </p:txBody>
      </p:sp>
      <p:grpSp>
        <p:nvGrpSpPr>
          <p:cNvPr id="4" name="Group 3">
            <a:extLst>
              <a:ext uri="{FF2B5EF4-FFF2-40B4-BE49-F238E27FC236}">
                <a16:creationId xmlns:a16="http://schemas.microsoft.com/office/drawing/2014/main" id="{C0EF21C8-B53D-43AF-B2CE-22895236EF66}"/>
              </a:ext>
            </a:extLst>
          </p:cNvPr>
          <p:cNvGrpSpPr/>
          <p:nvPr/>
        </p:nvGrpSpPr>
        <p:grpSpPr>
          <a:xfrm>
            <a:off x="847898" y="1677322"/>
            <a:ext cx="10697557" cy="4501804"/>
            <a:chOff x="2428683" y="1710208"/>
            <a:chExt cx="8719608" cy="3223951"/>
          </a:xfrm>
        </p:grpSpPr>
        <p:sp>
          <p:nvSpPr>
            <p:cNvPr id="5" name="object 4">
              <a:extLst>
                <a:ext uri="{FF2B5EF4-FFF2-40B4-BE49-F238E27FC236}">
                  <a16:creationId xmlns:a16="http://schemas.microsoft.com/office/drawing/2014/main" id="{63325ADE-FC6A-4D57-891C-0BC5CA7974FE}"/>
                </a:ext>
              </a:extLst>
            </p:cNvPr>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6" name="object 5">
              <a:extLst>
                <a:ext uri="{FF2B5EF4-FFF2-40B4-BE49-F238E27FC236}">
                  <a16:creationId xmlns:a16="http://schemas.microsoft.com/office/drawing/2014/main" id="{5A31B4E7-49BA-4927-BEF3-BE157B805386}"/>
                </a:ext>
              </a:extLst>
            </p:cNvPr>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[1]: from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sklearn.linear_model</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import Lasso</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[2]: names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boston.drop</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('MEDV', axis=1).columns</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[3]: lasso = Lasso(alpha=0.1)</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[4]: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lasso_coef</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lasso.fit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y).</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coef</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_</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[5]: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plt.plot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(range(</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len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(names)),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lasso_coef</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[6]: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plt.xticks</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(range(</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len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(names)), names, rotation=60)</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[7]: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plt.ylabel</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('Coefficients')</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[8]: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plt.show</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317184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745" r="16823" b="42429"/>
          <a:stretch/>
        </p:blipFill>
        <p:spPr>
          <a:xfrm>
            <a:off x="6096000" y="1692879"/>
            <a:ext cx="5455921" cy="3472242"/>
          </a:xfrm>
          <a:prstGeom prst="rect">
            <a:avLst/>
          </a:prstGeom>
        </p:spPr>
      </p:pic>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088414"/>
            <a:ext cx="3119718" cy="369332"/>
          </a:xfrm>
          <a:prstGeom prst="rect">
            <a:avLst/>
          </a:prstGeom>
          <a:noFill/>
        </p:spPr>
        <p:txBody>
          <a:bodyPr wrap="square" rtlCol="0">
            <a:spAutoFit/>
          </a:bodyPr>
          <a:lstStyle/>
          <a:p>
            <a:r>
              <a:rPr lang="en-US" dirty="0"/>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096835" y="2982646"/>
            <a:ext cx="2164961" cy="369332"/>
          </a:xfrm>
          <a:prstGeom prst="rect">
            <a:avLst/>
          </a:prstGeom>
          <a:noFill/>
        </p:spPr>
        <p:txBody>
          <a:bodyPr wrap="square" rtlCol="0">
            <a:spAutoFit/>
          </a:bodyPr>
          <a:lstStyle/>
          <a:p>
            <a:r>
              <a:rPr lang="en-US" dirty="0"/>
              <a:t>Price in Lakh (INR)</a:t>
            </a:r>
          </a:p>
        </p:txBody>
      </p:sp>
      <p:graphicFrame>
        <p:nvGraphicFramePr>
          <p:cNvPr id="19" name="Table 18">
            <a:extLst>
              <a:ext uri="{FF2B5EF4-FFF2-40B4-BE49-F238E27FC236}">
                <a16:creationId xmlns:a16="http://schemas.microsoft.com/office/drawing/2014/main" id="{67CB62A7-840A-40D3-96F6-E940FB13F782}"/>
              </a:ext>
            </a:extLst>
          </p:cNvPr>
          <p:cNvGraphicFramePr>
            <a:graphicFrameLocks noGrp="1"/>
          </p:cNvGraphicFramePr>
          <p:nvPr>
            <p:extLst>
              <p:ext uri="{D42A27DB-BD31-4B8C-83A1-F6EECF244321}">
                <p14:modId xmlns:p14="http://schemas.microsoft.com/office/powerpoint/2010/main" val="2857359863"/>
              </p:ext>
            </p:extLst>
          </p:nvPr>
        </p:nvGraphicFramePr>
        <p:xfrm>
          <a:off x="1024129" y="2413952"/>
          <a:ext cx="2653552" cy="3645394"/>
        </p:xfrm>
        <a:graphic>
          <a:graphicData uri="http://schemas.openxmlformats.org/drawingml/2006/table">
            <a:tbl>
              <a:tblPr firstRow="1" bandRow="1">
                <a:tableStyleId>{5C22544A-7EE6-4342-B048-85BDC9FD1C3A}</a:tableStyleId>
              </a:tblPr>
              <a:tblGrid>
                <a:gridCol w="1326776">
                  <a:extLst>
                    <a:ext uri="{9D8B030D-6E8A-4147-A177-3AD203B41FA5}">
                      <a16:colId xmlns:a16="http://schemas.microsoft.com/office/drawing/2014/main" val="533434816"/>
                    </a:ext>
                  </a:extLst>
                </a:gridCol>
                <a:gridCol w="1326776">
                  <a:extLst>
                    <a:ext uri="{9D8B030D-6E8A-4147-A177-3AD203B41FA5}">
                      <a16:colId xmlns:a16="http://schemas.microsoft.com/office/drawing/2014/main" val="1896605699"/>
                    </a:ext>
                  </a:extLst>
                </a:gridCol>
              </a:tblGrid>
              <a:tr h="909554">
                <a:tc>
                  <a:txBody>
                    <a:bodyPr/>
                    <a:lstStyle/>
                    <a:p>
                      <a:pPr algn="ctr"/>
                      <a:r>
                        <a:rPr lang="en-US" sz="1800" dirty="0"/>
                        <a:t>Area</a:t>
                      </a:r>
                    </a:p>
                    <a:p>
                      <a:pPr algn="ctr"/>
                      <a:r>
                        <a:rPr lang="en-US" sz="1800" dirty="0"/>
                        <a:t>( </a:t>
                      </a:r>
                      <a:r>
                        <a:rPr lang="en-US" sz="1800" dirty="0" err="1"/>
                        <a:t>sq</a:t>
                      </a:r>
                      <a:r>
                        <a:rPr lang="en-US" sz="1800" dirty="0"/>
                        <a:t> </a:t>
                      </a:r>
                      <a:r>
                        <a:rPr lang="en-US" sz="1800" dirty="0" err="1"/>
                        <a:t>ft</a:t>
                      </a:r>
                      <a:r>
                        <a:rPr lang="en-US" sz="1800" dirty="0"/>
                        <a:t>)</a:t>
                      </a:r>
                    </a:p>
                  </a:txBody>
                  <a:tcPr/>
                </a:tc>
                <a:tc>
                  <a:txBody>
                    <a:bodyPr/>
                    <a:lstStyle/>
                    <a:p>
                      <a:pPr algn="ctr"/>
                      <a:r>
                        <a:rPr lang="en-US" sz="1800" dirty="0"/>
                        <a:t>Price</a:t>
                      </a:r>
                    </a:p>
                    <a:p>
                      <a:pPr algn="ctr"/>
                      <a:r>
                        <a:rPr lang="en-US" sz="1800" dirty="0"/>
                        <a:t>In INR </a:t>
                      </a:r>
                    </a:p>
                  </a:txBody>
                  <a:tcPr/>
                </a:tc>
                <a:extLst>
                  <a:ext uri="{0D108BD9-81ED-4DB2-BD59-A6C34878D82A}">
                    <a16:rowId xmlns:a16="http://schemas.microsoft.com/office/drawing/2014/main" val="3662222238"/>
                  </a:ext>
                </a:extLst>
              </a:tr>
              <a:tr h="547168">
                <a:tc>
                  <a:txBody>
                    <a:bodyPr/>
                    <a:lstStyle/>
                    <a:p>
                      <a:pPr algn="ctr"/>
                      <a:r>
                        <a:rPr lang="en-US" sz="2000" dirty="0"/>
                        <a:t>1200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20,00,000</a:t>
                      </a:r>
                    </a:p>
                  </a:txBody>
                  <a:tcPr/>
                </a:tc>
                <a:extLst>
                  <a:ext uri="{0D108BD9-81ED-4DB2-BD59-A6C34878D82A}">
                    <a16:rowId xmlns:a16="http://schemas.microsoft.com/office/drawing/2014/main" val="4246033482"/>
                  </a:ext>
                </a:extLst>
              </a:tr>
              <a:tr h="547168">
                <a:tc>
                  <a:txBody>
                    <a:bodyPr/>
                    <a:lstStyle/>
                    <a:p>
                      <a:pPr algn="ctr"/>
                      <a:r>
                        <a:rPr lang="en-US" sz="2000" dirty="0"/>
                        <a:t>1800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42,00,000</a:t>
                      </a:r>
                    </a:p>
                  </a:txBody>
                  <a:tcPr/>
                </a:tc>
                <a:extLst>
                  <a:ext uri="{0D108BD9-81ED-4DB2-BD59-A6C34878D82A}">
                    <a16:rowId xmlns:a16="http://schemas.microsoft.com/office/drawing/2014/main" val="2960980772"/>
                  </a:ext>
                </a:extLst>
              </a:tr>
              <a:tr h="547168">
                <a:tc>
                  <a:txBody>
                    <a:bodyPr/>
                    <a:lstStyle/>
                    <a:p>
                      <a:pPr algn="ctr"/>
                      <a:r>
                        <a:rPr lang="en-US" sz="2000" dirty="0"/>
                        <a:t>3200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44,00,000</a:t>
                      </a:r>
                    </a:p>
                  </a:txBody>
                  <a:tcPr/>
                </a:tc>
                <a:extLst>
                  <a:ext uri="{0D108BD9-81ED-4DB2-BD59-A6C34878D82A}">
                    <a16:rowId xmlns:a16="http://schemas.microsoft.com/office/drawing/2014/main" val="2321280542"/>
                  </a:ext>
                </a:extLst>
              </a:tr>
              <a:tr h="547168">
                <a:tc>
                  <a:txBody>
                    <a:bodyPr/>
                    <a:lstStyle/>
                    <a:p>
                      <a:pPr algn="ctr"/>
                      <a:r>
                        <a:rPr lang="en-US" sz="2000" dirty="0"/>
                        <a:t>3800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25,00,000</a:t>
                      </a:r>
                    </a:p>
                  </a:txBody>
                  <a:tcPr/>
                </a:tc>
                <a:extLst>
                  <a:ext uri="{0D108BD9-81ED-4DB2-BD59-A6C34878D82A}">
                    <a16:rowId xmlns:a16="http://schemas.microsoft.com/office/drawing/2014/main" val="283563012"/>
                  </a:ext>
                </a:extLst>
              </a:tr>
              <a:tr h="547168">
                <a:tc>
                  <a:txBody>
                    <a:bodyPr/>
                    <a:lstStyle/>
                    <a:p>
                      <a:pPr algn="ctr"/>
                      <a:r>
                        <a:rPr lang="en-US" sz="2000" dirty="0"/>
                        <a:t>4200</a:t>
                      </a:r>
                    </a:p>
                  </a:txBody>
                  <a:tcPr/>
                </a:tc>
                <a:tc>
                  <a:txBody>
                    <a:bodyPr/>
                    <a:lstStyle/>
                    <a:p>
                      <a:pPr algn="ctr"/>
                      <a:r>
                        <a:rPr lang="en-US" sz="2000" dirty="0"/>
                        <a:t>62,00,000</a:t>
                      </a:r>
                    </a:p>
                  </a:txBody>
                  <a:tcPr/>
                </a:tc>
                <a:extLst>
                  <a:ext uri="{0D108BD9-81ED-4DB2-BD59-A6C34878D82A}">
                    <a16:rowId xmlns:a16="http://schemas.microsoft.com/office/drawing/2014/main" val="105756245"/>
                  </a:ext>
                </a:extLst>
              </a:tr>
            </a:tbl>
          </a:graphicData>
        </a:graphic>
      </p:graphicFrame>
    </p:spTree>
    <p:extLst>
      <p:ext uri="{BB962C8B-B14F-4D97-AF65-F5344CB8AC3E}">
        <p14:creationId xmlns:p14="http://schemas.microsoft.com/office/powerpoint/2010/main" val="39731631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DC12-067E-4822-AC0C-478B4FAC25B7}"/>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Lasso regression for feature selection</a:t>
            </a:r>
            <a:endParaRPr lang="en-IN" dirty="0"/>
          </a:p>
        </p:txBody>
      </p:sp>
      <p:pic>
        <p:nvPicPr>
          <p:cNvPr id="4" name="Content Placeholder 3">
            <a:extLst>
              <a:ext uri="{FF2B5EF4-FFF2-40B4-BE49-F238E27FC236}">
                <a16:creationId xmlns:a16="http://schemas.microsoft.com/office/drawing/2014/main" id="{593528F5-BA25-4B8A-AC45-78CE4424DCC8}"/>
              </a:ext>
            </a:extLst>
          </p:cNvPr>
          <p:cNvPicPr>
            <a:picLocks noGrp="1" noChangeAspect="1"/>
          </p:cNvPicPr>
          <p:nvPr>
            <p:ph sz="quarter" idx="13"/>
          </p:nvPr>
        </p:nvPicPr>
        <p:blipFill>
          <a:blip r:embed="rId2"/>
          <a:stretch>
            <a:fillRect/>
          </a:stretch>
        </p:blipFill>
        <p:spPr>
          <a:xfrm>
            <a:off x="3159328" y="1994503"/>
            <a:ext cx="5873344" cy="3962400"/>
          </a:xfrm>
          <a:prstGeom prst="rect">
            <a:avLst/>
          </a:prstGeom>
        </p:spPr>
      </p:pic>
    </p:spTree>
    <p:extLst>
      <p:ext uri="{BB962C8B-B14F-4D97-AF65-F5344CB8AC3E}">
        <p14:creationId xmlns:p14="http://schemas.microsoft.com/office/powerpoint/2010/main" val="11353431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cap="none" spc="-73" dirty="0">
                <a:solidFill>
                  <a:srgbClr val="3A3A3A"/>
                </a:solidFill>
                <a:latin typeface="Calibri"/>
                <a:cs typeface="Calibri"/>
              </a:rPr>
              <a:t>Practice Datasets</a:t>
            </a:r>
          </a:p>
        </p:txBody>
      </p:sp>
      <p:sp>
        <p:nvSpPr>
          <p:cNvPr id="4" name="Rectangle 3"/>
          <p:cNvSpPr/>
          <p:nvPr/>
        </p:nvSpPr>
        <p:spPr>
          <a:xfrm>
            <a:off x="785090" y="2011019"/>
            <a:ext cx="5488426"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https://openmv.net/info/unlimited-time-test</a:t>
            </a:r>
          </a:p>
        </p:txBody>
      </p:sp>
      <p:sp>
        <p:nvSpPr>
          <p:cNvPr id="5" name="Rectangle 4"/>
          <p:cNvSpPr/>
          <p:nvPr/>
        </p:nvSpPr>
        <p:spPr>
          <a:xfrm>
            <a:off x="785090" y="4906862"/>
            <a:ext cx="5930791"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http://www.stat.ufl.edu/~winner/datasets.html</a:t>
            </a:r>
          </a:p>
        </p:txBody>
      </p:sp>
      <p:sp>
        <p:nvSpPr>
          <p:cNvPr id="6" name="Rectangle 5"/>
          <p:cNvSpPr/>
          <p:nvPr/>
        </p:nvSpPr>
        <p:spPr>
          <a:xfrm>
            <a:off x="785090" y="2976300"/>
            <a:ext cx="5287153"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https://openmv.net/info/distillation-tower</a:t>
            </a:r>
          </a:p>
        </p:txBody>
      </p:sp>
      <p:sp>
        <p:nvSpPr>
          <p:cNvPr id="7" name="Rectangle 6"/>
          <p:cNvSpPr/>
          <p:nvPr/>
        </p:nvSpPr>
        <p:spPr>
          <a:xfrm>
            <a:off x="798671" y="3941581"/>
            <a:ext cx="5333842"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https://openmv.net/info/oil-company-doe</a:t>
            </a:r>
          </a:p>
        </p:txBody>
      </p:sp>
    </p:spTree>
    <p:extLst>
      <p:ext uri="{BB962C8B-B14F-4D97-AF65-F5344CB8AC3E}">
        <p14:creationId xmlns:p14="http://schemas.microsoft.com/office/powerpoint/2010/main" val="15966928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821C225-5C4D-4168-90AF-3D263D72CBA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0" name="Freeform 16">
            <a:extLst>
              <a:ext uri="{FF2B5EF4-FFF2-40B4-BE49-F238E27FC236}">
                <a16:creationId xmlns:a16="http://schemas.microsoft.com/office/drawing/2014/main" id="{A10C41F2-1746-4431-9B52-B9F147A896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2" name="Rectangle 11">
            <a:extLst>
              <a:ext uri="{FF2B5EF4-FFF2-40B4-BE49-F238E27FC236}">
                <a16:creationId xmlns:a16="http://schemas.microsoft.com/office/drawing/2014/main" id="{7984928E-D694-4849-BBAD-D7C7DC4054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8">
            <a:extLst>
              <a:ext uri="{FF2B5EF4-FFF2-40B4-BE49-F238E27FC236}">
                <a16:creationId xmlns:a16="http://schemas.microsoft.com/office/drawing/2014/main" id="{A24A153C-9BEC-46E7-9AA4-DFC65A2B1A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99237721-19CF-41B1-AA0A-E1E1A8282D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57E73A6-12C9-4E53-8C65-6BC11CB0AEAD}"/>
              </a:ext>
            </a:extLst>
          </p:cNvPr>
          <p:cNvSpPr>
            <a:spLocks noGrp="1"/>
          </p:cNvSpPr>
          <p:nvPr>
            <p:ph type="title"/>
          </p:nvPr>
        </p:nvSpPr>
        <p:spPr>
          <a:xfrm>
            <a:off x="4219803" y="4735775"/>
            <a:ext cx="7006998" cy="1245732"/>
          </a:xfrm>
        </p:spPr>
        <p:txBody>
          <a:bodyPr vert="horz" lIns="91440" tIns="45720" rIns="91440" bIns="45720" rtlCol="0" anchor="t">
            <a:normAutofit/>
          </a:bodyPr>
          <a:lstStyle/>
          <a:p>
            <a:r>
              <a:rPr lang="en-US" cap="all" dirty="0">
                <a:solidFill>
                  <a:schemeClr val="bg1"/>
                </a:solidFill>
              </a:rPr>
              <a:t>Thank you</a:t>
            </a:r>
          </a:p>
        </p:txBody>
      </p:sp>
      <p:sp>
        <p:nvSpPr>
          <p:cNvPr id="3" name="Content Placeholder 2">
            <a:extLst>
              <a:ext uri="{FF2B5EF4-FFF2-40B4-BE49-F238E27FC236}">
                <a16:creationId xmlns:a16="http://schemas.microsoft.com/office/drawing/2014/main" id="{185C4244-795E-47AD-ACCC-EA7C214C8BF0}"/>
              </a:ext>
            </a:extLst>
          </p:cNvPr>
          <p:cNvSpPr>
            <a:spLocks noGrp="1"/>
          </p:cNvSpPr>
          <p:nvPr>
            <p:ph sz="quarter" idx="13"/>
          </p:nvPr>
        </p:nvSpPr>
        <p:spPr>
          <a:xfrm>
            <a:off x="4219802" y="965864"/>
            <a:ext cx="7006998" cy="3450370"/>
          </a:xfrm>
        </p:spPr>
        <p:txBody>
          <a:bodyPr vert="horz" lIns="45720" tIns="45720" rIns="45720" bIns="45720" rtlCol="0" anchor="b">
            <a:normAutofit/>
          </a:bodyPr>
          <a:lstStyle/>
          <a:p>
            <a:r>
              <a:rPr lang="en-US" sz="2000" dirty="0">
                <a:solidFill>
                  <a:srgbClr val="FFFFFF"/>
                </a:solidFill>
              </a:rPr>
              <a:t>Stay tuned for practicing Linear Regression with datasets</a:t>
            </a:r>
          </a:p>
        </p:txBody>
      </p:sp>
    </p:spTree>
    <p:extLst>
      <p:ext uri="{BB962C8B-B14F-4D97-AF65-F5344CB8AC3E}">
        <p14:creationId xmlns:p14="http://schemas.microsoft.com/office/powerpoint/2010/main" val="284181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374938" y="4949868"/>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096835" y="2982646"/>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p:graphicFrame>
        <p:nvGraphicFramePr>
          <p:cNvPr id="19" name="Table 18">
            <a:extLst>
              <a:ext uri="{FF2B5EF4-FFF2-40B4-BE49-F238E27FC236}">
                <a16:creationId xmlns:a16="http://schemas.microsoft.com/office/drawing/2014/main" id="{67CB62A7-840A-40D3-96F6-E940FB13F782}"/>
              </a:ext>
            </a:extLst>
          </p:cNvPr>
          <p:cNvGraphicFramePr>
            <a:graphicFrameLocks noGrp="1"/>
          </p:cNvGraphicFramePr>
          <p:nvPr>
            <p:extLst>
              <p:ext uri="{D42A27DB-BD31-4B8C-83A1-F6EECF244321}">
                <p14:modId xmlns:p14="http://schemas.microsoft.com/office/powerpoint/2010/main" val="365112377"/>
              </p:ext>
            </p:extLst>
          </p:nvPr>
        </p:nvGraphicFramePr>
        <p:xfrm>
          <a:off x="1024129" y="2413952"/>
          <a:ext cx="2653552" cy="3645394"/>
        </p:xfrm>
        <a:graphic>
          <a:graphicData uri="http://schemas.openxmlformats.org/drawingml/2006/table">
            <a:tbl>
              <a:tblPr firstRow="1" bandRow="1">
                <a:tableStyleId>{5C22544A-7EE6-4342-B048-85BDC9FD1C3A}</a:tableStyleId>
              </a:tblPr>
              <a:tblGrid>
                <a:gridCol w="1326776">
                  <a:extLst>
                    <a:ext uri="{9D8B030D-6E8A-4147-A177-3AD203B41FA5}">
                      <a16:colId xmlns:a16="http://schemas.microsoft.com/office/drawing/2014/main" val="533434816"/>
                    </a:ext>
                  </a:extLst>
                </a:gridCol>
                <a:gridCol w="1326776">
                  <a:extLst>
                    <a:ext uri="{9D8B030D-6E8A-4147-A177-3AD203B41FA5}">
                      <a16:colId xmlns:a16="http://schemas.microsoft.com/office/drawing/2014/main" val="1896605699"/>
                    </a:ext>
                  </a:extLst>
                </a:gridCol>
              </a:tblGrid>
              <a:tr h="909554">
                <a:tc>
                  <a:txBody>
                    <a:bodyPr/>
                    <a:lstStyle/>
                    <a:p>
                      <a:pPr algn="ctr"/>
                      <a:r>
                        <a:rPr lang="en-US" sz="1800" dirty="0"/>
                        <a:t>Area</a:t>
                      </a:r>
                    </a:p>
                    <a:p>
                      <a:pPr algn="ctr"/>
                      <a:r>
                        <a:rPr lang="en-US" sz="1800" dirty="0"/>
                        <a:t>( </a:t>
                      </a:r>
                      <a:r>
                        <a:rPr lang="en-US" sz="1800" dirty="0" err="1"/>
                        <a:t>sq</a:t>
                      </a:r>
                      <a:r>
                        <a:rPr lang="en-US" sz="1800" dirty="0"/>
                        <a:t> </a:t>
                      </a:r>
                      <a:r>
                        <a:rPr lang="en-US" sz="1800" dirty="0" err="1"/>
                        <a:t>ft</a:t>
                      </a:r>
                      <a:r>
                        <a:rPr lang="en-US" sz="1800" dirty="0"/>
                        <a:t>) (x)</a:t>
                      </a:r>
                    </a:p>
                  </a:txBody>
                  <a:tcPr/>
                </a:tc>
                <a:tc>
                  <a:txBody>
                    <a:bodyPr/>
                    <a:lstStyle/>
                    <a:p>
                      <a:pPr algn="ctr"/>
                      <a:r>
                        <a:rPr lang="en-US" sz="1800" dirty="0"/>
                        <a:t>Price</a:t>
                      </a:r>
                    </a:p>
                    <a:p>
                      <a:pPr algn="ctr"/>
                      <a:r>
                        <a:rPr lang="en-US" sz="1800" dirty="0"/>
                        <a:t>In INR (y)</a:t>
                      </a:r>
                    </a:p>
                  </a:txBody>
                  <a:tcPr/>
                </a:tc>
                <a:extLst>
                  <a:ext uri="{0D108BD9-81ED-4DB2-BD59-A6C34878D82A}">
                    <a16:rowId xmlns:a16="http://schemas.microsoft.com/office/drawing/2014/main" val="3662222238"/>
                  </a:ext>
                </a:extLst>
              </a:tr>
              <a:tr h="547168">
                <a:tc>
                  <a:txBody>
                    <a:bodyPr/>
                    <a:lstStyle/>
                    <a:p>
                      <a:pPr algn="ctr"/>
                      <a:r>
                        <a:rPr lang="en-US" sz="2000" dirty="0"/>
                        <a:t>1200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20,00,000</a:t>
                      </a:r>
                    </a:p>
                  </a:txBody>
                  <a:tcPr/>
                </a:tc>
                <a:extLst>
                  <a:ext uri="{0D108BD9-81ED-4DB2-BD59-A6C34878D82A}">
                    <a16:rowId xmlns:a16="http://schemas.microsoft.com/office/drawing/2014/main" val="4246033482"/>
                  </a:ext>
                </a:extLst>
              </a:tr>
              <a:tr h="547168">
                <a:tc>
                  <a:txBody>
                    <a:bodyPr/>
                    <a:lstStyle/>
                    <a:p>
                      <a:pPr algn="ctr"/>
                      <a:r>
                        <a:rPr lang="en-US" sz="2000" dirty="0"/>
                        <a:t>1800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42,00,000</a:t>
                      </a:r>
                    </a:p>
                  </a:txBody>
                  <a:tcPr/>
                </a:tc>
                <a:extLst>
                  <a:ext uri="{0D108BD9-81ED-4DB2-BD59-A6C34878D82A}">
                    <a16:rowId xmlns:a16="http://schemas.microsoft.com/office/drawing/2014/main" val="2960980772"/>
                  </a:ext>
                </a:extLst>
              </a:tr>
              <a:tr h="547168">
                <a:tc>
                  <a:txBody>
                    <a:bodyPr/>
                    <a:lstStyle/>
                    <a:p>
                      <a:pPr algn="ctr"/>
                      <a:r>
                        <a:rPr lang="en-US" sz="2000" dirty="0"/>
                        <a:t>3200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44,00,000</a:t>
                      </a:r>
                    </a:p>
                  </a:txBody>
                  <a:tcPr/>
                </a:tc>
                <a:extLst>
                  <a:ext uri="{0D108BD9-81ED-4DB2-BD59-A6C34878D82A}">
                    <a16:rowId xmlns:a16="http://schemas.microsoft.com/office/drawing/2014/main" val="2321280542"/>
                  </a:ext>
                </a:extLst>
              </a:tr>
              <a:tr h="547168">
                <a:tc>
                  <a:txBody>
                    <a:bodyPr/>
                    <a:lstStyle/>
                    <a:p>
                      <a:pPr algn="ctr"/>
                      <a:r>
                        <a:rPr lang="en-US" sz="2000" dirty="0"/>
                        <a:t>3800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25,00,000</a:t>
                      </a:r>
                    </a:p>
                  </a:txBody>
                  <a:tcPr/>
                </a:tc>
                <a:extLst>
                  <a:ext uri="{0D108BD9-81ED-4DB2-BD59-A6C34878D82A}">
                    <a16:rowId xmlns:a16="http://schemas.microsoft.com/office/drawing/2014/main" val="283563012"/>
                  </a:ext>
                </a:extLst>
              </a:tr>
              <a:tr h="547168">
                <a:tc>
                  <a:txBody>
                    <a:bodyPr/>
                    <a:lstStyle/>
                    <a:p>
                      <a:pPr algn="ctr"/>
                      <a:r>
                        <a:rPr lang="en-US" sz="2000" dirty="0"/>
                        <a:t>4200</a:t>
                      </a:r>
                    </a:p>
                  </a:txBody>
                  <a:tcPr/>
                </a:tc>
                <a:tc>
                  <a:txBody>
                    <a:bodyPr/>
                    <a:lstStyle/>
                    <a:p>
                      <a:pPr algn="ctr"/>
                      <a:r>
                        <a:rPr lang="en-US" sz="2000" dirty="0"/>
                        <a:t>62,00,000</a:t>
                      </a:r>
                    </a:p>
                  </a:txBody>
                  <a:tcPr/>
                </a:tc>
                <a:extLst>
                  <a:ext uri="{0D108BD9-81ED-4DB2-BD59-A6C34878D82A}">
                    <a16:rowId xmlns:a16="http://schemas.microsoft.com/office/drawing/2014/main" val="105756245"/>
                  </a:ext>
                </a:extLst>
              </a:tr>
            </a:tbl>
          </a:graphicData>
        </a:graphic>
      </p:graphicFrame>
      <p:pic>
        <p:nvPicPr>
          <p:cNvPr id="10" name="Picture 9">
            <a:extLst>
              <a:ext uri="{FF2B5EF4-FFF2-40B4-BE49-F238E27FC236}">
                <a16:creationId xmlns:a16="http://schemas.microsoft.com/office/drawing/2014/main" id="{AE68A734-B52D-4093-92FF-866E05713FF4}"/>
              </a:ext>
            </a:extLst>
          </p:cNvPr>
          <p:cNvPicPr>
            <a:picLocks noChangeAspect="1"/>
          </p:cNvPicPr>
          <p:nvPr/>
        </p:nvPicPr>
        <p:blipFill rotWithShape="1">
          <a:blip r:embed="rId2">
            <a:extLst>
              <a:ext uri="{28A0092B-C50C-407E-A947-70E740481C1C}">
                <a14:useLocalDpi xmlns:a14="http://schemas.microsoft.com/office/drawing/2010/main" val="0"/>
              </a:ext>
            </a:extLst>
          </a:blip>
          <a:srcRect l="32745" r="16592" b="44986"/>
          <a:stretch/>
        </p:blipFill>
        <p:spPr>
          <a:xfrm>
            <a:off x="6275806" y="2057123"/>
            <a:ext cx="4632628" cy="2803248"/>
          </a:xfrm>
          <a:prstGeom prst="rect">
            <a:avLst/>
          </a:prstGeom>
        </p:spPr>
      </p:pic>
      <p:sp>
        <p:nvSpPr>
          <p:cNvPr id="11" name="TextBox 10">
            <a:extLst>
              <a:ext uri="{FF2B5EF4-FFF2-40B4-BE49-F238E27FC236}">
                <a16:creationId xmlns:a16="http://schemas.microsoft.com/office/drawing/2014/main" id="{4F6537FE-E84C-487B-8102-CAA962C8134B}"/>
              </a:ext>
            </a:extLst>
          </p:cNvPr>
          <p:cNvSpPr txBox="1"/>
          <p:nvPr/>
        </p:nvSpPr>
        <p:spPr>
          <a:xfrm>
            <a:off x="5767743" y="738659"/>
            <a:ext cx="6154135" cy="707886"/>
          </a:xfrm>
          <a:prstGeom prst="rect">
            <a:avLst/>
          </a:prstGeom>
          <a:noFill/>
        </p:spPr>
        <p:txBody>
          <a:bodyPr wrap="square" rtlCol="0">
            <a:spAutoFit/>
          </a:bodyPr>
          <a:lstStyle/>
          <a:p>
            <a:pPr lvl="0"/>
            <a:r>
              <a:rPr lang="en-US" sz="2000" b="1" dirty="0"/>
              <a:t>y: </a:t>
            </a:r>
            <a:r>
              <a:rPr lang="en-US" sz="2000" dirty="0"/>
              <a:t>Dependent Variable, criterion variable, or </a:t>
            </a:r>
            <a:r>
              <a:rPr lang="en-US" sz="2000" dirty="0" err="1"/>
              <a:t>regressand</a:t>
            </a:r>
            <a:r>
              <a:rPr lang="en-US" sz="2000" dirty="0"/>
              <a:t>.  </a:t>
            </a:r>
          </a:p>
          <a:p>
            <a:pPr lvl="0"/>
            <a:r>
              <a:rPr lang="en-US" sz="2000" b="1" dirty="0"/>
              <a:t>x:</a:t>
            </a:r>
            <a:r>
              <a:rPr lang="en-US" sz="2000" dirty="0"/>
              <a:t> Independent variable, predictor variables or </a:t>
            </a:r>
            <a:r>
              <a:rPr lang="en-US" sz="2000" dirty="0" err="1"/>
              <a:t>regressors</a:t>
            </a:r>
            <a:r>
              <a:rPr lang="en-US" sz="2000" dirty="0"/>
              <a: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90077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494813"/>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096835" y="3389045"/>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p:graphicFrame>
        <p:nvGraphicFramePr>
          <p:cNvPr id="19" name="Table 18">
            <a:extLst>
              <a:ext uri="{FF2B5EF4-FFF2-40B4-BE49-F238E27FC236}">
                <a16:creationId xmlns:a16="http://schemas.microsoft.com/office/drawing/2014/main" id="{67CB62A7-840A-40D3-96F6-E940FB13F782}"/>
              </a:ext>
            </a:extLst>
          </p:cNvPr>
          <p:cNvGraphicFramePr>
            <a:graphicFrameLocks noGrp="1"/>
          </p:cNvGraphicFramePr>
          <p:nvPr>
            <p:extLst/>
          </p:nvPr>
        </p:nvGraphicFramePr>
        <p:xfrm>
          <a:off x="1024129" y="2413952"/>
          <a:ext cx="2653552" cy="3645394"/>
        </p:xfrm>
        <a:graphic>
          <a:graphicData uri="http://schemas.openxmlformats.org/drawingml/2006/table">
            <a:tbl>
              <a:tblPr firstRow="1" bandRow="1">
                <a:tableStyleId>{5C22544A-7EE6-4342-B048-85BDC9FD1C3A}</a:tableStyleId>
              </a:tblPr>
              <a:tblGrid>
                <a:gridCol w="1326776">
                  <a:extLst>
                    <a:ext uri="{9D8B030D-6E8A-4147-A177-3AD203B41FA5}">
                      <a16:colId xmlns:a16="http://schemas.microsoft.com/office/drawing/2014/main" val="533434816"/>
                    </a:ext>
                  </a:extLst>
                </a:gridCol>
                <a:gridCol w="1326776">
                  <a:extLst>
                    <a:ext uri="{9D8B030D-6E8A-4147-A177-3AD203B41FA5}">
                      <a16:colId xmlns:a16="http://schemas.microsoft.com/office/drawing/2014/main" val="1896605699"/>
                    </a:ext>
                  </a:extLst>
                </a:gridCol>
              </a:tblGrid>
              <a:tr h="909554">
                <a:tc>
                  <a:txBody>
                    <a:bodyPr/>
                    <a:lstStyle/>
                    <a:p>
                      <a:pPr algn="ctr"/>
                      <a:r>
                        <a:rPr lang="en-US" sz="1800" dirty="0"/>
                        <a:t>Area</a:t>
                      </a:r>
                    </a:p>
                    <a:p>
                      <a:pPr algn="ctr"/>
                      <a:r>
                        <a:rPr lang="en-US" sz="1800" dirty="0"/>
                        <a:t>( </a:t>
                      </a:r>
                      <a:r>
                        <a:rPr lang="en-US" sz="1800" dirty="0" err="1"/>
                        <a:t>sq</a:t>
                      </a:r>
                      <a:r>
                        <a:rPr lang="en-US" sz="1800" dirty="0"/>
                        <a:t> </a:t>
                      </a:r>
                      <a:r>
                        <a:rPr lang="en-US" sz="1800" dirty="0" err="1"/>
                        <a:t>ft</a:t>
                      </a:r>
                      <a:r>
                        <a:rPr lang="en-US" sz="1800" dirty="0"/>
                        <a:t>)</a:t>
                      </a:r>
                    </a:p>
                  </a:txBody>
                  <a:tcPr/>
                </a:tc>
                <a:tc>
                  <a:txBody>
                    <a:bodyPr/>
                    <a:lstStyle/>
                    <a:p>
                      <a:pPr algn="ctr"/>
                      <a:r>
                        <a:rPr lang="en-US" sz="1800" dirty="0"/>
                        <a:t>Price</a:t>
                      </a:r>
                    </a:p>
                    <a:p>
                      <a:pPr algn="ctr"/>
                      <a:r>
                        <a:rPr lang="en-US" sz="1800" dirty="0"/>
                        <a:t>In INR </a:t>
                      </a:r>
                    </a:p>
                  </a:txBody>
                  <a:tcPr/>
                </a:tc>
                <a:extLst>
                  <a:ext uri="{0D108BD9-81ED-4DB2-BD59-A6C34878D82A}">
                    <a16:rowId xmlns:a16="http://schemas.microsoft.com/office/drawing/2014/main" val="3662222238"/>
                  </a:ext>
                </a:extLst>
              </a:tr>
              <a:tr h="547168">
                <a:tc>
                  <a:txBody>
                    <a:bodyPr/>
                    <a:lstStyle/>
                    <a:p>
                      <a:pPr algn="ctr"/>
                      <a:r>
                        <a:rPr lang="en-US" sz="2000" dirty="0"/>
                        <a:t>1200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20,00,000</a:t>
                      </a:r>
                    </a:p>
                  </a:txBody>
                  <a:tcPr/>
                </a:tc>
                <a:extLst>
                  <a:ext uri="{0D108BD9-81ED-4DB2-BD59-A6C34878D82A}">
                    <a16:rowId xmlns:a16="http://schemas.microsoft.com/office/drawing/2014/main" val="4246033482"/>
                  </a:ext>
                </a:extLst>
              </a:tr>
              <a:tr h="547168">
                <a:tc>
                  <a:txBody>
                    <a:bodyPr/>
                    <a:lstStyle/>
                    <a:p>
                      <a:pPr algn="ctr"/>
                      <a:r>
                        <a:rPr lang="en-US" sz="2000" dirty="0"/>
                        <a:t>1800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42,00,000</a:t>
                      </a:r>
                    </a:p>
                  </a:txBody>
                  <a:tcPr/>
                </a:tc>
                <a:extLst>
                  <a:ext uri="{0D108BD9-81ED-4DB2-BD59-A6C34878D82A}">
                    <a16:rowId xmlns:a16="http://schemas.microsoft.com/office/drawing/2014/main" val="2960980772"/>
                  </a:ext>
                </a:extLst>
              </a:tr>
              <a:tr h="547168">
                <a:tc>
                  <a:txBody>
                    <a:bodyPr/>
                    <a:lstStyle/>
                    <a:p>
                      <a:pPr algn="ctr"/>
                      <a:r>
                        <a:rPr lang="en-US" sz="2000" dirty="0"/>
                        <a:t>3200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44,00,000</a:t>
                      </a:r>
                    </a:p>
                  </a:txBody>
                  <a:tcPr/>
                </a:tc>
                <a:extLst>
                  <a:ext uri="{0D108BD9-81ED-4DB2-BD59-A6C34878D82A}">
                    <a16:rowId xmlns:a16="http://schemas.microsoft.com/office/drawing/2014/main" val="2321280542"/>
                  </a:ext>
                </a:extLst>
              </a:tr>
              <a:tr h="547168">
                <a:tc>
                  <a:txBody>
                    <a:bodyPr/>
                    <a:lstStyle/>
                    <a:p>
                      <a:pPr algn="ctr"/>
                      <a:r>
                        <a:rPr lang="en-US" sz="2000" dirty="0"/>
                        <a:t>3800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25,00,000</a:t>
                      </a:r>
                    </a:p>
                  </a:txBody>
                  <a:tcPr/>
                </a:tc>
                <a:extLst>
                  <a:ext uri="{0D108BD9-81ED-4DB2-BD59-A6C34878D82A}">
                    <a16:rowId xmlns:a16="http://schemas.microsoft.com/office/drawing/2014/main" val="283563012"/>
                  </a:ext>
                </a:extLst>
              </a:tr>
              <a:tr h="547168">
                <a:tc>
                  <a:txBody>
                    <a:bodyPr/>
                    <a:lstStyle/>
                    <a:p>
                      <a:pPr algn="ctr"/>
                      <a:r>
                        <a:rPr lang="en-US" sz="2000" dirty="0"/>
                        <a:t>4200</a:t>
                      </a:r>
                    </a:p>
                  </a:txBody>
                  <a:tcPr/>
                </a:tc>
                <a:tc>
                  <a:txBody>
                    <a:bodyPr/>
                    <a:lstStyle/>
                    <a:p>
                      <a:pPr algn="ctr"/>
                      <a:r>
                        <a:rPr lang="en-US" sz="2000" dirty="0"/>
                        <a:t>62,00,000</a:t>
                      </a:r>
                    </a:p>
                  </a:txBody>
                  <a:tcPr/>
                </a:tc>
                <a:extLst>
                  <a:ext uri="{0D108BD9-81ED-4DB2-BD59-A6C34878D82A}">
                    <a16:rowId xmlns:a16="http://schemas.microsoft.com/office/drawing/2014/main" val="105756245"/>
                  </a:ext>
                </a:extLst>
              </a:tr>
            </a:tbl>
          </a:graphicData>
        </a:graphic>
      </p:graphicFrame>
      <p:pic>
        <p:nvPicPr>
          <p:cNvPr id="11" name="Picture 10">
            <a:extLst>
              <a:ext uri="{FF2B5EF4-FFF2-40B4-BE49-F238E27FC236}">
                <a16:creationId xmlns:a16="http://schemas.microsoft.com/office/drawing/2014/main" id="{7919B945-75D9-44BE-9CFF-F5FBDDE7A516}"/>
              </a:ext>
            </a:extLst>
          </p:cNvPr>
          <p:cNvPicPr>
            <a:picLocks noChangeAspect="1"/>
          </p:cNvPicPr>
          <p:nvPr/>
        </p:nvPicPr>
        <p:blipFill rotWithShape="1">
          <a:blip r:embed="rId2">
            <a:extLst>
              <a:ext uri="{28A0092B-C50C-407E-A947-70E740481C1C}">
                <a14:useLocalDpi xmlns:a14="http://schemas.microsoft.com/office/drawing/2010/main" val="0"/>
              </a:ext>
            </a:extLst>
          </a:blip>
          <a:srcRect l="33333" r="15501" b="44986"/>
          <a:stretch/>
        </p:blipFill>
        <p:spPr>
          <a:xfrm>
            <a:off x="6363982" y="2376242"/>
            <a:ext cx="4932092" cy="295518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ECFC1D6-2981-4FE5-83C8-C2EFF8C93A22}"/>
                  </a:ext>
                </a:extLst>
              </p:cNvPr>
              <p:cNvSpPr txBox="1"/>
              <p:nvPr/>
            </p:nvSpPr>
            <p:spPr>
              <a:xfrm>
                <a:off x="6248157" y="573483"/>
                <a:ext cx="2687146"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US" sz="4000" i="1">
                              <a:latin typeface="Cambria Math" panose="02040503050406030204" pitchFamily="18" charset="0"/>
                            </a:rPr>
                            <m:t>𝑚𝑥</m:t>
                          </m:r>
                          <m:r>
                            <a:rPr lang="en-US" sz="4000" i="1">
                              <a:latin typeface="Cambria Math" panose="02040503050406030204" pitchFamily="18" charset="0"/>
                            </a:rPr>
                            <m:t>+</m:t>
                          </m:r>
                          <m:r>
                            <a:rPr lang="en-US" sz="4000" i="1">
                              <a:latin typeface="Cambria Math" panose="02040503050406030204" pitchFamily="18" charset="0"/>
                            </a:rPr>
                            <m:t>𝑐</m:t>
                          </m:r>
                        </m:e>
                      </m:box>
                    </m:oMath>
                  </m:oMathPara>
                </a14:m>
                <a:endParaRPr lang="en-US" sz="4000" dirty="0"/>
              </a:p>
            </p:txBody>
          </p:sp>
        </mc:Choice>
        <mc:Fallback xmlns="">
          <p:sp>
            <p:nvSpPr>
              <p:cNvPr id="12" name="TextBox 11">
                <a:extLst>
                  <a:ext uri="{FF2B5EF4-FFF2-40B4-BE49-F238E27FC236}">
                    <a16:creationId xmlns:a16="http://schemas.microsoft.com/office/drawing/2014/main" id="{8ECFC1D6-2981-4FE5-83C8-C2EFF8C93A22}"/>
                  </a:ext>
                </a:extLst>
              </p:cNvPr>
              <p:cNvSpPr txBox="1">
                <a:spLocks noRot="1" noChangeAspect="1" noMove="1" noResize="1" noEditPoints="1" noAdjustHandles="1" noChangeArrowheads="1" noChangeShapeType="1" noTextEdit="1"/>
              </p:cNvSpPr>
              <p:nvPr/>
            </p:nvSpPr>
            <p:spPr>
              <a:xfrm>
                <a:off x="6248157" y="573483"/>
                <a:ext cx="2687146" cy="615553"/>
              </a:xfrm>
              <a:prstGeom prst="rect">
                <a:avLst/>
              </a:prstGeom>
              <a:blipFill>
                <a:blip r:embed="rId3"/>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C5CDB288-0C5A-48D8-A159-B2A9F117C5F6}"/>
              </a:ext>
            </a:extLst>
          </p:cNvPr>
          <p:cNvSpPr txBox="1"/>
          <p:nvPr/>
        </p:nvSpPr>
        <p:spPr>
          <a:xfrm>
            <a:off x="6248157" y="1571587"/>
            <a:ext cx="5081574" cy="369332"/>
          </a:xfrm>
          <a:prstGeom prst="rect">
            <a:avLst/>
          </a:prstGeom>
          <a:noFill/>
        </p:spPr>
        <p:txBody>
          <a:bodyPr wrap="square" rtlCol="0">
            <a:spAutoFit/>
          </a:bodyPr>
          <a:lstStyle/>
          <a:p>
            <a:r>
              <a:rPr lang="en-US" dirty="0"/>
              <a:t>Linear Regression in one Variable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2E13C80-EFA8-49C9-BCA7-F4578938CE4A}"/>
                  </a:ext>
                </a:extLst>
              </p:cNvPr>
              <p:cNvSpPr txBox="1"/>
              <p:nvPr/>
            </p:nvSpPr>
            <p:spPr>
              <a:xfrm>
                <a:off x="6248157" y="1201340"/>
                <a:ext cx="4503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i="1" smtClean="0">
                              <a:latin typeface="Cambria Math" panose="02040503050406030204" pitchFamily="18" charset="0"/>
                            </a:rPr>
                          </m:ctrlPr>
                        </m:boxPr>
                        <m:e>
                          <m:acc>
                            <m:accPr>
                              <m:chr m:val="̂"/>
                              <m:ctrlPr>
                                <a:rPr lang="en-US" i="1">
                                  <a:latin typeface="Cambria Math" panose="02040503050406030204" pitchFamily="18" charset="0"/>
                                </a:rPr>
                              </m:ctrlPr>
                            </m:accPr>
                            <m:e>
                              <m:r>
                                <a:rPr lang="en-IN" b="0" i="1" smtClean="0">
                                  <a:latin typeface="Cambria Math" panose="02040503050406030204" pitchFamily="18" charset="0"/>
                                </a:rPr>
                                <m:t> </m:t>
                              </m:r>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𝑉𝑎𝑙𝑢𝑒</m:t>
                          </m:r>
                          <m:r>
                            <a:rPr lang="en-US" i="1">
                              <a:latin typeface="Cambria Math" panose="02040503050406030204" pitchFamily="18" charset="0"/>
                            </a:rPr>
                            <m:t> </m:t>
                          </m:r>
                          <m:r>
                            <a:rPr lang="en-US" i="1">
                              <a:latin typeface="Cambria Math" panose="02040503050406030204" pitchFamily="18" charset="0"/>
                            </a:rPr>
                            <m:t>𝑝𝑟𝑒𝑑𝑖𝑐𝑡𝑒𝑑</m:t>
                          </m:r>
                          <m:r>
                            <a:rPr lang="en-US" i="1">
                              <a:latin typeface="Cambria Math" panose="02040503050406030204" pitchFamily="18" charset="0"/>
                            </a:rPr>
                            <m:t> </m:t>
                          </m:r>
                          <m:r>
                            <a:rPr lang="en-US" i="1">
                              <a:latin typeface="Cambria Math" panose="02040503050406030204" pitchFamily="18" charset="0"/>
                            </a:rPr>
                            <m:t>𝑏𝑦</m:t>
                          </m:r>
                          <m:r>
                            <a:rPr lang="en-US" i="1">
                              <a:latin typeface="Cambria Math" panose="02040503050406030204" pitchFamily="18" charset="0"/>
                            </a:rPr>
                            <m:t> </m:t>
                          </m:r>
                          <m:r>
                            <a:rPr lang="en-US" i="1">
                              <a:latin typeface="Cambria Math" panose="02040503050406030204" pitchFamily="18" charset="0"/>
                            </a:rPr>
                            <m:t>𝑐𝑢𝑟𝑟𝑒𝑛𝑡</m:t>
                          </m:r>
                          <m:r>
                            <a:rPr lang="en-US" i="1">
                              <a:latin typeface="Cambria Math" panose="02040503050406030204" pitchFamily="18" charset="0"/>
                            </a:rPr>
                            <m:t> </m:t>
                          </m:r>
                          <m:r>
                            <a:rPr lang="en-US" i="1">
                              <a:latin typeface="Cambria Math" panose="02040503050406030204" pitchFamily="18" charset="0"/>
                            </a:rPr>
                            <m:t>𝐴𝑙𝑔𝑜𝑟𝑖𝑡h𝑚</m:t>
                          </m:r>
                        </m:e>
                      </m:box>
                    </m:oMath>
                  </m:oMathPara>
                </a14:m>
                <a:endParaRPr lang="en-US" dirty="0"/>
              </a:p>
            </p:txBody>
          </p:sp>
        </mc:Choice>
        <mc:Fallback xmlns="">
          <p:sp>
            <p:nvSpPr>
              <p:cNvPr id="14" name="TextBox 13">
                <a:extLst>
                  <a:ext uri="{FF2B5EF4-FFF2-40B4-BE49-F238E27FC236}">
                    <a16:creationId xmlns:a16="http://schemas.microsoft.com/office/drawing/2014/main" id="{92E13C80-EFA8-49C9-BCA7-F4578938CE4A}"/>
                  </a:ext>
                </a:extLst>
              </p:cNvPr>
              <p:cNvSpPr txBox="1">
                <a:spLocks noRot="1" noChangeAspect="1" noMove="1" noResize="1" noEditPoints="1" noAdjustHandles="1" noChangeArrowheads="1" noChangeShapeType="1" noTextEdit="1"/>
              </p:cNvSpPr>
              <p:nvPr/>
            </p:nvSpPr>
            <p:spPr>
              <a:xfrm>
                <a:off x="6248157" y="1201340"/>
                <a:ext cx="4503925" cy="276999"/>
              </a:xfrm>
              <a:prstGeom prst="rect">
                <a:avLst/>
              </a:prstGeom>
              <a:blipFill>
                <a:blip r:embed="rId4"/>
                <a:stretch>
                  <a:fillRect l="-406" t="-23913" r="-1218" b="-32609"/>
                </a:stretch>
              </a:blipFill>
            </p:spPr>
            <p:txBody>
              <a:bodyPr/>
              <a:lstStyle/>
              <a:p>
                <a:r>
                  <a:rPr lang="en-IN">
                    <a:noFill/>
                  </a:rPr>
                  <a:t> </a:t>
                </a:r>
              </a:p>
            </p:txBody>
          </p:sp>
        </mc:Fallback>
      </mc:AlternateContent>
    </p:spTree>
    <p:extLst>
      <p:ext uri="{BB962C8B-B14F-4D97-AF65-F5344CB8AC3E}">
        <p14:creationId xmlns:p14="http://schemas.microsoft.com/office/powerpoint/2010/main" val="91005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8E070D-D69D-4AD2-A0E4-9D44C504C839}"/>
              </a:ext>
            </a:extLst>
          </p:cNvPr>
          <p:cNvPicPr>
            <a:picLocks noChangeAspect="1"/>
          </p:cNvPicPr>
          <p:nvPr/>
        </p:nvPicPr>
        <p:blipFill rotWithShape="1">
          <a:blip r:embed="rId2">
            <a:extLst>
              <a:ext uri="{28A0092B-C50C-407E-A947-70E740481C1C}">
                <a14:useLocalDpi xmlns:a14="http://schemas.microsoft.com/office/drawing/2010/main" val="0"/>
              </a:ext>
            </a:extLst>
          </a:blip>
          <a:srcRect l="34271" t="3113" r="15424" b="37738"/>
          <a:stretch/>
        </p:blipFill>
        <p:spPr>
          <a:xfrm>
            <a:off x="6401739" y="2358359"/>
            <a:ext cx="4610938" cy="3013919"/>
          </a:xfrm>
          <a:prstGeom prst="rect">
            <a:avLst/>
          </a:prstGeom>
        </p:spPr>
      </p:pic>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088414"/>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225531" y="3203115"/>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FE3EDA3-949B-4B2E-A41E-BAA3ACAFD92D}"/>
                  </a:ext>
                </a:extLst>
              </p:cNvPr>
              <p:cNvSpPr/>
              <p:nvPr/>
            </p:nvSpPr>
            <p:spPr>
              <a:xfrm>
                <a:off x="10463865" y="2120635"/>
                <a:ext cx="107818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oMath>
                  </m:oMathPara>
                </a14:m>
                <a:endParaRPr lang="en-US" dirty="0"/>
              </a:p>
            </p:txBody>
          </p:sp>
        </mc:Choice>
        <mc:Fallback xmlns="">
          <p:sp>
            <p:nvSpPr>
              <p:cNvPr id="11" name="Rectangle 10">
                <a:extLst>
                  <a:ext uri="{FF2B5EF4-FFF2-40B4-BE49-F238E27FC236}">
                    <a16:creationId xmlns:a16="http://schemas.microsoft.com/office/drawing/2014/main" id="{7FE3EDA3-949B-4B2E-A41E-BAA3ACAFD92D}"/>
                  </a:ext>
                </a:extLst>
              </p:cNvPr>
              <p:cNvSpPr>
                <a:spLocks noRot="1" noChangeAspect="1" noMove="1" noResize="1" noEditPoints="1" noAdjustHandles="1" noChangeArrowheads="1" noChangeShapeType="1" noTextEdit="1"/>
              </p:cNvSpPr>
              <p:nvPr/>
            </p:nvSpPr>
            <p:spPr>
              <a:xfrm>
                <a:off x="10463865" y="2120635"/>
                <a:ext cx="1078183" cy="369332"/>
              </a:xfrm>
              <a:prstGeom prst="rect">
                <a:avLst/>
              </a:prstGeom>
              <a:blipFill>
                <a:blip r:embed="rId3"/>
                <a:stretch>
                  <a:fillRect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E1928BB-C413-41F9-8251-B749DD08692A}"/>
                  </a:ext>
                </a:extLst>
              </p:cNvPr>
              <p:cNvSpPr/>
              <p:nvPr/>
            </p:nvSpPr>
            <p:spPr>
              <a:xfrm>
                <a:off x="11041198" y="2968425"/>
                <a:ext cx="107818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m:oMathPara>
                </a14:m>
                <a:endParaRPr lang="en-US" dirty="0"/>
              </a:p>
            </p:txBody>
          </p:sp>
        </mc:Choice>
        <mc:Fallback xmlns="">
          <p:sp>
            <p:nvSpPr>
              <p:cNvPr id="12" name="Rectangle 11">
                <a:extLst>
                  <a:ext uri="{FF2B5EF4-FFF2-40B4-BE49-F238E27FC236}">
                    <a16:creationId xmlns:a16="http://schemas.microsoft.com/office/drawing/2014/main" id="{CE1928BB-C413-41F9-8251-B749DD08692A}"/>
                  </a:ext>
                </a:extLst>
              </p:cNvPr>
              <p:cNvSpPr>
                <a:spLocks noRot="1" noChangeAspect="1" noMove="1" noResize="1" noEditPoints="1" noAdjustHandles="1" noChangeArrowheads="1" noChangeShapeType="1" noTextEdit="1"/>
              </p:cNvSpPr>
              <p:nvPr/>
            </p:nvSpPr>
            <p:spPr>
              <a:xfrm>
                <a:off x="11041198" y="2968425"/>
                <a:ext cx="1078183" cy="369332"/>
              </a:xfrm>
              <a:prstGeom prst="rect">
                <a:avLst/>
              </a:prstGeom>
              <a:blipFill>
                <a:blip r:embed="rId4"/>
                <a:stretch>
                  <a:fillRect t="-6557" b="-4918"/>
                </a:stretch>
              </a:blipFill>
            </p:spPr>
            <p:txBody>
              <a:bodyPr/>
              <a:lstStyle/>
              <a:p>
                <a:r>
                  <a:rPr lang="en-IN">
                    <a:noFill/>
                  </a:rPr>
                  <a:t> </a:t>
                </a:r>
              </a:p>
            </p:txBody>
          </p:sp>
        </mc:Fallback>
      </mc:AlternateContent>
      <p:cxnSp>
        <p:nvCxnSpPr>
          <p:cNvPr id="13" name="Straight Arrow Connector 12">
            <a:extLst>
              <a:ext uri="{FF2B5EF4-FFF2-40B4-BE49-F238E27FC236}">
                <a16:creationId xmlns:a16="http://schemas.microsoft.com/office/drawing/2014/main" id="{920B0434-3F4F-4F95-9C5A-FD0C15F6CA2B}"/>
              </a:ext>
            </a:extLst>
          </p:cNvPr>
          <p:cNvCxnSpPr>
            <a:cxnSpLocks/>
          </p:cNvCxnSpPr>
          <p:nvPr/>
        </p:nvCxnSpPr>
        <p:spPr>
          <a:xfrm flipH="1">
            <a:off x="10319362" y="2395334"/>
            <a:ext cx="526942" cy="65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55DF02-FA67-4265-8AF2-160E0CBB9B4E}"/>
              </a:ext>
            </a:extLst>
          </p:cNvPr>
          <p:cNvCxnSpPr>
            <a:cxnSpLocks/>
          </p:cNvCxnSpPr>
          <p:nvPr/>
        </p:nvCxnSpPr>
        <p:spPr>
          <a:xfrm flipH="1">
            <a:off x="10319365" y="3153091"/>
            <a:ext cx="1100379" cy="95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4C640D-935F-4B78-887F-9C3550377B48}"/>
                  </a:ext>
                </a:extLst>
              </p:cNvPr>
              <p:cNvSpPr txBox="1"/>
              <p:nvPr/>
            </p:nvSpPr>
            <p:spPr>
              <a:xfrm>
                <a:off x="1179323" y="2589411"/>
                <a:ext cx="2297167" cy="112736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box>
                        <m:boxPr>
                          <m:ctrlPr>
                            <a:rPr lang="en-US" sz="4000" i="1" smtClean="0">
                              <a:solidFill>
                                <a:schemeClr val="bg1"/>
                              </a:solidFill>
                              <a:latin typeface="Cambria Math" panose="02040503050406030204" pitchFamily="18" charset="0"/>
                            </a:rPr>
                          </m:ctrlPr>
                        </m:boxPr>
                        <m:e>
                          <m:eqArr>
                            <m:eqArrPr>
                              <m:ctrlPr>
                                <a:rPr lang="en-US" sz="4000" i="1">
                                  <a:solidFill>
                                    <a:schemeClr val="bg1"/>
                                  </a:solidFill>
                                  <a:latin typeface="Cambria Math" panose="02040503050406030204" pitchFamily="18" charset="0"/>
                                </a:rPr>
                              </m:ctrlPr>
                            </m:eqArrPr>
                            <m:e>
                              <m:r>
                                <a:rPr lang="en-US" sz="4000" i="1">
                                  <a:solidFill>
                                    <a:schemeClr val="bg1"/>
                                  </a:solidFill>
                                  <a:latin typeface="Cambria Math" panose="02040503050406030204" pitchFamily="18" charset="0"/>
                                </a:rPr>
                                <m:t>𝑚𝑖𝑛𝑖𝑚𝑖𝑧𝑒</m:t>
                              </m:r>
                            </m:e>
                            <m:e>
                              <m:r>
                                <a:rPr lang="en-US" sz="4000" i="1">
                                  <a:solidFill>
                                    <a:schemeClr val="bg1"/>
                                  </a:solidFill>
                                  <a:latin typeface="Cambria Math" panose="02040503050406030204" pitchFamily="18" charset="0"/>
                                </a:rPr>
                                <m:t>(</m:t>
                              </m:r>
                              <m:r>
                                <a:rPr lang="en-US" sz="4000" i="1">
                                  <a:solidFill>
                                    <a:schemeClr val="bg1"/>
                                  </a:solidFill>
                                  <a:latin typeface="Cambria Math" panose="02040503050406030204" pitchFamily="18" charset="0"/>
                                </a:rPr>
                                <m:t>𝑦</m:t>
                              </m:r>
                              <m:r>
                                <a:rPr lang="en-US" sz="4000" i="1">
                                  <a:solidFill>
                                    <a:schemeClr val="bg1"/>
                                  </a:solidFill>
                                  <a:latin typeface="Cambria Math" panose="02040503050406030204" pitchFamily="18" charset="0"/>
                                </a:rPr>
                                <m:t>−</m:t>
                              </m:r>
                              <m:acc>
                                <m:accPr>
                                  <m:chr m:val="̂"/>
                                  <m:ctrlPr>
                                    <a:rPr lang="en-US" sz="4000" i="1">
                                      <a:solidFill>
                                        <a:schemeClr val="bg1"/>
                                      </a:solidFill>
                                      <a:latin typeface="Cambria Math" panose="02040503050406030204" pitchFamily="18" charset="0"/>
                                    </a:rPr>
                                  </m:ctrlPr>
                                </m:accPr>
                                <m:e>
                                  <m:r>
                                    <a:rPr lang="en-US" sz="4000" i="1">
                                      <a:solidFill>
                                        <a:schemeClr val="bg1"/>
                                      </a:solidFill>
                                      <a:latin typeface="Cambria Math" panose="02040503050406030204" pitchFamily="18" charset="0"/>
                                    </a:rPr>
                                    <m:t>𝑦</m:t>
                                  </m:r>
                                </m:e>
                              </m:acc>
                              <m:r>
                                <a:rPr lang="en-US" sz="4000" i="1">
                                  <a:solidFill>
                                    <a:schemeClr val="bg1"/>
                                  </a:solidFill>
                                  <a:latin typeface="Cambria Math" panose="02040503050406030204" pitchFamily="18" charset="0"/>
                                </a:rPr>
                                <m:t>)</m:t>
                              </m:r>
                            </m:e>
                          </m:eqArr>
                        </m:e>
                      </m:box>
                    </m:oMath>
                  </m:oMathPara>
                </a14:m>
                <a:endParaRPr lang="en-US" sz="4000" dirty="0">
                  <a:solidFill>
                    <a:schemeClr val="bg1"/>
                  </a:solidFill>
                </a:endParaRPr>
              </a:p>
            </p:txBody>
          </p:sp>
        </mc:Choice>
        <mc:Fallback xmlns="">
          <p:sp>
            <p:nvSpPr>
              <p:cNvPr id="18" name="TextBox 17">
                <a:extLst>
                  <a:ext uri="{FF2B5EF4-FFF2-40B4-BE49-F238E27FC236}">
                    <a16:creationId xmlns:a16="http://schemas.microsoft.com/office/drawing/2014/main" id="{7F4C640D-935F-4B78-887F-9C3550377B48}"/>
                  </a:ext>
                </a:extLst>
              </p:cNvPr>
              <p:cNvSpPr txBox="1">
                <a:spLocks noRot="1" noChangeAspect="1" noMove="1" noResize="1" noEditPoints="1" noAdjustHandles="1" noChangeArrowheads="1" noChangeShapeType="1" noTextEdit="1"/>
              </p:cNvSpPr>
              <p:nvPr/>
            </p:nvSpPr>
            <p:spPr>
              <a:xfrm>
                <a:off x="1179323" y="2589411"/>
                <a:ext cx="2297167" cy="112736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4F97B9C-3BEB-4537-845A-5DED5DB747BD}"/>
                  </a:ext>
                </a:extLst>
              </p:cNvPr>
              <p:cNvSpPr txBox="1"/>
              <p:nvPr/>
            </p:nvSpPr>
            <p:spPr>
              <a:xfrm>
                <a:off x="7364437" y="667971"/>
                <a:ext cx="2685542" cy="12311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4000" b="0" i="1" smtClean="0">
                          <a:solidFill>
                            <a:schemeClr val="tx1">
                              <a:lumMod val="75000"/>
                              <a:lumOff val="25000"/>
                            </a:schemeClr>
                          </a:solidFill>
                          <a:latin typeface="Cambria Math" panose="02040503050406030204" pitchFamily="18" charset="0"/>
                        </a:rPr>
                        <m:t>𝑃𝑟𝑒𝑑𝑖𝑐𝑡𝑜𝑟</m:t>
                      </m:r>
                    </m:oMath>
                  </m:oMathPara>
                </a14:m>
                <a:endParaRPr lang="en-IN" sz="4000" b="0" i="1" dirty="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box>
                        <m:boxPr>
                          <m:ctrlPr>
                            <a:rPr lang="en-US" sz="4000" i="1">
                              <a:solidFill>
                                <a:schemeClr val="tx1">
                                  <a:lumMod val="75000"/>
                                  <a:lumOff val="25000"/>
                                </a:schemeClr>
                              </a:solidFill>
                              <a:latin typeface="Cambria Math" panose="02040503050406030204" pitchFamily="18" charset="0"/>
                            </a:rPr>
                          </m:ctrlPr>
                        </m:boxPr>
                        <m:e>
                          <m:acc>
                            <m:accPr>
                              <m:chr m:val="̂"/>
                              <m:ctrlPr>
                                <a:rPr lang="en-US" sz="4000" i="1">
                                  <a:solidFill>
                                    <a:schemeClr val="tx1">
                                      <a:lumMod val="75000"/>
                                      <a:lumOff val="25000"/>
                                    </a:schemeClr>
                                  </a:solidFill>
                                  <a:latin typeface="Cambria Math" panose="02040503050406030204" pitchFamily="18" charset="0"/>
                                </a:rPr>
                              </m:ctrlPr>
                            </m:accPr>
                            <m:e>
                              <m:r>
                                <a:rPr lang="en-US" sz="4000" i="1">
                                  <a:solidFill>
                                    <a:schemeClr val="tx1">
                                      <a:lumMod val="75000"/>
                                      <a:lumOff val="25000"/>
                                    </a:schemeClr>
                                  </a:solidFill>
                                  <a:latin typeface="Cambria Math" panose="02040503050406030204" pitchFamily="18" charset="0"/>
                                </a:rPr>
                                <m:t>𝑦</m:t>
                              </m:r>
                            </m:e>
                          </m:acc>
                          <m:r>
                            <a:rPr lang="en-US" sz="4000" i="1">
                              <a:solidFill>
                                <a:schemeClr val="tx1">
                                  <a:lumMod val="75000"/>
                                  <a:lumOff val="25000"/>
                                </a:schemeClr>
                              </a:solidFill>
                              <a:latin typeface="Cambria Math" panose="02040503050406030204" pitchFamily="18" charset="0"/>
                            </a:rPr>
                            <m:t>=</m:t>
                          </m:r>
                          <m:r>
                            <a:rPr lang="en-US" sz="4000" i="1">
                              <a:solidFill>
                                <a:schemeClr val="tx1">
                                  <a:lumMod val="75000"/>
                                  <a:lumOff val="25000"/>
                                </a:schemeClr>
                              </a:solidFill>
                              <a:latin typeface="Cambria Math" panose="02040503050406030204" pitchFamily="18" charset="0"/>
                            </a:rPr>
                            <m:t>𝑚𝑥</m:t>
                          </m:r>
                          <m:r>
                            <a:rPr lang="en-US" sz="4000" i="1">
                              <a:solidFill>
                                <a:schemeClr val="tx1">
                                  <a:lumMod val="75000"/>
                                  <a:lumOff val="25000"/>
                                </a:schemeClr>
                              </a:solidFill>
                              <a:latin typeface="Cambria Math" panose="02040503050406030204" pitchFamily="18" charset="0"/>
                            </a:rPr>
                            <m:t>+</m:t>
                          </m:r>
                          <m:r>
                            <a:rPr lang="en-US" sz="4000" i="1">
                              <a:solidFill>
                                <a:schemeClr val="tx1">
                                  <a:lumMod val="75000"/>
                                  <a:lumOff val="25000"/>
                                </a:schemeClr>
                              </a:solidFill>
                              <a:latin typeface="Cambria Math" panose="02040503050406030204" pitchFamily="18" charset="0"/>
                            </a:rPr>
                            <m:t>𝑐</m:t>
                          </m:r>
                        </m:e>
                      </m:box>
                    </m:oMath>
                  </m:oMathPara>
                </a14:m>
                <a:endParaRPr lang="en-US" sz="4000" dirty="0">
                  <a:solidFill>
                    <a:schemeClr val="tx1">
                      <a:lumMod val="75000"/>
                      <a:lumOff val="25000"/>
                    </a:schemeClr>
                  </a:solidFill>
                </a:endParaRPr>
              </a:p>
            </p:txBody>
          </p:sp>
        </mc:Choice>
        <mc:Fallback xmlns="">
          <p:sp>
            <p:nvSpPr>
              <p:cNvPr id="20" name="TextBox 19">
                <a:extLst>
                  <a:ext uri="{FF2B5EF4-FFF2-40B4-BE49-F238E27FC236}">
                    <a16:creationId xmlns:a16="http://schemas.microsoft.com/office/drawing/2014/main" id="{54F97B9C-3BEB-4537-845A-5DED5DB747BD}"/>
                  </a:ext>
                </a:extLst>
              </p:cNvPr>
              <p:cNvSpPr txBox="1">
                <a:spLocks noRot="1" noChangeAspect="1" noMove="1" noResize="1" noEditPoints="1" noAdjustHandles="1" noChangeArrowheads="1" noChangeShapeType="1" noTextEdit="1"/>
              </p:cNvSpPr>
              <p:nvPr/>
            </p:nvSpPr>
            <p:spPr>
              <a:xfrm>
                <a:off x="7364437" y="667971"/>
                <a:ext cx="2685542" cy="1231106"/>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42749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P spid="2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881</TotalTime>
  <Words>2814</Words>
  <Application>Microsoft Office PowerPoint</Application>
  <PresentationFormat>Widescreen</PresentationFormat>
  <Paragraphs>450</Paragraphs>
  <Slides>62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Cambria Math</vt:lpstr>
      <vt:lpstr>Courier New</vt:lpstr>
      <vt:lpstr>Tw Cen MT</vt:lpstr>
      <vt:lpstr>Tw Cen MT Condensed</vt:lpstr>
      <vt:lpstr>Wingdings 3</vt:lpstr>
      <vt:lpstr>Integral</vt:lpstr>
      <vt:lpstr>Linear Regression</vt:lpstr>
      <vt:lpstr>What is Linear Regression?</vt:lpstr>
      <vt:lpstr>Linear Regression</vt:lpstr>
      <vt:lpstr>PowerPoint Presentation</vt:lpstr>
      <vt:lpstr>Univariate Linear Regression</vt:lpstr>
      <vt:lpstr>Housing Prices Prediction</vt:lpstr>
      <vt:lpstr>Housing Prices Prediction</vt:lpstr>
      <vt:lpstr>Housing Prices Prediction</vt:lpstr>
      <vt:lpstr>Housing Prices Prediction</vt:lpstr>
      <vt:lpstr>Variables affecting Regression Equation</vt:lpstr>
      <vt:lpstr>Housing Prices Prediction</vt:lpstr>
      <vt:lpstr>PowerPoint Presentation</vt:lpstr>
      <vt:lpstr>Gradient Descent Algorithm</vt:lpstr>
      <vt:lpstr>PowerPoint Presentation</vt:lpstr>
      <vt:lpstr>PowerPoint Presentation</vt:lpstr>
      <vt:lpstr>Univariate Linear Regression</vt:lpstr>
      <vt:lpstr>Objective of Linear Regression</vt:lpstr>
      <vt:lpstr>Linear Regression Use cases</vt:lpstr>
      <vt:lpstr>Simple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Linear Regression</vt:lpstr>
      <vt:lpstr>One Hot Encoding</vt:lpstr>
      <vt:lpstr>Dummy Variables</vt:lpstr>
      <vt:lpstr>PowerPoint Presentation</vt:lpstr>
      <vt:lpstr>Avoiding the Dummy variable trap</vt:lpstr>
      <vt:lpstr>Feature Scaling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Cross Validation</vt:lpstr>
      <vt:lpstr>PowerPoint Presentation</vt:lpstr>
      <vt:lpstr>PowerPoint Presentation</vt:lpstr>
      <vt:lpstr>Overfitting &amp; Generalisation </vt:lpstr>
      <vt:lpstr>How to minimize?</vt:lpstr>
      <vt:lpstr>L1 Regularisation (Lasso) (Least Absolute Shrinkage and Selection Operator)</vt:lpstr>
      <vt:lpstr>L1 Regularisation (Lasso)</vt:lpstr>
      <vt:lpstr>PowerPoint Presentation</vt:lpstr>
      <vt:lpstr>L2 Regularisation (Ridge)</vt:lpstr>
      <vt:lpstr>L2 Regularisation (Ridge)</vt:lpstr>
      <vt:lpstr>PowerPoint Presentation</vt:lpstr>
      <vt:lpstr>L1 &amp; L2 Regularisation (Elastic Net)</vt:lpstr>
      <vt:lpstr>Lasso regression for feature selection</vt:lpstr>
      <vt:lpstr>Lasso regression for feature selection</vt:lpstr>
      <vt:lpstr>Lasso regression for feature selection</vt:lpstr>
      <vt:lpstr>Practice Datasets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Anshu Pandey</dc:creator>
  <cp:lastModifiedBy>Anshu Pandey</cp:lastModifiedBy>
  <cp:revision>59</cp:revision>
  <dcterms:created xsi:type="dcterms:W3CDTF">2018-01-12T17:37:50Z</dcterms:created>
  <dcterms:modified xsi:type="dcterms:W3CDTF">2018-01-18T17:14:58Z</dcterms:modified>
</cp:coreProperties>
</file>