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300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8" r:id="rId37"/>
    <p:sldId id="258" r:id="rId38"/>
    <p:sldId id="295" r:id="rId39"/>
    <p:sldId id="296" r:id="rId40"/>
    <p:sldId id="299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AAA71-7D64-4D86-B819-DF734959B09C}" type="datetimeFigureOut">
              <a:rPr lang="en-IN" smtClean="0"/>
              <a:t>13-02-2018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D3BFE-2224-4BA3-ABC4-952FF17E3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91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113" y="239713"/>
            <a:ext cx="6934201" cy="39004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Description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97550" y="8480425"/>
            <a:ext cx="795338" cy="282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2F4E57-8579-4838-B84C-35BF7B205AF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3263" y="1135063"/>
            <a:ext cx="5448300" cy="3065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71975"/>
            <a:ext cx="5483225" cy="35766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3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6F7A3-B036-4ABD-BC5F-2C2ACD18BE9D}" type="slidenum">
              <a:rPr lang="en-US" altLang="en-US"/>
              <a:pPr/>
              <a:t>13</a:t>
            </a:fld>
            <a:endParaRPr lang="en-US" altLang="en-US" dirty="0"/>
          </a:p>
        </p:txBody>
      </p:sp>
      <p:sp>
        <p:nvSpPr>
          <p:cNvPr id="185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096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6F7A3-B036-4ABD-BC5F-2C2ACD18BE9D}" type="slidenum">
              <a:rPr lang="en-US" altLang="en-US"/>
              <a:pPr/>
              <a:t>14</a:t>
            </a:fld>
            <a:endParaRPr lang="en-US" altLang="en-US" dirty="0"/>
          </a:p>
        </p:txBody>
      </p:sp>
      <p:sp>
        <p:nvSpPr>
          <p:cNvPr id="185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1115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0AC29F-1145-43BD-ADC1-368AAD6FD726}" type="slidenum">
              <a:rPr lang="en-US" altLang="en-US"/>
              <a:pPr/>
              <a:t>15</a:t>
            </a:fld>
            <a:endParaRPr lang="en-US" altLang="en-US" dirty="0"/>
          </a:p>
        </p:txBody>
      </p:sp>
      <p:sp>
        <p:nvSpPr>
          <p:cNvPr id="185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905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ECB5B18-D7C4-4E3A-945F-F6D0677051E7}" type="slidenum">
              <a:rPr lang="en-US" altLang="en-US" sz="1300"/>
              <a:pPr eaLnBrk="1" hangingPunct="1"/>
              <a:t>20</a:t>
            </a:fld>
            <a:endParaRPr lang="en-US" altLang="en-US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89514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8249891-84EB-428D-8715-D289B3594D12}" type="slidenum">
              <a:rPr lang="en-US" altLang="en-US" sz="1300"/>
              <a:pPr eaLnBrk="1" hangingPunct="1"/>
              <a:t>32</a:t>
            </a:fld>
            <a:endParaRPr lang="en-US" alt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25975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61B55B1-83D8-4165-A1B2-BB481F84FA17}" type="slidenum">
              <a:rPr lang="en-US" altLang="en-US" sz="1300"/>
              <a:pPr eaLnBrk="1" hangingPunct="1"/>
              <a:t>33</a:t>
            </a:fld>
            <a:endParaRPr lang="en-US" altLang="en-US" sz="13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4198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10DB-B335-4E01-84AD-BDA8958BB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F8E38-0BA5-4DDD-9EB3-CA72F35E8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6C73D-5AAB-457E-9D44-AC8150CF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8908-32DE-4265-AF48-B52BC400D18A}" type="datetime1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DF94A-5612-4AE5-9338-CDEE5915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A753D-E11A-4D7C-BABE-05965556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0AB0-E6D7-4812-973F-D409DCB6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EC9AB-1061-40D9-8A89-B040B159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6840-4AC0-43A8-9F9B-7A3EB3B0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BECA-2705-4673-96B3-04F88A3E472E}" type="datetime1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26CD9-BDDA-4474-962E-77A9A7EE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B8AA-F11C-4BB7-877E-04F2371A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6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5EB21-9781-4EBF-88F9-9A4625D07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4630-836E-4D8F-8897-552486019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8A62-498B-41E9-BD81-AE1309FC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BD99-4B6D-4736-B9B9-634802165A3D}" type="datetime1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9838-93C5-4B9C-A48B-B943E6B3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FCDA3-7B26-4450-8869-B0F69540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V="1">
            <a:off x="0" y="860425"/>
            <a:ext cx="12192000" cy="14288"/>
          </a:xfrm>
          <a:prstGeom prst="line">
            <a:avLst/>
          </a:prstGeom>
          <a:ln w="28575">
            <a:solidFill>
              <a:srgbClr val="DA582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03062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2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7831-2A9B-4E43-A556-185CC380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A5A9-B4E2-409D-B375-90ED00A40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4C746-1B5C-49A0-B17B-EAB7E657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CE78-9553-4E13-A110-BD4C4333E6D8}" type="datetime1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74A4-768F-4A7E-A7B3-D128D638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D9FCD-6A64-4727-8466-8E181919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9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94D4-124B-417E-9D6C-B98EAFA9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614FC-6396-4E8A-8E74-4A3EF24C5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5624-58F2-4601-B877-5D9B9373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5DC-A42E-49E3-8123-86B6CA1E1867}" type="datetime1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E5D8F-FA86-4895-BAAB-FD3ABC31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672C1-D6DA-4C05-AFAD-5734BDD5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88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81AA-5EE5-4158-8574-AF810EF7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C3BF-2782-4FB0-9091-0947C1C0C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776A8-CA54-4D11-9A4F-C80012E8B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C8B20-2B9D-4BAE-A588-F57B90B5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72CF-A2C7-42EC-BEBC-C6F3EF63E55D}" type="datetime1">
              <a:rPr lang="en-IN" smtClean="0"/>
              <a:t>13-02-2018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C1F99-50BD-41CD-8DEF-57F7ECCD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E2F12-615B-4932-B6B8-4941A917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35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C134-63D9-49BB-87CA-A42518F7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9F108-5211-435B-B266-80326A60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B84AA-E536-47EA-AFB8-4AECF8656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C1F6C-B6CF-4CEF-974B-99F5E4ECA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FAFAA-81EC-4075-A40D-C83237C2E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63D11-0A3E-410A-8D7B-DF563257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1BE6-A347-4F85-BDEC-7EFA8602FB9F}" type="datetime1">
              <a:rPr lang="en-IN" smtClean="0"/>
              <a:t>13-02-2018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48321-FDCD-4655-BDF2-C7D4D492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EBA10-9B0F-4B02-8748-BC73D891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27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B290-8C2B-4617-8037-B470F6D9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A77D5-0D9F-43EB-94BC-71E798A3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AF54-5E23-4E32-A8B3-94A2CF7AD29C}" type="datetime1">
              <a:rPr lang="en-IN" smtClean="0"/>
              <a:t>13-02-2018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6C2D1-FF70-4F5F-8882-D6046D09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BA293-34E0-4C0E-AD96-B0F0FBC2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9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2B5F7-4F9B-4CC6-9107-0737A026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A571-E23E-421E-A3EB-01F4B25564D9}" type="datetime1">
              <a:rPr lang="en-IN" smtClean="0"/>
              <a:t>13-02-2018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F8883-383B-413E-8B58-36D5696C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42967-059E-4A09-ADE2-286FE8E1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0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8B17-D980-434C-A50C-F46E50FD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1B6C-FD8F-491B-AFD5-7CC192A65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17A4A-EAF2-44A7-A704-667466512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F5CA8-CFAA-4F82-BE3B-9C213E57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5EB-393C-41FA-A819-0DF99D933366}" type="datetime1">
              <a:rPr lang="en-IN" smtClean="0"/>
              <a:t>13-02-2018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46B8C-1A3F-496C-A022-73519DB7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7DC0B-4AA3-45B8-BF9E-F9F8BE29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3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4034-484F-4D42-A796-27FA447B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25AA5-6F05-495D-B453-369A5C95D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823FF-451D-445B-8585-305E06EA8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5F310-0889-4215-B121-089AEBA0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43EC-8CD2-4974-B3C3-8CC75312828C}" type="datetime1">
              <a:rPr lang="en-IN" smtClean="0"/>
              <a:t>13-02-2018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058FF-A796-4900-814A-6DBEDFE9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EFFF-E60E-4A61-91B4-4A2C072E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2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7DAA6-B5FE-44D0-B88D-7D0B2876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E3D9C-9165-4434-92BD-7CE5014BD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670F-1C0A-4880-B83C-178216313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2844D-2BA2-42E7-9993-D4364FA7F817}" type="datetime1">
              <a:rPr lang="en-IN" smtClean="0"/>
              <a:t>13-02-2018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B685-6E4D-455B-B55C-0C9FCB220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Anshu Pandey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C4FA-B00D-4F15-96F6-62817B98F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7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.com/neurospin/pystatsml/master/data/iris.csv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E017-6234-4E3C-8E10-853D3A71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84944"/>
            <a:ext cx="10668000" cy="1108509"/>
          </a:xfrm>
          <a:solidFill>
            <a:srgbClr val="FFC000"/>
          </a:solidFill>
        </p:spPr>
        <p:txBody>
          <a:bodyPr anchor="ctr"/>
          <a:lstStyle/>
          <a:p>
            <a:pPr algn="l"/>
            <a:r>
              <a:rPr lang="en-I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Principal Component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7C8B0-5C1B-472F-AEDB-C812EB0D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419418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5164"/>
                <a:ext cx="10515600" cy="52717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Second step</a:t>
                </a:r>
                <a:r>
                  <a:rPr lang="en-US" sz="2400" dirty="0"/>
                  <a:t>: find corresponding eigenvectors.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400" dirty="0"/>
              </a:p>
              <a:p>
                <a:pPr marL="806450" indent="363538">
                  <a:buFont typeface="+mj-lt"/>
                  <a:buAutoNum type="arabicPeriod"/>
                  <a:tabLst>
                    <a:tab pos="806450" algn="l"/>
                  </a:tabLst>
                </a:pPr>
                <a:r>
                  <a:rPr lang="en-US" sz="2400" dirty="0"/>
                  <a:t>For each eigenvalue </a:t>
                </a:r>
                <a:r>
                  <a:rPr lang="el-GR" sz="2400" dirty="0"/>
                  <a:t>λ</a:t>
                </a:r>
                <a:r>
                  <a:rPr lang="en-US" sz="2400" dirty="0"/>
                  <a:t>, we have  (A − </a:t>
                </a:r>
                <a:r>
                  <a:rPr lang="el-GR" sz="2400" dirty="0"/>
                  <a:t>λ </a:t>
                </a:r>
                <a:r>
                  <a:rPr lang="en-US" sz="2400" dirty="0"/>
                  <a:t>I)V = 0, where x is the eigenvector associated with eigenvalue </a:t>
                </a:r>
                <a:r>
                  <a:rPr lang="el-GR" sz="2400" dirty="0"/>
                  <a:t>λ</a:t>
                </a:r>
                <a:r>
                  <a:rPr lang="en-US" sz="2400" dirty="0"/>
                  <a:t>.</a:t>
                </a:r>
              </a:p>
              <a:p>
                <a:pPr marL="806450" indent="363538">
                  <a:buFont typeface="+mj-lt"/>
                  <a:buAutoNum type="arabicPeriod"/>
                  <a:tabLst>
                    <a:tab pos="806450" algn="l"/>
                  </a:tabLst>
                </a:pPr>
                <a:r>
                  <a:rPr lang="en-US" sz="2400" dirty="0"/>
                  <a:t>Find x by Gaussian elimination. That is, convert the augmented matrix      </a:t>
                </a:r>
              </a:p>
              <a:p>
                <a:pPr marL="806450" indent="363538">
                  <a:buFont typeface="+mj-lt"/>
                  <a:buAutoNum type="arabicPeriod"/>
                  <a:tabLst>
                    <a:tab pos="806450" algn="l"/>
                  </a:tabLst>
                </a:pPr>
                <a:endParaRPr lang="en-US" sz="24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				(A − </a:t>
                </a:r>
                <a:r>
                  <a:rPr lang="el-GR" sz="2400" dirty="0"/>
                  <a:t>λ </a:t>
                </a:r>
                <a:r>
                  <a:rPr lang="en-US" sz="2400" dirty="0"/>
                  <a:t>I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2400" dirty="0"/>
                  <a:t> 0)</a:t>
                </a:r>
                <a:br>
                  <a:rPr lang="en-US" sz="2400" dirty="0"/>
                </a:br>
                <a:r>
                  <a:rPr lang="en-US" sz="2400" dirty="0"/>
                  <a:t> to row echelon form, and solve the resulting linear system by back substitution.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4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4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3. We find the eigenvectors associated with each of the eigenvalues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عنصر نائب للمحتوى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5164"/>
                <a:ext cx="10515600" cy="5271799"/>
              </a:xfrm>
              <a:blipFill>
                <a:blip r:embed="rId2"/>
                <a:stretch>
                  <a:fillRect l="-928" t="-16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6">
            <a:extLst>
              <a:ext uri="{FF2B5EF4-FFF2-40B4-BE49-F238E27FC236}">
                <a16:creationId xmlns:a16="http://schemas.microsoft.com/office/drawing/2014/main" id="{D9A4DF7B-E8BE-4765-9AF1-ED0772AB071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3E60D66-F722-4906-8B91-C0B09442725F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AE77F1-F40D-4192-B9C5-4C8697DB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648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C2FF-3E6E-4DC3-A851-78CED65D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/>
              <p:cNvSpPr>
                <a:spLocks noGrp="1"/>
              </p:cNvSpPr>
              <p:nvPr>
                <p:ph idx="1"/>
              </p:nvPr>
            </p:nvSpPr>
            <p:spPr>
              <a:xfrm>
                <a:off x="5910880" y="1825625"/>
                <a:ext cx="5442919" cy="4351338"/>
              </a:xfrm>
            </p:spPr>
            <p:txBody>
              <a:bodyPr/>
              <a:lstStyle/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+ 3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………..(1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- 9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………..(2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- 6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………..(3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4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Lets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(−6)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rgbClr val="D34817"/>
                    </a:solidFill>
                  </a:rPr>
                  <a:t>6.3246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400" b="1" dirty="0">
                  <a:solidFill>
                    <a:srgbClr val="D34817"/>
                  </a:solidFill>
                </a:endParaRPr>
              </a:p>
              <a:p>
                <a:pPr marL="1355090" lvl="2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v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= 2/6.3246= </a:t>
                </a:r>
                <a:r>
                  <a:rPr lang="en-US" sz="2400" b="1" dirty="0">
                    <a:solidFill>
                      <a:srgbClr val="D34817"/>
                    </a:solidFill>
                  </a:rPr>
                  <a:t> 0.3162</a:t>
                </a:r>
              </a:p>
              <a:p>
                <a:pPr marL="1355090" lvl="2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v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= -6/6.3246= </a:t>
                </a:r>
                <a:r>
                  <a:rPr lang="en-US" sz="2400" b="1" dirty="0">
                    <a:solidFill>
                      <a:srgbClr val="D34817"/>
                    </a:solidFill>
                  </a:rPr>
                  <a:t>-0.9487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    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عنصر نائب للمحتوى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10880" y="1825625"/>
                <a:ext cx="5442919" cy="4351338"/>
              </a:xfrm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رابط مستقيم 6"/>
          <p:cNvCxnSpPr/>
          <p:nvPr/>
        </p:nvCxnSpPr>
        <p:spPr>
          <a:xfrm>
            <a:off x="7982732" y="2701925"/>
            <a:ext cx="3175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تقاطع 7"/>
          <p:cNvSpPr/>
          <p:nvPr/>
        </p:nvSpPr>
        <p:spPr>
          <a:xfrm>
            <a:off x="7483507" y="2127830"/>
            <a:ext cx="342900" cy="342900"/>
          </a:xfrm>
          <a:prstGeom prst="plus">
            <a:avLst>
              <a:gd name="adj" fmla="val 39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مستطيل 8"/>
              <p:cNvSpPr/>
              <p:nvPr/>
            </p:nvSpPr>
            <p:spPr>
              <a:xfrm>
                <a:off x="-431193" y="1895339"/>
                <a:ext cx="7343577" cy="42821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200" dirty="0"/>
                  <a:t>When </a:t>
                </a:r>
                <a:r>
                  <a:rPr lang="el-GR" sz="2200" dirty="0"/>
                  <a:t>λ</a:t>
                </a:r>
                <a:r>
                  <a:rPr lang="en-US" sz="2200" dirty="0"/>
                  <a:t>1=8 </a:t>
                </a:r>
                <a:br>
                  <a:rPr lang="en-US" sz="2200" dirty="0"/>
                </a:br>
                <a:r>
                  <a:rPr lang="en-US" sz="2200" dirty="0"/>
                  <a:t>		 A-</a:t>
                </a:r>
                <a:r>
                  <a:rPr lang="el-GR" sz="2200" dirty="0"/>
                  <a:t> λ</a:t>
                </a:r>
                <a:r>
                  <a:rPr lang="en-US" sz="2200" dirty="0"/>
                  <a:t>I=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200" dirty="0"/>
                                <m:t>8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m:rPr>
                                  <m:nor/>
                                </m:rPr>
                                <a:rPr lang="en-US" sz="2200"/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br>
                  <a:rPr lang="en-US" sz="2200" dirty="0"/>
                </a:br>
                <a:br>
                  <a:rPr lang="en-US" sz="2200" dirty="0"/>
                </a:br>
                <a:r>
                  <a:rPr lang="en-US" sz="2200" dirty="0"/>
                  <a:t>          (A − </a:t>
                </a:r>
                <a:r>
                  <a:rPr lang="el-GR" sz="2200" dirty="0"/>
                  <a:t>λ </a:t>
                </a:r>
                <a:r>
                  <a:rPr lang="en-US" sz="2200" dirty="0"/>
                  <a:t>I)V = 0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  <m:r>
                          <a:rPr lang="en-US" sz="2200">
                            <a:latin typeface="Cambria Math" panose="02040503050406030204" pitchFamily="18" charset="0"/>
                          </a:rPr>
                          <m:t>⋮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=0       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2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2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200" b="1" dirty="0">
                    <a:solidFill>
                      <a:srgbClr val="D34817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200" b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200" b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rgbClr val="D34817"/>
                    </a:solidFill>
                  </a:rPr>
                  <a:t>                </a:t>
                </a:r>
                <a:br>
                  <a:rPr lang="en-US" sz="2200" b="1" dirty="0">
                    <a:solidFill>
                      <a:srgbClr val="D34817"/>
                    </a:solidFill>
                  </a:rPr>
                </a:br>
                <a:br>
                  <a:rPr lang="en-US" sz="2200" b="1" dirty="0">
                    <a:solidFill>
                      <a:srgbClr val="D34817"/>
                    </a:solidFill>
                  </a:rPr>
                </a:br>
                <a:r>
                  <a:rPr lang="en-US" sz="2200" b="1" dirty="0">
                    <a:solidFill>
                      <a:srgbClr val="D34817"/>
                    </a:solidFill>
                  </a:rPr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200" b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en-US" sz="2200" b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br>
                  <a:rPr lang="en-US" sz="2200" dirty="0"/>
                </a:br>
                <a:endParaRPr lang="en-US" sz="2200" dirty="0"/>
              </a:p>
            </p:txBody>
          </p:sp>
        </mc:Choice>
        <mc:Fallback xmlns="">
          <p:sp>
            <p:nvSpPr>
              <p:cNvPr id="9" name="مستطيل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1193" y="1895339"/>
                <a:ext cx="7343577" cy="4282134"/>
              </a:xfrm>
              <a:prstGeom prst="rect">
                <a:avLst/>
              </a:prstGeom>
              <a:blipFill>
                <a:blip r:embed="rId3"/>
                <a:stretch>
                  <a:fillRect t="-9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سهم مخطط إلى اليمين 9"/>
          <p:cNvSpPr/>
          <p:nvPr/>
        </p:nvSpPr>
        <p:spPr>
          <a:xfrm>
            <a:off x="5942418" y="2721036"/>
            <a:ext cx="969966" cy="622300"/>
          </a:xfrm>
          <a:prstGeom prst="stripedRightArrow">
            <a:avLst>
              <a:gd name="adj1" fmla="val 66327"/>
              <a:gd name="adj2" fmla="val 8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قوس كبير أيمن 13"/>
          <p:cNvSpPr/>
          <p:nvPr/>
        </p:nvSpPr>
        <p:spPr>
          <a:xfrm>
            <a:off x="5613400" y="1412936"/>
            <a:ext cx="482600" cy="32385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سهم إلى اليمين 14"/>
          <p:cNvSpPr/>
          <p:nvPr/>
        </p:nvSpPr>
        <p:spPr>
          <a:xfrm>
            <a:off x="2736307" y="3679421"/>
            <a:ext cx="4572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BEC92EE-C78A-4DBA-A040-535BD90EEC73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60EE9B7-B7AB-416F-9787-723C02E5236F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4F099-F92F-44C7-8586-F4953AF2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410474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B716-C433-4B9F-A60A-A18241AB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711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عنصر نائب للمحتوى 2"/>
              <p:cNvSpPr>
                <a:spLocks noGrp="1"/>
              </p:cNvSpPr>
              <p:nvPr>
                <p:ph idx="1"/>
              </p:nvPr>
            </p:nvSpPr>
            <p:spPr>
              <a:xfrm>
                <a:off x="6440040" y="1660902"/>
                <a:ext cx="5179766" cy="4351338"/>
              </a:xfrm>
            </p:spPr>
            <p:txBody>
              <a:bodyPr>
                <a:normAutofit lnSpcReduction="10000"/>
              </a:bodyPr>
              <a:lstStyle/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+ 3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………..(1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………..(2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………..(3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4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Lets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(6)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rgbClr val="D34817"/>
                    </a:solidFill>
                  </a:rPr>
                  <a:t>6.3246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400" b="1" dirty="0">
                  <a:solidFill>
                    <a:srgbClr val="D34817"/>
                  </a:solidFill>
                </a:endParaRPr>
              </a:p>
              <a:p>
                <a:pPr marL="1355090" lvl="2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v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= -6/6.3246= </a:t>
                </a:r>
                <a:r>
                  <a:rPr lang="en-US" sz="2400" b="1" dirty="0">
                    <a:solidFill>
                      <a:srgbClr val="D34817"/>
                    </a:solidFill>
                  </a:rPr>
                  <a:t>-0.9487</a:t>
                </a:r>
              </a:p>
              <a:p>
                <a:pPr marL="1355090" lvl="2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v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= -2/6.3246= </a:t>
                </a:r>
                <a:r>
                  <a:rPr lang="en-US" sz="2400" b="1" dirty="0">
                    <a:solidFill>
                      <a:srgbClr val="D34817"/>
                    </a:solidFill>
                  </a:rPr>
                  <a:t>-0.3162</a:t>
                </a:r>
              </a:p>
              <a:p>
                <a:pPr marL="1355090" lvl="2" indent="0">
                  <a:buNone/>
                  <a:tabLst>
                    <a:tab pos="806450" algn="l"/>
                  </a:tabLst>
                </a:pPr>
                <a:endParaRPr lang="en-US" sz="2400" b="1" dirty="0">
                  <a:solidFill>
                    <a:srgbClr val="D34817"/>
                  </a:solidFill>
                </a:endParaRPr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    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6" name="عنصر نائب للمحتوى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40040" y="1660902"/>
                <a:ext cx="5179766" cy="4351338"/>
              </a:xfrm>
              <a:blipFill>
                <a:blip r:embed="rId2"/>
                <a:stretch>
                  <a:fillRect t="-26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رابط مستقيم 6"/>
          <p:cNvCxnSpPr/>
          <p:nvPr/>
        </p:nvCxnSpPr>
        <p:spPr>
          <a:xfrm>
            <a:off x="7477632" y="2502149"/>
            <a:ext cx="3175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تقاطع 7"/>
          <p:cNvSpPr/>
          <p:nvPr/>
        </p:nvSpPr>
        <p:spPr>
          <a:xfrm>
            <a:off x="7306182" y="1882551"/>
            <a:ext cx="342900" cy="342900"/>
          </a:xfrm>
          <a:prstGeom prst="plus">
            <a:avLst>
              <a:gd name="adj" fmla="val 39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مستطيل 8"/>
              <p:cNvSpPr/>
              <p:nvPr/>
            </p:nvSpPr>
            <p:spPr>
              <a:xfrm>
                <a:off x="-524288" y="1780438"/>
                <a:ext cx="6767068" cy="4274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200" dirty="0"/>
                  <a:t>When </a:t>
                </a:r>
                <a:r>
                  <a:rPr lang="el-GR" sz="2200" dirty="0"/>
                  <a:t>λ</a:t>
                </a:r>
                <a:r>
                  <a:rPr lang="en-US" sz="2200" dirty="0"/>
                  <a:t>1=-2 </a:t>
                </a:r>
                <a:br>
                  <a:rPr lang="en-US" sz="2200" dirty="0"/>
                </a:br>
                <a:r>
                  <a:rPr lang="en-US" sz="2200" dirty="0"/>
                  <a:t>		 A-</a:t>
                </a:r>
                <a:r>
                  <a:rPr lang="el-GR" sz="2200" dirty="0"/>
                  <a:t> λ</a:t>
                </a:r>
                <a:r>
                  <a:rPr lang="en-US" sz="2200" dirty="0"/>
                  <a:t>I=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br>
                  <a:rPr lang="en-US" sz="2200" dirty="0"/>
                </a:br>
                <a:br>
                  <a:rPr lang="en-US" sz="2200" dirty="0"/>
                </a:br>
                <a:r>
                  <a:rPr lang="en-US" sz="2200" dirty="0"/>
                  <a:t>          (A − </a:t>
                </a:r>
                <a:r>
                  <a:rPr lang="el-GR" sz="2200" dirty="0"/>
                  <a:t>λ </a:t>
                </a:r>
                <a:r>
                  <a:rPr lang="en-US" sz="2200" dirty="0"/>
                  <a:t>I)V = 0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sz="2200">
                            <a:latin typeface="Cambria Math" panose="02040503050406030204" pitchFamily="18" charset="0"/>
                          </a:rPr>
                          <m:t>⋮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=0       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2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2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200" b="1" dirty="0">
                    <a:solidFill>
                      <a:srgbClr val="D34817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en-US" sz="2200" b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200" b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rgbClr val="D34817"/>
                    </a:solidFill>
                  </a:rPr>
                  <a:t>                </a:t>
                </a:r>
                <a:br>
                  <a:rPr lang="en-US" sz="2200" b="1" dirty="0">
                    <a:solidFill>
                      <a:srgbClr val="D34817"/>
                    </a:solidFill>
                  </a:rPr>
                </a:br>
                <a:br>
                  <a:rPr lang="en-US" sz="2200" b="1" dirty="0">
                    <a:solidFill>
                      <a:srgbClr val="D34817"/>
                    </a:solidFill>
                  </a:rPr>
                </a:br>
                <a:r>
                  <a:rPr lang="en-US" sz="2200" b="1" dirty="0">
                    <a:solidFill>
                      <a:srgbClr val="D34817"/>
                    </a:solidFill>
                  </a:rPr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200" b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 smtClean="0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200" b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br>
                  <a:rPr lang="en-US" sz="2200" dirty="0"/>
                </a:br>
                <a:endParaRPr lang="en-US" sz="2200" dirty="0"/>
              </a:p>
            </p:txBody>
          </p:sp>
        </mc:Choice>
        <mc:Fallback xmlns="">
          <p:sp>
            <p:nvSpPr>
              <p:cNvPr id="9" name="مستطيل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4288" y="1780438"/>
                <a:ext cx="6767068" cy="4274055"/>
              </a:xfrm>
              <a:prstGeom prst="rect">
                <a:avLst/>
              </a:prstGeom>
              <a:blipFill>
                <a:blip r:embed="rId3"/>
                <a:stretch>
                  <a:fillRect t="-9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سهم مخطط إلى اليمين 9"/>
          <p:cNvSpPr/>
          <p:nvPr/>
        </p:nvSpPr>
        <p:spPr>
          <a:xfrm>
            <a:off x="5849430" y="2984500"/>
            <a:ext cx="1061994" cy="622300"/>
          </a:xfrm>
          <a:prstGeom prst="stripedRightArrow">
            <a:avLst>
              <a:gd name="adj1" fmla="val 66327"/>
              <a:gd name="adj2" fmla="val 8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قوس كبير أيمن 10"/>
          <p:cNvSpPr/>
          <p:nvPr/>
        </p:nvSpPr>
        <p:spPr>
          <a:xfrm>
            <a:off x="5288796" y="1660902"/>
            <a:ext cx="482600" cy="32385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سهم إلى اليمين 11"/>
          <p:cNvSpPr/>
          <p:nvPr/>
        </p:nvSpPr>
        <p:spPr>
          <a:xfrm>
            <a:off x="2630646" y="3606800"/>
            <a:ext cx="4572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3390548-2AF7-4BA0-B928-45A4055877F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E54BD4C-29A5-48C7-B9CB-EDB00B542AAE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FC1B1-0FF2-4F94-A6CC-C78FADC8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120874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Algebraic Interpretation – 1D</a:t>
            </a:r>
          </a:p>
        </p:txBody>
      </p:sp>
      <p:sp>
        <p:nvSpPr>
          <p:cNvPr id="1854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 m points in a n dimensional space, for large n, how does one project on to a 1 dimensional space?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  <p:sp>
        <p:nvSpPr>
          <p:cNvPr id="1854468" name="Oval 4"/>
          <p:cNvSpPr>
            <a:spLocks noChangeArrowheads="1"/>
          </p:cNvSpPr>
          <p:nvPr/>
        </p:nvSpPr>
        <p:spPr bwMode="auto">
          <a:xfrm>
            <a:off x="3733800" y="4775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69" name="Oval 5"/>
          <p:cNvSpPr>
            <a:spLocks noChangeArrowheads="1"/>
          </p:cNvSpPr>
          <p:nvPr/>
        </p:nvSpPr>
        <p:spPr bwMode="auto">
          <a:xfrm>
            <a:off x="8001000" y="3403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0" name="Oval 6"/>
          <p:cNvSpPr>
            <a:spLocks noChangeArrowheads="1"/>
          </p:cNvSpPr>
          <p:nvPr/>
        </p:nvSpPr>
        <p:spPr bwMode="auto">
          <a:xfrm>
            <a:off x="4114800" y="4318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1" name="Oval 7"/>
          <p:cNvSpPr>
            <a:spLocks noChangeArrowheads="1"/>
          </p:cNvSpPr>
          <p:nvPr/>
        </p:nvSpPr>
        <p:spPr bwMode="auto">
          <a:xfrm>
            <a:off x="5257800" y="4470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2" name="Oval 8"/>
          <p:cNvSpPr>
            <a:spLocks noChangeArrowheads="1"/>
          </p:cNvSpPr>
          <p:nvPr/>
        </p:nvSpPr>
        <p:spPr bwMode="auto">
          <a:xfrm>
            <a:off x="4114800" y="4851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3" name="Oval 9"/>
          <p:cNvSpPr>
            <a:spLocks noChangeArrowheads="1"/>
          </p:cNvSpPr>
          <p:nvPr/>
        </p:nvSpPr>
        <p:spPr bwMode="auto">
          <a:xfrm>
            <a:off x="5181600" y="4013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4" name="Oval 10"/>
          <p:cNvSpPr>
            <a:spLocks noChangeArrowheads="1"/>
          </p:cNvSpPr>
          <p:nvPr/>
        </p:nvSpPr>
        <p:spPr bwMode="auto">
          <a:xfrm>
            <a:off x="7162800" y="3098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5" name="Oval 11"/>
          <p:cNvSpPr>
            <a:spLocks noChangeArrowheads="1"/>
          </p:cNvSpPr>
          <p:nvPr/>
        </p:nvSpPr>
        <p:spPr bwMode="auto">
          <a:xfrm>
            <a:off x="5943600" y="4394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6" name="Oval 12"/>
          <p:cNvSpPr>
            <a:spLocks noChangeArrowheads="1"/>
          </p:cNvSpPr>
          <p:nvPr/>
        </p:nvSpPr>
        <p:spPr bwMode="auto">
          <a:xfrm>
            <a:off x="6705600" y="4241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7" name="Oval 13"/>
          <p:cNvSpPr>
            <a:spLocks noChangeArrowheads="1"/>
          </p:cNvSpPr>
          <p:nvPr/>
        </p:nvSpPr>
        <p:spPr bwMode="auto">
          <a:xfrm>
            <a:off x="7162800" y="3937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8" name="Oval 14"/>
          <p:cNvSpPr>
            <a:spLocks noChangeArrowheads="1"/>
          </p:cNvSpPr>
          <p:nvPr/>
        </p:nvSpPr>
        <p:spPr bwMode="auto">
          <a:xfrm>
            <a:off x="6096000" y="3937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9" name="Oval 15"/>
          <p:cNvSpPr>
            <a:spLocks noChangeArrowheads="1"/>
          </p:cNvSpPr>
          <p:nvPr/>
        </p:nvSpPr>
        <p:spPr bwMode="auto">
          <a:xfrm>
            <a:off x="6324600" y="3479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0" name="Oval 16"/>
          <p:cNvSpPr>
            <a:spLocks noChangeArrowheads="1"/>
          </p:cNvSpPr>
          <p:nvPr/>
        </p:nvSpPr>
        <p:spPr bwMode="auto">
          <a:xfrm>
            <a:off x="3200400" y="4927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1" name="Oval 17"/>
          <p:cNvSpPr>
            <a:spLocks noChangeArrowheads="1"/>
          </p:cNvSpPr>
          <p:nvPr/>
        </p:nvSpPr>
        <p:spPr bwMode="auto">
          <a:xfrm>
            <a:off x="4495800" y="4699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2" name="Oval 18"/>
          <p:cNvSpPr>
            <a:spLocks noChangeArrowheads="1"/>
          </p:cNvSpPr>
          <p:nvPr/>
        </p:nvSpPr>
        <p:spPr bwMode="auto">
          <a:xfrm>
            <a:off x="4572000" y="4394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A90CE90C-FA8E-42AA-A2BC-2674087C847D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5416C4D-F368-4D0E-A72D-0BE331A51C3F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C1344-3DA0-44B4-82D3-6B0EC003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195624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Algebraic Interpretation – 1D</a:t>
            </a:r>
          </a:p>
        </p:txBody>
      </p:sp>
      <p:sp>
        <p:nvSpPr>
          <p:cNvPr id="185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 m points in a n dimensional space, for large n, how does one project on to a 1 dimensional space?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Choose a line that fits the data so the points are spread out well along the line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1854468" name="Oval 4"/>
          <p:cNvSpPr>
            <a:spLocks noChangeArrowheads="1"/>
          </p:cNvSpPr>
          <p:nvPr/>
        </p:nvSpPr>
        <p:spPr bwMode="auto">
          <a:xfrm>
            <a:off x="3733800" y="4775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69" name="Oval 5"/>
          <p:cNvSpPr>
            <a:spLocks noChangeArrowheads="1"/>
          </p:cNvSpPr>
          <p:nvPr/>
        </p:nvSpPr>
        <p:spPr bwMode="auto">
          <a:xfrm>
            <a:off x="8001000" y="3403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0" name="Oval 6"/>
          <p:cNvSpPr>
            <a:spLocks noChangeArrowheads="1"/>
          </p:cNvSpPr>
          <p:nvPr/>
        </p:nvSpPr>
        <p:spPr bwMode="auto">
          <a:xfrm>
            <a:off x="4114800" y="4318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1" name="Oval 7"/>
          <p:cNvSpPr>
            <a:spLocks noChangeArrowheads="1"/>
          </p:cNvSpPr>
          <p:nvPr/>
        </p:nvSpPr>
        <p:spPr bwMode="auto">
          <a:xfrm>
            <a:off x="5257800" y="4470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2" name="Oval 8"/>
          <p:cNvSpPr>
            <a:spLocks noChangeArrowheads="1"/>
          </p:cNvSpPr>
          <p:nvPr/>
        </p:nvSpPr>
        <p:spPr bwMode="auto">
          <a:xfrm>
            <a:off x="4114800" y="4851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3" name="Oval 9"/>
          <p:cNvSpPr>
            <a:spLocks noChangeArrowheads="1"/>
          </p:cNvSpPr>
          <p:nvPr/>
        </p:nvSpPr>
        <p:spPr bwMode="auto">
          <a:xfrm>
            <a:off x="5181600" y="4013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4" name="Oval 10"/>
          <p:cNvSpPr>
            <a:spLocks noChangeArrowheads="1"/>
          </p:cNvSpPr>
          <p:nvPr/>
        </p:nvSpPr>
        <p:spPr bwMode="auto">
          <a:xfrm>
            <a:off x="7162800" y="3098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5" name="Oval 11"/>
          <p:cNvSpPr>
            <a:spLocks noChangeArrowheads="1"/>
          </p:cNvSpPr>
          <p:nvPr/>
        </p:nvSpPr>
        <p:spPr bwMode="auto">
          <a:xfrm>
            <a:off x="5943600" y="4394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6" name="Oval 12"/>
          <p:cNvSpPr>
            <a:spLocks noChangeArrowheads="1"/>
          </p:cNvSpPr>
          <p:nvPr/>
        </p:nvSpPr>
        <p:spPr bwMode="auto">
          <a:xfrm>
            <a:off x="6705600" y="4241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7" name="Oval 13"/>
          <p:cNvSpPr>
            <a:spLocks noChangeArrowheads="1"/>
          </p:cNvSpPr>
          <p:nvPr/>
        </p:nvSpPr>
        <p:spPr bwMode="auto">
          <a:xfrm>
            <a:off x="7162800" y="3937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8" name="Oval 14"/>
          <p:cNvSpPr>
            <a:spLocks noChangeArrowheads="1"/>
          </p:cNvSpPr>
          <p:nvPr/>
        </p:nvSpPr>
        <p:spPr bwMode="auto">
          <a:xfrm>
            <a:off x="6096000" y="3937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9" name="Oval 15"/>
          <p:cNvSpPr>
            <a:spLocks noChangeArrowheads="1"/>
          </p:cNvSpPr>
          <p:nvPr/>
        </p:nvSpPr>
        <p:spPr bwMode="auto">
          <a:xfrm>
            <a:off x="6324600" y="3479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0" name="Oval 16"/>
          <p:cNvSpPr>
            <a:spLocks noChangeArrowheads="1"/>
          </p:cNvSpPr>
          <p:nvPr/>
        </p:nvSpPr>
        <p:spPr bwMode="auto">
          <a:xfrm>
            <a:off x="3200400" y="4927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1" name="Oval 17"/>
          <p:cNvSpPr>
            <a:spLocks noChangeArrowheads="1"/>
          </p:cNvSpPr>
          <p:nvPr/>
        </p:nvSpPr>
        <p:spPr bwMode="auto">
          <a:xfrm>
            <a:off x="4495800" y="4699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2" name="Oval 18"/>
          <p:cNvSpPr>
            <a:spLocks noChangeArrowheads="1"/>
          </p:cNvSpPr>
          <p:nvPr/>
        </p:nvSpPr>
        <p:spPr bwMode="auto">
          <a:xfrm>
            <a:off x="4572000" y="4394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3" name="Line 19"/>
          <p:cNvSpPr>
            <a:spLocks noChangeShapeType="1"/>
          </p:cNvSpPr>
          <p:nvPr/>
        </p:nvSpPr>
        <p:spPr bwMode="auto">
          <a:xfrm flipV="1">
            <a:off x="2971800" y="3073400"/>
            <a:ext cx="5638800" cy="226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B2DB168F-D2F8-488A-96EA-C904FC89B419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1BB252F2-A72B-48A9-809F-645637FCA3F7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EE9CA7-1BD3-49F2-91C2-D7C66183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92793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537" name="Rectangle 2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600" dirty="0"/>
              <a:t>Algebraic Interpretation – 1D</a:t>
            </a:r>
          </a:p>
        </p:txBody>
      </p:sp>
      <p:sp>
        <p:nvSpPr>
          <p:cNvPr id="1856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Formally, minimize sum of squares of distances to the line.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 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Why sum of squares? Because it allows fast minimization, </a:t>
            </a:r>
            <a:r>
              <a:rPr lang="en-US" altLang="en-US" sz="2400" dirty="0">
                <a:solidFill>
                  <a:schemeClr val="tx2"/>
                </a:solidFill>
              </a:rPr>
              <a:t>assuming the line passes through 0</a:t>
            </a:r>
          </a:p>
        </p:txBody>
      </p:sp>
      <p:grpSp>
        <p:nvGrpSpPr>
          <p:cNvPr id="1856516" name="Group 4"/>
          <p:cNvGrpSpPr>
            <a:grpSpLocks/>
          </p:cNvGrpSpPr>
          <p:nvPr/>
        </p:nvGrpSpPr>
        <p:grpSpPr bwMode="auto">
          <a:xfrm>
            <a:off x="2971800" y="2092272"/>
            <a:ext cx="5638800" cy="2514600"/>
            <a:chOff x="912" y="1488"/>
            <a:chExt cx="3552" cy="1584"/>
          </a:xfrm>
        </p:grpSpPr>
        <p:sp>
          <p:nvSpPr>
            <p:cNvPr id="1856517" name="Oval 5"/>
            <p:cNvSpPr>
              <a:spLocks noChangeArrowheads="1"/>
            </p:cNvSpPr>
            <p:nvPr/>
          </p:nvSpPr>
          <p:spPr bwMode="auto">
            <a:xfrm>
              <a:off x="4128" y="1824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18" name="Oval 6"/>
            <p:cNvSpPr>
              <a:spLocks noChangeArrowheads="1"/>
            </p:cNvSpPr>
            <p:nvPr/>
          </p:nvSpPr>
          <p:spPr bwMode="auto">
            <a:xfrm>
              <a:off x="1488" y="2208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19" name="Oval 7"/>
            <p:cNvSpPr>
              <a:spLocks noChangeArrowheads="1"/>
            </p:cNvSpPr>
            <p:nvPr/>
          </p:nvSpPr>
          <p:spPr bwMode="auto">
            <a:xfrm>
              <a:off x="2160" y="1776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20" name="Oval 8"/>
            <p:cNvSpPr>
              <a:spLocks noChangeArrowheads="1"/>
            </p:cNvSpPr>
            <p:nvPr/>
          </p:nvSpPr>
          <p:spPr bwMode="auto">
            <a:xfrm>
              <a:off x="3696" y="1488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21" name="Oval 9"/>
            <p:cNvSpPr>
              <a:spLocks noChangeArrowheads="1"/>
            </p:cNvSpPr>
            <p:nvPr/>
          </p:nvSpPr>
          <p:spPr bwMode="auto">
            <a:xfrm>
              <a:off x="1824" y="2928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22" name="Oval 10"/>
            <p:cNvSpPr>
              <a:spLocks noChangeArrowheads="1"/>
            </p:cNvSpPr>
            <p:nvPr/>
          </p:nvSpPr>
          <p:spPr bwMode="auto">
            <a:xfrm>
              <a:off x="2880" y="2592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23" name="Oval 11"/>
            <p:cNvSpPr>
              <a:spLocks noChangeArrowheads="1"/>
            </p:cNvSpPr>
            <p:nvPr/>
          </p:nvSpPr>
          <p:spPr bwMode="auto">
            <a:xfrm>
              <a:off x="3504" y="2304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24" name="Oval 12"/>
            <p:cNvSpPr>
              <a:spLocks noChangeArrowheads="1"/>
            </p:cNvSpPr>
            <p:nvPr/>
          </p:nvSpPr>
          <p:spPr bwMode="auto">
            <a:xfrm>
              <a:off x="2976" y="1584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25" name="Line 13"/>
            <p:cNvSpPr>
              <a:spLocks noChangeShapeType="1"/>
            </p:cNvSpPr>
            <p:nvPr/>
          </p:nvSpPr>
          <p:spPr bwMode="auto">
            <a:xfrm flipV="1">
              <a:off x="912" y="1536"/>
              <a:ext cx="3552" cy="14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26" name="Line 14"/>
            <p:cNvSpPr>
              <a:spLocks noChangeShapeType="1"/>
            </p:cNvSpPr>
            <p:nvPr/>
          </p:nvSpPr>
          <p:spPr bwMode="auto">
            <a:xfrm>
              <a:off x="1584" y="23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27" name="Line 15"/>
            <p:cNvSpPr>
              <a:spLocks noChangeShapeType="1"/>
            </p:cNvSpPr>
            <p:nvPr/>
          </p:nvSpPr>
          <p:spPr bwMode="auto">
            <a:xfrm>
              <a:off x="2256" y="1920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28" name="Line 16"/>
            <p:cNvSpPr>
              <a:spLocks noChangeShapeType="1"/>
            </p:cNvSpPr>
            <p:nvPr/>
          </p:nvSpPr>
          <p:spPr bwMode="auto">
            <a:xfrm>
              <a:off x="3072" y="172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29" name="Line 17"/>
            <p:cNvSpPr>
              <a:spLocks noChangeShapeType="1"/>
            </p:cNvSpPr>
            <p:nvPr/>
          </p:nvSpPr>
          <p:spPr bwMode="auto">
            <a:xfrm>
              <a:off x="3840" y="163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30" name="Line 18"/>
            <p:cNvSpPr>
              <a:spLocks noChangeShapeType="1"/>
            </p:cNvSpPr>
            <p:nvPr/>
          </p:nvSpPr>
          <p:spPr bwMode="auto">
            <a:xfrm flipH="1" flipV="1">
              <a:off x="2784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31" name="Line 19"/>
            <p:cNvSpPr>
              <a:spLocks noChangeShapeType="1"/>
            </p:cNvSpPr>
            <p:nvPr/>
          </p:nvSpPr>
          <p:spPr bwMode="auto">
            <a:xfrm flipH="1" flipV="1">
              <a:off x="3408" y="19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32" name="Line 20"/>
            <p:cNvSpPr>
              <a:spLocks noChangeShapeType="1"/>
            </p:cNvSpPr>
            <p:nvPr/>
          </p:nvSpPr>
          <p:spPr bwMode="auto">
            <a:xfrm flipH="1" flipV="1">
              <a:off x="4128" y="168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33" name="Line 21"/>
            <p:cNvSpPr>
              <a:spLocks noChangeShapeType="1"/>
            </p:cNvSpPr>
            <p:nvPr/>
          </p:nvSpPr>
          <p:spPr bwMode="auto">
            <a:xfrm flipH="1" flipV="1">
              <a:off x="1776" y="268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2" name="Rectangle 6">
            <a:extLst>
              <a:ext uri="{FF2B5EF4-FFF2-40B4-BE49-F238E27FC236}">
                <a16:creationId xmlns:a16="http://schemas.microsoft.com/office/drawing/2014/main" id="{C51B1981-7A8D-448E-BABE-E9185C4FCBA9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4172E8C8-755C-43DA-B986-F37AB376CA89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6BE52D-45C0-4D99-84AC-B9FDB426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152979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825116"/>
            <a:ext cx="11938000" cy="4191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29D72C-3F89-4472-BCBC-F0E15DF8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to 2D Reduction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B1B5B-7E97-4D54-9287-BB544869FD43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E21DF0EF-A769-46BC-8F72-D5FE40A32E99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A0E23-8709-448B-8EE2-B97C615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54156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5" y="1424996"/>
            <a:ext cx="11989765" cy="4008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0C04BD-34B7-446F-8200-04F04439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to 2D Reduction</a:t>
            </a:r>
            <a:endParaRPr lang="en-IN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51E129-5885-444A-A80F-679ED9221B98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7154E99B-58BE-4B36-9DB9-2E2BDDF35F2E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013AB-D2CA-4001-9215-79D64666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230292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Reduction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Clr>
                <a:srgbClr val="00FF00"/>
              </a:buClr>
              <a:buNone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summarization of data with many (p) variables by a smaller set of (k) derived (synthetic, composite) variables.</a:t>
            </a:r>
          </a:p>
        </p:txBody>
      </p:sp>
      <p:sp>
        <p:nvSpPr>
          <p:cNvPr id="547847" name="Line 7"/>
          <p:cNvSpPr>
            <a:spLocks noChangeShapeType="1"/>
          </p:cNvSpPr>
          <p:nvPr/>
        </p:nvSpPr>
        <p:spPr bwMode="auto">
          <a:xfrm>
            <a:off x="6642101" y="4719639"/>
            <a:ext cx="873125" cy="95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839214" y="2360801"/>
            <a:ext cx="4360862" cy="3413125"/>
            <a:chOff x="345" y="1780"/>
            <a:chExt cx="2747" cy="2150"/>
          </a:xfrm>
        </p:grpSpPr>
        <p:sp>
          <p:nvSpPr>
            <p:cNvPr id="12299" name="Rectangle 4"/>
            <p:cNvSpPr>
              <a:spLocks noChangeArrowheads="1"/>
            </p:cNvSpPr>
            <p:nvPr/>
          </p:nvSpPr>
          <p:spPr bwMode="auto">
            <a:xfrm>
              <a:off x="643" y="2109"/>
              <a:ext cx="2449" cy="1821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300" name="Text Box 5"/>
            <p:cNvSpPr txBox="1">
              <a:spLocks noChangeArrowheads="1"/>
            </p:cNvSpPr>
            <p:nvPr/>
          </p:nvSpPr>
          <p:spPr bwMode="auto">
            <a:xfrm>
              <a:off x="345" y="2857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12301" name="Text Box 6"/>
            <p:cNvSpPr txBox="1">
              <a:spLocks noChangeArrowheads="1"/>
            </p:cNvSpPr>
            <p:nvPr/>
          </p:nvSpPr>
          <p:spPr bwMode="auto">
            <a:xfrm>
              <a:off x="1735" y="1780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12302" name="Text Box 11"/>
            <p:cNvSpPr txBox="1">
              <a:spLocks noChangeArrowheads="1"/>
            </p:cNvSpPr>
            <p:nvPr/>
          </p:nvSpPr>
          <p:spPr bwMode="auto">
            <a:xfrm>
              <a:off x="1724" y="2753"/>
              <a:ext cx="32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600" b="1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370952" y="2386201"/>
            <a:ext cx="1533525" cy="3368675"/>
            <a:chOff x="3811" y="1809"/>
            <a:chExt cx="966" cy="2122"/>
          </a:xfrm>
        </p:grpSpPr>
        <p:sp>
          <p:nvSpPr>
            <p:cNvPr id="12295" name="Rectangle 8"/>
            <p:cNvSpPr>
              <a:spLocks noChangeArrowheads="1"/>
            </p:cNvSpPr>
            <p:nvPr/>
          </p:nvSpPr>
          <p:spPr bwMode="auto">
            <a:xfrm>
              <a:off x="4069" y="2110"/>
              <a:ext cx="708" cy="1821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296" name="Text Box 9"/>
            <p:cNvSpPr txBox="1">
              <a:spLocks noChangeArrowheads="1"/>
            </p:cNvSpPr>
            <p:nvPr/>
          </p:nvSpPr>
          <p:spPr bwMode="auto">
            <a:xfrm>
              <a:off x="3811" y="2847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12297" name="Text Box 10"/>
            <p:cNvSpPr txBox="1">
              <a:spLocks noChangeArrowheads="1"/>
            </p:cNvSpPr>
            <p:nvPr/>
          </p:nvSpPr>
          <p:spPr bwMode="auto">
            <a:xfrm>
              <a:off x="4327" y="1809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12298" name="Text Box 14"/>
            <p:cNvSpPr txBox="1">
              <a:spLocks noChangeArrowheads="1"/>
            </p:cNvSpPr>
            <p:nvPr/>
          </p:nvSpPr>
          <p:spPr bwMode="auto">
            <a:xfrm>
              <a:off x="4271" y="2716"/>
              <a:ext cx="3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600" b="1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X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B7C67122-B8ED-4EB9-9962-21BBEFEF0A2E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925B3E8-0B89-4B0E-9A78-BE028ABEDBDE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E790E-3D40-4F80-9672-62644338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425566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960510" cy="435133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Principal component analysis (PCA) is a way to reduce data dimensionality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PCA projects high dimensional data to a lower dimension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PCA projects the data in the least square sense– it captures big (principal) variability in the data and ignores small variability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5B9DC08-A299-4492-ADD6-78B1F85BBAB0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4162234C-0C1D-4464-A026-61AA3B00CF5D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942B51-63F3-49D2-9D02-B3845147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68665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+mn-lt"/>
              </a:rPr>
              <a:t>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7A430-3AA2-4A1D-871A-F56E95A48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lnSpc>
                <a:spcPct val="150000"/>
              </a:lnSpc>
            </a:pPr>
            <a:r>
              <a:rPr lang="en-US" dirty="0"/>
              <a:t>Covariance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Eigen Values &amp; Eigen Vectors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Dimensionality Reduction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Principal Component Analysis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Mathematical Modelling – PCA Algorithm 1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PCA Algorithm 1 – Example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Mathematical Modelling - PCA Algorithm II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Applications of PCA</a:t>
            </a:r>
          </a:p>
          <a:p>
            <a:endParaRPr lang="en-IN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67A786A-B36C-4845-9A29-45B8513D6B69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419748A-E0FC-41F5-BC17-4635B9396D01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AFE5D-AFFA-44C8-B513-52343A74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1357933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528199"/>
            <a:ext cx="9144000" cy="48006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400" dirty="0"/>
              <a:t>Given data {</a:t>
            </a:r>
            <a:r>
              <a:rPr lang="en-US" altLang="en-US" sz="2400" b="1" dirty="0">
                <a:solidFill>
                  <a:schemeClr val="tx2"/>
                </a:solidFill>
              </a:rPr>
              <a:t>x</a:t>
            </a:r>
            <a:r>
              <a:rPr lang="en-US" altLang="en-US" sz="2400" baseline="-25000" dirty="0">
                <a:solidFill>
                  <a:schemeClr val="tx2"/>
                </a:solidFill>
              </a:rPr>
              <a:t>1</a:t>
            </a:r>
            <a:r>
              <a:rPr lang="en-US" altLang="en-US" sz="2400" dirty="0">
                <a:solidFill>
                  <a:schemeClr val="tx2"/>
                </a:solidFill>
              </a:rPr>
              <a:t>, …, </a:t>
            </a:r>
            <a:r>
              <a:rPr lang="en-US" altLang="en-US" sz="2400" b="1" dirty="0" err="1">
                <a:solidFill>
                  <a:schemeClr val="tx2"/>
                </a:solidFill>
              </a:rPr>
              <a:t>x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m</a:t>
            </a:r>
            <a:r>
              <a:rPr lang="en-US" altLang="en-US" sz="2400" dirty="0"/>
              <a:t>}, compute </a:t>
            </a:r>
            <a:r>
              <a:rPr lang="en-CA" altLang="en-US" sz="2400" dirty="0"/>
              <a:t>covariance matrix </a:t>
            </a:r>
            <a:r>
              <a:rPr lang="en-CA" altLang="en-US" sz="4000" b="1" dirty="0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</a:t>
            </a:r>
            <a:r>
              <a:rPr lang="hu-HU" altLang="en-US" sz="2800" b="1" dirty="0"/>
              <a:t> </a:t>
            </a:r>
            <a:endParaRPr lang="en-US" altLang="en-US" sz="2800" b="1" dirty="0"/>
          </a:p>
          <a:p>
            <a:pPr marL="0" indent="0">
              <a:buNone/>
            </a:pPr>
            <a:endParaRPr lang="en-CA" altLang="en-US" sz="2800" b="1" dirty="0"/>
          </a:p>
          <a:p>
            <a:pPr marL="0" indent="0" eaLnBrk="1" hangingPunct="1">
              <a:buNone/>
            </a:pPr>
            <a:endParaRPr lang="en-CA" altLang="en-US" sz="2800" b="1" dirty="0"/>
          </a:p>
          <a:p>
            <a:pPr marL="0" indent="0" eaLnBrk="1" hangingPunct="1">
              <a:buNone/>
            </a:pPr>
            <a:endParaRPr lang="en-US" altLang="en-US" sz="2800" b="1" dirty="0"/>
          </a:p>
          <a:p>
            <a:pPr marL="0" indent="0" eaLnBrk="1" hangingPunct="1">
              <a:buNone/>
            </a:pPr>
            <a:endParaRPr lang="en-US" altLang="en-US" sz="2800" b="1" dirty="0"/>
          </a:p>
          <a:p>
            <a:pPr marL="0" indent="0" eaLnBrk="1" hangingPunct="1">
              <a:buNone/>
            </a:pPr>
            <a:endParaRPr lang="en-US" altLang="en-US" sz="2800" b="1" dirty="0"/>
          </a:p>
          <a:p>
            <a:pPr marL="0" indent="0" eaLnBrk="1" hangingPunct="1">
              <a:buNone/>
            </a:pPr>
            <a:r>
              <a:rPr lang="hu-HU" altLang="en-US" sz="2400" b="1" dirty="0"/>
              <a:t>PCA </a:t>
            </a:r>
            <a:r>
              <a:rPr lang="en-CA" altLang="en-US" sz="2400" dirty="0"/>
              <a:t>basis vectors</a:t>
            </a:r>
            <a:r>
              <a:rPr lang="en-US" altLang="en-US" sz="2400" dirty="0"/>
              <a:t> = t</a:t>
            </a:r>
            <a:r>
              <a:rPr lang="en-CA" altLang="en-US" sz="2400" dirty="0"/>
              <a:t>he eigenvectors of </a:t>
            </a:r>
            <a:r>
              <a:rPr lang="en-CA" altLang="en-US" sz="2400" b="1" dirty="0">
                <a:latin typeface="Symbol" panose="05050102010706020507" pitchFamily="18" charset="2"/>
                <a:sym typeface="Symbol" panose="05050102010706020507" pitchFamily="18" charset="2"/>
              </a:rPr>
              <a:t></a:t>
            </a:r>
          </a:p>
          <a:p>
            <a:pPr marL="0" indent="0" eaLnBrk="1" hangingPunct="1">
              <a:buNone/>
            </a:pPr>
            <a:endParaRPr lang="hu-HU" altLang="en-US" sz="2400" b="1" dirty="0"/>
          </a:p>
          <a:p>
            <a:pPr marL="0" indent="0" eaLnBrk="1" hangingPunct="1">
              <a:buNone/>
            </a:pPr>
            <a:endParaRPr lang="en-CA" altLang="en-US" sz="2400" dirty="0"/>
          </a:p>
          <a:p>
            <a:pPr marL="0" indent="0" eaLnBrk="1" hangingPunct="1">
              <a:buNone/>
            </a:pPr>
            <a:r>
              <a:rPr lang="en-CA" altLang="en-US" sz="2400" dirty="0"/>
              <a:t>Larger eigenvalue </a:t>
            </a:r>
            <a:r>
              <a:rPr lang="en-CA" altLang="en-US" sz="2400" dirty="0">
                <a:sym typeface="Symbol" panose="05050102010706020507" pitchFamily="18" charset="2"/>
              </a:rPr>
              <a:t></a:t>
            </a:r>
            <a:r>
              <a:rPr lang="en-CA" altLang="en-US" sz="2400" dirty="0"/>
              <a:t> more important eigenvectors</a:t>
            </a:r>
            <a:endParaRPr lang="hu-HU" altLang="en-US" sz="2400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en-US" dirty="0"/>
              <a:t>PCA algorit</a:t>
            </a:r>
            <a:r>
              <a:rPr lang="en-CA" altLang="en-US" dirty="0"/>
              <a:t>h</a:t>
            </a:r>
            <a:r>
              <a:rPr lang="hu-HU" altLang="en-US" dirty="0"/>
              <a:t>m I</a:t>
            </a:r>
            <a:r>
              <a:rPr lang="en-US" altLang="en-US" dirty="0"/>
              <a:t>   </a:t>
            </a:r>
            <a:r>
              <a:rPr lang="en-CA" altLang="en-US" dirty="0"/>
              <a:t>(sample covariance matrix)</a:t>
            </a:r>
            <a:endParaRPr lang="hu-HU" altLang="en-US" dirty="0"/>
          </a:p>
        </p:txBody>
      </p:sp>
      <p:graphicFrame>
        <p:nvGraphicFramePr>
          <p:cNvPr id="19461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59698"/>
              </p:ext>
            </p:extLst>
          </p:nvPr>
        </p:nvGraphicFramePr>
        <p:xfrm>
          <a:off x="8900607" y="2774334"/>
          <a:ext cx="1342200" cy="77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4" imgW="748975" imgH="431613" progId="Equation.3">
                  <p:embed/>
                </p:oleObj>
              </mc:Choice>
              <mc:Fallback>
                <p:oleObj name="Equation" r:id="rId4" imgW="748975" imgH="431613" progId="Equation.3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0607" y="2774334"/>
                        <a:ext cx="1342200" cy="77347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>
                            <a:lumMod val="1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/>
          </p:nvPr>
        </p:nvGraphicFramePr>
        <p:xfrm>
          <a:off x="2076450" y="2514600"/>
          <a:ext cx="46736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6" imgW="1549080" imgH="431640" progId="Equation.3">
                  <p:embed/>
                </p:oleObj>
              </mc:Choice>
              <mc:Fallback>
                <p:oleObj name="Equation" r:id="rId6" imgW="1549080" imgH="431640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514600"/>
                        <a:ext cx="4673600" cy="1301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010400" y="28194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CA" altLang="en-US" sz="2400"/>
              <a:t>where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1EA05A-ED51-4CD8-B5C7-795E3559B7EA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98C7F110-AA44-4D79-86CC-EEA122F1B3EA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7EF302-E3CA-4334-A454-B510C421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120524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422" y="2127803"/>
            <a:ext cx="6519485" cy="39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PCA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16364"/>
            <a:ext cx="10515600" cy="4560599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altLang="en-US" sz="2400" dirty="0"/>
              <a:t>Given original data set S = {</a:t>
            </a:r>
            <a:r>
              <a:rPr lang="en-US" altLang="en-US" sz="2400" b="1" dirty="0"/>
              <a:t>x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, ..., </a:t>
            </a:r>
            <a:r>
              <a:rPr lang="en-US" altLang="en-US" sz="2400" b="1" dirty="0" err="1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dirty="0"/>
              <a:t>}, produce new set by subtracting the mean of attribute A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from each x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. </a:t>
            </a:r>
          </a:p>
          <a:p>
            <a:pPr marL="457200" indent="-457200" eaLnBrk="1" hangingPunct="1">
              <a:buFontTx/>
              <a:buAutoNum type="arabicPeriod"/>
            </a:pPr>
            <a:endParaRPr lang="en-US" altLang="en-US" sz="2400" dirty="0"/>
          </a:p>
          <a:p>
            <a:pPr marL="457200" indent="-457200" eaLnBrk="1" hangingPunct="1">
              <a:buNone/>
            </a:pPr>
            <a:r>
              <a:rPr lang="en-US" altLang="en-US" sz="2400" dirty="0"/>
              <a:t>	</a:t>
            </a:r>
          </a:p>
        </p:txBody>
      </p:sp>
      <p:sp>
        <p:nvSpPr>
          <p:cNvPr id="14341" name="Line 6"/>
          <p:cNvSpPr>
            <a:spLocks noChangeShapeType="1"/>
          </p:cNvSpPr>
          <p:nvPr/>
        </p:nvSpPr>
        <p:spPr bwMode="auto">
          <a:xfrm>
            <a:off x="3285516" y="6009432"/>
            <a:ext cx="20184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2901289" y="6039644"/>
            <a:ext cx="2933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/>
              <a:t>Mean: 1.81     1.91                       </a:t>
            </a:r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>
            <a:off x="6866916" y="6009432"/>
            <a:ext cx="20184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6477918" y="6039644"/>
            <a:ext cx="3136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/>
              <a:t>Mean:      0              0                      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987835D-FF04-4AAF-9A5A-D2C345FC1696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15B2D29D-7383-409C-810C-8164A2ED612D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4827A0-A342-4FB5-8AE6-60639F03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247969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5ACABDF-CCEA-4D5E-8D0C-8B5D352DD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PCA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9AA734-31EC-4055-8CC5-31F8B74FB1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36" y="1690687"/>
            <a:ext cx="4921409" cy="473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A79539-72E1-421E-AD15-0FAE126CC934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7A775B93-F4B0-4125-AF10-98F8AE74854B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3C1463-5ACE-47E6-B231-70E0713B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18664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EB85-AAA8-4E93-ADD0-1EB54159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36"/>
          </a:xfrm>
        </p:spPr>
        <p:txBody>
          <a:bodyPr/>
          <a:lstStyle/>
          <a:p>
            <a:r>
              <a:rPr lang="en-US" altLang="en-US" dirty="0"/>
              <a:t>PCA Example</a:t>
            </a:r>
            <a:endParaRPr lang="en-IN" dirty="0"/>
          </a:p>
        </p:txBody>
      </p:sp>
      <p:sp>
        <p:nvSpPr>
          <p:cNvPr id="16386" name="Rectangle 2051"/>
          <p:cNvSpPr>
            <a:spLocks noGrp="1" noChangeArrowheads="1"/>
          </p:cNvSpPr>
          <p:nvPr>
            <p:ph idx="1"/>
          </p:nvPr>
        </p:nvSpPr>
        <p:spPr>
          <a:xfrm>
            <a:off x="838200" y="1619146"/>
            <a:ext cx="10515600" cy="4351338"/>
          </a:xfrm>
        </p:spPr>
        <p:txBody>
          <a:bodyPr/>
          <a:lstStyle/>
          <a:p>
            <a:pPr marL="457200" indent="-457200" eaLnBrk="1" hangingPunct="1">
              <a:buFontTx/>
              <a:buAutoNum type="arabicPeriod" startAt="2"/>
            </a:pPr>
            <a:r>
              <a:rPr lang="en-US" altLang="en-US" sz="2400" dirty="0"/>
              <a:t>Calculate the covariance matrix:</a:t>
            </a:r>
          </a:p>
          <a:p>
            <a:pPr marL="457200" indent="-457200" eaLnBrk="1" hangingPunct="1">
              <a:buFontTx/>
              <a:buAutoNum type="arabicPeriod" startAt="2"/>
            </a:pPr>
            <a:endParaRPr lang="en-US" altLang="en-US" sz="2400" dirty="0"/>
          </a:p>
          <a:p>
            <a:pPr marL="457200" indent="-457200" eaLnBrk="1" hangingPunct="1">
              <a:buFontTx/>
              <a:buAutoNum type="arabicPeriod" startAt="2"/>
            </a:pPr>
            <a:endParaRPr lang="en-US" altLang="en-US" sz="2400" dirty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3.   Calculate the (unit) eigenvectors and eigenvalues of the covariance matrix:</a:t>
            </a:r>
          </a:p>
          <a:p>
            <a:pPr marL="457200" indent="-457200" eaLnBrk="1" hangingPunct="1">
              <a:buFontTx/>
              <a:buAutoNum type="arabicPeriod" startAt="2"/>
            </a:pPr>
            <a:endParaRPr lang="en-US" altLang="en-US" sz="2400" dirty="0"/>
          </a:p>
          <a:p>
            <a:pPr marL="457200" indent="-457200" eaLnBrk="1" hangingPunct="1">
              <a:buFontTx/>
              <a:buAutoNum type="arabicPeriod" startAt="2"/>
            </a:pPr>
            <a:endParaRPr lang="en-US" alt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929898-C29A-471D-9023-94F5AF16CA88}"/>
              </a:ext>
            </a:extLst>
          </p:cNvPr>
          <p:cNvGrpSpPr/>
          <p:nvPr/>
        </p:nvGrpSpPr>
        <p:grpSpPr>
          <a:xfrm>
            <a:off x="2153432" y="1992110"/>
            <a:ext cx="6410465" cy="1382083"/>
            <a:chOff x="2153432" y="2287077"/>
            <a:chExt cx="6410465" cy="1382083"/>
          </a:xfrm>
        </p:grpSpPr>
        <p:pic>
          <p:nvPicPr>
            <p:cNvPr id="16387" name="Picture 205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32" y="2422014"/>
              <a:ext cx="6410465" cy="1247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88" name="Text Box 2054"/>
            <p:cNvSpPr txBox="1">
              <a:spLocks noChangeArrowheads="1"/>
            </p:cNvSpPr>
            <p:nvPr/>
          </p:nvSpPr>
          <p:spPr bwMode="auto">
            <a:xfrm>
              <a:off x="4332441" y="2287077"/>
              <a:ext cx="2546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dirty="0"/>
                <a:t>x                           y</a:t>
              </a:r>
            </a:p>
          </p:txBody>
        </p:sp>
        <p:sp>
          <p:nvSpPr>
            <p:cNvPr id="16389" name="Text Box 2055"/>
            <p:cNvSpPr txBox="1">
              <a:spLocks noChangeArrowheads="1"/>
            </p:cNvSpPr>
            <p:nvPr/>
          </p:nvSpPr>
          <p:spPr bwMode="auto">
            <a:xfrm>
              <a:off x="3327557" y="2628655"/>
              <a:ext cx="33655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dirty="0"/>
                <a:t>x</a:t>
              </a:r>
            </a:p>
            <a:p>
              <a:pPr eaLnBrk="1" hangingPunct="1"/>
              <a:r>
                <a:rPr lang="en-US" altLang="en-US" dirty="0"/>
                <a:t>y</a:t>
              </a:r>
            </a:p>
          </p:txBody>
        </p:sp>
      </p:grpSp>
      <p:pic>
        <p:nvPicPr>
          <p:cNvPr id="16390" name="Picture 20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64" y="3849957"/>
            <a:ext cx="7106120" cy="24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4DD56C95-24D6-4647-BBDF-DA3B01068928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1CA565D2-642A-4AAA-96F2-4EE192B39052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50246-F536-4E39-92AA-5D90B05F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2202060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73" y="1641135"/>
            <a:ext cx="5941328" cy="486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6680315" y="1927860"/>
            <a:ext cx="502254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Eigenvector with largest eigenvalue traces linear pattern in data</a:t>
            </a:r>
          </a:p>
          <a:p>
            <a:pPr eaLnBrk="1" hangingPunct="1"/>
            <a:endParaRPr lang="en-US" altLang="en-US" b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6680315" y="3381607"/>
            <a:ext cx="5207430" cy="183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By finding the eigenvalues and eigenvectors of the covariance matrix, we find that the eigenvectors with the largest eigenvalues correspond to the dimensions that have the strongest correlation in the dataset.</a:t>
            </a:r>
          </a:p>
          <a:p>
            <a:r>
              <a:rPr lang="en-US" altLang="en-US" sz="2400" dirty="0"/>
              <a:t>This is the principal component.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620531C-D42C-452B-8D47-10E34288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36"/>
          </a:xfrm>
        </p:spPr>
        <p:txBody>
          <a:bodyPr/>
          <a:lstStyle/>
          <a:p>
            <a:r>
              <a:rPr lang="en-US" altLang="en-US" dirty="0"/>
              <a:t>PCA Example</a:t>
            </a:r>
            <a:endParaRPr lang="en-IN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A370AA4-6D57-4947-802E-8BD8FA079F34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692422A-1C33-4EF7-8BB7-D84CC9A8D451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57A068-1F0E-417D-ADE8-79B11D45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193332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eaLnBrk="1" hangingPunct="1">
              <a:buFontTx/>
              <a:buAutoNum type="arabicPeriod" startAt="4"/>
            </a:pPr>
            <a:r>
              <a:rPr lang="en-US" altLang="en-US" sz="2400" dirty="0"/>
              <a:t>Order eigenvectors by eigenvalue, highest to lowest.</a:t>
            </a:r>
          </a:p>
          <a:p>
            <a:pPr marL="457200" indent="-457200" eaLnBrk="1" hangingPunct="1">
              <a:buFontTx/>
              <a:buAutoNum type="arabicPeriod" startAt="4"/>
            </a:pPr>
            <a:endParaRPr lang="en-US" altLang="en-US" sz="2400" dirty="0"/>
          </a:p>
          <a:p>
            <a:pPr marL="457200" indent="-457200" eaLnBrk="1" hangingPunct="1">
              <a:buFontTx/>
              <a:buAutoNum type="arabicPeriod" startAt="4"/>
            </a:pPr>
            <a:endParaRPr lang="en-US" altLang="en-US" sz="2400" dirty="0"/>
          </a:p>
          <a:p>
            <a:pPr marL="457200" indent="-457200" eaLnBrk="1" hangingPunct="1">
              <a:buFontTx/>
              <a:buAutoNum type="arabicPeriod" startAt="4"/>
            </a:pPr>
            <a:endParaRPr lang="en-US" altLang="en-US" sz="2400" dirty="0"/>
          </a:p>
          <a:p>
            <a:pPr marL="457200" indent="-457200" eaLnBrk="1" hangingPunct="1">
              <a:buFontTx/>
              <a:buAutoNum type="arabicPeriod" startAt="4"/>
            </a:pPr>
            <a:endParaRPr lang="en-US" altLang="en-US" sz="2400" dirty="0"/>
          </a:p>
          <a:p>
            <a:pPr marL="457200" indent="-457200" eaLnBrk="1" hangingPunct="1">
              <a:buFontTx/>
              <a:buAutoNum type="arabicPeriod" startAt="4"/>
            </a:pPr>
            <a:endParaRPr lang="en-US" altLang="en-US" sz="2400" dirty="0"/>
          </a:p>
          <a:p>
            <a:pPr marL="457200" indent="-457200" eaLnBrk="1" hangingPunct="1">
              <a:buNone/>
            </a:pPr>
            <a:r>
              <a:rPr lang="en-US" altLang="en-US" sz="2400" dirty="0"/>
              <a:t>	</a:t>
            </a:r>
          </a:p>
          <a:p>
            <a:pPr marL="457200" indent="-457200" eaLnBrk="1" hangingPunct="1">
              <a:buNone/>
            </a:pPr>
            <a:r>
              <a:rPr lang="en-US" altLang="en-US" sz="2400" dirty="0"/>
              <a:t>	</a:t>
            </a:r>
          </a:p>
          <a:p>
            <a:pPr marL="457200" indent="-457200" eaLnBrk="1" hangingPunct="1">
              <a:buNone/>
            </a:pPr>
            <a:endParaRPr lang="en-US" altLang="en-US" sz="2400" dirty="0"/>
          </a:p>
          <a:p>
            <a:pPr marL="457200" indent="-457200" eaLnBrk="1" hangingPunct="1">
              <a:buNone/>
            </a:pPr>
            <a:r>
              <a:rPr lang="en-US" altLang="en-US" sz="2400" dirty="0"/>
              <a:t>	In general, you get </a:t>
            </a:r>
            <a:r>
              <a:rPr lang="en-US" altLang="en-US" sz="2400" i="1" dirty="0"/>
              <a:t>n</a:t>
            </a:r>
            <a:r>
              <a:rPr lang="en-US" altLang="en-US" sz="2400" dirty="0"/>
              <a:t> components.   To reduce dimensionality to </a:t>
            </a:r>
            <a:r>
              <a:rPr lang="en-US" altLang="en-US" sz="2400" i="1" dirty="0"/>
              <a:t>p</a:t>
            </a:r>
            <a:r>
              <a:rPr lang="en-US" altLang="en-US" sz="2400" dirty="0"/>
              <a:t>, ignore </a:t>
            </a:r>
            <a:r>
              <a:rPr lang="en-US" altLang="en-US" sz="2400" i="1" dirty="0" err="1"/>
              <a:t>n</a:t>
            </a:r>
            <a:r>
              <a:rPr lang="en-US" altLang="en-US" sz="2400" i="1" dirty="0" err="1">
                <a:sym typeface="Symbol" panose="05050102010706020507" pitchFamily="18" charset="2"/>
              </a:rPr>
              <a:t></a:t>
            </a:r>
            <a:r>
              <a:rPr lang="en-US" altLang="en-US" sz="2400" i="1" dirty="0" err="1"/>
              <a:t>p</a:t>
            </a:r>
            <a:r>
              <a:rPr lang="en-US" altLang="en-US" sz="2400" dirty="0"/>
              <a:t> components at the bottom of the list.  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431932"/>
              </p:ext>
            </p:extLst>
          </p:nvPr>
        </p:nvGraphicFramePr>
        <p:xfrm>
          <a:off x="3835400" y="2769492"/>
          <a:ext cx="452120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2501640" imgH="1180800" progId="Equation.3">
                  <p:embed/>
                </p:oleObj>
              </mc:Choice>
              <mc:Fallback>
                <p:oleObj name="Equation" r:id="rId3" imgW="2501640" imgH="1180800" progId="Equation.3">
                  <p:embed/>
                  <p:pic>
                    <p:nvPicPr>
                      <p:cNvPr id="6146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2769492"/>
                        <a:ext cx="4521200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C80871B-72CC-497E-B4FF-A10E95CF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Example</a:t>
            </a:r>
            <a:endParaRPr lang="en-I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DA3461-86E2-49A6-A400-3AA2C46AE2BA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18635CA7-6CB2-4433-A763-3C650A786FF1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1B07FD-1145-47DB-8564-B8B2EDD7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40370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3938-82E5-4813-83DE-B825FA2D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Example </a:t>
            </a:r>
            <a:endParaRPr lang="en-IN" dirty="0"/>
          </a:p>
        </p:txBody>
      </p:sp>
      <p:sp>
        <p:nvSpPr>
          <p:cNvPr id="7171" name="Rectangle 205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None/>
            </a:pPr>
            <a:r>
              <a:rPr lang="en-US" altLang="en-US" sz="2400" dirty="0"/>
              <a:t>Construct new feature vector. </a:t>
            </a:r>
          </a:p>
          <a:p>
            <a:pPr marL="457200" indent="-457200" eaLnBrk="1" hangingPunct="1">
              <a:buNone/>
            </a:pPr>
            <a:r>
              <a:rPr lang="en-US" altLang="en-US" sz="2400" dirty="0"/>
              <a:t>Feature vector = (</a:t>
            </a:r>
            <a:r>
              <a:rPr lang="en-US" altLang="en-US" sz="2400" b="1" dirty="0"/>
              <a:t>v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b="1" dirty="0"/>
              <a:t>v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...</a:t>
            </a:r>
            <a:r>
              <a:rPr lang="en-US" altLang="en-US" sz="2400" b="1" dirty="0" err="1"/>
              <a:t>v</a:t>
            </a:r>
            <a:r>
              <a:rPr lang="en-US" altLang="en-US" sz="2400" baseline="-25000" dirty="0" err="1"/>
              <a:t>p</a:t>
            </a:r>
            <a:r>
              <a:rPr lang="en-US" altLang="en-US" sz="2400" dirty="0"/>
              <a:t>)</a:t>
            </a:r>
          </a:p>
          <a:p>
            <a:pPr marL="457200" indent="-457200" eaLnBrk="1" hangingPunct="1">
              <a:buFontTx/>
              <a:buAutoNum type="arabicPeriod" startAt="5"/>
            </a:pPr>
            <a:endParaRPr lang="en-US" altLang="en-US" sz="2400" dirty="0"/>
          </a:p>
        </p:txBody>
      </p:sp>
      <p:graphicFrame>
        <p:nvGraphicFramePr>
          <p:cNvPr id="7170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177377"/>
              </p:ext>
            </p:extLst>
          </p:nvPr>
        </p:nvGraphicFramePr>
        <p:xfrm>
          <a:off x="2517056" y="2841595"/>
          <a:ext cx="7942007" cy="3335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3098520" imgH="1638000" progId="Equation.3">
                  <p:embed/>
                </p:oleObj>
              </mc:Choice>
              <mc:Fallback>
                <p:oleObj name="Equation" r:id="rId3" imgW="3098520" imgH="1638000" progId="Equation.3">
                  <p:embed/>
                  <p:pic>
                    <p:nvPicPr>
                      <p:cNvPr id="717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056" y="2841595"/>
                        <a:ext cx="7942007" cy="3335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>
            <a:extLst>
              <a:ext uri="{FF2B5EF4-FFF2-40B4-BE49-F238E27FC236}">
                <a16:creationId xmlns:a16="http://schemas.microsoft.com/office/drawing/2014/main" id="{0FA03790-D0EB-44F2-A2CA-1BD1117222A3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8FFB5BF-5CBF-4293-BB12-17EA4B77D675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2C0F6-771A-483F-A4C6-EEDA50F0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1111234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13CB-E88B-4EBC-AE2B-37C45171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Example </a:t>
            </a:r>
            <a:endParaRPr lang="en-IN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eaLnBrk="1" hangingPunct="1">
              <a:buFontTx/>
              <a:buAutoNum type="arabicPeriod" startAt="5"/>
            </a:pPr>
            <a:r>
              <a:rPr lang="en-US" altLang="en-US" sz="2400" dirty="0"/>
              <a:t>Derive the new data set. </a:t>
            </a:r>
          </a:p>
          <a:p>
            <a:pPr marL="457200" indent="-457200" eaLnBrk="1" hangingPunct="1">
              <a:buFontTx/>
              <a:buAutoNum type="arabicPeriod" startAt="5"/>
            </a:pPr>
            <a:endParaRPr lang="en-US" altLang="en-US" dirty="0"/>
          </a:p>
          <a:p>
            <a:pPr marL="914400" lvl="1" indent="-457200" eaLnBrk="1" hangingPunct="1">
              <a:buNone/>
            </a:pPr>
            <a:r>
              <a:rPr lang="en-US" altLang="en-US" i="1" dirty="0" err="1"/>
              <a:t>TransformedData</a:t>
            </a:r>
            <a:r>
              <a:rPr lang="en-US" altLang="en-US" i="1" dirty="0"/>
              <a:t> </a:t>
            </a:r>
            <a:r>
              <a:rPr lang="en-US" altLang="en-US" dirty="0"/>
              <a:t>=</a:t>
            </a:r>
            <a:r>
              <a:rPr lang="en-US" altLang="en-US" i="1" dirty="0"/>
              <a:t> </a:t>
            </a:r>
            <a:r>
              <a:rPr lang="en-US" altLang="en-US" i="1" dirty="0" err="1"/>
              <a:t>RowFeatureVector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RowDataAdjust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r>
              <a:rPr lang="en-US" altLang="en-US" dirty="0">
                <a:sym typeface="Symbol" panose="05050102010706020507" pitchFamily="18" charset="2"/>
              </a:rPr>
              <a:t>	This gives original data in terms of chosen components (eigenvectors)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—that is, along these axes.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206865"/>
              </p:ext>
            </p:extLst>
          </p:nvPr>
        </p:nvGraphicFramePr>
        <p:xfrm>
          <a:off x="2880103" y="1802281"/>
          <a:ext cx="6088291" cy="2061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3" imgW="3365280" imgH="1143000" progId="Equation.3">
                  <p:embed/>
                </p:oleObj>
              </mc:Choice>
              <mc:Fallback>
                <p:oleObj name="Equation" r:id="rId3" imgW="3365280" imgH="1143000" progId="Equation.3">
                  <p:embed/>
                  <p:pic>
                    <p:nvPicPr>
                      <p:cNvPr id="819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103" y="1802281"/>
                        <a:ext cx="6088291" cy="2061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/>
          <p:cNvGraphicFramePr>
            <a:graphicFrameLocks noChangeAspect="1"/>
          </p:cNvGraphicFramePr>
          <p:nvPr>
            <p:extLst/>
          </p:nvPr>
        </p:nvGraphicFramePr>
        <p:xfrm>
          <a:off x="1237280" y="4085120"/>
          <a:ext cx="10242991" cy="95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5" imgW="5130720" imgH="482400" progId="Equation.3">
                  <p:embed/>
                </p:oleObj>
              </mc:Choice>
              <mc:Fallback>
                <p:oleObj name="Equation" r:id="rId5" imgW="5130720" imgH="482400" progId="Equation.3">
                  <p:embed/>
                  <p:pic>
                    <p:nvPicPr>
                      <p:cNvPr id="819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280" y="4085120"/>
                        <a:ext cx="10242991" cy="958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51A051C7-490D-4983-9455-F4FEC7AD079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0BFEAEE-23B7-423D-B20F-80DCBE70164F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B539F-ACE1-44FC-9966-2D8ED156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339779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00"/>
          <a:stretch/>
        </p:blipFill>
        <p:spPr bwMode="auto">
          <a:xfrm>
            <a:off x="0" y="2321182"/>
            <a:ext cx="8570563" cy="349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8"/>
          <a:stretch/>
        </p:blipFill>
        <p:spPr bwMode="auto">
          <a:xfrm>
            <a:off x="5652715" y="1144709"/>
            <a:ext cx="6214820" cy="527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A8A5DA-3B0C-4673-8DAA-281D7CC4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Example </a:t>
            </a:r>
            <a:endParaRPr lang="en-I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4CEC14-836B-4B7C-A0DA-6EDFC7A93F60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D6B0978-4065-4480-BA09-7E13F1278D06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D46F6-F236-4E59-BECB-7F5C14BE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983757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0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4"/>
          <a:stretch/>
        </p:blipFill>
        <p:spPr bwMode="auto">
          <a:xfrm>
            <a:off x="953729" y="1690688"/>
            <a:ext cx="4757353" cy="40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1028" descr="C:\Documents and Settings\mm\Desktop\p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531" y="1783978"/>
            <a:ext cx="6006269" cy="42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7D4BF1-229F-4D1D-A92F-B4C1C84E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Example - </a:t>
            </a:r>
            <a:r>
              <a:rPr lang="en-IN" dirty="0"/>
              <a:t>Result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7D853-5C7D-4A3D-BAA1-F38D91A493A4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C07D618-291A-4BD0-A741-70752AA0994C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D79D0-1AB3-4595-8CA9-C7A3264D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59444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3BD6-AD5C-4949-85FC-E211646C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>
                <a:cs typeface="Segoe UI Light" panose="020B0502040204020203" pitchFamily="34" charset="0"/>
              </a:rPr>
              <a:t>Curse Of Dimensionality</a:t>
            </a:r>
            <a:endParaRPr lang="en-IN" sz="3600" b="1" dirty="0"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C7BDE-6CB2-46A5-810A-99937BD02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r>
              <a:rPr lang="en-GB" altLang="en-US" sz="2400" dirty="0">
                <a:latin typeface="+mj-lt"/>
                <a:cs typeface="Segoe UI Light" panose="020B0502040204020203" pitchFamily="34" charset="0"/>
              </a:rPr>
              <a:t>The required number of samples (to achieve the same accuracy) grows </a:t>
            </a:r>
            <a:r>
              <a:rPr lang="en-GB" altLang="en-US" sz="2400" dirty="0" err="1">
                <a:solidFill>
                  <a:srgbClr val="C20000"/>
                </a:solidFill>
                <a:latin typeface="+mj-lt"/>
                <a:cs typeface="Segoe UI Light" panose="020B0502040204020203" pitchFamily="34" charset="0"/>
              </a:rPr>
              <a:t>exponentionally</a:t>
            </a:r>
            <a:r>
              <a:rPr lang="en-GB" altLang="en-US" sz="2400" dirty="0">
                <a:latin typeface="+mj-lt"/>
                <a:cs typeface="Segoe UI Light" panose="020B0502040204020203" pitchFamily="34" charset="0"/>
              </a:rPr>
              <a:t> with the number of variables!</a:t>
            </a:r>
          </a:p>
          <a:p>
            <a:pPr>
              <a:lnSpc>
                <a:spcPct val="93000"/>
              </a:lnSpc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r>
              <a:rPr lang="en-GB" altLang="en-US" sz="2400" dirty="0">
                <a:latin typeface="+mj-lt"/>
                <a:cs typeface="Segoe UI Light" panose="020B0502040204020203" pitchFamily="34" charset="0"/>
              </a:rPr>
              <a:t>In practice: number of training examples is fixed!</a:t>
            </a:r>
          </a:p>
          <a:p>
            <a:pPr lvl="1">
              <a:lnSpc>
                <a:spcPct val="93000"/>
              </a:lnSpc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r>
              <a:rPr lang="en-GB" altLang="en-US" dirty="0">
                <a:latin typeface="+mj-lt"/>
                <a:cs typeface="Segoe UI Light" panose="020B0502040204020203" pitchFamily="34" charset="0"/>
              </a:rPr>
              <a:t>	</a:t>
            </a:r>
            <a:r>
              <a:rPr lang="en-GB" altLang="en-US" sz="2000" dirty="0">
                <a:latin typeface="+mj-lt"/>
                <a:cs typeface="Segoe UI Light" panose="020B0502040204020203" pitchFamily="34" charset="0"/>
              </a:rPr>
              <a:t>=&gt; the classifier’s performance usually will degrade for a large number of features!</a:t>
            </a: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pPr lvl="1">
              <a:lnSpc>
                <a:spcPct val="93000"/>
              </a:lnSpc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pPr lvl="1">
              <a:lnSpc>
                <a:spcPct val="93000"/>
              </a:lnSpc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pPr lvl="1">
              <a:lnSpc>
                <a:spcPct val="93000"/>
              </a:lnSpc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pPr lvl="1">
              <a:lnSpc>
                <a:spcPct val="93000"/>
              </a:lnSpc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pPr lvl="1">
              <a:lnSpc>
                <a:spcPct val="93000"/>
              </a:lnSpc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pPr lvl="1"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endParaRPr lang="en-IN" sz="2400" dirty="0">
              <a:latin typeface="+mj-lt"/>
              <a:cs typeface="Segoe UI Light" panose="020B0502040204020203" pitchFamily="34" charset="0"/>
            </a:endParaRPr>
          </a:p>
        </p:txBody>
      </p:sp>
      <p:pic>
        <p:nvPicPr>
          <p:cNvPr id="4" name="Picture 17" descr="curse_of_dimensionality_cla">
            <a:extLst>
              <a:ext uri="{FF2B5EF4-FFF2-40B4-BE49-F238E27FC236}">
                <a16:creationId xmlns:a16="http://schemas.microsoft.com/office/drawing/2014/main" id="{8BFF683C-BF76-467F-AED3-53AC5BD05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43" y="3818368"/>
            <a:ext cx="4507673" cy="2024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90D8424F-0FD5-43C9-B214-5392EA705EB0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7F99894E-7EE3-4958-882D-A3B7C1A099EE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BDBDA-0B70-48D3-91B1-AC52E1EC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243272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Reconstructing the original data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en-US" dirty="0"/>
              <a:t>We did:</a:t>
            </a:r>
          </a:p>
          <a:p>
            <a:pPr>
              <a:buNone/>
            </a:pPr>
            <a:r>
              <a:rPr lang="en-US" altLang="en-US" i="1" dirty="0" err="1"/>
              <a:t>TransformedData</a:t>
            </a:r>
            <a:r>
              <a:rPr lang="en-US" altLang="en-US" i="1" dirty="0"/>
              <a:t> </a:t>
            </a:r>
            <a:r>
              <a:rPr lang="en-US" altLang="en-US" dirty="0"/>
              <a:t>=</a:t>
            </a:r>
            <a:r>
              <a:rPr lang="en-US" altLang="en-US" i="1" dirty="0"/>
              <a:t> </a:t>
            </a:r>
            <a:r>
              <a:rPr lang="en-US" altLang="en-US" i="1" dirty="0" err="1"/>
              <a:t>RowFeatureVector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RowDataAdjust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so we can do </a:t>
            </a:r>
          </a:p>
          <a:p>
            <a:pPr>
              <a:buNone/>
            </a:pPr>
            <a:r>
              <a:rPr lang="en-US" altLang="en-US" i="1" dirty="0" err="1">
                <a:sym typeface="Symbol" panose="05050102010706020507" pitchFamily="18" charset="2"/>
              </a:rPr>
              <a:t>RowDataAdjust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=</a:t>
            </a:r>
            <a:r>
              <a:rPr lang="en-US" altLang="en-US" i="1" dirty="0"/>
              <a:t> </a:t>
            </a:r>
            <a:r>
              <a:rPr lang="en-US" altLang="en-US" i="1" dirty="0" err="1"/>
              <a:t>RowFeatureVector</a:t>
            </a:r>
            <a:r>
              <a:rPr lang="en-US" altLang="en-US" i="1" dirty="0"/>
              <a:t> </a:t>
            </a:r>
            <a:r>
              <a:rPr lang="en-US" altLang="en-US" i="1" baseline="30000" dirty="0"/>
              <a:t>-1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/>
              <a:t>TransformedData</a:t>
            </a:r>
            <a:r>
              <a:rPr lang="en-US" altLang="en-US" i="1" dirty="0"/>
              <a:t> </a:t>
            </a:r>
          </a:p>
          <a:p>
            <a:pPr>
              <a:buNone/>
            </a:pPr>
            <a:endParaRPr lang="en-US" altLang="en-US" i="1" dirty="0"/>
          </a:p>
          <a:p>
            <a:pPr>
              <a:buNone/>
            </a:pPr>
            <a:r>
              <a:rPr lang="en-US" altLang="en-US" i="1" dirty="0"/>
              <a:t>= </a:t>
            </a:r>
            <a:r>
              <a:rPr lang="en-US" altLang="en-US" i="1" dirty="0" err="1"/>
              <a:t>RowFeatureVector</a:t>
            </a:r>
            <a:r>
              <a:rPr lang="en-US" altLang="en-US" i="1" dirty="0"/>
              <a:t> </a:t>
            </a:r>
            <a:r>
              <a:rPr lang="en-US" altLang="en-US" i="1" baseline="30000" dirty="0"/>
              <a:t>T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/>
              <a:t>TransformedData</a:t>
            </a:r>
            <a:r>
              <a:rPr lang="en-US" altLang="en-US" i="1" dirty="0"/>
              <a:t> </a:t>
            </a:r>
          </a:p>
          <a:p>
            <a:pPr>
              <a:buNone/>
            </a:pPr>
            <a:endParaRPr lang="en-US" altLang="en-US" i="1" dirty="0"/>
          </a:p>
          <a:p>
            <a:pPr>
              <a:buNone/>
            </a:pPr>
            <a:r>
              <a:rPr lang="en-US" altLang="en-US" dirty="0"/>
              <a:t>and </a:t>
            </a:r>
          </a:p>
          <a:p>
            <a:pPr>
              <a:buNone/>
            </a:pPr>
            <a:r>
              <a:rPr lang="en-US" altLang="en-US" i="1" dirty="0" err="1">
                <a:sym typeface="Symbol" panose="05050102010706020507" pitchFamily="18" charset="2"/>
              </a:rPr>
              <a:t>RowDataOriginal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=</a:t>
            </a:r>
            <a:r>
              <a:rPr lang="en-US" altLang="en-US" i="1" dirty="0"/>
              <a:t> </a:t>
            </a:r>
            <a:r>
              <a:rPr lang="en-US" altLang="en-US" i="1" dirty="0" err="1"/>
              <a:t>RowDataAdjust</a:t>
            </a:r>
            <a:r>
              <a:rPr lang="en-US" altLang="en-US" i="1" dirty="0"/>
              <a:t> + </a:t>
            </a:r>
            <a:r>
              <a:rPr lang="en-US" altLang="en-US" i="1" dirty="0" err="1"/>
              <a:t>OriginalMean</a:t>
            </a:r>
            <a:endParaRPr lang="en-US" altLang="en-US" i="1" dirty="0"/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endParaRPr lang="en-US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48C045-181F-4DD8-8DC4-F61A6466B590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FA9FA757-0AA7-4CE5-8778-DA0671FAACFD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C7054B-0C5A-4B76-8B7A-922F5EFB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2587252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42" y="1473046"/>
            <a:ext cx="4573066" cy="463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58" y="1595852"/>
            <a:ext cx="4681000" cy="45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8796B-F19E-41C8-9A4B-A8B6FDE8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Reconstructed Data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BA1A4A-D9F3-48E4-B723-6974B28BF79A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CD1C5C8-8440-408D-86E5-B36F885C6482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F63C6-DB2F-4716-8C34-BCD859F6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1392009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40892"/>
          </a:xfrm>
        </p:spPr>
        <p:txBody>
          <a:bodyPr/>
          <a:lstStyle/>
          <a:p>
            <a:pPr eaLnBrk="1" hangingPunct="1"/>
            <a:r>
              <a:rPr lang="hu-HU" altLang="en-US" dirty="0"/>
              <a:t>PCA algorit</a:t>
            </a:r>
            <a:r>
              <a:rPr lang="en-CA" altLang="en-US" dirty="0"/>
              <a:t>h</a:t>
            </a:r>
            <a:r>
              <a:rPr lang="hu-HU" altLang="en-US" dirty="0"/>
              <a:t>m II</a:t>
            </a:r>
            <a:r>
              <a:rPr lang="en-CA" altLang="en-US" dirty="0"/>
              <a:t> (SVD of the data matrix)</a:t>
            </a:r>
            <a:endParaRPr lang="hu-HU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4462"/>
            <a:ext cx="10515600" cy="476250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CA" altLang="en-US" sz="2400" dirty="0"/>
              <a:t>Singular Value Decomposition of the </a:t>
            </a:r>
            <a:r>
              <a:rPr lang="en-CA" altLang="en-US" sz="2400" b="1" dirty="0"/>
              <a:t>centered</a:t>
            </a:r>
            <a:r>
              <a:rPr lang="en-CA" altLang="en-US" sz="2400" dirty="0"/>
              <a:t> data matrix </a:t>
            </a:r>
            <a:r>
              <a:rPr lang="en-CA" altLang="en-US" sz="2400" b="1" dirty="0"/>
              <a:t>X</a:t>
            </a:r>
            <a:r>
              <a:rPr lang="en-CA" altLang="en-US" sz="2400" dirty="0"/>
              <a:t>.</a:t>
            </a:r>
            <a:endParaRPr lang="hu-HU" altLang="en-US" sz="2400" dirty="0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3089221" y="3006216"/>
            <a:ext cx="475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en-US" sz="3200" b="1" dirty="0" err="1"/>
              <a:t>X</a:t>
            </a:r>
            <a:r>
              <a:rPr lang="en-US" altLang="en-US" sz="3200" baseline="-25000" dirty="0" err="1"/>
              <a:t>features</a:t>
            </a:r>
            <a:r>
              <a:rPr lang="en-US" altLang="en-US" sz="3200" baseline="-25000" dirty="0"/>
              <a:t> </a:t>
            </a:r>
            <a:r>
              <a:rPr lang="en-US" altLang="en-US" sz="3200" baseline="-25000" dirty="0">
                <a:sym typeface="Symbol" panose="05050102010706020507" pitchFamily="18" charset="2"/>
              </a:rPr>
              <a:t></a:t>
            </a:r>
            <a:r>
              <a:rPr lang="en-US" altLang="en-US" sz="3200" baseline="-25000" dirty="0"/>
              <a:t> samples</a:t>
            </a:r>
            <a:r>
              <a:rPr lang="en-US" altLang="en-US" sz="3200" dirty="0"/>
              <a:t> = </a:t>
            </a:r>
            <a:r>
              <a:rPr lang="en-US" altLang="en-US" sz="3200" b="1" dirty="0"/>
              <a:t>USV</a:t>
            </a:r>
            <a:r>
              <a:rPr lang="en-US" altLang="en-US" sz="3200" baseline="30000" dirty="0"/>
              <a:t>T</a:t>
            </a:r>
            <a:endParaRPr lang="hu-HU" altLang="en-US" sz="3200" baseline="30000" dirty="0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1920877" y="4454015"/>
            <a:ext cx="1839912" cy="187012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4389438" y="4390515"/>
            <a:ext cx="1096963" cy="193362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7543800" y="4411153"/>
            <a:ext cx="19050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5791200" y="4411153"/>
            <a:ext cx="13716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2667000" y="3692015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36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8153400" y="3768215"/>
            <a:ext cx="700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3600" b="1">
                <a:latin typeface="Times New Roman" panose="02020603050405020304" pitchFamily="18" charset="0"/>
              </a:rPr>
              <a:t>V</a:t>
            </a:r>
            <a:r>
              <a:rPr lang="en-US" altLang="en-US" sz="3600" baseline="30000">
                <a:latin typeface="Times New Roman" panose="02020603050405020304" pitchFamily="18" charset="0"/>
              </a:rPr>
              <a:t>T</a:t>
            </a:r>
            <a:endParaRPr lang="en-US" altLang="en-US" sz="3600" b="1">
              <a:latin typeface="Times New Roman" panose="02020603050405020304" pitchFamily="18" charset="0"/>
            </a:endParaRPr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6400800" y="369201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36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4724400" y="3692015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3600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1517" name="Text Box 14"/>
          <p:cNvSpPr txBox="1">
            <a:spLocks noChangeArrowheads="1"/>
          </p:cNvSpPr>
          <p:nvPr/>
        </p:nvSpPr>
        <p:spPr bwMode="auto">
          <a:xfrm>
            <a:off x="3810000" y="3768215"/>
            <a:ext cx="44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3600" b="1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2374901" y="6246356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>
                <a:latin typeface="Times New Roman" panose="02020603050405020304" pitchFamily="18" charset="0"/>
              </a:rPr>
              <a:t>samples</a:t>
            </a:r>
          </a:p>
        </p:txBody>
      </p:sp>
      <p:sp>
        <p:nvSpPr>
          <p:cNvPr id="21519" name="Line 16"/>
          <p:cNvSpPr>
            <a:spLocks noChangeShapeType="1"/>
          </p:cNvSpPr>
          <p:nvPr/>
        </p:nvSpPr>
        <p:spPr bwMode="auto">
          <a:xfrm flipH="1">
            <a:off x="4908549" y="4390515"/>
            <a:ext cx="14289" cy="185584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auto">
          <a:xfrm>
            <a:off x="5791200" y="4411153"/>
            <a:ext cx="1371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8"/>
          <p:cNvSpPr>
            <a:spLocks noChangeShapeType="1"/>
          </p:cNvSpPr>
          <p:nvPr/>
        </p:nvSpPr>
        <p:spPr bwMode="auto">
          <a:xfrm flipV="1">
            <a:off x="6324600" y="441115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>
            <a:off x="5791200" y="486835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20"/>
          <p:cNvSpPr>
            <a:spLocks noChangeShapeType="1"/>
          </p:cNvSpPr>
          <p:nvPr/>
        </p:nvSpPr>
        <p:spPr bwMode="auto">
          <a:xfrm>
            <a:off x="7543800" y="486835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Text Box 21"/>
          <p:cNvSpPr txBox="1">
            <a:spLocks noChangeArrowheads="1"/>
          </p:cNvSpPr>
          <p:nvPr/>
        </p:nvSpPr>
        <p:spPr bwMode="auto">
          <a:xfrm>
            <a:off x="7848600" y="4487353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significant</a:t>
            </a:r>
          </a:p>
        </p:txBody>
      </p:sp>
      <p:sp>
        <p:nvSpPr>
          <p:cNvPr id="21525" name="Text Box 22"/>
          <p:cNvSpPr txBox="1">
            <a:spLocks noChangeArrowheads="1"/>
          </p:cNvSpPr>
          <p:nvPr/>
        </p:nvSpPr>
        <p:spPr bwMode="auto">
          <a:xfrm>
            <a:off x="8077200" y="5035041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noise</a:t>
            </a:r>
          </a:p>
        </p:txBody>
      </p:sp>
      <p:sp>
        <p:nvSpPr>
          <p:cNvPr id="21526" name="Text Box 23"/>
          <p:cNvSpPr txBox="1">
            <a:spLocks noChangeArrowheads="1"/>
          </p:cNvSpPr>
          <p:nvPr/>
        </p:nvSpPr>
        <p:spPr bwMode="auto">
          <a:xfrm rot="-5400000">
            <a:off x="5001419" y="5302534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noise</a:t>
            </a:r>
          </a:p>
        </p:txBody>
      </p:sp>
      <p:sp>
        <p:nvSpPr>
          <p:cNvPr id="21527" name="Text Box 24"/>
          <p:cNvSpPr txBox="1">
            <a:spLocks noChangeArrowheads="1"/>
          </p:cNvSpPr>
          <p:nvPr/>
        </p:nvSpPr>
        <p:spPr bwMode="auto">
          <a:xfrm>
            <a:off x="6400800" y="502075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noise</a:t>
            </a:r>
          </a:p>
        </p:txBody>
      </p:sp>
      <p:sp>
        <p:nvSpPr>
          <p:cNvPr id="21528" name="Text Box 25"/>
          <p:cNvSpPr txBox="1">
            <a:spLocks noChangeArrowheads="1"/>
          </p:cNvSpPr>
          <p:nvPr/>
        </p:nvSpPr>
        <p:spPr bwMode="auto">
          <a:xfrm rot="-5400000">
            <a:off x="4074319" y="5315234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significant</a:t>
            </a:r>
          </a:p>
        </p:txBody>
      </p:sp>
      <p:sp>
        <p:nvSpPr>
          <p:cNvPr id="21529" name="Text Box 26"/>
          <p:cNvSpPr txBox="1">
            <a:spLocks noChangeArrowheads="1"/>
          </p:cNvSpPr>
          <p:nvPr/>
        </p:nvSpPr>
        <p:spPr bwMode="auto">
          <a:xfrm>
            <a:off x="5791200" y="4487353"/>
            <a:ext cx="50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sig.</a:t>
            </a:r>
          </a:p>
        </p:txBody>
      </p:sp>
      <p:pic>
        <p:nvPicPr>
          <p:cNvPr id="21530" name="Picture 3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12" y="2168016"/>
            <a:ext cx="3962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31" name="Picture 3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75529"/>
            <a:ext cx="39624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6">
            <a:extLst>
              <a:ext uri="{FF2B5EF4-FFF2-40B4-BE49-F238E27FC236}">
                <a16:creationId xmlns:a16="http://schemas.microsoft.com/office/drawing/2014/main" id="{00A9B8A0-D5FA-4D11-B9A2-5B39A2A9D40E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60BFFD51-6655-4A0E-9525-835BE8506D43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C51CD1-A9CB-4216-9017-59F7BD9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41403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altLang="en-US" dirty="0"/>
              <a:t>PCA algorit</a:t>
            </a:r>
            <a:r>
              <a:rPr lang="en-CA" altLang="en-US" dirty="0"/>
              <a:t>h</a:t>
            </a:r>
            <a:r>
              <a:rPr lang="hu-HU" altLang="en-US" dirty="0"/>
              <a:t>m II</a:t>
            </a:r>
            <a:endParaRPr lang="en-US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b="1" dirty="0"/>
              <a:t>Columns of U</a:t>
            </a:r>
          </a:p>
          <a:p>
            <a:pPr lvl="1" eaLnBrk="1" hangingPunct="1"/>
            <a:r>
              <a:rPr lang="en-US" altLang="en-US" dirty="0"/>
              <a:t>the principal vectors, </a:t>
            </a:r>
            <a:r>
              <a:rPr lang="en-US" altLang="en-US" dirty="0">
                <a:solidFill>
                  <a:schemeClr val="tx2"/>
                </a:solidFill>
              </a:rPr>
              <a:t>{ </a:t>
            </a:r>
            <a:r>
              <a:rPr lang="en-US" altLang="en-US" b="1" dirty="0">
                <a:solidFill>
                  <a:schemeClr val="tx2"/>
                </a:solidFill>
              </a:rPr>
              <a:t>u</a:t>
            </a:r>
            <a:r>
              <a:rPr lang="en-US" altLang="en-US" baseline="30000" dirty="0">
                <a:solidFill>
                  <a:schemeClr val="tx2"/>
                </a:solidFill>
              </a:rPr>
              <a:t>(1)</a:t>
            </a:r>
            <a:r>
              <a:rPr lang="en-US" altLang="en-US" dirty="0">
                <a:solidFill>
                  <a:schemeClr val="tx2"/>
                </a:solidFill>
              </a:rPr>
              <a:t>, …, </a:t>
            </a:r>
            <a:r>
              <a:rPr lang="en-US" altLang="en-US" b="1" dirty="0">
                <a:solidFill>
                  <a:schemeClr val="tx2"/>
                </a:solidFill>
              </a:rPr>
              <a:t>u</a:t>
            </a:r>
            <a:r>
              <a:rPr lang="en-US" altLang="en-US" b="1" baseline="30000" dirty="0">
                <a:solidFill>
                  <a:schemeClr val="tx2"/>
                </a:solidFill>
              </a:rPr>
              <a:t>(</a:t>
            </a:r>
            <a:r>
              <a:rPr lang="en-US" altLang="en-US" baseline="30000" dirty="0">
                <a:solidFill>
                  <a:schemeClr val="tx2"/>
                </a:solidFill>
              </a:rPr>
              <a:t>k)</a:t>
            </a:r>
            <a:r>
              <a:rPr lang="en-US" altLang="en-US" dirty="0">
                <a:solidFill>
                  <a:schemeClr val="tx2"/>
                </a:solidFill>
              </a:rPr>
              <a:t> }</a:t>
            </a:r>
          </a:p>
          <a:p>
            <a:pPr lvl="1" eaLnBrk="1" hangingPunct="1"/>
            <a:r>
              <a:rPr lang="en-US" altLang="en-US" dirty="0"/>
              <a:t>orthogonal and has unit norm – so </a:t>
            </a:r>
            <a:r>
              <a:rPr lang="en-US" altLang="en-US" dirty="0">
                <a:solidFill>
                  <a:schemeClr val="tx2"/>
                </a:solidFill>
              </a:rPr>
              <a:t>U</a:t>
            </a:r>
            <a:r>
              <a:rPr lang="en-US" altLang="en-US" baseline="30000" dirty="0">
                <a:solidFill>
                  <a:schemeClr val="tx2"/>
                </a:solidFill>
              </a:rPr>
              <a:t>T</a:t>
            </a:r>
            <a:r>
              <a:rPr lang="en-US" altLang="en-US" dirty="0">
                <a:solidFill>
                  <a:schemeClr val="tx2"/>
                </a:solidFill>
              </a:rPr>
              <a:t>U = I</a:t>
            </a:r>
          </a:p>
          <a:p>
            <a:pPr lvl="1" eaLnBrk="1" hangingPunct="1"/>
            <a:r>
              <a:rPr lang="en-US" altLang="en-US" dirty="0"/>
              <a:t>Can reconstruct the data using linear combinations of </a:t>
            </a:r>
            <a:r>
              <a:rPr lang="en-US" altLang="en-US" dirty="0">
                <a:solidFill>
                  <a:schemeClr val="tx2"/>
                </a:solidFill>
              </a:rPr>
              <a:t>{ </a:t>
            </a:r>
            <a:r>
              <a:rPr lang="en-US" altLang="en-US" b="1" dirty="0">
                <a:solidFill>
                  <a:schemeClr val="tx2"/>
                </a:solidFill>
              </a:rPr>
              <a:t>u</a:t>
            </a:r>
            <a:r>
              <a:rPr lang="en-US" altLang="en-US" baseline="30000" dirty="0">
                <a:solidFill>
                  <a:schemeClr val="tx2"/>
                </a:solidFill>
              </a:rPr>
              <a:t>(1)</a:t>
            </a:r>
            <a:r>
              <a:rPr lang="en-US" altLang="en-US" dirty="0">
                <a:solidFill>
                  <a:schemeClr val="tx2"/>
                </a:solidFill>
              </a:rPr>
              <a:t>, …, </a:t>
            </a:r>
            <a:r>
              <a:rPr lang="en-US" altLang="en-US" b="1" dirty="0">
                <a:solidFill>
                  <a:schemeClr val="tx2"/>
                </a:solidFill>
              </a:rPr>
              <a:t>u</a:t>
            </a:r>
            <a:r>
              <a:rPr lang="en-US" altLang="en-US" b="1" baseline="30000" dirty="0">
                <a:solidFill>
                  <a:schemeClr val="tx2"/>
                </a:solidFill>
              </a:rPr>
              <a:t>(</a:t>
            </a:r>
            <a:r>
              <a:rPr lang="en-US" altLang="en-US" baseline="30000" dirty="0">
                <a:solidFill>
                  <a:schemeClr val="tx2"/>
                </a:solidFill>
              </a:rPr>
              <a:t>k)</a:t>
            </a:r>
            <a:r>
              <a:rPr lang="en-US" altLang="en-US" dirty="0">
                <a:solidFill>
                  <a:schemeClr val="tx2"/>
                </a:solidFill>
              </a:rPr>
              <a:t> }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sz="2400" b="1" dirty="0"/>
              <a:t>Matrix S</a:t>
            </a:r>
            <a:r>
              <a:rPr lang="hu-HU" altLang="en-US" sz="2400" b="1" dirty="0"/>
              <a:t> </a:t>
            </a:r>
            <a:endParaRPr lang="en-US" altLang="en-US" sz="2400" dirty="0"/>
          </a:p>
          <a:p>
            <a:pPr lvl="1" eaLnBrk="1" hangingPunct="1"/>
            <a:r>
              <a:rPr lang="en-US" altLang="en-US" dirty="0"/>
              <a:t>Diagonal</a:t>
            </a:r>
          </a:p>
          <a:p>
            <a:pPr lvl="1" eaLnBrk="1" hangingPunct="1"/>
            <a:r>
              <a:rPr lang="en-US" altLang="en-US" dirty="0"/>
              <a:t>Shows importance of each eigenvector</a:t>
            </a:r>
          </a:p>
          <a:p>
            <a:pPr lvl="1" eaLnBrk="1" hangingPunct="1"/>
            <a:endParaRPr lang="hu-HU" altLang="en-US" dirty="0"/>
          </a:p>
          <a:p>
            <a:pPr eaLnBrk="1" hangingPunct="1"/>
            <a:r>
              <a:rPr lang="en-US" altLang="en-US" sz="2400" dirty="0"/>
              <a:t> </a:t>
            </a:r>
            <a:r>
              <a:rPr lang="en-US" altLang="en-US" sz="2400" b="1" dirty="0"/>
              <a:t>Columns of V</a:t>
            </a:r>
            <a:r>
              <a:rPr lang="en-US" altLang="en-US" sz="2400" b="1" baseline="30000" dirty="0"/>
              <a:t>T</a:t>
            </a:r>
            <a:r>
              <a:rPr lang="en-US" altLang="en-US" sz="2400" b="1" dirty="0"/>
              <a:t> </a:t>
            </a:r>
          </a:p>
          <a:p>
            <a:pPr lvl="1" eaLnBrk="1" hangingPunct="1"/>
            <a:r>
              <a:rPr lang="en-US" altLang="en-US" dirty="0"/>
              <a:t>The coefficients for reconstructing the samples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5ACEE3C-8F15-49CD-9EF4-3DC85B0BB249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53D5938-F19B-4782-8146-250F5166BBE7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6BA269-8224-4973-A857-20E5A5DD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2328022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D0F49F-5BC4-4A78-A62D-A966C12A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PCA algorit</a:t>
            </a:r>
            <a:r>
              <a:rPr lang="en-CA" altLang="en-US" dirty="0"/>
              <a:t>h</a:t>
            </a:r>
            <a:r>
              <a:rPr lang="hu-HU" altLang="en-US" dirty="0"/>
              <a:t>m II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18313-F666-460D-9A1C-13A58C83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Ureduce</a:t>
            </a:r>
            <a:r>
              <a:rPr lang="en-US" sz="2400" dirty="0"/>
              <a:t>= U(:,1:k);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Z=</a:t>
            </a:r>
            <a:r>
              <a:rPr lang="en-US" sz="2400" dirty="0" err="1"/>
              <a:t>Ureduce</a:t>
            </a:r>
            <a:r>
              <a:rPr lang="en-US" sz="2400" dirty="0"/>
              <a:t>*X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Z is the final matrix with reduced dimension.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62D2DB-581E-4706-8880-8C678DC8CAA6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0EF334EF-3AE6-4F88-AD7C-0D1F62027188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6F7F59-C915-4937-857D-35478403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2515781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7470183" y="4711485"/>
            <a:ext cx="976393" cy="402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9B225B-4E38-4F98-8867-50DC51B6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232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How to choose the value of k(no. of principal components)?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DFF9B29-5380-4586-B366-F0F9A5EC14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k should be the smallest so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𝑎𝑣𝑎𝑒𝑟𝑎𝑔𝑒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𝑠𝑞𝑢𝑎𝑟𝑒𝑑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𝑝𝑟𝑜𝑗𝑒𝑐𝑡𝑖𝑜𝑛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𝑎𝑝𝑝𝑟𝑜𝑥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≤0.01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99% of the variance is retained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𝑎𝑝𝑝𝑟𝑜𝑥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≤0.01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DFF9B29-5380-4586-B366-F0F9A5EC1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1584114-5845-4C5D-93A2-56F188183AB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706999B4-1DFB-46D0-A183-2CE0D8CF3E87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5A41BB-E5A3-4AD5-999F-4BFBF900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641191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1FA063F-6525-4CE6-9AD0-88C1F9DF7AC1}"/>
              </a:ext>
            </a:extLst>
          </p:cNvPr>
          <p:cNvSpPr/>
          <p:nvPr/>
        </p:nvSpPr>
        <p:spPr>
          <a:xfrm>
            <a:off x="6137678" y="0"/>
            <a:ext cx="5069138" cy="6345382"/>
          </a:xfrm>
          <a:prstGeom prst="parallelogram">
            <a:avLst>
              <a:gd name="adj" fmla="val 7454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7EBD92-4E31-4845-8799-E65657E797CD}"/>
              </a:ext>
            </a:extLst>
          </p:cNvPr>
          <p:cNvGrpSpPr/>
          <p:nvPr/>
        </p:nvGrpSpPr>
        <p:grpSpPr>
          <a:xfrm>
            <a:off x="2649423" y="1000829"/>
            <a:ext cx="3769974" cy="903383"/>
            <a:chOff x="2649423" y="1000829"/>
            <a:chExt cx="3769974" cy="9033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146214-5C83-4F15-BCD2-956E7378C8E2}"/>
                </a:ext>
              </a:extLst>
            </p:cNvPr>
            <p:cNvSpPr txBox="1"/>
            <p:nvPr/>
          </p:nvSpPr>
          <p:spPr>
            <a:xfrm>
              <a:off x="3665538" y="1129354"/>
              <a:ext cx="2753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Data Visualization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655AC4B-2DD1-4539-A12E-1C2073E56A53}"/>
                </a:ext>
              </a:extLst>
            </p:cNvPr>
            <p:cNvGrpSpPr/>
            <p:nvPr/>
          </p:nvGrpSpPr>
          <p:grpSpPr>
            <a:xfrm>
              <a:off x="2649423" y="1000829"/>
              <a:ext cx="870332" cy="903383"/>
              <a:chOff x="2649423" y="1000829"/>
              <a:chExt cx="870332" cy="9033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7A0553B-E924-42A7-890C-5917ECDDD861}"/>
                  </a:ext>
                </a:extLst>
              </p:cNvPr>
              <p:cNvSpPr/>
              <p:nvPr/>
            </p:nvSpPr>
            <p:spPr>
              <a:xfrm>
                <a:off x="2649423" y="1000829"/>
                <a:ext cx="870332" cy="9033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4">
                <a:extLst>
                  <a:ext uri="{FF2B5EF4-FFF2-40B4-BE49-F238E27FC236}">
                    <a16:creationId xmlns:a16="http://schemas.microsoft.com/office/drawing/2014/main" id="{8473F853-BBAE-4ACD-9526-694045CFED6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82733" y="1306470"/>
                <a:ext cx="403713" cy="292100"/>
                <a:chOff x="1312" y="144"/>
                <a:chExt cx="2966" cy="2146"/>
              </a:xfrm>
              <a:solidFill>
                <a:schemeClr val="bg1"/>
              </a:solidFill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9EEB128E-2A4D-4D50-8422-6A3AC2DED4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12" y="144"/>
                  <a:ext cx="2966" cy="2146"/>
                </a:xfrm>
                <a:custGeom>
                  <a:avLst/>
                  <a:gdLst>
                    <a:gd name="T0" fmla="*/ 5659 w 5931"/>
                    <a:gd name="T1" fmla="*/ 4097 h 4292"/>
                    <a:gd name="T2" fmla="*/ 4099 w 5931"/>
                    <a:gd name="T3" fmla="*/ 3883 h 4292"/>
                    <a:gd name="T4" fmla="*/ 272 w 5931"/>
                    <a:gd name="T5" fmla="*/ 4097 h 4292"/>
                    <a:gd name="T6" fmla="*/ 193 w 5931"/>
                    <a:gd name="T7" fmla="*/ 3883 h 4292"/>
                    <a:gd name="T8" fmla="*/ 2156 w 5931"/>
                    <a:gd name="T9" fmla="*/ 4083 h 4292"/>
                    <a:gd name="T10" fmla="*/ 3811 w 5931"/>
                    <a:gd name="T11" fmla="*/ 4063 h 4292"/>
                    <a:gd name="T12" fmla="*/ 3827 w 5931"/>
                    <a:gd name="T13" fmla="*/ 3528 h 4292"/>
                    <a:gd name="T14" fmla="*/ 3087 w 5931"/>
                    <a:gd name="T15" fmla="*/ 3851 h 4292"/>
                    <a:gd name="T16" fmla="*/ 2288 w 5931"/>
                    <a:gd name="T17" fmla="*/ 3667 h 4292"/>
                    <a:gd name="T18" fmla="*/ 4262 w 5931"/>
                    <a:gd name="T19" fmla="*/ 2300 h 4292"/>
                    <a:gd name="T20" fmla="*/ 5738 w 5931"/>
                    <a:gd name="T21" fmla="*/ 3690 h 4292"/>
                    <a:gd name="T22" fmla="*/ 1667 w 5931"/>
                    <a:gd name="T23" fmla="*/ 2813 h 4292"/>
                    <a:gd name="T24" fmla="*/ 1508 w 5931"/>
                    <a:gd name="T25" fmla="*/ 2037 h 4292"/>
                    <a:gd name="T26" fmla="*/ 1224 w 5931"/>
                    <a:gd name="T27" fmla="*/ 2242 h 4292"/>
                    <a:gd name="T28" fmla="*/ 938 w 5931"/>
                    <a:gd name="T29" fmla="*/ 2037 h 4292"/>
                    <a:gd name="T30" fmla="*/ 1118 w 5931"/>
                    <a:gd name="T31" fmla="*/ 1913 h 4292"/>
                    <a:gd name="T32" fmla="*/ 1224 w 5931"/>
                    <a:gd name="T33" fmla="*/ 2050 h 4292"/>
                    <a:gd name="T34" fmla="*/ 1328 w 5931"/>
                    <a:gd name="T35" fmla="*/ 1913 h 4292"/>
                    <a:gd name="T36" fmla="*/ 2851 w 5931"/>
                    <a:gd name="T37" fmla="*/ 1453 h 4292"/>
                    <a:gd name="T38" fmla="*/ 2182 w 5931"/>
                    <a:gd name="T39" fmla="*/ 1772 h 4292"/>
                    <a:gd name="T40" fmla="*/ 1863 w 5931"/>
                    <a:gd name="T41" fmla="*/ 2442 h 4292"/>
                    <a:gd name="T42" fmla="*/ 2047 w 5931"/>
                    <a:gd name="T43" fmla="*/ 3175 h 4292"/>
                    <a:gd name="T44" fmla="*/ 2635 w 5931"/>
                    <a:gd name="T45" fmla="*/ 3615 h 4292"/>
                    <a:gd name="T46" fmla="*/ 3397 w 5931"/>
                    <a:gd name="T47" fmla="*/ 3577 h 4292"/>
                    <a:gd name="T48" fmla="*/ 3938 w 5931"/>
                    <a:gd name="T49" fmla="*/ 3083 h 4292"/>
                    <a:gd name="T50" fmla="*/ 4050 w 5931"/>
                    <a:gd name="T51" fmla="*/ 2332 h 4292"/>
                    <a:gd name="T52" fmla="*/ 3670 w 5931"/>
                    <a:gd name="T53" fmla="*/ 1700 h 4292"/>
                    <a:gd name="T54" fmla="*/ 2965 w 5931"/>
                    <a:gd name="T55" fmla="*/ 1448 h 4292"/>
                    <a:gd name="T56" fmla="*/ 5706 w 5931"/>
                    <a:gd name="T57" fmla="*/ 1045 h 4292"/>
                    <a:gd name="T58" fmla="*/ 247 w 5931"/>
                    <a:gd name="T59" fmla="*/ 1027 h 4292"/>
                    <a:gd name="T60" fmla="*/ 959 w 5931"/>
                    <a:gd name="T61" fmla="*/ 1796 h 4292"/>
                    <a:gd name="T62" fmla="*/ 1278 w 5931"/>
                    <a:gd name="T63" fmla="*/ 1644 h 4292"/>
                    <a:gd name="T64" fmla="*/ 1735 w 5931"/>
                    <a:gd name="T65" fmla="*/ 1844 h 4292"/>
                    <a:gd name="T66" fmla="*/ 398 w 5931"/>
                    <a:gd name="T67" fmla="*/ 819 h 4292"/>
                    <a:gd name="T68" fmla="*/ 4707 w 5931"/>
                    <a:gd name="T69" fmla="*/ 602 h 4292"/>
                    <a:gd name="T70" fmla="*/ 5328 w 5931"/>
                    <a:gd name="T71" fmla="*/ 605 h 4292"/>
                    <a:gd name="T72" fmla="*/ 2102 w 5931"/>
                    <a:gd name="T73" fmla="*/ 1583 h 4292"/>
                    <a:gd name="T74" fmla="*/ 2842 w 5931"/>
                    <a:gd name="T75" fmla="*/ 1261 h 4292"/>
                    <a:gd name="T76" fmla="*/ 3643 w 5931"/>
                    <a:gd name="T77" fmla="*/ 1446 h 4292"/>
                    <a:gd name="T78" fmla="*/ 1121 w 5931"/>
                    <a:gd name="T79" fmla="*/ 602 h 4292"/>
                    <a:gd name="T80" fmla="*/ 1535 w 5931"/>
                    <a:gd name="T81" fmla="*/ 605 h 4292"/>
                    <a:gd name="T82" fmla="*/ 3532 w 5931"/>
                    <a:gd name="T83" fmla="*/ 191 h 4292"/>
                    <a:gd name="T84" fmla="*/ 3964 w 5931"/>
                    <a:gd name="T85" fmla="*/ 448 h 4292"/>
                    <a:gd name="T86" fmla="*/ 3978 w 5931"/>
                    <a:gd name="T87" fmla="*/ 474 h 4292"/>
                    <a:gd name="T88" fmla="*/ 4509 w 5931"/>
                    <a:gd name="T89" fmla="*/ 819 h 4292"/>
                    <a:gd name="T90" fmla="*/ 4662 w 5931"/>
                    <a:gd name="T91" fmla="*/ 414 h 4292"/>
                    <a:gd name="T92" fmla="*/ 5501 w 5931"/>
                    <a:gd name="T93" fmla="*/ 520 h 4292"/>
                    <a:gd name="T94" fmla="*/ 5782 w 5931"/>
                    <a:gd name="T95" fmla="*/ 861 h 4292"/>
                    <a:gd name="T96" fmla="*/ 5931 w 5931"/>
                    <a:gd name="T97" fmla="*/ 3991 h 4292"/>
                    <a:gd name="T98" fmla="*/ 5735 w 5931"/>
                    <a:gd name="T99" fmla="*/ 4274 h 4292"/>
                    <a:gd name="T100" fmla="*/ 108 w 5931"/>
                    <a:gd name="T101" fmla="*/ 4222 h 4292"/>
                    <a:gd name="T102" fmla="*/ 5 w 5931"/>
                    <a:gd name="T103" fmla="*/ 1066 h 4292"/>
                    <a:gd name="T104" fmla="*/ 205 w 5931"/>
                    <a:gd name="T105" fmla="*/ 711 h 4292"/>
                    <a:gd name="T106" fmla="*/ 403 w 5931"/>
                    <a:gd name="T107" fmla="*/ 511 h 4292"/>
                    <a:gd name="T108" fmla="*/ 801 w 5931"/>
                    <a:gd name="T109" fmla="*/ 665 h 4292"/>
                    <a:gd name="T110" fmla="*/ 967 w 5931"/>
                    <a:gd name="T111" fmla="*/ 484 h 4292"/>
                    <a:gd name="T112" fmla="*/ 1618 w 5931"/>
                    <a:gd name="T113" fmla="*/ 430 h 4292"/>
                    <a:gd name="T114" fmla="*/ 1897 w 5931"/>
                    <a:gd name="T115" fmla="*/ 819 h 4292"/>
                    <a:gd name="T116" fmla="*/ 1953 w 5931"/>
                    <a:gd name="T117" fmla="*/ 470 h 4292"/>
                    <a:gd name="T118" fmla="*/ 2273 w 5931"/>
                    <a:gd name="T119" fmla="*/ 38 h 4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931" h="4292">
                      <a:moveTo>
                        <a:pt x="4099" y="3883"/>
                      </a:moveTo>
                      <a:lnTo>
                        <a:pt x="4088" y="3951"/>
                      </a:lnTo>
                      <a:lnTo>
                        <a:pt x="4075" y="4004"/>
                      </a:lnTo>
                      <a:lnTo>
                        <a:pt x="4057" y="4054"/>
                      </a:lnTo>
                      <a:lnTo>
                        <a:pt x="4034" y="4101"/>
                      </a:lnTo>
                      <a:lnTo>
                        <a:pt x="5629" y="4101"/>
                      </a:lnTo>
                      <a:lnTo>
                        <a:pt x="5659" y="4097"/>
                      </a:lnTo>
                      <a:lnTo>
                        <a:pt x="5684" y="4085"/>
                      </a:lnTo>
                      <a:lnTo>
                        <a:pt x="5706" y="4068"/>
                      </a:lnTo>
                      <a:lnTo>
                        <a:pt x="5724" y="4047"/>
                      </a:lnTo>
                      <a:lnTo>
                        <a:pt x="5735" y="4020"/>
                      </a:lnTo>
                      <a:lnTo>
                        <a:pt x="5738" y="3991"/>
                      </a:lnTo>
                      <a:lnTo>
                        <a:pt x="5738" y="3883"/>
                      </a:lnTo>
                      <a:lnTo>
                        <a:pt x="4099" y="3883"/>
                      </a:lnTo>
                      <a:close/>
                      <a:moveTo>
                        <a:pt x="193" y="3883"/>
                      </a:moveTo>
                      <a:lnTo>
                        <a:pt x="193" y="3991"/>
                      </a:lnTo>
                      <a:lnTo>
                        <a:pt x="196" y="4020"/>
                      </a:lnTo>
                      <a:lnTo>
                        <a:pt x="207" y="4047"/>
                      </a:lnTo>
                      <a:lnTo>
                        <a:pt x="223" y="4068"/>
                      </a:lnTo>
                      <a:lnTo>
                        <a:pt x="247" y="4085"/>
                      </a:lnTo>
                      <a:lnTo>
                        <a:pt x="272" y="4097"/>
                      </a:lnTo>
                      <a:lnTo>
                        <a:pt x="301" y="4101"/>
                      </a:lnTo>
                      <a:lnTo>
                        <a:pt x="1897" y="4101"/>
                      </a:lnTo>
                      <a:lnTo>
                        <a:pt x="1874" y="4054"/>
                      </a:lnTo>
                      <a:lnTo>
                        <a:pt x="1854" y="4004"/>
                      </a:lnTo>
                      <a:lnTo>
                        <a:pt x="1843" y="3951"/>
                      </a:lnTo>
                      <a:lnTo>
                        <a:pt x="1832" y="3883"/>
                      </a:lnTo>
                      <a:lnTo>
                        <a:pt x="193" y="3883"/>
                      </a:lnTo>
                      <a:close/>
                      <a:moveTo>
                        <a:pt x="1946" y="3361"/>
                      </a:moveTo>
                      <a:lnTo>
                        <a:pt x="2032" y="3923"/>
                      </a:lnTo>
                      <a:lnTo>
                        <a:pt x="2045" y="3964"/>
                      </a:lnTo>
                      <a:lnTo>
                        <a:pt x="2063" y="4002"/>
                      </a:lnTo>
                      <a:lnTo>
                        <a:pt x="2088" y="4036"/>
                      </a:lnTo>
                      <a:lnTo>
                        <a:pt x="2120" y="4063"/>
                      </a:lnTo>
                      <a:lnTo>
                        <a:pt x="2156" y="4083"/>
                      </a:lnTo>
                      <a:lnTo>
                        <a:pt x="2198" y="4095"/>
                      </a:lnTo>
                      <a:lnTo>
                        <a:pt x="2241" y="4101"/>
                      </a:lnTo>
                      <a:lnTo>
                        <a:pt x="2351" y="4101"/>
                      </a:lnTo>
                      <a:lnTo>
                        <a:pt x="3688" y="4101"/>
                      </a:lnTo>
                      <a:lnTo>
                        <a:pt x="3733" y="4095"/>
                      </a:lnTo>
                      <a:lnTo>
                        <a:pt x="3773" y="4083"/>
                      </a:lnTo>
                      <a:lnTo>
                        <a:pt x="3811" y="4063"/>
                      </a:lnTo>
                      <a:lnTo>
                        <a:pt x="3841" y="4036"/>
                      </a:lnTo>
                      <a:lnTo>
                        <a:pt x="3868" y="4002"/>
                      </a:lnTo>
                      <a:lnTo>
                        <a:pt x="3886" y="3964"/>
                      </a:lnTo>
                      <a:lnTo>
                        <a:pt x="3897" y="3923"/>
                      </a:lnTo>
                      <a:lnTo>
                        <a:pt x="3985" y="3361"/>
                      </a:lnTo>
                      <a:lnTo>
                        <a:pt x="3910" y="3449"/>
                      </a:lnTo>
                      <a:lnTo>
                        <a:pt x="3827" y="3528"/>
                      </a:lnTo>
                      <a:lnTo>
                        <a:pt x="3739" y="3602"/>
                      </a:lnTo>
                      <a:lnTo>
                        <a:pt x="3643" y="3667"/>
                      </a:lnTo>
                      <a:lnTo>
                        <a:pt x="3541" y="3723"/>
                      </a:lnTo>
                      <a:lnTo>
                        <a:pt x="3434" y="3770"/>
                      </a:lnTo>
                      <a:lnTo>
                        <a:pt x="3323" y="3807"/>
                      </a:lnTo>
                      <a:lnTo>
                        <a:pt x="3208" y="3834"/>
                      </a:lnTo>
                      <a:lnTo>
                        <a:pt x="3087" y="3851"/>
                      </a:lnTo>
                      <a:lnTo>
                        <a:pt x="2965" y="3858"/>
                      </a:lnTo>
                      <a:lnTo>
                        <a:pt x="2842" y="3851"/>
                      </a:lnTo>
                      <a:lnTo>
                        <a:pt x="2723" y="3834"/>
                      </a:lnTo>
                      <a:lnTo>
                        <a:pt x="2608" y="3807"/>
                      </a:lnTo>
                      <a:lnTo>
                        <a:pt x="2497" y="3770"/>
                      </a:lnTo>
                      <a:lnTo>
                        <a:pt x="2389" y="3723"/>
                      </a:lnTo>
                      <a:lnTo>
                        <a:pt x="2288" y="3667"/>
                      </a:lnTo>
                      <a:lnTo>
                        <a:pt x="2192" y="3602"/>
                      </a:lnTo>
                      <a:lnTo>
                        <a:pt x="2102" y="3528"/>
                      </a:lnTo>
                      <a:lnTo>
                        <a:pt x="2020" y="3449"/>
                      </a:lnTo>
                      <a:lnTo>
                        <a:pt x="1946" y="3361"/>
                      </a:lnTo>
                      <a:close/>
                      <a:moveTo>
                        <a:pt x="4225" y="2037"/>
                      </a:moveTo>
                      <a:lnTo>
                        <a:pt x="4246" y="2172"/>
                      </a:lnTo>
                      <a:lnTo>
                        <a:pt x="4262" y="2300"/>
                      </a:lnTo>
                      <a:lnTo>
                        <a:pt x="4273" y="2428"/>
                      </a:lnTo>
                      <a:lnTo>
                        <a:pt x="4277" y="2556"/>
                      </a:lnTo>
                      <a:lnTo>
                        <a:pt x="4273" y="2683"/>
                      </a:lnTo>
                      <a:lnTo>
                        <a:pt x="4262" y="2813"/>
                      </a:lnTo>
                      <a:lnTo>
                        <a:pt x="4246" y="2939"/>
                      </a:lnTo>
                      <a:lnTo>
                        <a:pt x="4129" y="3690"/>
                      </a:lnTo>
                      <a:lnTo>
                        <a:pt x="5738" y="3690"/>
                      </a:lnTo>
                      <a:lnTo>
                        <a:pt x="5738" y="2037"/>
                      </a:lnTo>
                      <a:lnTo>
                        <a:pt x="4225" y="2037"/>
                      </a:lnTo>
                      <a:close/>
                      <a:moveTo>
                        <a:pt x="193" y="2037"/>
                      </a:moveTo>
                      <a:lnTo>
                        <a:pt x="193" y="3690"/>
                      </a:lnTo>
                      <a:lnTo>
                        <a:pt x="1802" y="3690"/>
                      </a:lnTo>
                      <a:lnTo>
                        <a:pt x="1685" y="2939"/>
                      </a:lnTo>
                      <a:lnTo>
                        <a:pt x="1667" y="2813"/>
                      </a:lnTo>
                      <a:lnTo>
                        <a:pt x="1658" y="2683"/>
                      </a:lnTo>
                      <a:lnTo>
                        <a:pt x="1654" y="2556"/>
                      </a:lnTo>
                      <a:lnTo>
                        <a:pt x="1658" y="2428"/>
                      </a:lnTo>
                      <a:lnTo>
                        <a:pt x="1667" y="2300"/>
                      </a:lnTo>
                      <a:lnTo>
                        <a:pt x="1685" y="2172"/>
                      </a:lnTo>
                      <a:lnTo>
                        <a:pt x="1706" y="2037"/>
                      </a:lnTo>
                      <a:lnTo>
                        <a:pt x="1508" y="2037"/>
                      </a:lnTo>
                      <a:lnTo>
                        <a:pt x="1487" y="2086"/>
                      </a:lnTo>
                      <a:lnTo>
                        <a:pt x="1458" y="2131"/>
                      </a:lnTo>
                      <a:lnTo>
                        <a:pt x="1420" y="2168"/>
                      </a:lnTo>
                      <a:lnTo>
                        <a:pt x="1379" y="2199"/>
                      </a:lnTo>
                      <a:lnTo>
                        <a:pt x="1330" y="2222"/>
                      </a:lnTo>
                      <a:lnTo>
                        <a:pt x="1278" y="2237"/>
                      </a:lnTo>
                      <a:lnTo>
                        <a:pt x="1224" y="2242"/>
                      </a:lnTo>
                      <a:lnTo>
                        <a:pt x="1168" y="2237"/>
                      </a:lnTo>
                      <a:lnTo>
                        <a:pt x="1116" y="2222"/>
                      </a:lnTo>
                      <a:lnTo>
                        <a:pt x="1067" y="2199"/>
                      </a:lnTo>
                      <a:lnTo>
                        <a:pt x="1026" y="2168"/>
                      </a:lnTo>
                      <a:lnTo>
                        <a:pt x="988" y="2131"/>
                      </a:lnTo>
                      <a:lnTo>
                        <a:pt x="959" y="2086"/>
                      </a:lnTo>
                      <a:lnTo>
                        <a:pt x="938" y="2037"/>
                      </a:lnTo>
                      <a:lnTo>
                        <a:pt x="193" y="2037"/>
                      </a:lnTo>
                      <a:close/>
                      <a:moveTo>
                        <a:pt x="1224" y="1832"/>
                      </a:moveTo>
                      <a:lnTo>
                        <a:pt x="1195" y="1835"/>
                      </a:lnTo>
                      <a:lnTo>
                        <a:pt x="1168" y="1846"/>
                      </a:lnTo>
                      <a:lnTo>
                        <a:pt x="1147" y="1864"/>
                      </a:lnTo>
                      <a:lnTo>
                        <a:pt x="1129" y="1886"/>
                      </a:lnTo>
                      <a:lnTo>
                        <a:pt x="1118" y="1913"/>
                      </a:lnTo>
                      <a:lnTo>
                        <a:pt x="1114" y="1941"/>
                      </a:lnTo>
                      <a:lnTo>
                        <a:pt x="1118" y="1970"/>
                      </a:lnTo>
                      <a:lnTo>
                        <a:pt x="1129" y="1996"/>
                      </a:lnTo>
                      <a:lnTo>
                        <a:pt x="1147" y="2017"/>
                      </a:lnTo>
                      <a:lnTo>
                        <a:pt x="1168" y="2035"/>
                      </a:lnTo>
                      <a:lnTo>
                        <a:pt x="1195" y="2046"/>
                      </a:lnTo>
                      <a:lnTo>
                        <a:pt x="1224" y="2050"/>
                      </a:lnTo>
                      <a:lnTo>
                        <a:pt x="1253" y="2046"/>
                      </a:lnTo>
                      <a:lnTo>
                        <a:pt x="1278" y="2035"/>
                      </a:lnTo>
                      <a:lnTo>
                        <a:pt x="1300" y="2017"/>
                      </a:lnTo>
                      <a:lnTo>
                        <a:pt x="1318" y="1996"/>
                      </a:lnTo>
                      <a:lnTo>
                        <a:pt x="1328" y="1970"/>
                      </a:lnTo>
                      <a:lnTo>
                        <a:pt x="1332" y="1941"/>
                      </a:lnTo>
                      <a:lnTo>
                        <a:pt x="1328" y="1913"/>
                      </a:lnTo>
                      <a:lnTo>
                        <a:pt x="1318" y="1886"/>
                      </a:lnTo>
                      <a:lnTo>
                        <a:pt x="1300" y="1864"/>
                      </a:lnTo>
                      <a:lnTo>
                        <a:pt x="1278" y="1846"/>
                      </a:lnTo>
                      <a:lnTo>
                        <a:pt x="1253" y="1835"/>
                      </a:lnTo>
                      <a:lnTo>
                        <a:pt x="1224" y="1832"/>
                      </a:lnTo>
                      <a:close/>
                      <a:moveTo>
                        <a:pt x="2965" y="1448"/>
                      </a:moveTo>
                      <a:lnTo>
                        <a:pt x="2851" y="1453"/>
                      </a:lnTo>
                      <a:lnTo>
                        <a:pt x="2741" y="1470"/>
                      </a:lnTo>
                      <a:lnTo>
                        <a:pt x="2635" y="1497"/>
                      </a:lnTo>
                      <a:lnTo>
                        <a:pt x="2534" y="1534"/>
                      </a:lnTo>
                      <a:lnTo>
                        <a:pt x="2437" y="1581"/>
                      </a:lnTo>
                      <a:lnTo>
                        <a:pt x="2345" y="1637"/>
                      </a:lnTo>
                      <a:lnTo>
                        <a:pt x="2261" y="1700"/>
                      </a:lnTo>
                      <a:lnTo>
                        <a:pt x="2182" y="1772"/>
                      </a:lnTo>
                      <a:lnTo>
                        <a:pt x="2111" y="1851"/>
                      </a:lnTo>
                      <a:lnTo>
                        <a:pt x="2047" y="1936"/>
                      </a:lnTo>
                      <a:lnTo>
                        <a:pt x="1991" y="2028"/>
                      </a:lnTo>
                      <a:lnTo>
                        <a:pt x="1944" y="2125"/>
                      </a:lnTo>
                      <a:lnTo>
                        <a:pt x="1908" y="2226"/>
                      </a:lnTo>
                      <a:lnTo>
                        <a:pt x="1879" y="2332"/>
                      </a:lnTo>
                      <a:lnTo>
                        <a:pt x="1863" y="2442"/>
                      </a:lnTo>
                      <a:lnTo>
                        <a:pt x="1858" y="2556"/>
                      </a:lnTo>
                      <a:lnTo>
                        <a:pt x="1863" y="2669"/>
                      </a:lnTo>
                      <a:lnTo>
                        <a:pt x="1879" y="2779"/>
                      </a:lnTo>
                      <a:lnTo>
                        <a:pt x="1908" y="2885"/>
                      </a:lnTo>
                      <a:lnTo>
                        <a:pt x="1944" y="2988"/>
                      </a:lnTo>
                      <a:lnTo>
                        <a:pt x="1991" y="3083"/>
                      </a:lnTo>
                      <a:lnTo>
                        <a:pt x="2047" y="3175"/>
                      </a:lnTo>
                      <a:lnTo>
                        <a:pt x="2111" y="3262"/>
                      </a:lnTo>
                      <a:lnTo>
                        <a:pt x="2182" y="3339"/>
                      </a:lnTo>
                      <a:lnTo>
                        <a:pt x="2261" y="3411"/>
                      </a:lnTo>
                      <a:lnTo>
                        <a:pt x="2345" y="3476"/>
                      </a:lnTo>
                      <a:lnTo>
                        <a:pt x="2437" y="3530"/>
                      </a:lnTo>
                      <a:lnTo>
                        <a:pt x="2534" y="3577"/>
                      </a:lnTo>
                      <a:lnTo>
                        <a:pt x="2635" y="3615"/>
                      </a:lnTo>
                      <a:lnTo>
                        <a:pt x="2741" y="3642"/>
                      </a:lnTo>
                      <a:lnTo>
                        <a:pt x="2851" y="3660"/>
                      </a:lnTo>
                      <a:lnTo>
                        <a:pt x="2965" y="3665"/>
                      </a:lnTo>
                      <a:lnTo>
                        <a:pt x="3078" y="3660"/>
                      </a:lnTo>
                      <a:lnTo>
                        <a:pt x="3188" y="3642"/>
                      </a:lnTo>
                      <a:lnTo>
                        <a:pt x="3294" y="3615"/>
                      </a:lnTo>
                      <a:lnTo>
                        <a:pt x="3397" y="3577"/>
                      </a:lnTo>
                      <a:lnTo>
                        <a:pt x="3492" y="3530"/>
                      </a:lnTo>
                      <a:lnTo>
                        <a:pt x="3584" y="3476"/>
                      </a:lnTo>
                      <a:lnTo>
                        <a:pt x="3670" y="3411"/>
                      </a:lnTo>
                      <a:lnTo>
                        <a:pt x="3748" y="3339"/>
                      </a:lnTo>
                      <a:lnTo>
                        <a:pt x="3820" y="3262"/>
                      </a:lnTo>
                      <a:lnTo>
                        <a:pt x="3884" y="3175"/>
                      </a:lnTo>
                      <a:lnTo>
                        <a:pt x="3938" y="3083"/>
                      </a:lnTo>
                      <a:lnTo>
                        <a:pt x="3985" y="2988"/>
                      </a:lnTo>
                      <a:lnTo>
                        <a:pt x="4023" y="2885"/>
                      </a:lnTo>
                      <a:lnTo>
                        <a:pt x="4050" y="2779"/>
                      </a:lnTo>
                      <a:lnTo>
                        <a:pt x="4068" y="2669"/>
                      </a:lnTo>
                      <a:lnTo>
                        <a:pt x="4073" y="2556"/>
                      </a:lnTo>
                      <a:lnTo>
                        <a:pt x="4068" y="2442"/>
                      </a:lnTo>
                      <a:lnTo>
                        <a:pt x="4050" y="2332"/>
                      </a:lnTo>
                      <a:lnTo>
                        <a:pt x="4023" y="2226"/>
                      </a:lnTo>
                      <a:lnTo>
                        <a:pt x="3985" y="2125"/>
                      </a:lnTo>
                      <a:lnTo>
                        <a:pt x="3938" y="2028"/>
                      </a:lnTo>
                      <a:lnTo>
                        <a:pt x="3884" y="1936"/>
                      </a:lnTo>
                      <a:lnTo>
                        <a:pt x="3820" y="1851"/>
                      </a:lnTo>
                      <a:lnTo>
                        <a:pt x="3748" y="1772"/>
                      </a:lnTo>
                      <a:lnTo>
                        <a:pt x="3670" y="1700"/>
                      </a:lnTo>
                      <a:lnTo>
                        <a:pt x="3584" y="1637"/>
                      </a:lnTo>
                      <a:lnTo>
                        <a:pt x="3492" y="1581"/>
                      </a:lnTo>
                      <a:lnTo>
                        <a:pt x="3397" y="1534"/>
                      </a:lnTo>
                      <a:lnTo>
                        <a:pt x="3294" y="1497"/>
                      </a:lnTo>
                      <a:lnTo>
                        <a:pt x="3188" y="1470"/>
                      </a:lnTo>
                      <a:lnTo>
                        <a:pt x="3078" y="1453"/>
                      </a:lnTo>
                      <a:lnTo>
                        <a:pt x="2965" y="1448"/>
                      </a:lnTo>
                      <a:close/>
                      <a:moveTo>
                        <a:pt x="4064" y="1012"/>
                      </a:moveTo>
                      <a:lnTo>
                        <a:pt x="4194" y="1844"/>
                      </a:lnTo>
                      <a:lnTo>
                        <a:pt x="5738" y="1844"/>
                      </a:lnTo>
                      <a:lnTo>
                        <a:pt x="5738" y="1120"/>
                      </a:lnTo>
                      <a:lnTo>
                        <a:pt x="5735" y="1091"/>
                      </a:lnTo>
                      <a:lnTo>
                        <a:pt x="5724" y="1066"/>
                      </a:lnTo>
                      <a:lnTo>
                        <a:pt x="5706" y="1045"/>
                      </a:lnTo>
                      <a:lnTo>
                        <a:pt x="5684" y="1027"/>
                      </a:lnTo>
                      <a:lnTo>
                        <a:pt x="5659" y="1016"/>
                      </a:lnTo>
                      <a:lnTo>
                        <a:pt x="5629" y="1012"/>
                      </a:lnTo>
                      <a:lnTo>
                        <a:pt x="4064" y="1012"/>
                      </a:lnTo>
                      <a:close/>
                      <a:moveTo>
                        <a:pt x="301" y="1012"/>
                      </a:moveTo>
                      <a:lnTo>
                        <a:pt x="272" y="1016"/>
                      </a:lnTo>
                      <a:lnTo>
                        <a:pt x="247" y="1027"/>
                      </a:lnTo>
                      <a:lnTo>
                        <a:pt x="223" y="1045"/>
                      </a:lnTo>
                      <a:lnTo>
                        <a:pt x="207" y="1066"/>
                      </a:lnTo>
                      <a:lnTo>
                        <a:pt x="196" y="1091"/>
                      </a:lnTo>
                      <a:lnTo>
                        <a:pt x="193" y="1120"/>
                      </a:lnTo>
                      <a:lnTo>
                        <a:pt x="193" y="1844"/>
                      </a:lnTo>
                      <a:lnTo>
                        <a:pt x="938" y="1844"/>
                      </a:lnTo>
                      <a:lnTo>
                        <a:pt x="959" y="1796"/>
                      </a:lnTo>
                      <a:lnTo>
                        <a:pt x="988" y="1752"/>
                      </a:lnTo>
                      <a:lnTo>
                        <a:pt x="1026" y="1715"/>
                      </a:lnTo>
                      <a:lnTo>
                        <a:pt x="1067" y="1682"/>
                      </a:lnTo>
                      <a:lnTo>
                        <a:pt x="1116" y="1659"/>
                      </a:lnTo>
                      <a:lnTo>
                        <a:pt x="1168" y="1644"/>
                      </a:lnTo>
                      <a:lnTo>
                        <a:pt x="1224" y="1639"/>
                      </a:lnTo>
                      <a:lnTo>
                        <a:pt x="1278" y="1644"/>
                      </a:lnTo>
                      <a:lnTo>
                        <a:pt x="1330" y="1659"/>
                      </a:lnTo>
                      <a:lnTo>
                        <a:pt x="1379" y="1682"/>
                      </a:lnTo>
                      <a:lnTo>
                        <a:pt x="1420" y="1715"/>
                      </a:lnTo>
                      <a:lnTo>
                        <a:pt x="1458" y="1752"/>
                      </a:lnTo>
                      <a:lnTo>
                        <a:pt x="1487" y="1796"/>
                      </a:lnTo>
                      <a:lnTo>
                        <a:pt x="1508" y="1844"/>
                      </a:lnTo>
                      <a:lnTo>
                        <a:pt x="1735" y="1844"/>
                      </a:lnTo>
                      <a:lnTo>
                        <a:pt x="1867" y="1012"/>
                      </a:lnTo>
                      <a:lnTo>
                        <a:pt x="301" y="1012"/>
                      </a:lnTo>
                      <a:close/>
                      <a:moveTo>
                        <a:pt x="403" y="704"/>
                      </a:moveTo>
                      <a:lnTo>
                        <a:pt x="400" y="706"/>
                      </a:lnTo>
                      <a:lnTo>
                        <a:pt x="398" y="708"/>
                      </a:lnTo>
                      <a:lnTo>
                        <a:pt x="398" y="711"/>
                      </a:lnTo>
                      <a:lnTo>
                        <a:pt x="398" y="819"/>
                      </a:lnTo>
                      <a:lnTo>
                        <a:pt x="616" y="819"/>
                      </a:lnTo>
                      <a:lnTo>
                        <a:pt x="616" y="711"/>
                      </a:lnTo>
                      <a:lnTo>
                        <a:pt x="614" y="708"/>
                      </a:lnTo>
                      <a:lnTo>
                        <a:pt x="612" y="706"/>
                      </a:lnTo>
                      <a:lnTo>
                        <a:pt x="608" y="704"/>
                      </a:lnTo>
                      <a:lnTo>
                        <a:pt x="403" y="704"/>
                      </a:lnTo>
                      <a:close/>
                      <a:moveTo>
                        <a:pt x="4707" y="602"/>
                      </a:moveTo>
                      <a:lnTo>
                        <a:pt x="4703" y="603"/>
                      </a:lnTo>
                      <a:lnTo>
                        <a:pt x="4702" y="605"/>
                      </a:lnTo>
                      <a:lnTo>
                        <a:pt x="4702" y="609"/>
                      </a:lnTo>
                      <a:lnTo>
                        <a:pt x="4702" y="819"/>
                      </a:lnTo>
                      <a:lnTo>
                        <a:pt x="5328" y="819"/>
                      </a:lnTo>
                      <a:lnTo>
                        <a:pt x="5328" y="609"/>
                      </a:lnTo>
                      <a:lnTo>
                        <a:pt x="5328" y="605"/>
                      </a:lnTo>
                      <a:lnTo>
                        <a:pt x="5324" y="603"/>
                      </a:lnTo>
                      <a:lnTo>
                        <a:pt x="5323" y="602"/>
                      </a:lnTo>
                      <a:lnTo>
                        <a:pt x="4707" y="602"/>
                      </a:lnTo>
                      <a:close/>
                      <a:moveTo>
                        <a:pt x="2126" y="602"/>
                      </a:moveTo>
                      <a:lnTo>
                        <a:pt x="1946" y="1751"/>
                      </a:lnTo>
                      <a:lnTo>
                        <a:pt x="2020" y="1664"/>
                      </a:lnTo>
                      <a:lnTo>
                        <a:pt x="2102" y="1583"/>
                      </a:lnTo>
                      <a:lnTo>
                        <a:pt x="2192" y="1511"/>
                      </a:lnTo>
                      <a:lnTo>
                        <a:pt x="2288" y="1446"/>
                      </a:lnTo>
                      <a:lnTo>
                        <a:pt x="2389" y="1390"/>
                      </a:lnTo>
                      <a:lnTo>
                        <a:pt x="2497" y="1344"/>
                      </a:lnTo>
                      <a:lnTo>
                        <a:pt x="2608" y="1306"/>
                      </a:lnTo>
                      <a:lnTo>
                        <a:pt x="2723" y="1279"/>
                      </a:lnTo>
                      <a:lnTo>
                        <a:pt x="2842" y="1261"/>
                      </a:lnTo>
                      <a:lnTo>
                        <a:pt x="2965" y="1255"/>
                      </a:lnTo>
                      <a:lnTo>
                        <a:pt x="3087" y="1261"/>
                      </a:lnTo>
                      <a:lnTo>
                        <a:pt x="3208" y="1279"/>
                      </a:lnTo>
                      <a:lnTo>
                        <a:pt x="3323" y="1306"/>
                      </a:lnTo>
                      <a:lnTo>
                        <a:pt x="3434" y="1344"/>
                      </a:lnTo>
                      <a:lnTo>
                        <a:pt x="3541" y="1390"/>
                      </a:lnTo>
                      <a:lnTo>
                        <a:pt x="3643" y="1446"/>
                      </a:lnTo>
                      <a:lnTo>
                        <a:pt x="3739" y="1511"/>
                      </a:lnTo>
                      <a:lnTo>
                        <a:pt x="3827" y="1583"/>
                      </a:lnTo>
                      <a:lnTo>
                        <a:pt x="3910" y="1664"/>
                      </a:lnTo>
                      <a:lnTo>
                        <a:pt x="3985" y="1751"/>
                      </a:lnTo>
                      <a:lnTo>
                        <a:pt x="3805" y="602"/>
                      </a:lnTo>
                      <a:lnTo>
                        <a:pt x="2126" y="602"/>
                      </a:lnTo>
                      <a:close/>
                      <a:moveTo>
                        <a:pt x="1121" y="602"/>
                      </a:moveTo>
                      <a:lnTo>
                        <a:pt x="1118" y="603"/>
                      </a:lnTo>
                      <a:lnTo>
                        <a:pt x="1116" y="605"/>
                      </a:lnTo>
                      <a:lnTo>
                        <a:pt x="1114" y="609"/>
                      </a:lnTo>
                      <a:lnTo>
                        <a:pt x="1114" y="819"/>
                      </a:lnTo>
                      <a:lnTo>
                        <a:pt x="1537" y="819"/>
                      </a:lnTo>
                      <a:lnTo>
                        <a:pt x="1537" y="609"/>
                      </a:lnTo>
                      <a:lnTo>
                        <a:pt x="1535" y="605"/>
                      </a:lnTo>
                      <a:lnTo>
                        <a:pt x="1534" y="603"/>
                      </a:lnTo>
                      <a:lnTo>
                        <a:pt x="1530" y="602"/>
                      </a:lnTo>
                      <a:lnTo>
                        <a:pt x="1121" y="602"/>
                      </a:lnTo>
                      <a:close/>
                      <a:moveTo>
                        <a:pt x="2398" y="191"/>
                      </a:moveTo>
                      <a:lnTo>
                        <a:pt x="2236" y="409"/>
                      </a:lnTo>
                      <a:lnTo>
                        <a:pt x="3695" y="409"/>
                      </a:lnTo>
                      <a:lnTo>
                        <a:pt x="3532" y="191"/>
                      </a:lnTo>
                      <a:lnTo>
                        <a:pt x="2398" y="191"/>
                      </a:lnTo>
                      <a:close/>
                      <a:moveTo>
                        <a:pt x="2351" y="0"/>
                      </a:moveTo>
                      <a:lnTo>
                        <a:pt x="3580" y="0"/>
                      </a:lnTo>
                      <a:lnTo>
                        <a:pt x="3609" y="4"/>
                      </a:lnTo>
                      <a:lnTo>
                        <a:pt x="3636" y="16"/>
                      </a:lnTo>
                      <a:lnTo>
                        <a:pt x="3658" y="38"/>
                      </a:lnTo>
                      <a:lnTo>
                        <a:pt x="3964" y="448"/>
                      </a:lnTo>
                      <a:lnTo>
                        <a:pt x="3965" y="448"/>
                      </a:lnTo>
                      <a:lnTo>
                        <a:pt x="3969" y="454"/>
                      </a:lnTo>
                      <a:lnTo>
                        <a:pt x="3971" y="457"/>
                      </a:lnTo>
                      <a:lnTo>
                        <a:pt x="3973" y="463"/>
                      </a:lnTo>
                      <a:lnTo>
                        <a:pt x="3974" y="465"/>
                      </a:lnTo>
                      <a:lnTo>
                        <a:pt x="3976" y="470"/>
                      </a:lnTo>
                      <a:lnTo>
                        <a:pt x="3978" y="474"/>
                      </a:lnTo>
                      <a:lnTo>
                        <a:pt x="3978" y="475"/>
                      </a:lnTo>
                      <a:lnTo>
                        <a:pt x="3982" y="488"/>
                      </a:lnTo>
                      <a:lnTo>
                        <a:pt x="3982" y="490"/>
                      </a:lnTo>
                      <a:lnTo>
                        <a:pt x="3982" y="492"/>
                      </a:lnTo>
                      <a:lnTo>
                        <a:pt x="3982" y="492"/>
                      </a:lnTo>
                      <a:lnTo>
                        <a:pt x="4034" y="819"/>
                      </a:lnTo>
                      <a:lnTo>
                        <a:pt x="4509" y="819"/>
                      </a:lnTo>
                      <a:lnTo>
                        <a:pt x="4509" y="609"/>
                      </a:lnTo>
                      <a:lnTo>
                        <a:pt x="4514" y="562"/>
                      </a:lnTo>
                      <a:lnTo>
                        <a:pt x="4529" y="520"/>
                      </a:lnTo>
                      <a:lnTo>
                        <a:pt x="4552" y="484"/>
                      </a:lnTo>
                      <a:lnTo>
                        <a:pt x="4583" y="454"/>
                      </a:lnTo>
                      <a:lnTo>
                        <a:pt x="4621" y="430"/>
                      </a:lnTo>
                      <a:lnTo>
                        <a:pt x="4662" y="414"/>
                      </a:lnTo>
                      <a:lnTo>
                        <a:pt x="4707" y="409"/>
                      </a:lnTo>
                      <a:lnTo>
                        <a:pt x="5323" y="409"/>
                      </a:lnTo>
                      <a:lnTo>
                        <a:pt x="5368" y="414"/>
                      </a:lnTo>
                      <a:lnTo>
                        <a:pt x="5409" y="430"/>
                      </a:lnTo>
                      <a:lnTo>
                        <a:pt x="5447" y="454"/>
                      </a:lnTo>
                      <a:lnTo>
                        <a:pt x="5477" y="484"/>
                      </a:lnTo>
                      <a:lnTo>
                        <a:pt x="5501" y="520"/>
                      </a:lnTo>
                      <a:lnTo>
                        <a:pt x="5515" y="562"/>
                      </a:lnTo>
                      <a:lnTo>
                        <a:pt x="5521" y="609"/>
                      </a:lnTo>
                      <a:lnTo>
                        <a:pt x="5521" y="819"/>
                      </a:lnTo>
                      <a:lnTo>
                        <a:pt x="5629" y="819"/>
                      </a:lnTo>
                      <a:lnTo>
                        <a:pt x="5683" y="825"/>
                      </a:lnTo>
                      <a:lnTo>
                        <a:pt x="5735" y="839"/>
                      </a:lnTo>
                      <a:lnTo>
                        <a:pt x="5782" y="861"/>
                      </a:lnTo>
                      <a:lnTo>
                        <a:pt x="5823" y="890"/>
                      </a:lnTo>
                      <a:lnTo>
                        <a:pt x="5859" y="928"/>
                      </a:lnTo>
                      <a:lnTo>
                        <a:pt x="5890" y="969"/>
                      </a:lnTo>
                      <a:lnTo>
                        <a:pt x="5911" y="1016"/>
                      </a:lnTo>
                      <a:lnTo>
                        <a:pt x="5926" y="1066"/>
                      </a:lnTo>
                      <a:lnTo>
                        <a:pt x="5931" y="1120"/>
                      </a:lnTo>
                      <a:lnTo>
                        <a:pt x="5931" y="3991"/>
                      </a:lnTo>
                      <a:lnTo>
                        <a:pt x="5926" y="4045"/>
                      </a:lnTo>
                      <a:lnTo>
                        <a:pt x="5911" y="4097"/>
                      </a:lnTo>
                      <a:lnTo>
                        <a:pt x="5890" y="4144"/>
                      </a:lnTo>
                      <a:lnTo>
                        <a:pt x="5859" y="4186"/>
                      </a:lnTo>
                      <a:lnTo>
                        <a:pt x="5823" y="4222"/>
                      </a:lnTo>
                      <a:lnTo>
                        <a:pt x="5782" y="4252"/>
                      </a:lnTo>
                      <a:lnTo>
                        <a:pt x="5735" y="4274"/>
                      </a:lnTo>
                      <a:lnTo>
                        <a:pt x="5683" y="4288"/>
                      </a:lnTo>
                      <a:lnTo>
                        <a:pt x="5629" y="4292"/>
                      </a:lnTo>
                      <a:lnTo>
                        <a:pt x="301" y="4292"/>
                      </a:lnTo>
                      <a:lnTo>
                        <a:pt x="247" y="4288"/>
                      </a:lnTo>
                      <a:lnTo>
                        <a:pt x="196" y="4274"/>
                      </a:lnTo>
                      <a:lnTo>
                        <a:pt x="149" y="4252"/>
                      </a:lnTo>
                      <a:lnTo>
                        <a:pt x="108" y="4222"/>
                      </a:lnTo>
                      <a:lnTo>
                        <a:pt x="70" y="4186"/>
                      </a:lnTo>
                      <a:lnTo>
                        <a:pt x="41" y="4144"/>
                      </a:lnTo>
                      <a:lnTo>
                        <a:pt x="18" y="4097"/>
                      </a:lnTo>
                      <a:lnTo>
                        <a:pt x="5" y="4045"/>
                      </a:lnTo>
                      <a:lnTo>
                        <a:pt x="0" y="3991"/>
                      </a:lnTo>
                      <a:lnTo>
                        <a:pt x="0" y="1120"/>
                      </a:lnTo>
                      <a:lnTo>
                        <a:pt x="5" y="1066"/>
                      </a:lnTo>
                      <a:lnTo>
                        <a:pt x="20" y="1014"/>
                      </a:lnTo>
                      <a:lnTo>
                        <a:pt x="43" y="965"/>
                      </a:lnTo>
                      <a:lnTo>
                        <a:pt x="74" y="922"/>
                      </a:lnTo>
                      <a:lnTo>
                        <a:pt x="112" y="886"/>
                      </a:lnTo>
                      <a:lnTo>
                        <a:pt x="157" y="857"/>
                      </a:lnTo>
                      <a:lnTo>
                        <a:pt x="205" y="836"/>
                      </a:lnTo>
                      <a:lnTo>
                        <a:pt x="205" y="711"/>
                      </a:lnTo>
                      <a:lnTo>
                        <a:pt x="211" y="665"/>
                      </a:lnTo>
                      <a:lnTo>
                        <a:pt x="225" y="623"/>
                      </a:lnTo>
                      <a:lnTo>
                        <a:pt x="248" y="587"/>
                      </a:lnTo>
                      <a:lnTo>
                        <a:pt x="279" y="557"/>
                      </a:lnTo>
                      <a:lnTo>
                        <a:pt x="317" y="533"/>
                      </a:lnTo>
                      <a:lnTo>
                        <a:pt x="358" y="517"/>
                      </a:lnTo>
                      <a:lnTo>
                        <a:pt x="403" y="511"/>
                      </a:lnTo>
                      <a:lnTo>
                        <a:pt x="608" y="511"/>
                      </a:lnTo>
                      <a:lnTo>
                        <a:pt x="653" y="517"/>
                      </a:lnTo>
                      <a:lnTo>
                        <a:pt x="695" y="533"/>
                      </a:lnTo>
                      <a:lnTo>
                        <a:pt x="733" y="557"/>
                      </a:lnTo>
                      <a:lnTo>
                        <a:pt x="763" y="587"/>
                      </a:lnTo>
                      <a:lnTo>
                        <a:pt x="787" y="623"/>
                      </a:lnTo>
                      <a:lnTo>
                        <a:pt x="801" y="665"/>
                      </a:lnTo>
                      <a:lnTo>
                        <a:pt x="806" y="711"/>
                      </a:lnTo>
                      <a:lnTo>
                        <a:pt x="806" y="819"/>
                      </a:lnTo>
                      <a:lnTo>
                        <a:pt x="922" y="819"/>
                      </a:lnTo>
                      <a:lnTo>
                        <a:pt x="922" y="609"/>
                      </a:lnTo>
                      <a:lnTo>
                        <a:pt x="927" y="562"/>
                      </a:lnTo>
                      <a:lnTo>
                        <a:pt x="943" y="520"/>
                      </a:lnTo>
                      <a:lnTo>
                        <a:pt x="967" y="484"/>
                      </a:lnTo>
                      <a:lnTo>
                        <a:pt x="997" y="454"/>
                      </a:lnTo>
                      <a:lnTo>
                        <a:pt x="1033" y="430"/>
                      </a:lnTo>
                      <a:lnTo>
                        <a:pt x="1075" y="414"/>
                      </a:lnTo>
                      <a:lnTo>
                        <a:pt x="1121" y="409"/>
                      </a:lnTo>
                      <a:lnTo>
                        <a:pt x="1530" y="409"/>
                      </a:lnTo>
                      <a:lnTo>
                        <a:pt x="1577" y="414"/>
                      </a:lnTo>
                      <a:lnTo>
                        <a:pt x="1618" y="430"/>
                      </a:lnTo>
                      <a:lnTo>
                        <a:pt x="1654" y="454"/>
                      </a:lnTo>
                      <a:lnTo>
                        <a:pt x="1685" y="484"/>
                      </a:lnTo>
                      <a:lnTo>
                        <a:pt x="1708" y="520"/>
                      </a:lnTo>
                      <a:lnTo>
                        <a:pt x="1724" y="562"/>
                      </a:lnTo>
                      <a:lnTo>
                        <a:pt x="1730" y="609"/>
                      </a:lnTo>
                      <a:lnTo>
                        <a:pt x="1730" y="819"/>
                      </a:lnTo>
                      <a:lnTo>
                        <a:pt x="1897" y="819"/>
                      </a:lnTo>
                      <a:lnTo>
                        <a:pt x="1948" y="492"/>
                      </a:lnTo>
                      <a:lnTo>
                        <a:pt x="1948" y="492"/>
                      </a:lnTo>
                      <a:lnTo>
                        <a:pt x="1948" y="490"/>
                      </a:lnTo>
                      <a:lnTo>
                        <a:pt x="1949" y="488"/>
                      </a:lnTo>
                      <a:lnTo>
                        <a:pt x="1951" y="475"/>
                      </a:lnTo>
                      <a:lnTo>
                        <a:pt x="1953" y="474"/>
                      </a:lnTo>
                      <a:lnTo>
                        <a:pt x="1953" y="470"/>
                      </a:lnTo>
                      <a:lnTo>
                        <a:pt x="1957" y="465"/>
                      </a:lnTo>
                      <a:lnTo>
                        <a:pt x="1957" y="463"/>
                      </a:lnTo>
                      <a:lnTo>
                        <a:pt x="1960" y="457"/>
                      </a:lnTo>
                      <a:lnTo>
                        <a:pt x="1962" y="454"/>
                      </a:lnTo>
                      <a:lnTo>
                        <a:pt x="1966" y="448"/>
                      </a:lnTo>
                      <a:lnTo>
                        <a:pt x="1966" y="448"/>
                      </a:lnTo>
                      <a:lnTo>
                        <a:pt x="2273" y="38"/>
                      </a:lnTo>
                      <a:lnTo>
                        <a:pt x="2295" y="16"/>
                      </a:lnTo>
                      <a:lnTo>
                        <a:pt x="2320" y="4"/>
                      </a:lnTo>
                      <a:lnTo>
                        <a:pt x="235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7">
                  <a:extLst>
                    <a:ext uri="{FF2B5EF4-FFF2-40B4-BE49-F238E27FC236}">
                      <a16:creationId xmlns:a16="http://schemas.microsoft.com/office/drawing/2014/main" id="{BCD30B78-96C3-4930-9816-14C0112B10A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37" y="963"/>
                  <a:ext cx="915" cy="917"/>
                </a:xfrm>
                <a:custGeom>
                  <a:avLst/>
                  <a:gdLst>
                    <a:gd name="T0" fmla="*/ 825 w 1831"/>
                    <a:gd name="T1" fmla="*/ 198 h 1833"/>
                    <a:gd name="T2" fmla="*/ 654 w 1831"/>
                    <a:gd name="T3" fmla="*/ 241 h 1833"/>
                    <a:gd name="T4" fmla="*/ 502 w 1831"/>
                    <a:gd name="T5" fmla="*/ 322 h 1833"/>
                    <a:gd name="T6" fmla="*/ 375 w 1831"/>
                    <a:gd name="T7" fmla="*/ 436 h 1833"/>
                    <a:gd name="T8" fmla="*/ 276 w 1831"/>
                    <a:gd name="T9" fmla="*/ 576 h 1833"/>
                    <a:gd name="T10" fmla="*/ 214 w 1831"/>
                    <a:gd name="T11" fmla="*/ 738 h 1833"/>
                    <a:gd name="T12" fmla="*/ 191 w 1831"/>
                    <a:gd name="T13" fmla="*/ 917 h 1833"/>
                    <a:gd name="T14" fmla="*/ 214 w 1831"/>
                    <a:gd name="T15" fmla="*/ 1095 h 1833"/>
                    <a:gd name="T16" fmla="*/ 276 w 1831"/>
                    <a:gd name="T17" fmla="*/ 1257 h 1833"/>
                    <a:gd name="T18" fmla="*/ 375 w 1831"/>
                    <a:gd name="T19" fmla="*/ 1397 h 1833"/>
                    <a:gd name="T20" fmla="*/ 502 w 1831"/>
                    <a:gd name="T21" fmla="*/ 1511 h 1833"/>
                    <a:gd name="T22" fmla="*/ 654 w 1831"/>
                    <a:gd name="T23" fmla="*/ 1592 h 1833"/>
                    <a:gd name="T24" fmla="*/ 825 w 1831"/>
                    <a:gd name="T25" fmla="*/ 1635 h 1833"/>
                    <a:gd name="T26" fmla="*/ 1006 w 1831"/>
                    <a:gd name="T27" fmla="*/ 1635 h 1833"/>
                    <a:gd name="T28" fmla="*/ 1176 w 1831"/>
                    <a:gd name="T29" fmla="*/ 1592 h 1833"/>
                    <a:gd name="T30" fmla="*/ 1329 w 1831"/>
                    <a:gd name="T31" fmla="*/ 1511 h 1833"/>
                    <a:gd name="T32" fmla="*/ 1456 w 1831"/>
                    <a:gd name="T33" fmla="*/ 1397 h 1833"/>
                    <a:gd name="T34" fmla="*/ 1554 w 1831"/>
                    <a:gd name="T35" fmla="*/ 1257 h 1833"/>
                    <a:gd name="T36" fmla="*/ 1617 w 1831"/>
                    <a:gd name="T37" fmla="*/ 1095 h 1833"/>
                    <a:gd name="T38" fmla="*/ 1638 w 1831"/>
                    <a:gd name="T39" fmla="*/ 917 h 1833"/>
                    <a:gd name="T40" fmla="*/ 1617 w 1831"/>
                    <a:gd name="T41" fmla="*/ 738 h 1833"/>
                    <a:gd name="T42" fmla="*/ 1554 w 1831"/>
                    <a:gd name="T43" fmla="*/ 576 h 1833"/>
                    <a:gd name="T44" fmla="*/ 1456 w 1831"/>
                    <a:gd name="T45" fmla="*/ 436 h 1833"/>
                    <a:gd name="T46" fmla="*/ 1329 w 1831"/>
                    <a:gd name="T47" fmla="*/ 322 h 1833"/>
                    <a:gd name="T48" fmla="*/ 1176 w 1831"/>
                    <a:gd name="T49" fmla="*/ 241 h 1833"/>
                    <a:gd name="T50" fmla="*/ 1006 w 1831"/>
                    <a:gd name="T51" fmla="*/ 198 h 1833"/>
                    <a:gd name="T52" fmla="*/ 915 w 1831"/>
                    <a:gd name="T53" fmla="*/ 0 h 1833"/>
                    <a:gd name="T54" fmla="*/ 1111 w 1831"/>
                    <a:gd name="T55" fmla="*/ 22 h 1833"/>
                    <a:gd name="T56" fmla="*/ 1293 w 1831"/>
                    <a:gd name="T57" fmla="*/ 83 h 1833"/>
                    <a:gd name="T58" fmla="*/ 1456 w 1831"/>
                    <a:gd name="T59" fmla="*/ 178 h 1833"/>
                    <a:gd name="T60" fmla="*/ 1595 w 1831"/>
                    <a:gd name="T61" fmla="*/ 304 h 1833"/>
                    <a:gd name="T62" fmla="*/ 1707 w 1831"/>
                    <a:gd name="T63" fmla="*/ 456 h 1833"/>
                    <a:gd name="T64" fmla="*/ 1784 w 1831"/>
                    <a:gd name="T65" fmla="*/ 628 h 1833"/>
                    <a:gd name="T66" fmla="*/ 1825 w 1831"/>
                    <a:gd name="T67" fmla="*/ 818 h 1833"/>
                    <a:gd name="T68" fmla="*/ 1825 w 1831"/>
                    <a:gd name="T69" fmla="*/ 1017 h 1833"/>
                    <a:gd name="T70" fmla="*/ 1784 w 1831"/>
                    <a:gd name="T71" fmla="*/ 1207 h 1833"/>
                    <a:gd name="T72" fmla="*/ 1707 w 1831"/>
                    <a:gd name="T73" fmla="*/ 1379 h 1833"/>
                    <a:gd name="T74" fmla="*/ 1595 w 1831"/>
                    <a:gd name="T75" fmla="*/ 1531 h 1833"/>
                    <a:gd name="T76" fmla="*/ 1456 w 1831"/>
                    <a:gd name="T77" fmla="*/ 1657 h 1833"/>
                    <a:gd name="T78" fmla="*/ 1293 w 1831"/>
                    <a:gd name="T79" fmla="*/ 1752 h 1833"/>
                    <a:gd name="T80" fmla="*/ 1111 w 1831"/>
                    <a:gd name="T81" fmla="*/ 1812 h 1833"/>
                    <a:gd name="T82" fmla="*/ 915 w 1831"/>
                    <a:gd name="T83" fmla="*/ 1833 h 1833"/>
                    <a:gd name="T84" fmla="*/ 718 w 1831"/>
                    <a:gd name="T85" fmla="*/ 1812 h 1833"/>
                    <a:gd name="T86" fmla="*/ 537 w 1831"/>
                    <a:gd name="T87" fmla="*/ 1752 h 1833"/>
                    <a:gd name="T88" fmla="*/ 375 w 1831"/>
                    <a:gd name="T89" fmla="*/ 1657 h 1833"/>
                    <a:gd name="T90" fmla="*/ 236 w 1831"/>
                    <a:gd name="T91" fmla="*/ 1531 h 1833"/>
                    <a:gd name="T92" fmla="*/ 124 w 1831"/>
                    <a:gd name="T93" fmla="*/ 1379 h 1833"/>
                    <a:gd name="T94" fmla="*/ 47 w 1831"/>
                    <a:gd name="T95" fmla="*/ 1207 h 1833"/>
                    <a:gd name="T96" fmla="*/ 6 w 1831"/>
                    <a:gd name="T97" fmla="*/ 1017 h 1833"/>
                    <a:gd name="T98" fmla="*/ 6 w 1831"/>
                    <a:gd name="T99" fmla="*/ 818 h 1833"/>
                    <a:gd name="T100" fmla="*/ 47 w 1831"/>
                    <a:gd name="T101" fmla="*/ 628 h 1833"/>
                    <a:gd name="T102" fmla="*/ 124 w 1831"/>
                    <a:gd name="T103" fmla="*/ 456 h 1833"/>
                    <a:gd name="T104" fmla="*/ 236 w 1831"/>
                    <a:gd name="T105" fmla="*/ 304 h 1833"/>
                    <a:gd name="T106" fmla="*/ 375 w 1831"/>
                    <a:gd name="T107" fmla="*/ 178 h 1833"/>
                    <a:gd name="T108" fmla="*/ 537 w 1831"/>
                    <a:gd name="T109" fmla="*/ 83 h 1833"/>
                    <a:gd name="T110" fmla="*/ 718 w 1831"/>
                    <a:gd name="T111" fmla="*/ 22 h 1833"/>
                    <a:gd name="T112" fmla="*/ 915 w 1831"/>
                    <a:gd name="T113" fmla="*/ 0 h 1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831" h="1833">
                      <a:moveTo>
                        <a:pt x="915" y="193"/>
                      </a:moveTo>
                      <a:lnTo>
                        <a:pt x="825" y="198"/>
                      </a:lnTo>
                      <a:lnTo>
                        <a:pt x="736" y="216"/>
                      </a:lnTo>
                      <a:lnTo>
                        <a:pt x="654" y="241"/>
                      </a:lnTo>
                      <a:lnTo>
                        <a:pt x="574" y="277"/>
                      </a:lnTo>
                      <a:lnTo>
                        <a:pt x="502" y="322"/>
                      </a:lnTo>
                      <a:lnTo>
                        <a:pt x="434" y="376"/>
                      </a:lnTo>
                      <a:lnTo>
                        <a:pt x="375" y="436"/>
                      </a:lnTo>
                      <a:lnTo>
                        <a:pt x="321" y="504"/>
                      </a:lnTo>
                      <a:lnTo>
                        <a:pt x="276" y="576"/>
                      </a:lnTo>
                      <a:lnTo>
                        <a:pt x="240" y="655"/>
                      </a:lnTo>
                      <a:lnTo>
                        <a:pt x="214" y="738"/>
                      </a:lnTo>
                      <a:lnTo>
                        <a:pt x="196" y="827"/>
                      </a:lnTo>
                      <a:lnTo>
                        <a:pt x="191" y="917"/>
                      </a:lnTo>
                      <a:lnTo>
                        <a:pt x="196" y="1008"/>
                      </a:lnTo>
                      <a:lnTo>
                        <a:pt x="214" y="1095"/>
                      </a:lnTo>
                      <a:lnTo>
                        <a:pt x="240" y="1178"/>
                      </a:lnTo>
                      <a:lnTo>
                        <a:pt x="276" y="1257"/>
                      </a:lnTo>
                      <a:lnTo>
                        <a:pt x="321" y="1331"/>
                      </a:lnTo>
                      <a:lnTo>
                        <a:pt x="375" y="1397"/>
                      </a:lnTo>
                      <a:lnTo>
                        <a:pt x="434" y="1459"/>
                      </a:lnTo>
                      <a:lnTo>
                        <a:pt x="502" y="1511"/>
                      </a:lnTo>
                      <a:lnTo>
                        <a:pt x="574" y="1556"/>
                      </a:lnTo>
                      <a:lnTo>
                        <a:pt x="654" y="1592"/>
                      </a:lnTo>
                      <a:lnTo>
                        <a:pt x="736" y="1619"/>
                      </a:lnTo>
                      <a:lnTo>
                        <a:pt x="825" y="1635"/>
                      </a:lnTo>
                      <a:lnTo>
                        <a:pt x="915" y="1641"/>
                      </a:lnTo>
                      <a:lnTo>
                        <a:pt x="1006" y="1635"/>
                      </a:lnTo>
                      <a:lnTo>
                        <a:pt x="1093" y="1619"/>
                      </a:lnTo>
                      <a:lnTo>
                        <a:pt x="1176" y="1592"/>
                      </a:lnTo>
                      <a:lnTo>
                        <a:pt x="1255" y="1556"/>
                      </a:lnTo>
                      <a:lnTo>
                        <a:pt x="1329" y="1511"/>
                      </a:lnTo>
                      <a:lnTo>
                        <a:pt x="1395" y="1459"/>
                      </a:lnTo>
                      <a:lnTo>
                        <a:pt x="1456" y="1397"/>
                      </a:lnTo>
                      <a:lnTo>
                        <a:pt x="1509" y="1331"/>
                      </a:lnTo>
                      <a:lnTo>
                        <a:pt x="1554" y="1257"/>
                      </a:lnTo>
                      <a:lnTo>
                        <a:pt x="1590" y="1178"/>
                      </a:lnTo>
                      <a:lnTo>
                        <a:pt x="1617" y="1095"/>
                      </a:lnTo>
                      <a:lnTo>
                        <a:pt x="1633" y="1008"/>
                      </a:lnTo>
                      <a:lnTo>
                        <a:pt x="1638" y="917"/>
                      </a:lnTo>
                      <a:lnTo>
                        <a:pt x="1633" y="827"/>
                      </a:lnTo>
                      <a:lnTo>
                        <a:pt x="1617" y="738"/>
                      </a:lnTo>
                      <a:lnTo>
                        <a:pt x="1590" y="655"/>
                      </a:lnTo>
                      <a:lnTo>
                        <a:pt x="1554" y="576"/>
                      </a:lnTo>
                      <a:lnTo>
                        <a:pt x="1509" y="504"/>
                      </a:lnTo>
                      <a:lnTo>
                        <a:pt x="1456" y="436"/>
                      </a:lnTo>
                      <a:lnTo>
                        <a:pt x="1395" y="376"/>
                      </a:lnTo>
                      <a:lnTo>
                        <a:pt x="1329" y="322"/>
                      </a:lnTo>
                      <a:lnTo>
                        <a:pt x="1255" y="277"/>
                      </a:lnTo>
                      <a:lnTo>
                        <a:pt x="1176" y="241"/>
                      </a:lnTo>
                      <a:lnTo>
                        <a:pt x="1093" y="216"/>
                      </a:lnTo>
                      <a:lnTo>
                        <a:pt x="1006" y="198"/>
                      </a:lnTo>
                      <a:lnTo>
                        <a:pt x="915" y="193"/>
                      </a:lnTo>
                      <a:close/>
                      <a:moveTo>
                        <a:pt x="915" y="0"/>
                      </a:moveTo>
                      <a:lnTo>
                        <a:pt x="1015" y="5"/>
                      </a:lnTo>
                      <a:lnTo>
                        <a:pt x="1111" y="22"/>
                      </a:lnTo>
                      <a:lnTo>
                        <a:pt x="1204" y="47"/>
                      </a:lnTo>
                      <a:lnTo>
                        <a:pt x="1293" y="83"/>
                      </a:lnTo>
                      <a:lnTo>
                        <a:pt x="1377" y="126"/>
                      </a:lnTo>
                      <a:lnTo>
                        <a:pt x="1456" y="178"/>
                      </a:lnTo>
                      <a:lnTo>
                        <a:pt x="1528" y="238"/>
                      </a:lnTo>
                      <a:lnTo>
                        <a:pt x="1595" y="304"/>
                      </a:lnTo>
                      <a:lnTo>
                        <a:pt x="1654" y="376"/>
                      </a:lnTo>
                      <a:lnTo>
                        <a:pt x="1707" y="456"/>
                      </a:lnTo>
                      <a:lnTo>
                        <a:pt x="1750" y="538"/>
                      </a:lnTo>
                      <a:lnTo>
                        <a:pt x="1784" y="628"/>
                      </a:lnTo>
                      <a:lnTo>
                        <a:pt x="1809" y="720"/>
                      </a:lnTo>
                      <a:lnTo>
                        <a:pt x="1825" y="818"/>
                      </a:lnTo>
                      <a:lnTo>
                        <a:pt x="1831" y="917"/>
                      </a:lnTo>
                      <a:lnTo>
                        <a:pt x="1825" y="1017"/>
                      </a:lnTo>
                      <a:lnTo>
                        <a:pt x="1809" y="1113"/>
                      </a:lnTo>
                      <a:lnTo>
                        <a:pt x="1784" y="1207"/>
                      </a:lnTo>
                      <a:lnTo>
                        <a:pt x="1750" y="1295"/>
                      </a:lnTo>
                      <a:lnTo>
                        <a:pt x="1707" y="1379"/>
                      </a:lnTo>
                      <a:lnTo>
                        <a:pt x="1654" y="1459"/>
                      </a:lnTo>
                      <a:lnTo>
                        <a:pt x="1595" y="1531"/>
                      </a:lnTo>
                      <a:lnTo>
                        <a:pt x="1528" y="1597"/>
                      </a:lnTo>
                      <a:lnTo>
                        <a:pt x="1456" y="1657"/>
                      </a:lnTo>
                      <a:lnTo>
                        <a:pt x="1377" y="1707"/>
                      </a:lnTo>
                      <a:lnTo>
                        <a:pt x="1293" y="1752"/>
                      </a:lnTo>
                      <a:lnTo>
                        <a:pt x="1204" y="1787"/>
                      </a:lnTo>
                      <a:lnTo>
                        <a:pt x="1111" y="1812"/>
                      </a:lnTo>
                      <a:lnTo>
                        <a:pt x="1015" y="1828"/>
                      </a:lnTo>
                      <a:lnTo>
                        <a:pt x="915" y="1833"/>
                      </a:lnTo>
                      <a:lnTo>
                        <a:pt x="816" y="1828"/>
                      </a:lnTo>
                      <a:lnTo>
                        <a:pt x="718" y="1812"/>
                      </a:lnTo>
                      <a:lnTo>
                        <a:pt x="627" y="1787"/>
                      </a:lnTo>
                      <a:lnTo>
                        <a:pt x="537" y="1752"/>
                      </a:lnTo>
                      <a:lnTo>
                        <a:pt x="454" y="1707"/>
                      </a:lnTo>
                      <a:lnTo>
                        <a:pt x="375" y="1657"/>
                      </a:lnTo>
                      <a:lnTo>
                        <a:pt x="303" y="1597"/>
                      </a:lnTo>
                      <a:lnTo>
                        <a:pt x="236" y="1531"/>
                      </a:lnTo>
                      <a:lnTo>
                        <a:pt x="177" y="1459"/>
                      </a:lnTo>
                      <a:lnTo>
                        <a:pt x="124" y="1379"/>
                      </a:lnTo>
                      <a:lnTo>
                        <a:pt x="81" y="1295"/>
                      </a:lnTo>
                      <a:lnTo>
                        <a:pt x="47" y="1207"/>
                      </a:lnTo>
                      <a:lnTo>
                        <a:pt x="20" y="1113"/>
                      </a:lnTo>
                      <a:lnTo>
                        <a:pt x="6" y="1017"/>
                      </a:lnTo>
                      <a:lnTo>
                        <a:pt x="0" y="917"/>
                      </a:lnTo>
                      <a:lnTo>
                        <a:pt x="6" y="818"/>
                      </a:lnTo>
                      <a:lnTo>
                        <a:pt x="20" y="720"/>
                      </a:lnTo>
                      <a:lnTo>
                        <a:pt x="47" y="628"/>
                      </a:lnTo>
                      <a:lnTo>
                        <a:pt x="81" y="538"/>
                      </a:lnTo>
                      <a:lnTo>
                        <a:pt x="124" y="456"/>
                      </a:lnTo>
                      <a:lnTo>
                        <a:pt x="177" y="376"/>
                      </a:lnTo>
                      <a:lnTo>
                        <a:pt x="236" y="304"/>
                      </a:lnTo>
                      <a:lnTo>
                        <a:pt x="303" y="238"/>
                      </a:lnTo>
                      <a:lnTo>
                        <a:pt x="375" y="178"/>
                      </a:lnTo>
                      <a:lnTo>
                        <a:pt x="454" y="126"/>
                      </a:lnTo>
                      <a:lnTo>
                        <a:pt x="537" y="83"/>
                      </a:lnTo>
                      <a:lnTo>
                        <a:pt x="627" y="47"/>
                      </a:lnTo>
                      <a:lnTo>
                        <a:pt x="718" y="22"/>
                      </a:lnTo>
                      <a:lnTo>
                        <a:pt x="816" y="5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8">
                  <a:extLst>
                    <a:ext uri="{FF2B5EF4-FFF2-40B4-BE49-F238E27FC236}">
                      <a16:creationId xmlns:a16="http://schemas.microsoft.com/office/drawing/2014/main" id="{B87FCEBB-E441-47CB-A2F0-8977F81BC5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93" y="1220"/>
                  <a:ext cx="403" cy="404"/>
                </a:xfrm>
                <a:custGeom>
                  <a:avLst/>
                  <a:gdLst>
                    <a:gd name="T0" fmla="*/ 355 w 807"/>
                    <a:gd name="T1" fmla="*/ 198 h 807"/>
                    <a:gd name="T2" fmla="*/ 272 w 807"/>
                    <a:gd name="T3" fmla="*/ 240 h 807"/>
                    <a:gd name="T4" fmla="*/ 215 w 807"/>
                    <a:gd name="T5" fmla="*/ 312 h 807"/>
                    <a:gd name="T6" fmla="*/ 193 w 807"/>
                    <a:gd name="T7" fmla="*/ 404 h 807"/>
                    <a:gd name="T8" fmla="*/ 215 w 807"/>
                    <a:gd name="T9" fmla="*/ 497 h 807"/>
                    <a:gd name="T10" fmla="*/ 272 w 807"/>
                    <a:gd name="T11" fmla="*/ 569 h 807"/>
                    <a:gd name="T12" fmla="*/ 355 w 807"/>
                    <a:gd name="T13" fmla="*/ 611 h 807"/>
                    <a:gd name="T14" fmla="*/ 452 w 807"/>
                    <a:gd name="T15" fmla="*/ 611 h 807"/>
                    <a:gd name="T16" fmla="*/ 537 w 807"/>
                    <a:gd name="T17" fmla="*/ 569 h 807"/>
                    <a:gd name="T18" fmla="*/ 594 w 807"/>
                    <a:gd name="T19" fmla="*/ 497 h 807"/>
                    <a:gd name="T20" fmla="*/ 616 w 807"/>
                    <a:gd name="T21" fmla="*/ 404 h 807"/>
                    <a:gd name="T22" fmla="*/ 594 w 807"/>
                    <a:gd name="T23" fmla="*/ 312 h 807"/>
                    <a:gd name="T24" fmla="*/ 537 w 807"/>
                    <a:gd name="T25" fmla="*/ 240 h 807"/>
                    <a:gd name="T26" fmla="*/ 452 w 807"/>
                    <a:gd name="T27" fmla="*/ 198 h 807"/>
                    <a:gd name="T28" fmla="*/ 404 w 807"/>
                    <a:gd name="T29" fmla="*/ 0 h 807"/>
                    <a:gd name="T30" fmla="*/ 531 w 807"/>
                    <a:gd name="T31" fmla="*/ 22 h 807"/>
                    <a:gd name="T32" fmla="*/ 643 w 807"/>
                    <a:gd name="T33" fmla="*/ 78 h 807"/>
                    <a:gd name="T34" fmla="*/ 729 w 807"/>
                    <a:gd name="T35" fmla="*/ 166 h 807"/>
                    <a:gd name="T36" fmla="*/ 787 w 807"/>
                    <a:gd name="T37" fmla="*/ 276 h 807"/>
                    <a:gd name="T38" fmla="*/ 807 w 807"/>
                    <a:gd name="T39" fmla="*/ 404 h 807"/>
                    <a:gd name="T40" fmla="*/ 787 w 807"/>
                    <a:gd name="T41" fmla="*/ 531 h 807"/>
                    <a:gd name="T42" fmla="*/ 729 w 807"/>
                    <a:gd name="T43" fmla="*/ 643 h 807"/>
                    <a:gd name="T44" fmla="*/ 643 w 807"/>
                    <a:gd name="T45" fmla="*/ 730 h 807"/>
                    <a:gd name="T46" fmla="*/ 531 w 807"/>
                    <a:gd name="T47" fmla="*/ 787 h 807"/>
                    <a:gd name="T48" fmla="*/ 404 w 807"/>
                    <a:gd name="T49" fmla="*/ 807 h 807"/>
                    <a:gd name="T50" fmla="*/ 278 w 807"/>
                    <a:gd name="T51" fmla="*/ 787 h 807"/>
                    <a:gd name="T52" fmla="*/ 166 w 807"/>
                    <a:gd name="T53" fmla="*/ 730 h 807"/>
                    <a:gd name="T54" fmla="*/ 78 w 807"/>
                    <a:gd name="T55" fmla="*/ 643 h 807"/>
                    <a:gd name="T56" fmla="*/ 22 w 807"/>
                    <a:gd name="T57" fmla="*/ 531 h 807"/>
                    <a:gd name="T58" fmla="*/ 0 w 807"/>
                    <a:gd name="T59" fmla="*/ 404 h 807"/>
                    <a:gd name="T60" fmla="*/ 22 w 807"/>
                    <a:gd name="T61" fmla="*/ 276 h 807"/>
                    <a:gd name="T62" fmla="*/ 78 w 807"/>
                    <a:gd name="T63" fmla="*/ 166 h 807"/>
                    <a:gd name="T64" fmla="*/ 166 w 807"/>
                    <a:gd name="T65" fmla="*/ 78 h 807"/>
                    <a:gd name="T66" fmla="*/ 278 w 807"/>
                    <a:gd name="T67" fmla="*/ 22 h 807"/>
                    <a:gd name="T68" fmla="*/ 404 w 807"/>
                    <a:gd name="T69" fmla="*/ 0 h 8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07" h="807">
                      <a:moveTo>
                        <a:pt x="404" y="193"/>
                      </a:moveTo>
                      <a:lnTo>
                        <a:pt x="355" y="198"/>
                      </a:lnTo>
                      <a:lnTo>
                        <a:pt x="312" y="215"/>
                      </a:lnTo>
                      <a:lnTo>
                        <a:pt x="272" y="240"/>
                      </a:lnTo>
                      <a:lnTo>
                        <a:pt x="240" y="272"/>
                      </a:lnTo>
                      <a:lnTo>
                        <a:pt x="215" y="312"/>
                      </a:lnTo>
                      <a:lnTo>
                        <a:pt x="198" y="355"/>
                      </a:lnTo>
                      <a:lnTo>
                        <a:pt x="193" y="404"/>
                      </a:lnTo>
                      <a:lnTo>
                        <a:pt x="198" y="452"/>
                      </a:lnTo>
                      <a:lnTo>
                        <a:pt x="215" y="497"/>
                      </a:lnTo>
                      <a:lnTo>
                        <a:pt x="240" y="537"/>
                      </a:lnTo>
                      <a:lnTo>
                        <a:pt x="272" y="569"/>
                      </a:lnTo>
                      <a:lnTo>
                        <a:pt x="312" y="595"/>
                      </a:lnTo>
                      <a:lnTo>
                        <a:pt x="355" y="611"/>
                      </a:lnTo>
                      <a:lnTo>
                        <a:pt x="404" y="616"/>
                      </a:lnTo>
                      <a:lnTo>
                        <a:pt x="452" y="611"/>
                      </a:lnTo>
                      <a:lnTo>
                        <a:pt x="497" y="595"/>
                      </a:lnTo>
                      <a:lnTo>
                        <a:pt x="537" y="569"/>
                      </a:lnTo>
                      <a:lnTo>
                        <a:pt x="569" y="537"/>
                      </a:lnTo>
                      <a:lnTo>
                        <a:pt x="594" y="497"/>
                      </a:lnTo>
                      <a:lnTo>
                        <a:pt x="611" y="452"/>
                      </a:lnTo>
                      <a:lnTo>
                        <a:pt x="616" y="404"/>
                      </a:lnTo>
                      <a:lnTo>
                        <a:pt x="611" y="355"/>
                      </a:lnTo>
                      <a:lnTo>
                        <a:pt x="594" y="312"/>
                      </a:lnTo>
                      <a:lnTo>
                        <a:pt x="569" y="272"/>
                      </a:lnTo>
                      <a:lnTo>
                        <a:pt x="537" y="240"/>
                      </a:lnTo>
                      <a:lnTo>
                        <a:pt x="497" y="215"/>
                      </a:lnTo>
                      <a:lnTo>
                        <a:pt x="452" y="198"/>
                      </a:lnTo>
                      <a:lnTo>
                        <a:pt x="404" y="193"/>
                      </a:lnTo>
                      <a:close/>
                      <a:moveTo>
                        <a:pt x="404" y="0"/>
                      </a:moveTo>
                      <a:lnTo>
                        <a:pt x="470" y="6"/>
                      </a:lnTo>
                      <a:lnTo>
                        <a:pt x="531" y="22"/>
                      </a:lnTo>
                      <a:lnTo>
                        <a:pt x="589" y="45"/>
                      </a:lnTo>
                      <a:lnTo>
                        <a:pt x="643" y="78"/>
                      </a:lnTo>
                      <a:lnTo>
                        <a:pt x="690" y="119"/>
                      </a:lnTo>
                      <a:lnTo>
                        <a:pt x="729" y="166"/>
                      </a:lnTo>
                      <a:lnTo>
                        <a:pt x="762" y="218"/>
                      </a:lnTo>
                      <a:lnTo>
                        <a:pt x="787" y="276"/>
                      </a:lnTo>
                      <a:lnTo>
                        <a:pt x="803" y="339"/>
                      </a:lnTo>
                      <a:lnTo>
                        <a:pt x="807" y="404"/>
                      </a:lnTo>
                      <a:lnTo>
                        <a:pt x="803" y="470"/>
                      </a:lnTo>
                      <a:lnTo>
                        <a:pt x="787" y="531"/>
                      </a:lnTo>
                      <a:lnTo>
                        <a:pt x="762" y="589"/>
                      </a:lnTo>
                      <a:lnTo>
                        <a:pt x="729" y="643"/>
                      </a:lnTo>
                      <a:lnTo>
                        <a:pt x="690" y="690"/>
                      </a:lnTo>
                      <a:lnTo>
                        <a:pt x="643" y="730"/>
                      </a:lnTo>
                      <a:lnTo>
                        <a:pt x="589" y="762"/>
                      </a:lnTo>
                      <a:lnTo>
                        <a:pt x="531" y="787"/>
                      </a:lnTo>
                      <a:lnTo>
                        <a:pt x="470" y="802"/>
                      </a:lnTo>
                      <a:lnTo>
                        <a:pt x="404" y="807"/>
                      </a:lnTo>
                      <a:lnTo>
                        <a:pt x="339" y="802"/>
                      </a:lnTo>
                      <a:lnTo>
                        <a:pt x="278" y="787"/>
                      </a:lnTo>
                      <a:lnTo>
                        <a:pt x="218" y="762"/>
                      </a:lnTo>
                      <a:lnTo>
                        <a:pt x="166" y="730"/>
                      </a:lnTo>
                      <a:lnTo>
                        <a:pt x="119" y="690"/>
                      </a:lnTo>
                      <a:lnTo>
                        <a:pt x="78" y="643"/>
                      </a:lnTo>
                      <a:lnTo>
                        <a:pt x="45" y="589"/>
                      </a:lnTo>
                      <a:lnTo>
                        <a:pt x="22" y="531"/>
                      </a:lnTo>
                      <a:lnTo>
                        <a:pt x="6" y="470"/>
                      </a:lnTo>
                      <a:lnTo>
                        <a:pt x="0" y="404"/>
                      </a:lnTo>
                      <a:lnTo>
                        <a:pt x="6" y="339"/>
                      </a:lnTo>
                      <a:lnTo>
                        <a:pt x="22" y="276"/>
                      </a:lnTo>
                      <a:lnTo>
                        <a:pt x="45" y="218"/>
                      </a:lnTo>
                      <a:lnTo>
                        <a:pt x="78" y="166"/>
                      </a:lnTo>
                      <a:lnTo>
                        <a:pt x="119" y="119"/>
                      </a:lnTo>
                      <a:lnTo>
                        <a:pt x="166" y="78"/>
                      </a:lnTo>
                      <a:lnTo>
                        <a:pt x="218" y="45"/>
                      </a:lnTo>
                      <a:lnTo>
                        <a:pt x="278" y="22"/>
                      </a:lnTo>
                      <a:lnTo>
                        <a:pt x="339" y="6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639BD3-A64E-4B09-A899-D6620BD2E2B2}"/>
              </a:ext>
            </a:extLst>
          </p:cNvPr>
          <p:cNvGrpSpPr/>
          <p:nvPr/>
        </p:nvGrpSpPr>
        <p:grpSpPr>
          <a:xfrm>
            <a:off x="2007278" y="2179064"/>
            <a:ext cx="3704019" cy="1113411"/>
            <a:chOff x="2007278" y="2179064"/>
            <a:chExt cx="3704019" cy="11134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004047-FDEE-4E6C-BE75-FAC9C12B3B90}"/>
                </a:ext>
              </a:extLst>
            </p:cNvPr>
            <p:cNvSpPr txBox="1"/>
            <p:nvPr/>
          </p:nvSpPr>
          <p:spPr>
            <a:xfrm>
              <a:off x="2957438" y="2276812"/>
              <a:ext cx="27538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Data Compression - Reduce memory/space needed to store data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D50B07-675C-4589-94FA-5CC65CF9F9AF}"/>
                </a:ext>
              </a:extLst>
            </p:cNvPr>
            <p:cNvGrpSpPr/>
            <p:nvPr/>
          </p:nvGrpSpPr>
          <p:grpSpPr>
            <a:xfrm>
              <a:off x="2007278" y="2179064"/>
              <a:ext cx="870332" cy="903383"/>
              <a:chOff x="2007278" y="2179064"/>
              <a:chExt cx="870332" cy="90338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7B8267-B94F-424D-BF67-095171D1FF22}"/>
                  </a:ext>
                </a:extLst>
              </p:cNvPr>
              <p:cNvSpPr/>
              <p:nvPr/>
            </p:nvSpPr>
            <p:spPr>
              <a:xfrm>
                <a:off x="2007278" y="2179064"/>
                <a:ext cx="870332" cy="9033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1">
                <a:extLst>
                  <a:ext uri="{FF2B5EF4-FFF2-40B4-BE49-F238E27FC236}">
                    <a16:creationId xmlns:a16="http://schemas.microsoft.com/office/drawing/2014/main" id="{0A68D782-7F3F-46D6-A292-713FB3CC99A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339972" y="2401257"/>
                <a:ext cx="204945" cy="458997"/>
                <a:chOff x="3002" y="-30"/>
                <a:chExt cx="1323" cy="2963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FD081E23-939A-4146-AE9E-A68F36EF50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02" y="-30"/>
                  <a:ext cx="1323" cy="2963"/>
                </a:xfrm>
                <a:custGeom>
                  <a:avLst/>
                  <a:gdLst>
                    <a:gd name="T0" fmla="*/ 236 w 2647"/>
                    <a:gd name="T1" fmla="*/ 1750 h 5927"/>
                    <a:gd name="T2" fmla="*/ 191 w 2647"/>
                    <a:gd name="T3" fmla="*/ 1838 h 5927"/>
                    <a:gd name="T4" fmla="*/ 213 w 2647"/>
                    <a:gd name="T5" fmla="*/ 4818 h 5927"/>
                    <a:gd name="T6" fmla="*/ 313 w 2647"/>
                    <a:gd name="T7" fmla="*/ 5113 h 5927"/>
                    <a:gd name="T8" fmla="*/ 488 w 2647"/>
                    <a:gd name="T9" fmla="*/ 5366 h 5927"/>
                    <a:gd name="T10" fmla="*/ 722 w 2647"/>
                    <a:gd name="T11" fmla="*/ 5562 h 5927"/>
                    <a:gd name="T12" fmla="*/ 1005 w 2647"/>
                    <a:gd name="T13" fmla="*/ 5690 h 5927"/>
                    <a:gd name="T14" fmla="*/ 1322 w 2647"/>
                    <a:gd name="T15" fmla="*/ 5736 h 5927"/>
                    <a:gd name="T16" fmla="*/ 1639 w 2647"/>
                    <a:gd name="T17" fmla="*/ 5690 h 5927"/>
                    <a:gd name="T18" fmla="*/ 1922 w 2647"/>
                    <a:gd name="T19" fmla="*/ 5562 h 5927"/>
                    <a:gd name="T20" fmla="*/ 2158 w 2647"/>
                    <a:gd name="T21" fmla="*/ 5366 h 5927"/>
                    <a:gd name="T22" fmla="*/ 2333 w 2647"/>
                    <a:gd name="T23" fmla="*/ 5113 h 5927"/>
                    <a:gd name="T24" fmla="*/ 2434 w 2647"/>
                    <a:gd name="T25" fmla="*/ 4818 h 5927"/>
                    <a:gd name="T26" fmla="*/ 2454 w 2647"/>
                    <a:gd name="T27" fmla="*/ 1838 h 5927"/>
                    <a:gd name="T28" fmla="*/ 2411 w 2647"/>
                    <a:gd name="T29" fmla="*/ 1750 h 5927"/>
                    <a:gd name="T30" fmla="*/ 299 w 2647"/>
                    <a:gd name="T31" fmla="*/ 1728 h 5927"/>
                    <a:gd name="T32" fmla="*/ 499 w 2647"/>
                    <a:gd name="T33" fmla="*/ 197 h 5927"/>
                    <a:gd name="T34" fmla="*/ 2148 w 2647"/>
                    <a:gd name="T35" fmla="*/ 1537 h 5927"/>
                    <a:gd name="T36" fmla="*/ 2144 w 2647"/>
                    <a:gd name="T37" fmla="*/ 193 h 5927"/>
                    <a:gd name="T38" fmla="*/ 504 w 2647"/>
                    <a:gd name="T39" fmla="*/ 0 h 5927"/>
                    <a:gd name="T40" fmla="*/ 2229 w 2647"/>
                    <a:gd name="T41" fmla="*/ 22 h 5927"/>
                    <a:gd name="T42" fmla="*/ 2319 w 2647"/>
                    <a:gd name="T43" fmla="*/ 112 h 5927"/>
                    <a:gd name="T44" fmla="*/ 2339 w 2647"/>
                    <a:gd name="T45" fmla="*/ 1537 h 5927"/>
                    <a:gd name="T46" fmla="*/ 2450 w 2647"/>
                    <a:gd name="T47" fmla="*/ 1555 h 5927"/>
                    <a:gd name="T48" fmla="*/ 2575 w 2647"/>
                    <a:gd name="T49" fmla="*/ 1643 h 5927"/>
                    <a:gd name="T50" fmla="*/ 2641 w 2647"/>
                    <a:gd name="T51" fmla="*/ 1784 h 5927"/>
                    <a:gd name="T52" fmla="*/ 2641 w 2647"/>
                    <a:gd name="T53" fmla="*/ 4722 h 5927"/>
                    <a:gd name="T54" fmla="*/ 2564 w 2647"/>
                    <a:gd name="T55" fmla="*/ 5065 h 5927"/>
                    <a:gd name="T56" fmla="*/ 2403 w 2647"/>
                    <a:gd name="T57" fmla="*/ 5366 h 5927"/>
                    <a:gd name="T58" fmla="*/ 2175 w 2647"/>
                    <a:gd name="T59" fmla="*/ 5615 h 5927"/>
                    <a:gd name="T60" fmla="*/ 1890 w 2647"/>
                    <a:gd name="T61" fmla="*/ 5799 h 5927"/>
                    <a:gd name="T62" fmla="*/ 1560 w 2647"/>
                    <a:gd name="T63" fmla="*/ 5905 h 5927"/>
                    <a:gd name="T64" fmla="*/ 1202 w 2647"/>
                    <a:gd name="T65" fmla="*/ 5921 h 5927"/>
                    <a:gd name="T66" fmla="*/ 861 w 2647"/>
                    <a:gd name="T67" fmla="*/ 5844 h 5927"/>
                    <a:gd name="T68" fmla="*/ 560 w 2647"/>
                    <a:gd name="T69" fmla="*/ 5685 h 5927"/>
                    <a:gd name="T70" fmla="*/ 312 w 2647"/>
                    <a:gd name="T71" fmla="*/ 5456 h 5927"/>
                    <a:gd name="T72" fmla="*/ 128 w 2647"/>
                    <a:gd name="T73" fmla="*/ 5169 h 5927"/>
                    <a:gd name="T74" fmla="*/ 22 w 2647"/>
                    <a:gd name="T75" fmla="*/ 4839 h 5927"/>
                    <a:gd name="T76" fmla="*/ 0 w 2647"/>
                    <a:gd name="T77" fmla="*/ 1838 h 5927"/>
                    <a:gd name="T78" fmla="*/ 41 w 2647"/>
                    <a:gd name="T79" fmla="*/ 1686 h 5927"/>
                    <a:gd name="T80" fmla="*/ 148 w 2647"/>
                    <a:gd name="T81" fmla="*/ 1578 h 5927"/>
                    <a:gd name="T82" fmla="*/ 299 w 2647"/>
                    <a:gd name="T83" fmla="*/ 1537 h 5927"/>
                    <a:gd name="T84" fmla="*/ 312 w 2647"/>
                    <a:gd name="T85" fmla="*/ 153 h 5927"/>
                    <a:gd name="T86" fmla="*/ 380 w 2647"/>
                    <a:gd name="T87" fmla="*/ 45 h 5927"/>
                    <a:gd name="T88" fmla="*/ 504 w 2647"/>
                    <a:gd name="T89" fmla="*/ 0 h 5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647" h="5927">
                      <a:moveTo>
                        <a:pt x="299" y="1728"/>
                      </a:moveTo>
                      <a:lnTo>
                        <a:pt x="265" y="1733"/>
                      </a:lnTo>
                      <a:lnTo>
                        <a:pt x="236" y="1750"/>
                      </a:lnTo>
                      <a:lnTo>
                        <a:pt x="213" y="1773"/>
                      </a:lnTo>
                      <a:lnTo>
                        <a:pt x="196" y="1804"/>
                      </a:lnTo>
                      <a:lnTo>
                        <a:pt x="191" y="1838"/>
                      </a:lnTo>
                      <a:lnTo>
                        <a:pt x="191" y="4603"/>
                      </a:lnTo>
                      <a:lnTo>
                        <a:pt x="196" y="4711"/>
                      </a:lnTo>
                      <a:lnTo>
                        <a:pt x="213" y="4818"/>
                      </a:lnTo>
                      <a:lnTo>
                        <a:pt x="236" y="4920"/>
                      </a:lnTo>
                      <a:lnTo>
                        <a:pt x="270" y="5020"/>
                      </a:lnTo>
                      <a:lnTo>
                        <a:pt x="313" y="5113"/>
                      </a:lnTo>
                      <a:lnTo>
                        <a:pt x="364" y="5204"/>
                      </a:lnTo>
                      <a:lnTo>
                        <a:pt x="422" y="5286"/>
                      </a:lnTo>
                      <a:lnTo>
                        <a:pt x="488" y="5366"/>
                      </a:lnTo>
                      <a:lnTo>
                        <a:pt x="560" y="5438"/>
                      </a:lnTo>
                      <a:lnTo>
                        <a:pt x="638" y="5505"/>
                      </a:lnTo>
                      <a:lnTo>
                        <a:pt x="722" y="5562"/>
                      </a:lnTo>
                      <a:lnTo>
                        <a:pt x="813" y="5613"/>
                      </a:lnTo>
                      <a:lnTo>
                        <a:pt x="906" y="5656"/>
                      </a:lnTo>
                      <a:lnTo>
                        <a:pt x="1005" y="5690"/>
                      </a:lnTo>
                      <a:lnTo>
                        <a:pt x="1108" y="5714"/>
                      </a:lnTo>
                      <a:lnTo>
                        <a:pt x="1214" y="5730"/>
                      </a:lnTo>
                      <a:lnTo>
                        <a:pt x="1322" y="5736"/>
                      </a:lnTo>
                      <a:lnTo>
                        <a:pt x="1432" y="5730"/>
                      </a:lnTo>
                      <a:lnTo>
                        <a:pt x="1537" y="5714"/>
                      </a:lnTo>
                      <a:lnTo>
                        <a:pt x="1639" y="5690"/>
                      </a:lnTo>
                      <a:lnTo>
                        <a:pt x="1739" y="5656"/>
                      </a:lnTo>
                      <a:lnTo>
                        <a:pt x="1834" y="5613"/>
                      </a:lnTo>
                      <a:lnTo>
                        <a:pt x="1922" y="5562"/>
                      </a:lnTo>
                      <a:lnTo>
                        <a:pt x="2007" y="5505"/>
                      </a:lnTo>
                      <a:lnTo>
                        <a:pt x="2086" y="5438"/>
                      </a:lnTo>
                      <a:lnTo>
                        <a:pt x="2158" y="5366"/>
                      </a:lnTo>
                      <a:lnTo>
                        <a:pt x="2223" y="5286"/>
                      </a:lnTo>
                      <a:lnTo>
                        <a:pt x="2283" y="5204"/>
                      </a:lnTo>
                      <a:lnTo>
                        <a:pt x="2333" y="5113"/>
                      </a:lnTo>
                      <a:lnTo>
                        <a:pt x="2375" y="5020"/>
                      </a:lnTo>
                      <a:lnTo>
                        <a:pt x="2409" y="4920"/>
                      </a:lnTo>
                      <a:lnTo>
                        <a:pt x="2434" y="4818"/>
                      </a:lnTo>
                      <a:lnTo>
                        <a:pt x="2448" y="4711"/>
                      </a:lnTo>
                      <a:lnTo>
                        <a:pt x="2454" y="4603"/>
                      </a:lnTo>
                      <a:lnTo>
                        <a:pt x="2454" y="1838"/>
                      </a:lnTo>
                      <a:lnTo>
                        <a:pt x="2448" y="1804"/>
                      </a:lnTo>
                      <a:lnTo>
                        <a:pt x="2434" y="1773"/>
                      </a:lnTo>
                      <a:lnTo>
                        <a:pt x="2411" y="1750"/>
                      </a:lnTo>
                      <a:lnTo>
                        <a:pt x="2380" y="1733"/>
                      </a:lnTo>
                      <a:lnTo>
                        <a:pt x="2346" y="1728"/>
                      </a:lnTo>
                      <a:lnTo>
                        <a:pt x="299" y="1728"/>
                      </a:lnTo>
                      <a:close/>
                      <a:moveTo>
                        <a:pt x="504" y="193"/>
                      </a:moveTo>
                      <a:lnTo>
                        <a:pt x="501" y="193"/>
                      </a:lnTo>
                      <a:lnTo>
                        <a:pt x="499" y="197"/>
                      </a:lnTo>
                      <a:lnTo>
                        <a:pt x="497" y="198"/>
                      </a:lnTo>
                      <a:lnTo>
                        <a:pt x="497" y="1537"/>
                      </a:lnTo>
                      <a:lnTo>
                        <a:pt x="2148" y="1537"/>
                      </a:lnTo>
                      <a:lnTo>
                        <a:pt x="2148" y="198"/>
                      </a:lnTo>
                      <a:lnTo>
                        <a:pt x="2146" y="197"/>
                      </a:lnTo>
                      <a:lnTo>
                        <a:pt x="2144" y="193"/>
                      </a:lnTo>
                      <a:lnTo>
                        <a:pt x="2140" y="193"/>
                      </a:lnTo>
                      <a:lnTo>
                        <a:pt x="504" y="193"/>
                      </a:lnTo>
                      <a:close/>
                      <a:moveTo>
                        <a:pt x="504" y="0"/>
                      </a:moveTo>
                      <a:lnTo>
                        <a:pt x="2140" y="0"/>
                      </a:lnTo>
                      <a:lnTo>
                        <a:pt x="2187" y="5"/>
                      </a:lnTo>
                      <a:lnTo>
                        <a:pt x="2229" y="22"/>
                      </a:lnTo>
                      <a:lnTo>
                        <a:pt x="2265" y="45"/>
                      </a:lnTo>
                      <a:lnTo>
                        <a:pt x="2295" y="76"/>
                      </a:lnTo>
                      <a:lnTo>
                        <a:pt x="2319" y="112"/>
                      </a:lnTo>
                      <a:lnTo>
                        <a:pt x="2333" y="153"/>
                      </a:lnTo>
                      <a:lnTo>
                        <a:pt x="2339" y="198"/>
                      </a:lnTo>
                      <a:lnTo>
                        <a:pt x="2339" y="1537"/>
                      </a:lnTo>
                      <a:lnTo>
                        <a:pt x="2346" y="1537"/>
                      </a:lnTo>
                      <a:lnTo>
                        <a:pt x="2400" y="1542"/>
                      </a:lnTo>
                      <a:lnTo>
                        <a:pt x="2450" y="1555"/>
                      </a:lnTo>
                      <a:lnTo>
                        <a:pt x="2497" y="1578"/>
                      </a:lnTo>
                      <a:lnTo>
                        <a:pt x="2538" y="1607"/>
                      </a:lnTo>
                      <a:lnTo>
                        <a:pt x="2575" y="1643"/>
                      </a:lnTo>
                      <a:lnTo>
                        <a:pt x="2605" y="1686"/>
                      </a:lnTo>
                      <a:lnTo>
                        <a:pt x="2627" y="1733"/>
                      </a:lnTo>
                      <a:lnTo>
                        <a:pt x="2641" y="1784"/>
                      </a:lnTo>
                      <a:lnTo>
                        <a:pt x="2647" y="1838"/>
                      </a:lnTo>
                      <a:lnTo>
                        <a:pt x="2647" y="4603"/>
                      </a:lnTo>
                      <a:lnTo>
                        <a:pt x="2641" y="4722"/>
                      </a:lnTo>
                      <a:lnTo>
                        <a:pt x="2625" y="4839"/>
                      </a:lnTo>
                      <a:lnTo>
                        <a:pt x="2598" y="4955"/>
                      </a:lnTo>
                      <a:lnTo>
                        <a:pt x="2564" y="5065"/>
                      </a:lnTo>
                      <a:lnTo>
                        <a:pt x="2519" y="5169"/>
                      </a:lnTo>
                      <a:lnTo>
                        <a:pt x="2465" y="5270"/>
                      </a:lnTo>
                      <a:lnTo>
                        <a:pt x="2403" y="5366"/>
                      </a:lnTo>
                      <a:lnTo>
                        <a:pt x="2335" y="5456"/>
                      </a:lnTo>
                      <a:lnTo>
                        <a:pt x="2257" y="5539"/>
                      </a:lnTo>
                      <a:lnTo>
                        <a:pt x="2175" y="5615"/>
                      </a:lnTo>
                      <a:lnTo>
                        <a:pt x="2086" y="5685"/>
                      </a:lnTo>
                      <a:lnTo>
                        <a:pt x="1991" y="5746"/>
                      </a:lnTo>
                      <a:lnTo>
                        <a:pt x="1890" y="5799"/>
                      </a:lnTo>
                      <a:lnTo>
                        <a:pt x="1784" y="5844"/>
                      </a:lnTo>
                      <a:lnTo>
                        <a:pt x="1674" y="5880"/>
                      </a:lnTo>
                      <a:lnTo>
                        <a:pt x="1560" y="5905"/>
                      </a:lnTo>
                      <a:lnTo>
                        <a:pt x="1443" y="5921"/>
                      </a:lnTo>
                      <a:lnTo>
                        <a:pt x="1322" y="5927"/>
                      </a:lnTo>
                      <a:lnTo>
                        <a:pt x="1202" y="5921"/>
                      </a:lnTo>
                      <a:lnTo>
                        <a:pt x="1085" y="5905"/>
                      </a:lnTo>
                      <a:lnTo>
                        <a:pt x="971" y="5880"/>
                      </a:lnTo>
                      <a:lnTo>
                        <a:pt x="861" y="5844"/>
                      </a:lnTo>
                      <a:lnTo>
                        <a:pt x="757" y="5799"/>
                      </a:lnTo>
                      <a:lnTo>
                        <a:pt x="656" y="5746"/>
                      </a:lnTo>
                      <a:lnTo>
                        <a:pt x="560" y="5685"/>
                      </a:lnTo>
                      <a:lnTo>
                        <a:pt x="470" y="5615"/>
                      </a:lnTo>
                      <a:lnTo>
                        <a:pt x="387" y="5539"/>
                      </a:lnTo>
                      <a:lnTo>
                        <a:pt x="312" y="5456"/>
                      </a:lnTo>
                      <a:lnTo>
                        <a:pt x="241" y="5366"/>
                      </a:lnTo>
                      <a:lnTo>
                        <a:pt x="180" y="5270"/>
                      </a:lnTo>
                      <a:lnTo>
                        <a:pt x="128" y="5169"/>
                      </a:lnTo>
                      <a:lnTo>
                        <a:pt x="83" y="5065"/>
                      </a:lnTo>
                      <a:lnTo>
                        <a:pt x="47" y="4955"/>
                      </a:lnTo>
                      <a:lnTo>
                        <a:pt x="22" y="4839"/>
                      </a:lnTo>
                      <a:lnTo>
                        <a:pt x="5" y="4722"/>
                      </a:lnTo>
                      <a:lnTo>
                        <a:pt x="0" y="4603"/>
                      </a:lnTo>
                      <a:lnTo>
                        <a:pt x="0" y="1838"/>
                      </a:lnTo>
                      <a:lnTo>
                        <a:pt x="4" y="1784"/>
                      </a:lnTo>
                      <a:lnTo>
                        <a:pt x="18" y="1733"/>
                      </a:lnTo>
                      <a:lnTo>
                        <a:pt x="41" y="1686"/>
                      </a:lnTo>
                      <a:lnTo>
                        <a:pt x="70" y="1643"/>
                      </a:lnTo>
                      <a:lnTo>
                        <a:pt x="106" y="1607"/>
                      </a:lnTo>
                      <a:lnTo>
                        <a:pt x="148" y="1578"/>
                      </a:lnTo>
                      <a:lnTo>
                        <a:pt x="195" y="1555"/>
                      </a:lnTo>
                      <a:lnTo>
                        <a:pt x="247" y="1542"/>
                      </a:lnTo>
                      <a:lnTo>
                        <a:pt x="299" y="1537"/>
                      </a:lnTo>
                      <a:lnTo>
                        <a:pt x="306" y="1537"/>
                      </a:lnTo>
                      <a:lnTo>
                        <a:pt x="306" y="198"/>
                      </a:lnTo>
                      <a:lnTo>
                        <a:pt x="312" y="153"/>
                      </a:lnTo>
                      <a:lnTo>
                        <a:pt x="326" y="112"/>
                      </a:lnTo>
                      <a:lnTo>
                        <a:pt x="350" y="76"/>
                      </a:lnTo>
                      <a:lnTo>
                        <a:pt x="380" y="45"/>
                      </a:lnTo>
                      <a:lnTo>
                        <a:pt x="418" y="22"/>
                      </a:lnTo>
                      <a:lnTo>
                        <a:pt x="459" y="5"/>
                      </a:lnTo>
                      <a:lnTo>
                        <a:pt x="50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6257397F-AB79-4229-8CF1-8D4789818F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0" y="174"/>
                  <a:ext cx="96" cy="301"/>
                </a:xfrm>
                <a:custGeom>
                  <a:avLst/>
                  <a:gdLst>
                    <a:gd name="T0" fmla="*/ 96 w 193"/>
                    <a:gd name="T1" fmla="*/ 0 h 603"/>
                    <a:gd name="T2" fmla="*/ 126 w 193"/>
                    <a:gd name="T3" fmla="*/ 6 h 603"/>
                    <a:gd name="T4" fmla="*/ 153 w 193"/>
                    <a:gd name="T5" fmla="*/ 20 h 603"/>
                    <a:gd name="T6" fmla="*/ 173 w 193"/>
                    <a:gd name="T7" fmla="*/ 40 h 603"/>
                    <a:gd name="T8" fmla="*/ 188 w 193"/>
                    <a:gd name="T9" fmla="*/ 67 h 603"/>
                    <a:gd name="T10" fmla="*/ 193 w 193"/>
                    <a:gd name="T11" fmla="*/ 98 h 603"/>
                    <a:gd name="T12" fmla="*/ 193 w 193"/>
                    <a:gd name="T13" fmla="*/ 507 h 603"/>
                    <a:gd name="T14" fmla="*/ 188 w 193"/>
                    <a:gd name="T15" fmla="*/ 538 h 603"/>
                    <a:gd name="T16" fmla="*/ 173 w 193"/>
                    <a:gd name="T17" fmla="*/ 563 h 603"/>
                    <a:gd name="T18" fmla="*/ 153 w 193"/>
                    <a:gd name="T19" fmla="*/ 585 h 603"/>
                    <a:gd name="T20" fmla="*/ 126 w 193"/>
                    <a:gd name="T21" fmla="*/ 597 h 603"/>
                    <a:gd name="T22" fmla="*/ 96 w 193"/>
                    <a:gd name="T23" fmla="*/ 603 h 603"/>
                    <a:gd name="T24" fmla="*/ 67 w 193"/>
                    <a:gd name="T25" fmla="*/ 597 h 603"/>
                    <a:gd name="T26" fmla="*/ 40 w 193"/>
                    <a:gd name="T27" fmla="*/ 585 h 603"/>
                    <a:gd name="T28" fmla="*/ 18 w 193"/>
                    <a:gd name="T29" fmla="*/ 563 h 603"/>
                    <a:gd name="T30" fmla="*/ 6 w 193"/>
                    <a:gd name="T31" fmla="*/ 538 h 603"/>
                    <a:gd name="T32" fmla="*/ 0 w 193"/>
                    <a:gd name="T33" fmla="*/ 507 h 603"/>
                    <a:gd name="T34" fmla="*/ 0 w 193"/>
                    <a:gd name="T35" fmla="*/ 98 h 603"/>
                    <a:gd name="T36" fmla="*/ 6 w 193"/>
                    <a:gd name="T37" fmla="*/ 67 h 603"/>
                    <a:gd name="T38" fmla="*/ 18 w 193"/>
                    <a:gd name="T39" fmla="*/ 40 h 603"/>
                    <a:gd name="T40" fmla="*/ 40 w 193"/>
                    <a:gd name="T41" fmla="*/ 20 h 603"/>
                    <a:gd name="T42" fmla="*/ 67 w 193"/>
                    <a:gd name="T43" fmla="*/ 6 h 603"/>
                    <a:gd name="T44" fmla="*/ 96 w 193"/>
                    <a:gd name="T45" fmla="*/ 0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93" h="603">
                      <a:moveTo>
                        <a:pt x="96" y="0"/>
                      </a:moveTo>
                      <a:lnTo>
                        <a:pt x="126" y="6"/>
                      </a:lnTo>
                      <a:lnTo>
                        <a:pt x="153" y="20"/>
                      </a:lnTo>
                      <a:lnTo>
                        <a:pt x="173" y="40"/>
                      </a:lnTo>
                      <a:lnTo>
                        <a:pt x="188" y="67"/>
                      </a:lnTo>
                      <a:lnTo>
                        <a:pt x="193" y="98"/>
                      </a:lnTo>
                      <a:lnTo>
                        <a:pt x="193" y="507"/>
                      </a:lnTo>
                      <a:lnTo>
                        <a:pt x="188" y="538"/>
                      </a:lnTo>
                      <a:lnTo>
                        <a:pt x="173" y="563"/>
                      </a:lnTo>
                      <a:lnTo>
                        <a:pt x="153" y="585"/>
                      </a:lnTo>
                      <a:lnTo>
                        <a:pt x="126" y="597"/>
                      </a:lnTo>
                      <a:lnTo>
                        <a:pt x="96" y="603"/>
                      </a:lnTo>
                      <a:lnTo>
                        <a:pt x="67" y="597"/>
                      </a:lnTo>
                      <a:lnTo>
                        <a:pt x="40" y="585"/>
                      </a:lnTo>
                      <a:lnTo>
                        <a:pt x="18" y="563"/>
                      </a:lnTo>
                      <a:lnTo>
                        <a:pt x="6" y="538"/>
                      </a:lnTo>
                      <a:lnTo>
                        <a:pt x="0" y="507"/>
                      </a:lnTo>
                      <a:lnTo>
                        <a:pt x="0" y="98"/>
                      </a:lnTo>
                      <a:lnTo>
                        <a:pt x="6" y="67"/>
                      </a:lnTo>
                      <a:lnTo>
                        <a:pt x="18" y="40"/>
                      </a:lnTo>
                      <a:lnTo>
                        <a:pt x="40" y="20"/>
                      </a:lnTo>
                      <a:lnTo>
                        <a:pt x="67" y="6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 15">
                  <a:extLst>
                    <a:ext uri="{FF2B5EF4-FFF2-40B4-BE49-F238E27FC236}">
                      <a16:creationId xmlns:a16="http://schemas.microsoft.com/office/drawing/2014/main" id="{43DCC98D-3BF2-44D5-B973-B4A0468204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1" y="174"/>
                  <a:ext cx="96" cy="301"/>
                </a:xfrm>
                <a:custGeom>
                  <a:avLst/>
                  <a:gdLst>
                    <a:gd name="T0" fmla="*/ 95 w 191"/>
                    <a:gd name="T1" fmla="*/ 0 h 603"/>
                    <a:gd name="T2" fmla="*/ 126 w 191"/>
                    <a:gd name="T3" fmla="*/ 6 h 603"/>
                    <a:gd name="T4" fmla="*/ 153 w 191"/>
                    <a:gd name="T5" fmla="*/ 20 h 603"/>
                    <a:gd name="T6" fmla="*/ 173 w 191"/>
                    <a:gd name="T7" fmla="*/ 40 h 603"/>
                    <a:gd name="T8" fmla="*/ 187 w 191"/>
                    <a:gd name="T9" fmla="*/ 67 h 603"/>
                    <a:gd name="T10" fmla="*/ 191 w 191"/>
                    <a:gd name="T11" fmla="*/ 98 h 603"/>
                    <a:gd name="T12" fmla="*/ 191 w 191"/>
                    <a:gd name="T13" fmla="*/ 507 h 603"/>
                    <a:gd name="T14" fmla="*/ 187 w 191"/>
                    <a:gd name="T15" fmla="*/ 538 h 603"/>
                    <a:gd name="T16" fmla="*/ 173 w 191"/>
                    <a:gd name="T17" fmla="*/ 563 h 603"/>
                    <a:gd name="T18" fmla="*/ 153 w 191"/>
                    <a:gd name="T19" fmla="*/ 585 h 603"/>
                    <a:gd name="T20" fmla="*/ 126 w 191"/>
                    <a:gd name="T21" fmla="*/ 597 h 603"/>
                    <a:gd name="T22" fmla="*/ 95 w 191"/>
                    <a:gd name="T23" fmla="*/ 603 h 603"/>
                    <a:gd name="T24" fmla="*/ 64 w 191"/>
                    <a:gd name="T25" fmla="*/ 597 h 603"/>
                    <a:gd name="T26" fmla="*/ 39 w 191"/>
                    <a:gd name="T27" fmla="*/ 585 h 603"/>
                    <a:gd name="T28" fmla="*/ 18 w 191"/>
                    <a:gd name="T29" fmla="*/ 563 h 603"/>
                    <a:gd name="T30" fmla="*/ 5 w 191"/>
                    <a:gd name="T31" fmla="*/ 538 h 603"/>
                    <a:gd name="T32" fmla="*/ 0 w 191"/>
                    <a:gd name="T33" fmla="*/ 507 h 603"/>
                    <a:gd name="T34" fmla="*/ 0 w 191"/>
                    <a:gd name="T35" fmla="*/ 98 h 603"/>
                    <a:gd name="T36" fmla="*/ 5 w 191"/>
                    <a:gd name="T37" fmla="*/ 67 h 603"/>
                    <a:gd name="T38" fmla="*/ 18 w 191"/>
                    <a:gd name="T39" fmla="*/ 40 h 603"/>
                    <a:gd name="T40" fmla="*/ 39 w 191"/>
                    <a:gd name="T41" fmla="*/ 20 h 603"/>
                    <a:gd name="T42" fmla="*/ 64 w 191"/>
                    <a:gd name="T43" fmla="*/ 6 h 603"/>
                    <a:gd name="T44" fmla="*/ 95 w 191"/>
                    <a:gd name="T45" fmla="*/ 0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91" h="603">
                      <a:moveTo>
                        <a:pt x="95" y="0"/>
                      </a:moveTo>
                      <a:lnTo>
                        <a:pt x="126" y="6"/>
                      </a:lnTo>
                      <a:lnTo>
                        <a:pt x="153" y="20"/>
                      </a:lnTo>
                      <a:lnTo>
                        <a:pt x="173" y="40"/>
                      </a:lnTo>
                      <a:lnTo>
                        <a:pt x="187" y="67"/>
                      </a:lnTo>
                      <a:lnTo>
                        <a:pt x="191" y="98"/>
                      </a:lnTo>
                      <a:lnTo>
                        <a:pt x="191" y="507"/>
                      </a:lnTo>
                      <a:lnTo>
                        <a:pt x="187" y="538"/>
                      </a:lnTo>
                      <a:lnTo>
                        <a:pt x="173" y="563"/>
                      </a:lnTo>
                      <a:lnTo>
                        <a:pt x="153" y="585"/>
                      </a:lnTo>
                      <a:lnTo>
                        <a:pt x="126" y="597"/>
                      </a:lnTo>
                      <a:lnTo>
                        <a:pt x="95" y="603"/>
                      </a:lnTo>
                      <a:lnTo>
                        <a:pt x="64" y="597"/>
                      </a:lnTo>
                      <a:lnTo>
                        <a:pt x="39" y="585"/>
                      </a:lnTo>
                      <a:lnTo>
                        <a:pt x="18" y="563"/>
                      </a:lnTo>
                      <a:lnTo>
                        <a:pt x="5" y="538"/>
                      </a:lnTo>
                      <a:lnTo>
                        <a:pt x="0" y="507"/>
                      </a:lnTo>
                      <a:lnTo>
                        <a:pt x="0" y="98"/>
                      </a:lnTo>
                      <a:lnTo>
                        <a:pt x="5" y="67"/>
                      </a:lnTo>
                      <a:lnTo>
                        <a:pt x="18" y="40"/>
                      </a:lnTo>
                      <a:lnTo>
                        <a:pt x="39" y="20"/>
                      </a:lnTo>
                      <a:lnTo>
                        <a:pt x="64" y="6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16">
                  <a:extLst>
                    <a:ext uri="{FF2B5EF4-FFF2-40B4-BE49-F238E27FC236}">
                      <a16:creationId xmlns:a16="http://schemas.microsoft.com/office/drawing/2014/main" id="{D24676BB-8AE0-4035-A965-EC1CDA24B35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06" y="1199"/>
                  <a:ext cx="915" cy="1222"/>
                </a:xfrm>
                <a:custGeom>
                  <a:avLst/>
                  <a:gdLst>
                    <a:gd name="T0" fmla="*/ 827 w 1829"/>
                    <a:gd name="T1" fmla="*/ 2080 h 2444"/>
                    <a:gd name="T2" fmla="*/ 827 w 1829"/>
                    <a:gd name="T3" fmla="*/ 2208 h 2444"/>
                    <a:gd name="T4" fmla="*/ 948 w 1829"/>
                    <a:gd name="T5" fmla="*/ 2248 h 2444"/>
                    <a:gd name="T6" fmla="*/ 1023 w 1829"/>
                    <a:gd name="T7" fmla="*/ 2145 h 2444"/>
                    <a:gd name="T8" fmla="*/ 948 w 1829"/>
                    <a:gd name="T9" fmla="*/ 2040 h 2444"/>
                    <a:gd name="T10" fmla="*/ 236 w 1829"/>
                    <a:gd name="T11" fmla="*/ 1032 h 2444"/>
                    <a:gd name="T12" fmla="*/ 196 w 1829"/>
                    <a:gd name="T13" fmla="*/ 1155 h 2444"/>
                    <a:gd name="T14" fmla="*/ 301 w 1829"/>
                    <a:gd name="T15" fmla="*/ 1229 h 2444"/>
                    <a:gd name="T16" fmla="*/ 404 w 1829"/>
                    <a:gd name="T17" fmla="*/ 1155 h 2444"/>
                    <a:gd name="T18" fmla="*/ 364 w 1829"/>
                    <a:gd name="T19" fmla="*/ 1032 h 2444"/>
                    <a:gd name="T20" fmla="*/ 1420 w 1829"/>
                    <a:gd name="T21" fmla="*/ 1025 h 2444"/>
                    <a:gd name="T22" fmla="*/ 913 w 1829"/>
                    <a:gd name="T23" fmla="*/ 0 h 2444"/>
                    <a:gd name="T24" fmla="*/ 933 w 1829"/>
                    <a:gd name="T25" fmla="*/ 2 h 2444"/>
                    <a:gd name="T26" fmla="*/ 951 w 1829"/>
                    <a:gd name="T27" fmla="*/ 8 h 2444"/>
                    <a:gd name="T28" fmla="*/ 967 w 1829"/>
                    <a:gd name="T29" fmla="*/ 17 h 2444"/>
                    <a:gd name="T30" fmla="*/ 982 w 1829"/>
                    <a:gd name="T31" fmla="*/ 29 h 2444"/>
                    <a:gd name="T32" fmla="*/ 1317 w 1829"/>
                    <a:gd name="T33" fmla="*/ 403 h 2444"/>
                    <a:gd name="T34" fmla="*/ 1268 w 1829"/>
                    <a:gd name="T35" fmla="*/ 487 h 2444"/>
                    <a:gd name="T36" fmla="*/ 1173 w 1829"/>
                    <a:gd name="T37" fmla="*/ 487 h 2444"/>
                    <a:gd name="T38" fmla="*/ 1299 w 1829"/>
                    <a:gd name="T39" fmla="*/ 1212 h 2444"/>
                    <a:gd name="T40" fmla="*/ 1227 w 1829"/>
                    <a:gd name="T41" fmla="*/ 1120 h 2444"/>
                    <a:gd name="T42" fmla="*/ 1267 w 1829"/>
                    <a:gd name="T43" fmla="*/ 633 h 2444"/>
                    <a:gd name="T44" fmla="*/ 1762 w 1829"/>
                    <a:gd name="T45" fmla="*/ 619 h 2444"/>
                    <a:gd name="T46" fmla="*/ 1829 w 1829"/>
                    <a:gd name="T47" fmla="*/ 711 h 2444"/>
                    <a:gd name="T48" fmla="*/ 1789 w 1829"/>
                    <a:gd name="T49" fmla="*/ 1198 h 2444"/>
                    <a:gd name="T50" fmla="*/ 1009 w 1829"/>
                    <a:gd name="T51" fmla="*/ 1775 h 2444"/>
                    <a:gd name="T52" fmla="*/ 1140 w 1829"/>
                    <a:gd name="T53" fmla="*/ 1946 h 2444"/>
                    <a:gd name="T54" fmla="*/ 1214 w 1829"/>
                    <a:gd name="T55" fmla="*/ 2145 h 2444"/>
                    <a:gd name="T56" fmla="*/ 1144 w 1829"/>
                    <a:gd name="T57" fmla="*/ 2338 h 2444"/>
                    <a:gd name="T58" fmla="*/ 967 w 1829"/>
                    <a:gd name="T59" fmla="*/ 2441 h 2444"/>
                    <a:gd name="T60" fmla="*/ 762 w 1829"/>
                    <a:gd name="T61" fmla="*/ 2405 h 2444"/>
                    <a:gd name="T62" fmla="*/ 632 w 1829"/>
                    <a:gd name="T63" fmla="*/ 2250 h 2444"/>
                    <a:gd name="T64" fmla="*/ 632 w 1829"/>
                    <a:gd name="T65" fmla="*/ 2037 h 2444"/>
                    <a:gd name="T66" fmla="*/ 769 w 1829"/>
                    <a:gd name="T67" fmla="*/ 1882 h 2444"/>
                    <a:gd name="T68" fmla="*/ 391 w 1829"/>
                    <a:gd name="T69" fmla="*/ 1407 h 2444"/>
                    <a:gd name="T70" fmla="*/ 195 w 1829"/>
                    <a:gd name="T71" fmla="*/ 1402 h 2444"/>
                    <a:gd name="T72" fmla="*/ 41 w 1829"/>
                    <a:gd name="T73" fmla="*/ 1272 h 2444"/>
                    <a:gd name="T74" fmla="*/ 5 w 1829"/>
                    <a:gd name="T75" fmla="*/ 1066 h 2444"/>
                    <a:gd name="T76" fmla="*/ 106 w 1829"/>
                    <a:gd name="T77" fmla="*/ 890 h 2444"/>
                    <a:gd name="T78" fmla="*/ 301 w 1829"/>
                    <a:gd name="T79" fmla="*/ 819 h 2444"/>
                    <a:gd name="T80" fmla="*/ 494 w 1829"/>
                    <a:gd name="T81" fmla="*/ 890 h 2444"/>
                    <a:gd name="T82" fmla="*/ 596 w 1829"/>
                    <a:gd name="T83" fmla="*/ 1066 h 2444"/>
                    <a:gd name="T84" fmla="*/ 569 w 1829"/>
                    <a:gd name="T85" fmla="*/ 1254 h 2444"/>
                    <a:gd name="T86" fmla="*/ 654 w 1829"/>
                    <a:gd name="T87" fmla="*/ 487 h 2444"/>
                    <a:gd name="T88" fmla="*/ 560 w 1829"/>
                    <a:gd name="T89" fmla="*/ 487 h 2444"/>
                    <a:gd name="T90" fmla="*/ 512 w 1829"/>
                    <a:gd name="T91" fmla="*/ 403 h 2444"/>
                    <a:gd name="T92" fmla="*/ 847 w 1829"/>
                    <a:gd name="T93" fmla="*/ 27 h 2444"/>
                    <a:gd name="T94" fmla="*/ 861 w 1829"/>
                    <a:gd name="T95" fmla="*/ 17 h 2444"/>
                    <a:gd name="T96" fmla="*/ 877 w 1829"/>
                    <a:gd name="T97" fmla="*/ 8 h 2444"/>
                    <a:gd name="T98" fmla="*/ 895 w 1829"/>
                    <a:gd name="T99" fmla="*/ 2 h 2444"/>
                    <a:gd name="T100" fmla="*/ 913 w 1829"/>
                    <a:gd name="T101" fmla="*/ 0 h 2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29" h="2444">
                      <a:moveTo>
                        <a:pt x="913" y="2035"/>
                      </a:moveTo>
                      <a:lnTo>
                        <a:pt x="879" y="2040"/>
                      </a:lnTo>
                      <a:lnTo>
                        <a:pt x="850" y="2057"/>
                      </a:lnTo>
                      <a:lnTo>
                        <a:pt x="827" y="2080"/>
                      </a:lnTo>
                      <a:lnTo>
                        <a:pt x="811" y="2111"/>
                      </a:lnTo>
                      <a:lnTo>
                        <a:pt x="805" y="2145"/>
                      </a:lnTo>
                      <a:lnTo>
                        <a:pt x="811" y="2179"/>
                      </a:lnTo>
                      <a:lnTo>
                        <a:pt x="827" y="2208"/>
                      </a:lnTo>
                      <a:lnTo>
                        <a:pt x="850" y="2231"/>
                      </a:lnTo>
                      <a:lnTo>
                        <a:pt x="879" y="2248"/>
                      </a:lnTo>
                      <a:lnTo>
                        <a:pt x="913" y="2253"/>
                      </a:lnTo>
                      <a:lnTo>
                        <a:pt x="948" y="2248"/>
                      </a:lnTo>
                      <a:lnTo>
                        <a:pt x="978" y="2231"/>
                      </a:lnTo>
                      <a:lnTo>
                        <a:pt x="1002" y="2208"/>
                      </a:lnTo>
                      <a:lnTo>
                        <a:pt x="1016" y="2179"/>
                      </a:lnTo>
                      <a:lnTo>
                        <a:pt x="1023" y="2145"/>
                      </a:lnTo>
                      <a:lnTo>
                        <a:pt x="1016" y="2111"/>
                      </a:lnTo>
                      <a:lnTo>
                        <a:pt x="1002" y="2080"/>
                      </a:lnTo>
                      <a:lnTo>
                        <a:pt x="978" y="2057"/>
                      </a:lnTo>
                      <a:lnTo>
                        <a:pt x="948" y="2040"/>
                      </a:lnTo>
                      <a:lnTo>
                        <a:pt x="913" y="2035"/>
                      </a:lnTo>
                      <a:close/>
                      <a:moveTo>
                        <a:pt x="301" y="1012"/>
                      </a:moveTo>
                      <a:lnTo>
                        <a:pt x="267" y="1018"/>
                      </a:lnTo>
                      <a:lnTo>
                        <a:pt x="236" y="1032"/>
                      </a:lnTo>
                      <a:lnTo>
                        <a:pt x="213" y="1056"/>
                      </a:lnTo>
                      <a:lnTo>
                        <a:pt x="196" y="1086"/>
                      </a:lnTo>
                      <a:lnTo>
                        <a:pt x="191" y="1120"/>
                      </a:lnTo>
                      <a:lnTo>
                        <a:pt x="196" y="1155"/>
                      </a:lnTo>
                      <a:lnTo>
                        <a:pt x="213" y="1184"/>
                      </a:lnTo>
                      <a:lnTo>
                        <a:pt x="236" y="1209"/>
                      </a:lnTo>
                      <a:lnTo>
                        <a:pt x="267" y="1223"/>
                      </a:lnTo>
                      <a:lnTo>
                        <a:pt x="301" y="1229"/>
                      </a:lnTo>
                      <a:lnTo>
                        <a:pt x="335" y="1223"/>
                      </a:lnTo>
                      <a:lnTo>
                        <a:pt x="364" y="1209"/>
                      </a:lnTo>
                      <a:lnTo>
                        <a:pt x="387" y="1184"/>
                      </a:lnTo>
                      <a:lnTo>
                        <a:pt x="404" y="1155"/>
                      </a:lnTo>
                      <a:lnTo>
                        <a:pt x="409" y="1120"/>
                      </a:lnTo>
                      <a:lnTo>
                        <a:pt x="404" y="1086"/>
                      </a:lnTo>
                      <a:lnTo>
                        <a:pt x="387" y="1056"/>
                      </a:lnTo>
                      <a:lnTo>
                        <a:pt x="364" y="1032"/>
                      </a:lnTo>
                      <a:lnTo>
                        <a:pt x="335" y="1018"/>
                      </a:lnTo>
                      <a:lnTo>
                        <a:pt x="301" y="1012"/>
                      </a:lnTo>
                      <a:close/>
                      <a:moveTo>
                        <a:pt x="1420" y="807"/>
                      </a:moveTo>
                      <a:lnTo>
                        <a:pt x="1420" y="1025"/>
                      </a:lnTo>
                      <a:lnTo>
                        <a:pt x="1636" y="1025"/>
                      </a:lnTo>
                      <a:lnTo>
                        <a:pt x="1636" y="807"/>
                      </a:lnTo>
                      <a:lnTo>
                        <a:pt x="1420" y="807"/>
                      </a:lnTo>
                      <a:close/>
                      <a:moveTo>
                        <a:pt x="913" y="0"/>
                      </a:moveTo>
                      <a:lnTo>
                        <a:pt x="915" y="0"/>
                      </a:lnTo>
                      <a:lnTo>
                        <a:pt x="922" y="0"/>
                      </a:lnTo>
                      <a:lnTo>
                        <a:pt x="928" y="2"/>
                      </a:lnTo>
                      <a:lnTo>
                        <a:pt x="933" y="2"/>
                      </a:lnTo>
                      <a:lnTo>
                        <a:pt x="937" y="4"/>
                      </a:lnTo>
                      <a:lnTo>
                        <a:pt x="942" y="4"/>
                      </a:lnTo>
                      <a:lnTo>
                        <a:pt x="946" y="6"/>
                      </a:lnTo>
                      <a:lnTo>
                        <a:pt x="951" y="8"/>
                      </a:lnTo>
                      <a:lnTo>
                        <a:pt x="955" y="9"/>
                      </a:lnTo>
                      <a:lnTo>
                        <a:pt x="958" y="11"/>
                      </a:lnTo>
                      <a:lnTo>
                        <a:pt x="964" y="15"/>
                      </a:lnTo>
                      <a:lnTo>
                        <a:pt x="967" y="17"/>
                      </a:lnTo>
                      <a:lnTo>
                        <a:pt x="971" y="20"/>
                      </a:lnTo>
                      <a:lnTo>
                        <a:pt x="975" y="22"/>
                      </a:lnTo>
                      <a:lnTo>
                        <a:pt x="982" y="27"/>
                      </a:lnTo>
                      <a:lnTo>
                        <a:pt x="982" y="29"/>
                      </a:lnTo>
                      <a:lnTo>
                        <a:pt x="1288" y="336"/>
                      </a:lnTo>
                      <a:lnTo>
                        <a:pt x="1304" y="356"/>
                      </a:lnTo>
                      <a:lnTo>
                        <a:pt x="1313" y="379"/>
                      </a:lnTo>
                      <a:lnTo>
                        <a:pt x="1317" y="403"/>
                      </a:lnTo>
                      <a:lnTo>
                        <a:pt x="1313" y="428"/>
                      </a:lnTo>
                      <a:lnTo>
                        <a:pt x="1304" y="451"/>
                      </a:lnTo>
                      <a:lnTo>
                        <a:pt x="1288" y="471"/>
                      </a:lnTo>
                      <a:lnTo>
                        <a:pt x="1268" y="487"/>
                      </a:lnTo>
                      <a:lnTo>
                        <a:pt x="1245" y="496"/>
                      </a:lnTo>
                      <a:lnTo>
                        <a:pt x="1221" y="500"/>
                      </a:lnTo>
                      <a:lnTo>
                        <a:pt x="1196" y="496"/>
                      </a:lnTo>
                      <a:lnTo>
                        <a:pt x="1173" y="487"/>
                      </a:lnTo>
                      <a:lnTo>
                        <a:pt x="1153" y="471"/>
                      </a:lnTo>
                      <a:lnTo>
                        <a:pt x="1009" y="329"/>
                      </a:lnTo>
                      <a:lnTo>
                        <a:pt x="1009" y="1503"/>
                      </a:lnTo>
                      <a:lnTo>
                        <a:pt x="1299" y="1212"/>
                      </a:lnTo>
                      <a:lnTo>
                        <a:pt x="1270" y="1200"/>
                      </a:lnTo>
                      <a:lnTo>
                        <a:pt x="1247" y="1180"/>
                      </a:lnTo>
                      <a:lnTo>
                        <a:pt x="1232" y="1153"/>
                      </a:lnTo>
                      <a:lnTo>
                        <a:pt x="1227" y="1120"/>
                      </a:lnTo>
                      <a:lnTo>
                        <a:pt x="1227" y="711"/>
                      </a:lnTo>
                      <a:lnTo>
                        <a:pt x="1232" y="680"/>
                      </a:lnTo>
                      <a:lnTo>
                        <a:pt x="1245" y="653"/>
                      </a:lnTo>
                      <a:lnTo>
                        <a:pt x="1267" y="633"/>
                      </a:lnTo>
                      <a:lnTo>
                        <a:pt x="1292" y="619"/>
                      </a:lnTo>
                      <a:lnTo>
                        <a:pt x="1322" y="615"/>
                      </a:lnTo>
                      <a:lnTo>
                        <a:pt x="1731" y="615"/>
                      </a:lnTo>
                      <a:lnTo>
                        <a:pt x="1762" y="619"/>
                      </a:lnTo>
                      <a:lnTo>
                        <a:pt x="1789" y="633"/>
                      </a:lnTo>
                      <a:lnTo>
                        <a:pt x="1809" y="653"/>
                      </a:lnTo>
                      <a:lnTo>
                        <a:pt x="1823" y="680"/>
                      </a:lnTo>
                      <a:lnTo>
                        <a:pt x="1829" y="711"/>
                      </a:lnTo>
                      <a:lnTo>
                        <a:pt x="1829" y="1120"/>
                      </a:lnTo>
                      <a:lnTo>
                        <a:pt x="1823" y="1151"/>
                      </a:lnTo>
                      <a:lnTo>
                        <a:pt x="1809" y="1176"/>
                      </a:lnTo>
                      <a:lnTo>
                        <a:pt x="1789" y="1198"/>
                      </a:lnTo>
                      <a:lnTo>
                        <a:pt x="1762" y="1211"/>
                      </a:lnTo>
                      <a:lnTo>
                        <a:pt x="1731" y="1216"/>
                      </a:lnTo>
                      <a:lnTo>
                        <a:pt x="1567" y="1216"/>
                      </a:lnTo>
                      <a:lnTo>
                        <a:pt x="1009" y="1775"/>
                      </a:lnTo>
                      <a:lnTo>
                        <a:pt x="1009" y="1860"/>
                      </a:lnTo>
                      <a:lnTo>
                        <a:pt x="1059" y="1882"/>
                      </a:lnTo>
                      <a:lnTo>
                        <a:pt x="1103" y="1910"/>
                      </a:lnTo>
                      <a:lnTo>
                        <a:pt x="1140" y="1946"/>
                      </a:lnTo>
                      <a:lnTo>
                        <a:pt x="1171" y="1990"/>
                      </a:lnTo>
                      <a:lnTo>
                        <a:pt x="1194" y="2037"/>
                      </a:lnTo>
                      <a:lnTo>
                        <a:pt x="1209" y="2089"/>
                      </a:lnTo>
                      <a:lnTo>
                        <a:pt x="1214" y="2145"/>
                      </a:lnTo>
                      <a:lnTo>
                        <a:pt x="1209" y="2199"/>
                      </a:lnTo>
                      <a:lnTo>
                        <a:pt x="1196" y="2250"/>
                      </a:lnTo>
                      <a:lnTo>
                        <a:pt x="1173" y="2296"/>
                      </a:lnTo>
                      <a:lnTo>
                        <a:pt x="1144" y="2338"/>
                      </a:lnTo>
                      <a:lnTo>
                        <a:pt x="1108" y="2374"/>
                      </a:lnTo>
                      <a:lnTo>
                        <a:pt x="1065" y="2405"/>
                      </a:lnTo>
                      <a:lnTo>
                        <a:pt x="1018" y="2426"/>
                      </a:lnTo>
                      <a:lnTo>
                        <a:pt x="967" y="2441"/>
                      </a:lnTo>
                      <a:lnTo>
                        <a:pt x="913" y="2444"/>
                      </a:lnTo>
                      <a:lnTo>
                        <a:pt x="859" y="2441"/>
                      </a:lnTo>
                      <a:lnTo>
                        <a:pt x="809" y="2426"/>
                      </a:lnTo>
                      <a:lnTo>
                        <a:pt x="762" y="2405"/>
                      </a:lnTo>
                      <a:lnTo>
                        <a:pt x="721" y="2374"/>
                      </a:lnTo>
                      <a:lnTo>
                        <a:pt x="685" y="2338"/>
                      </a:lnTo>
                      <a:lnTo>
                        <a:pt x="654" y="2296"/>
                      </a:lnTo>
                      <a:lnTo>
                        <a:pt x="632" y="2250"/>
                      </a:lnTo>
                      <a:lnTo>
                        <a:pt x="618" y="2199"/>
                      </a:lnTo>
                      <a:lnTo>
                        <a:pt x="613" y="2145"/>
                      </a:lnTo>
                      <a:lnTo>
                        <a:pt x="618" y="2089"/>
                      </a:lnTo>
                      <a:lnTo>
                        <a:pt x="632" y="2037"/>
                      </a:lnTo>
                      <a:lnTo>
                        <a:pt x="656" y="1990"/>
                      </a:lnTo>
                      <a:lnTo>
                        <a:pt x="688" y="1946"/>
                      </a:lnTo>
                      <a:lnTo>
                        <a:pt x="726" y="1910"/>
                      </a:lnTo>
                      <a:lnTo>
                        <a:pt x="769" y="1882"/>
                      </a:lnTo>
                      <a:lnTo>
                        <a:pt x="818" y="1860"/>
                      </a:lnTo>
                      <a:lnTo>
                        <a:pt x="818" y="1775"/>
                      </a:lnTo>
                      <a:lnTo>
                        <a:pt x="434" y="1389"/>
                      </a:lnTo>
                      <a:lnTo>
                        <a:pt x="391" y="1407"/>
                      </a:lnTo>
                      <a:lnTo>
                        <a:pt x="348" y="1418"/>
                      </a:lnTo>
                      <a:lnTo>
                        <a:pt x="301" y="1422"/>
                      </a:lnTo>
                      <a:lnTo>
                        <a:pt x="247" y="1416"/>
                      </a:lnTo>
                      <a:lnTo>
                        <a:pt x="195" y="1402"/>
                      </a:lnTo>
                      <a:lnTo>
                        <a:pt x="148" y="1380"/>
                      </a:lnTo>
                      <a:lnTo>
                        <a:pt x="106" y="1349"/>
                      </a:lnTo>
                      <a:lnTo>
                        <a:pt x="70" y="1313"/>
                      </a:lnTo>
                      <a:lnTo>
                        <a:pt x="41" y="1272"/>
                      </a:lnTo>
                      <a:lnTo>
                        <a:pt x="18" y="1225"/>
                      </a:lnTo>
                      <a:lnTo>
                        <a:pt x="5" y="1175"/>
                      </a:lnTo>
                      <a:lnTo>
                        <a:pt x="0" y="1120"/>
                      </a:lnTo>
                      <a:lnTo>
                        <a:pt x="5" y="1066"/>
                      </a:lnTo>
                      <a:lnTo>
                        <a:pt x="18" y="1016"/>
                      </a:lnTo>
                      <a:lnTo>
                        <a:pt x="41" y="969"/>
                      </a:lnTo>
                      <a:lnTo>
                        <a:pt x="70" y="926"/>
                      </a:lnTo>
                      <a:lnTo>
                        <a:pt x="106" y="890"/>
                      </a:lnTo>
                      <a:lnTo>
                        <a:pt x="148" y="861"/>
                      </a:lnTo>
                      <a:lnTo>
                        <a:pt x="195" y="839"/>
                      </a:lnTo>
                      <a:lnTo>
                        <a:pt x="247" y="825"/>
                      </a:lnTo>
                      <a:lnTo>
                        <a:pt x="301" y="819"/>
                      </a:lnTo>
                      <a:lnTo>
                        <a:pt x="355" y="825"/>
                      </a:lnTo>
                      <a:lnTo>
                        <a:pt x="405" y="839"/>
                      </a:lnTo>
                      <a:lnTo>
                        <a:pt x="452" y="861"/>
                      </a:lnTo>
                      <a:lnTo>
                        <a:pt x="494" y="890"/>
                      </a:lnTo>
                      <a:lnTo>
                        <a:pt x="530" y="926"/>
                      </a:lnTo>
                      <a:lnTo>
                        <a:pt x="560" y="969"/>
                      </a:lnTo>
                      <a:lnTo>
                        <a:pt x="582" y="1016"/>
                      </a:lnTo>
                      <a:lnTo>
                        <a:pt x="596" y="1066"/>
                      </a:lnTo>
                      <a:lnTo>
                        <a:pt x="600" y="1120"/>
                      </a:lnTo>
                      <a:lnTo>
                        <a:pt x="596" y="1167"/>
                      </a:lnTo>
                      <a:lnTo>
                        <a:pt x="586" y="1212"/>
                      </a:lnTo>
                      <a:lnTo>
                        <a:pt x="569" y="1254"/>
                      </a:lnTo>
                      <a:lnTo>
                        <a:pt x="818" y="1503"/>
                      </a:lnTo>
                      <a:lnTo>
                        <a:pt x="818" y="329"/>
                      </a:lnTo>
                      <a:lnTo>
                        <a:pt x="676" y="471"/>
                      </a:lnTo>
                      <a:lnTo>
                        <a:pt x="654" y="487"/>
                      </a:lnTo>
                      <a:lnTo>
                        <a:pt x="631" y="496"/>
                      </a:lnTo>
                      <a:lnTo>
                        <a:pt x="607" y="500"/>
                      </a:lnTo>
                      <a:lnTo>
                        <a:pt x="582" y="496"/>
                      </a:lnTo>
                      <a:lnTo>
                        <a:pt x="560" y="487"/>
                      </a:lnTo>
                      <a:lnTo>
                        <a:pt x="539" y="471"/>
                      </a:lnTo>
                      <a:lnTo>
                        <a:pt x="524" y="451"/>
                      </a:lnTo>
                      <a:lnTo>
                        <a:pt x="513" y="428"/>
                      </a:lnTo>
                      <a:lnTo>
                        <a:pt x="512" y="403"/>
                      </a:lnTo>
                      <a:lnTo>
                        <a:pt x="513" y="379"/>
                      </a:lnTo>
                      <a:lnTo>
                        <a:pt x="524" y="356"/>
                      </a:lnTo>
                      <a:lnTo>
                        <a:pt x="539" y="336"/>
                      </a:lnTo>
                      <a:lnTo>
                        <a:pt x="847" y="27"/>
                      </a:lnTo>
                      <a:lnTo>
                        <a:pt x="847" y="27"/>
                      </a:lnTo>
                      <a:lnTo>
                        <a:pt x="852" y="22"/>
                      </a:lnTo>
                      <a:lnTo>
                        <a:pt x="856" y="20"/>
                      </a:lnTo>
                      <a:lnTo>
                        <a:pt x="861" y="17"/>
                      </a:lnTo>
                      <a:lnTo>
                        <a:pt x="865" y="15"/>
                      </a:lnTo>
                      <a:lnTo>
                        <a:pt x="868" y="11"/>
                      </a:lnTo>
                      <a:lnTo>
                        <a:pt x="872" y="9"/>
                      </a:lnTo>
                      <a:lnTo>
                        <a:pt x="877" y="8"/>
                      </a:lnTo>
                      <a:lnTo>
                        <a:pt x="881" y="6"/>
                      </a:lnTo>
                      <a:lnTo>
                        <a:pt x="886" y="4"/>
                      </a:lnTo>
                      <a:lnTo>
                        <a:pt x="890" y="4"/>
                      </a:lnTo>
                      <a:lnTo>
                        <a:pt x="895" y="2"/>
                      </a:lnTo>
                      <a:lnTo>
                        <a:pt x="899" y="2"/>
                      </a:lnTo>
                      <a:lnTo>
                        <a:pt x="904" y="0"/>
                      </a:lnTo>
                      <a:lnTo>
                        <a:pt x="912" y="0"/>
                      </a:lnTo>
                      <a:lnTo>
                        <a:pt x="91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8FFD5D-608C-4610-9DF0-2DCDBB2EE4F2}"/>
              </a:ext>
            </a:extLst>
          </p:cNvPr>
          <p:cNvGrpSpPr/>
          <p:nvPr/>
        </p:nvGrpSpPr>
        <p:grpSpPr>
          <a:xfrm>
            <a:off x="1365133" y="3357299"/>
            <a:ext cx="3686344" cy="1113711"/>
            <a:chOff x="1365133" y="3357299"/>
            <a:chExt cx="3686344" cy="111371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CF6B48-1B42-4713-8823-6E00FB095D0F}"/>
                </a:ext>
              </a:extLst>
            </p:cNvPr>
            <p:cNvSpPr txBox="1"/>
            <p:nvPr/>
          </p:nvSpPr>
          <p:spPr>
            <a:xfrm>
              <a:off x="2297618" y="3455347"/>
              <a:ext cx="27538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Data Compression - Speedup your learning algorithm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3483E8C-DBDA-471D-BB0E-F8A97E9BF457}"/>
                </a:ext>
              </a:extLst>
            </p:cNvPr>
            <p:cNvGrpSpPr/>
            <p:nvPr/>
          </p:nvGrpSpPr>
          <p:grpSpPr>
            <a:xfrm>
              <a:off x="1365133" y="3357299"/>
              <a:ext cx="870332" cy="903383"/>
              <a:chOff x="1365133" y="3357299"/>
              <a:chExt cx="870332" cy="903383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67CC08-72B9-4189-A509-9AA6DFCE5966}"/>
                  </a:ext>
                </a:extLst>
              </p:cNvPr>
              <p:cNvSpPr/>
              <p:nvPr/>
            </p:nvSpPr>
            <p:spPr>
              <a:xfrm>
                <a:off x="1365133" y="3357299"/>
                <a:ext cx="870332" cy="9033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8AE9714C-C91C-4693-863B-9D7EB5E028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23145" y="3626280"/>
                <a:ext cx="546511" cy="365419"/>
              </a:xfrm>
              <a:custGeom>
                <a:avLst/>
                <a:gdLst>
                  <a:gd name="T0" fmla="*/ 5225 w 5931"/>
                  <a:gd name="T1" fmla="*/ 3369 h 4286"/>
                  <a:gd name="T2" fmla="*/ 4847 w 5931"/>
                  <a:gd name="T3" fmla="*/ 3265 h 4286"/>
                  <a:gd name="T4" fmla="*/ 4001 w 5931"/>
                  <a:gd name="T5" fmla="*/ 3768 h 4286"/>
                  <a:gd name="T6" fmla="*/ 3290 w 5931"/>
                  <a:gd name="T7" fmla="*/ 3092 h 4286"/>
                  <a:gd name="T8" fmla="*/ 2007 w 5931"/>
                  <a:gd name="T9" fmla="*/ 3313 h 4286"/>
                  <a:gd name="T10" fmla="*/ 1343 w 5931"/>
                  <a:gd name="T11" fmla="*/ 3006 h 4286"/>
                  <a:gd name="T12" fmla="*/ 724 w 5931"/>
                  <a:gd name="T13" fmla="*/ 3251 h 4286"/>
                  <a:gd name="T14" fmla="*/ 2714 w 5931"/>
                  <a:gd name="T15" fmla="*/ 2961 h 4286"/>
                  <a:gd name="T16" fmla="*/ 1582 w 5931"/>
                  <a:gd name="T17" fmla="*/ 2983 h 4286"/>
                  <a:gd name="T18" fmla="*/ 1955 w 5931"/>
                  <a:gd name="T19" fmla="*/ 3116 h 4286"/>
                  <a:gd name="T20" fmla="*/ 2174 w 5931"/>
                  <a:gd name="T21" fmla="*/ 2681 h 4286"/>
                  <a:gd name="T22" fmla="*/ 3789 w 5931"/>
                  <a:gd name="T23" fmla="*/ 2754 h 4286"/>
                  <a:gd name="T24" fmla="*/ 3613 w 5931"/>
                  <a:gd name="T25" fmla="*/ 3355 h 4286"/>
                  <a:gd name="T26" fmla="*/ 4460 w 5931"/>
                  <a:gd name="T27" fmla="*/ 3461 h 4286"/>
                  <a:gd name="T28" fmla="*/ 4462 w 5931"/>
                  <a:gd name="T29" fmla="*/ 2844 h 4286"/>
                  <a:gd name="T30" fmla="*/ 1694 w 5931"/>
                  <a:gd name="T31" fmla="*/ 1568 h 4286"/>
                  <a:gd name="T32" fmla="*/ 1222 w 5931"/>
                  <a:gd name="T33" fmla="*/ 2024 h 4286"/>
                  <a:gd name="T34" fmla="*/ 1922 w 5931"/>
                  <a:gd name="T35" fmla="*/ 2557 h 4286"/>
                  <a:gd name="T36" fmla="*/ 2461 w 5931"/>
                  <a:gd name="T37" fmla="*/ 1782 h 4286"/>
                  <a:gd name="T38" fmla="*/ 1780 w 5931"/>
                  <a:gd name="T39" fmla="*/ 1570 h 4286"/>
                  <a:gd name="T40" fmla="*/ 3600 w 5931"/>
                  <a:gd name="T41" fmla="*/ 1798 h 4286"/>
                  <a:gd name="T42" fmla="*/ 3928 w 5931"/>
                  <a:gd name="T43" fmla="*/ 2436 h 4286"/>
                  <a:gd name="T44" fmla="*/ 4691 w 5931"/>
                  <a:gd name="T45" fmla="*/ 2003 h 4286"/>
                  <a:gd name="T46" fmla="*/ 3991 w 5931"/>
                  <a:gd name="T47" fmla="*/ 915 h 4286"/>
                  <a:gd name="T48" fmla="*/ 3186 w 5931"/>
                  <a:gd name="T49" fmla="*/ 1575 h 4286"/>
                  <a:gd name="T50" fmla="*/ 3044 w 5931"/>
                  <a:gd name="T51" fmla="*/ 2661 h 4286"/>
                  <a:gd name="T52" fmla="*/ 3503 w 5931"/>
                  <a:gd name="T53" fmla="*/ 2778 h 4286"/>
                  <a:gd name="T54" fmla="*/ 3523 w 5931"/>
                  <a:gd name="T55" fmla="*/ 2416 h 4286"/>
                  <a:gd name="T56" fmla="*/ 3337 w 5931"/>
                  <a:gd name="T57" fmla="*/ 1645 h 4286"/>
                  <a:gd name="T58" fmla="*/ 4367 w 5931"/>
                  <a:gd name="T59" fmla="*/ 1293 h 4286"/>
                  <a:gd name="T60" fmla="*/ 4869 w 5931"/>
                  <a:gd name="T61" fmla="*/ 1611 h 4286"/>
                  <a:gd name="T62" fmla="*/ 4522 w 5931"/>
                  <a:gd name="T63" fmla="*/ 2528 h 4286"/>
                  <a:gd name="T64" fmla="*/ 4763 w 5931"/>
                  <a:gd name="T65" fmla="*/ 2810 h 4286"/>
                  <a:gd name="T66" fmla="*/ 5101 w 5931"/>
                  <a:gd name="T67" fmla="*/ 2564 h 4286"/>
                  <a:gd name="T68" fmla="*/ 4937 w 5931"/>
                  <a:gd name="T69" fmla="*/ 1406 h 4286"/>
                  <a:gd name="T70" fmla="*/ 1796 w 5931"/>
                  <a:gd name="T71" fmla="*/ 899 h 4286"/>
                  <a:gd name="T72" fmla="*/ 1274 w 5931"/>
                  <a:gd name="T73" fmla="*/ 1050 h 4286"/>
                  <a:gd name="T74" fmla="*/ 1161 w 5931"/>
                  <a:gd name="T75" fmla="*/ 1456 h 4286"/>
                  <a:gd name="T76" fmla="*/ 2194 w 5931"/>
                  <a:gd name="T77" fmla="*/ 1444 h 4286"/>
                  <a:gd name="T78" fmla="*/ 2549 w 5931"/>
                  <a:gd name="T79" fmla="*/ 1167 h 4286"/>
                  <a:gd name="T80" fmla="*/ 1928 w 5931"/>
                  <a:gd name="T81" fmla="*/ 910 h 4286"/>
                  <a:gd name="T82" fmla="*/ 207 w 5931"/>
                  <a:gd name="T83" fmla="*/ 4040 h 4286"/>
                  <a:gd name="T84" fmla="*/ 689 w 5931"/>
                  <a:gd name="T85" fmla="*/ 2934 h 4286"/>
                  <a:gd name="T86" fmla="*/ 1314 w 5931"/>
                  <a:gd name="T87" fmla="*/ 2628 h 4286"/>
                  <a:gd name="T88" fmla="*/ 1015 w 5931"/>
                  <a:gd name="T89" fmla="*/ 1832 h 4286"/>
                  <a:gd name="T90" fmla="*/ 963 w 5931"/>
                  <a:gd name="T91" fmla="*/ 1122 h 4286"/>
                  <a:gd name="T92" fmla="*/ 1575 w 5931"/>
                  <a:gd name="T93" fmla="*/ 734 h 4286"/>
                  <a:gd name="T94" fmla="*/ 2381 w 5931"/>
                  <a:gd name="T95" fmla="*/ 800 h 4286"/>
                  <a:gd name="T96" fmla="*/ 2725 w 5931"/>
                  <a:gd name="T97" fmla="*/ 1072 h 4286"/>
                  <a:gd name="T98" fmla="*/ 2630 w 5931"/>
                  <a:gd name="T99" fmla="*/ 2127 h 4286"/>
                  <a:gd name="T100" fmla="*/ 2417 w 5931"/>
                  <a:gd name="T101" fmla="*/ 2661 h 4286"/>
                  <a:gd name="T102" fmla="*/ 2817 w 5931"/>
                  <a:gd name="T103" fmla="*/ 2668 h 4286"/>
                  <a:gd name="T104" fmla="*/ 2972 w 5931"/>
                  <a:gd name="T105" fmla="*/ 1999 h 4286"/>
                  <a:gd name="T106" fmla="*/ 3559 w 5931"/>
                  <a:gd name="T107" fmla="*/ 843 h 4286"/>
                  <a:gd name="T108" fmla="*/ 4804 w 5931"/>
                  <a:gd name="T109" fmla="*/ 955 h 4286"/>
                  <a:gd name="T110" fmla="*/ 5220 w 5931"/>
                  <a:gd name="T111" fmla="*/ 2188 h 4286"/>
                  <a:gd name="T112" fmla="*/ 5384 w 5931"/>
                  <a:gd name="T113" fmla="*/ 2686 h 4286"/>
                  <a:gd name="T114" fmla="*/ 5261 w 5931"/>
                  <a:gd name="T115" fmla="*/ 2907 h 4286"/>
                  <a:gd name="T116" fmla="*/ 5684 w 5931"/>
                  <a:gd name="T117" fmla="*/ 4079 h 4286"/>
                  <a:gd name="T118" fmla="*/ 301 w 5931"/>
                  <a:gd name="T119" fmla="*/ 193 h 4286"/>
                  <a:gd name="T120" fmla="*/ 5931 w 5931"/>
                  <a:gd name="T121" fmla="*/ 3986 h 4286"/>
                  <a:gd name="T122" fmla="*/ 196 w 5931"/>
                  <a:gd name="T123" fmla="*/ 4266 h 4286"/>
                  <a:gd name="T124" fmla="*/ 70 w 5931"/>
                  <a:gd name="T125" fmla="*/ 108 h 4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31" h="4286">
                    <a:moveTo>
                      <a:pt x="3199" y="2993"/>
                    </a:moveTo>
                    <a:lnTo>
                      <a:pt x="3148" y="3026"/>
                    </a:lnTo>
                    <a:lnTo>
                      <a:pt x="3101" y="3064"/>
                    </a:lnTo>
                    <a:lnTo>
                      <a:pt x="3060" y="3107"/>
                    </a:lnTo>
                    <a:lnTo>
                      <a:pt x="3026" y="3155"/>
                    </a:lnTo>
                    <a:lnTo>
                      <a:pt x="2997" y="3206"/>
                    </a:lnTo>
                    <a:lnTo>
                      <a:pt x="2977" y="3259"/>
                    </a:lnTo>
                    <a:lnTo>
                      <a:pt x="2963" y="3313"/>
                    </a:lnTo>
                    <a:lnTo>
                      <a:pt x="2959" y="3369"/>
                    </a:lnTo>
                    <a:lnTo>
                      <a:pt x="2959" y="4094"/>
                    </a:lnTo>
                    <a:lnTo>
                      <a:pt x="5225" y="4094"/>
                    </a:lnTo>
                    <a:lnTo>
                      <a:pt x="5225" y="3369"/>
                    </a:lnTo>
                    <a:lnTo>
                      <a:pt x="5222" y="3313"/>
                    </a:lnTo>
                    <a:lnTo>
                      <a:pt x="5209" y="3259"/>
                    </a:lnTo>
                    <a:lnTo>
                      <a:pt x="5188" y="3206"/>
                    </a:lnTo>
                    <a:lnTo>
                      <a:pt x="5159" y="3155"/>
                    </a:lnTo>
                    <a:lnTo>
                      <a:pt x="5125" y="3107"/>
                    </a:lnTo>
                    <a:lnTo>
                      <a:pt x="5083" y="3064"/>
                    </a:lnTo>
                    <a:lnTo>
                      <a:pt x="5038" y="3026"/>
                    </a:lnTo>
                    <a:lnTo>
                      <a:pt x="4986" y="2993"/>
                    </a:lnTo>
                    <a:lnTo>
                      <a:pt x="4905" y="3002"/>
                    </a:lnTo>
                    <a:lnTo>
                      <a:pt x="4896" y="3092"/>
                    </a:lnTo>
                    <a:lnTo>
                      <a:pt x="4876" y="3180"/>
                    </a:lnTo>
                    <a:lnTo>
                      <a:pt x="4847" y="3265"/>
                    </a:lnTo>
                    <a:lnTo>
                      <a:pt x="4810" y="3344"/>
                    </a:lnTo>
                    <a:lnTo>
                      <a:pt x="4765" y="3418"/>
                    </a:lnTo>
                    <a:lnTo>
                      <a:pt x="4712" y="3486"/>
                    </a:lnTo>
                    <a:lnTo>
                      <a:pt x="4653" y="3549"/>
                    </a:lnTo>
                    <a:lnTo>
                      <a:pt x="4588" y="3606"/>
                    </a:lnTo>
                    <a:lnTo>
                      <a:pt x="4516" y="3655"/>
                    </a:lnTo>
                    <a:lnTo>
                      <a:pt x="4441" y="3696"/>
                    </a:lnTo>
                    <a:lnTo>
                      <a:pt x="4358" y="3729"/>
                    </a:lnTo>
                    <a:lnTo>
                      <a:pt x="4273" y="3754"/>
                    </a:lnTo>
                    <a:lnTo>
                      <a:pt x="4185" y="3768"/>
                    </a:lnTo>
                    <a:lnTo>
                      <a:pt x="4093" y="3774"/>
                    </a:lnTo>
                    <a:lnTo>
                      <a:pt x="4001" y="3768"/>
                    </a:lnTo>
                    <a:lnTo>
                      <a:pt x="3911" y="3754"/>
                    </a:lnTo>
                    <a:lnTo>
                      <a:pt x="3827" y="3729"/>
                    </a:lnTo>
                    <a:lnTo>
                      <a:pt x="3746" y="3696"/>
                    </a:lnTo>
                    <a:lnTo>
                      <a:pt x="3668" y="3655"/>
                    </a:lnTo>
                    <a:lnTo>
                      <a:pt x="3596" y="3606"/>
                    </a:lnTo>
                    <a:lnTo>
                      <a:pt x="3532" y="3549"/>
                    </a:lnTo>
                    <a:lnTo>
                      <a:pt x="3472" y="3486"/>
                    </a:lnTo>
                    <a:lnTo>
                      <a:pt x="3420" y="3418"/>
                    </a:lnTo>
                    <a:lnTo>
                      <a:pt x="3375" y="3344"/>
                    </a:lnTo>
                    <a:lnTo>
                      <a:pt x="3337" y="3265"/>
                    </a:lnTo>
                    <a:lnTo>
                      <a:pt x="3308" y="3180"/>
                    </a:lnTo>
                    <a:lnTo>
                      <a:pt x="3290" y="3092"/>
                    </a:lnTo>
                    <a:lnTo>
                      <a:pt x="3280" y="3002"/>
                    </a:lnTo>
                    <a:lnTo>
                      <a:pt x="3199" y="2993"/>
                    </a:lnTo>
                    <a:close/>
                    <a:moveTo>
                      <a:pt x="2471" y="2860"/>
                    </a:moveTo>
                    <a:lnTo>
                      <a:pt x="2428" y="2904"/>
                    </a:lnTo>
                    <a:lnTo>
                      <a:pt x="2383" y="2954"/>
                    </a:lnTo>
                    <a:lnTo>
                      <a:pt x="2335" y="3006"/>
                    </a:lnTo>
                    <a:lnTo>
                      <a:pt x="2281" y="3065"/>
                    </a:lnTo>
                    <a:lnTo>
                      <a:pt x="2227" y="3123"/>
                    </a:lnTo>
                    <a:lnTo>
                      <a:pt x="2173" y="3179"/>
                    </a:lnTo>
                    <a:lnTo>
                      <a:pt x="2119" y="3229"/>
                    </a:lnTo>
                    <a:lnTo>
                      <a:pt x="2063" y="3276"/>
                    </a:lnTo>
                    <a:lnTo>
                      <a:pt x="2007" y="3313"/>
                    </a:lnTo>
                    <a:lnTo>
                      <a:pt x="1951" y="3342"/>
                    </a:lnTo>
                    <a:lnTo>
                      <a:pt x="1895" y="3360"/>
                    </a:lnTo>
                    <a:lnTo>
                      <a:pt x="1838" y="3367"/>
                    </a:lnTo>
                    <a:lnTo>
                      <a:pt x="1782" y="3360"/>
                    </a:lnTo>
                    <a:lnTo>
                      <a:pt x="1724" y="3342"/>
                    </a:lnTo>
                    <a:lnTo>
                      <a:pt x="1669" y="3313"/>
                    </a:lnTo>
                    <a:lnTo>
                      <a:pt x="1613" y="3276"/>
                    </a:lnTo>
                    <a:lnTo>
                      <a:pt x="1559" y="3229"/>
                    </a:lnTo>
                    <a:lnTo>
                      <a:pt x="1503" y="3179"/>
                    </a:lnTo>
                    <a:lnTo>
                      <a:pt x="1449" y="3123"/>
                    </a:lnTo>
                    <a:lnTo>
                      <a:pt x="1395" y="3065"/>
                    </a:lnTo>
                    <a:lnTo>
                      <a:pt x="1343" y="3006"/>
                    </a:lnTo>
                    <a:lnTo>
                      <a:pt x="1294" y="2954"/>
                    </a:lnTo>
                    <a:lnTo>
                      <a:pt x="1247" y="2904"/>
                    </a:lnTo>
                    <a:lnTo>
                      <a:pt x="1204" y="2860"/>
                    </a:lnTo>
                    <a:lnTo>
                      <a:pt x="1017" y="2938"/>
                    </a:lnTo>
                    <a:lnTo>
                      <a:pt x="1010" y="2941"/>
                    </a:lnTo>
                    <a:lnTo>
                      <a:pt x="956" y="2965"/>
                    </a:lnTo>
                    <a:lnTo>
                      <a:pt x="905" y="2997"/>
                    </a:lnTo>
                    <a:lnTo>
                      <a:pt x="857" y="3037"/>
                    </a:lnTo>
                    <a:lnTo>
                      <a:pt x="815" y="3083"/>
                    </a:lnTo>
                    <a:lnTo>
                      <a:pt x="778" y="3135"/>
                    </a:lnTo>
                    <a:lnTo>
                      <a:pt x="747" y="3191"/>
                    </a:lnTo>
                    <a:lnTo>
                      <a:pt x="724" y="3251"/>
                    </a:lnTo>
                    <a:lnTo>
                      <a:pt x="709" y="3310"/>
                    </a:lnTo>
                    <a:lnTo>
                      <a:pt x="704" y="3369"/>
                    </a:lnTo>
                    <a:lnTo>
                      <a:pt x="704" y="4094"/>
                    </a:lnTo>
                    <a:lnTo>
                      <a:pt x="2767" y="4094"/>
                    </a:lnTo>
                    <a:lnTo>
                      <a:pt x="2767" y="3369"/>
                    </a:lnTo>
                    <a:lnTo>
                      <a:pt x="2772" y="3292"/>
                    </a:lnTo>
                    <a:lnTo>
                      <a:pt x="2788" y="3216"/>
                    </a:lnTo>
                    <a:lnTo>
                      <a:pt x="2815" y="3141"/>
                    </a:lnTo>
                    <a:lnTo>
                      <a:pt x="2851" y="3071"/>
                    </a:lnTo>
                    <a:lnTo>
                      <a:pt x="2808" y="3028"/>
                    </a:lnTo>
                    <a:lnTo>
                      <a:pt x="2763" y="2990"/>
                    </a:lnTo>
                    <a:lnTo>
                      <a:pt x="2714" y="2961"/>
                    </a:lnTo>
                    <a:lnTo>
                      <a:pt x="2666" y="2941"/>
                    </a:lnTo>
                    <a:lnTo>
                      <a:pt x="2659" y="2938"/>
                    </a:lnTo>
                    <a:lnTo>
                      <a:pt x="2471" y="2860"/>
                    </a:lnTo>
                    <a:close/>
                    <a:moveTo>
                      <a:pt x="1501" y="2681"/>
                    </a:moveTo>
                    <a:lnTo>
                      <a:pt x="1483" y="2718"/>
                    </a:lnTo>
                    <a:lnTo>
                      <a:pt x="1463" y="2753"/>
                    </a:lnTo>
                    <a:lnTo>
                      <a:pt x="1442" y="2781"/>
                    </a:lnTo>
                    <a:lnTo>
                      <a:pt x="1418" y="2806"/>
                    </a:lnTo>
                    <a:lnTo>
                      <a:pt x="1485" y="2878"/>
                    </a:lnTo>
                    <a:lnTo>
                      <a:pt x="1516" y="2913"/>
                    </a:lnTo>
                    <a:lnTo>
                      <a:pt x="1548" y="2947"/>
                    </a:lnTo>
                    <a:lnTo>
                      <a:pt x="1582" y="2983"/>
                    </a:lnTo>
                    <a:lnTo>
                      <a:pt x="1616" y="3020"/>
                    </a:lnTo>
                    <a:lnTo>
                      <a:pt x="1652" y="3055"/>
                    </a:lnTo>
                    <a:lnTo>
                      <a:pt x="1687" y="3087"/>
                    </a:lnTo>
                    <a:lnTo>
                      <a:pt x="1721" y="3116"/>
                    </a:lnTo>
                    <a:lnTo>
                      <a:pt x="1753" y="3139"/>
                    </a:lnTo>
                    <a:lnTo>
                      <a:pt x="1784" y="3159"/>
                    </a:lnTo>
                    <a:lnTo>
                      <a:pt x="1813" y="3171"/>
                    </a:lnTo>
                    <a:lnTo>
                      <a:pt x="1838" y="3175"/>
                    </a:lnTo>
                    <a:lnTo>
                      <a:pt x="1863" y="3171"/>
                    </a:lnTo>
                    <a:lnTo>
                      <a:pt x="1892" y="3159"/>
                    </a:lnTo>
                    <a:lnTo>
                      <a:pt x="1922" y="3139"/>
                    </a:lnTo>
                    <a:lnTo>
                      <a:pt x="1955" y="3116"/>
                    </a:lnTo>
                    <a:lnTo>
                      <a:pt x="1989" y="3087"/>
                    </a:lnTo>
                    <a:lnTo>
                      <a:pt x="2025" y="3055"/>
                    </a:lnTo>
                    <a:lnTo>
                      <a:pt x="2059" y="3019"/>
                    </a:lnTo>
                    <a:lnTo>
                      <a:pt x="2095" y="2983"/>
                    </a:lnTo>
                    <a:lnTo>
                      <a:pt x="2129" y="2947"/>
                    </a:lnTo>
                    <a:lnTo>
                      <a:pt x="2162" y="2913"/>
                    </a:lnTo>
                    <a:lnTo>
                      <a:pt x="2191" y="2878"/>
                    </a:lnTo>
                    <a:lnTo>
                      <a:pt x="2257" y="2806"/>
                    </a:lnTo>
                    <a:lnTo>
                      <a:pt x="2236" y="2781"/>
                    </a:lnTo>
                    <a:lnTo>
                      <a:pt x="2212" y="2753"/>
                    </a:lnTo>
                    <a:lnTo>
                      <a:pt x="2192" y="2718"/>
                    </a:lnTo>
                    <a:lnTo>
                      <a:pt x="2174" y="2681"/>
                    </a:lnTo>
                    <a:lnTo>
                      <a:pt x="2097" y="2711"/>
                    </a:lnTo>
                    <a:lnTo>
                      <a:pt x="2014" y="2735"/>
                    </a:lnTo>
                    <a:lnTo>
                      <a:pt x="1928" y="2749"/>
                    </a:lnTo>
                    <a:lnTo>
                      <a:pt x="1838" y="2754"/>
                    </a:lnTo>
                    <a:lnTo>
                      <a:pt x="1750" y="2749"/>
                    </a:lnTo>
                    <a:lnTo>
                      <a:pt x="1663" y="2735"/>
                    </a:lnTo>
                    <a:lnTo>
                      <a:pt x="1580" y="2711"/>
                    </a:lnTo>
                    <a:lnTo>
                      <a:pt x="1501" y="2681"/>
                    </a:lnTo>
                    <a:close/>
                    <a:moveTo>
                      <a:pt x="3847" y="2612"/>
                    </a:moveTo>
                    <a:lnTo>
                      <a:pt x="3834" y="2659"/>
                    </a:lnTo>
                    <a:lnTo>
                      <a:pt x="3814" y="2708"/>
                    </a:lnTo>
                    <a:lnTo>
                      <a:pt x="3789" y="2754"/>
                    </a:lnTo>
                    <a:lnTo>
                      <a:pt x="3758" y="2801"/>
                    </a:lnTo>
                    <a:lnTo>
                      <a:pt x="3722" y="2844"/>
                    </a:lnTo>
                    <a:lnTo>
                      <a:pt x="3681" y="2886"/>
                    </a:lnTo>
                    <a:lnTo>
                      <a:pt x="3636" y="2922"/>
                    </a:lnTo>
                    <a:lnTo>
                      <a:pt x="3586" y="2952"/>
                    </a:lnTo>
                    <a:lnTo>
                      <a:pt x="3532" y="2977"/>
                    </a:lnTo>
                    <a:lnTo>
                      <a:pt x="3472" y="2995"/>
                    </a:lnTo>
                    <a:lnTo>
                      <a:pt x="3481" y="3076"/>
                    </a:lnTo>
                    <a:lnTo>
                      <a:pt x="3501" y="3152"/>
                    </a:lnTo>
                    <a:lnTo>
                      <a:pt x="3530" y="3225"/>
                    </a:lnTo>
                    <a:lnTo>
                      <a:pt x="3568" y="3294"/>
                    </a:lnTo>
                    <a:lnTo>
                      <a:pt x="3613" y="3355"/>
                    </a:lnTo>
                    <a:lnTo>
                      <a:pt x="3665" y="3411"/>
                    </a:lnTo>
                    <a:lnTo>
                      <a:pt x="3724" y="3461"/>
                    </a:lnTo>
                    <a:lnTo>
                      <a:pt x="3789" y="3502"/>
                    </a:lnTo>
                    <a:lnTo>
                      <a:pt x="3859" y="3536"/>
                    </a:lnTo>
                    <a:lnTo>
                      <a:pt x="3933" y="3562"/>
                    </a:lnTo>
                    <a:lnTo>
                      <a:pt x="4010" y="3578"/>
                    </a:lnTo>
                    <a:lnTo>
                      <a:pt x="4093" y="3583"/>
                    </a:lnTo>
                    <a:lnTo>
                      <a:pt x="4174" y="3578"/>
                    </a:lnTo>
                    <a:lnTo>
                      <a:pt x="4252" y="3562"/>
                    </a:lnTo>
                    <a:lnTo>
                      <a:pt x="4327" y="3536"/>
                    </a:lnTo>
                    <a:lnTo>
                      <a:pt x="4397" y="3502"/>
                    </a:lnTo>
                    <a:lnTo>
                      <a:pt x="4460" y="3461"/>
                    </a:lnTo>
                    <a:lnTo>
                      <a:pt x="4520" y="3411"/>
                    </a:lnTo>
                    <a:lnTo>
                      <a:pt x="4572" y="3355"/>
                    </a:lnTo>
                    <a:lnTo>
                      <a:pt x="4617" y="3294"/>
                    </a:lnTo>
                    <a:lnTo>
                      <a:pt x="4655" y="3225"/>
                    </a:lnTo>
                    <a:lnTo>
                      <a:pt x="4684" y="3152"/>
                    </a:lnTo>
                    <a:lnTo>
                      <a:pt x="4703" y="3076"/>
                    </a:lnTo>
                    <a:lnTo>
                      <a:pt x="4712" y="2995"/>
                    </a:lnTo>
                    <a:lnTo>
                      <a:pt x="4655" y="2977"/>
                    </a:lnTo>
                    <a:lnTo>
                      <a:pt x="4599" y="2952"/>
                    </a:lnTo>
                    <a:lnTo>
                      <a:pt x="4549" y="2922"/>
                    </a:lnTo>
                    <a:lnTo>
                      <a:pt x="4504" y="2886"/>
                    </a:lnTo>
                    <a:lnTo>
                      <a:pt x="4462" y="2844"/>
                    </a:lnTo>
                    <a:lnTo>
                      <a:pt x="4426" y="2801"/>
                    </a:lnTo>
                    <a:lnTo>
                      <a:pt x="4396" y="2754"/>
                    </a:lnTo>
                    <a:lnTo>
                      <a:pt x="4370" y="2708"/>
                    </a:lnTo>
                    <a:lnTo>
                      <a:pt x="4351" y="2659"/>
                    </a:lnTo>
                    <a:lnTo>
                      <a:pt x="4338" y="2612"/>
                    </a:lnTo>
                    <a:lnTo>
                      <a:pt x="4259" y="2634"/>
                    </a:lnTo>
                    <a:lnTo>
                      <a:pt x="4178" y="2646"/>
                    </a:lnTo>
                    <a:lnTo>
                      <a:pt x="4093" y="2650"/>
                    </a:lnTo>
                    <a:lnTo>
                      <a:pt x="4009" y="2646"/>
                    </a:lnTo>
                    <a:lnTo>
                      <a:pt x="3926" y="2634"/>
                    </a:lnTo>
                    <a:lnTo>
                      <a:pt x="3847" y="2612"/>
                    </a:lnTo>
                    <a:close/>
                    <a:moveTo>
                      <a:pt x="1694" y="1568"/>
                    </a:moveTo>
                    <a:lnTo>
                      <a:pt x="1600" y="1571"/>
                    </a:lnTo>
                    <a:lnTo>
                      <a:pt x="1503" y="1579"/>
                    </a:lnTo>
                    <a:lnTo>
                      <a:pt x="1399" y="1593"/>
                    </a:lnTo>
                    <a:lnTo>
                      <a:pt x="1289" y="1613"/>
                    </a:lnTo>
                    <a:lnTo>
                      <a:pt x="1274" y="1643"/>
                    </a:lnTo>
                    <a:lnTo>
                      <a:pt x="1258" y="1683"/>
                    </a:lnTo>
                    <a:lnTo>
                      <a:pt x="1242" y="1728"/>
                    </a:lnTo>
                    <a:lnTo>
                      <a:pt x="1229" y="1780"/>
                    </a:lnTo>
                    <a:lnTo>
                      <a:pt x="1220" y="1834"/>
                    </a:lnTo>
                    <a:lnTo>
                      <a:pt x="1217" y="1890"/>
                    </a:lnTo>
                    <a:lnTo>
                      <a:pt x="1217" y="1942"/>
                    </a:lnTo>
                    <a:lnTo>
                      <a:pt x="1222" y="2024"/>
                    </a:lnTo>
                    <a:lnTo>
                      <a:pt x="1238" y="2105"/>
                    </a:lnTo>
                    <a:lnTo>
                      <a:pt x="1265" y="2183"/>
                    </a:lnTo>
                    <a:lnTo>
                      <a:pt x="1301" y="2255"/>
                    </a:lnTo>
                    <a:lnTo>
                      <a:pt x="1346" y="2319"/>
                    </a:lnTo>
                    <a:lnTo>
                      <a:pt x="1399" y="2380"/>
                    </a:lnTo>
                    <a:lnTo>
                      <a:pt x="1458" y="2433"/>
                    </a:lnTo>
                    <a:lnTo>
                      <a:pt x="1525" y="2477"/>
                    </a:lnTo>
                    <a:lnTo>
                      <a:pt x="1597" y="2513"/>
                    </a:lnTo>
                    <a:lnTo>
                      <a:pt x="1674" y="2540"/>
                    </a:lnTo>
                    <a:lnTo>
                      <a:pt x="1755" y="2557"/>
                    </a:lnTo>
                    <a:lnTo>
                      <a:pt x="1838" y="2562"/>
                    </a:lnTo>
                    <a:lnTo>
                      <a:pt x="1922" y="2557"/>
                    </a:lnTo>
                    <a:lnTo>
                      <a:pt x="2003" y="2540"/>
                    </a:lnTo>
                    <a:lnTo>
                      <a:pt x="2081" y="2513"/>
                    </a:lnTo>
                    <a:lnTo>
                      <a:pt x="2153" y="2477"/>
                    </a:lnTo>
                    <a:lnTo>
                      <a:pt x="2218" y="2433"/>
                    </a:lnTo>
                    <a:lnTo>
                      <a:pt x="2277" y="2380"/>
                    </a:lnTo>
                    <a:lnTo>
                      <a:pt x="2331" y="2319"/>
                    </a:lnTo>
                    <a:lnTo>
                      <a:pt x="2374" y="2255"/>
                    </a:lnTo>
                    <a:lnTo>
                      <a:pt x="2412" y="2183"/>
                    </a:lnTo>
                    <a:lnTo>
                      <a:pt x="2437" y="2105"/>
                    </a:lnTo>
                    <a:lnTo>
                      <a:pt x="2455" y="2024"/>
                    </a:lnTo>
                    <a:lnTo>
                      <a:pt x="2461" y="1942"/>
                    </a:lnTo>
                    <a:lnTo>
                      <a:pt x="2461" y="1782"/>
                    </a:lnTo>
                    <a:lnTo>
                      <a:pt x="2434" y="1764"/>
                    </a:lnTo>
                    <a:lnTo>
                      <a:pt x="2399" y="1742"/>
                    </a:lnTo>
                    <a:lnTo>
                      <a:pt x="2358" y="1719"/>
                    </a:lnTo>
                    <a:lnTo>
                      <a:pt x="2308" y="1692"/>
                    </a:lnTo>
                    <a:lnTo>
                      <a:pt x="2250" y="1667"/>
                    </a:lnTo>
                    <a:lnTo>
                      <a:pt x="2183" y="1642"/>
                    </a:lnTo>
                    <a:lnTo>
                      <a:pt x="2131" y="1625"/>
                    </a:lnTo>
                    <a:lnTo>
                      <a:pt x="2072" y="1611"/>
                    </a:lnTo>
                    <a:lnTo>
                      <a:pt x="2007" y="1597"/>
                    </a:lnTo>
                    <a:lnTo>
                      <a:pt x="1939" y="1584"/>
                    </a:lnTo>
                    <a:lnTo>
                      <a:pt x="1861" y="1575"/>
                    </a:lnTo>
                    <a:lnTo>
                      <a:pt x="1780" y="1570"/>
                    </a:lnTo>
                    <a:lnTo>
                      <a:pt x="1694" y="1568"/>
                    </a:lnTo>
                    <a:close/>
                    <a:moveTo>
                      <a:pt x="4505" y="1435"/>
                    </a:moveTo>
                    <a:lnTo>
                      <a:pt x="4442" y="1471"/>
                    </a:lnTo>
                    <a:lnTo>
                      <a:pt x="4374" y="1510"/>
                    </a:lnTo>
                    <a:lnTo>
                      <a:pt x="4300" y="1550"/>
                    </a:lnTo>
                    <a:lnTo>
                      <a:pt x="4221" y="1589"/>
                    </a:lnTo>
                    <a:lnTo>
                      <a:pt x="4135" y="1631"/>
                    </a:lnTo>
                    <a:lnTo>
                      <a:pt x="4043" y="1668"/>
                    </a:lnTo>
                    <a:lnTo>
                      <a:pt x="3944" y="1706"/>
                    </a:lnTo>
                    <a:lnTo>
                      <a:pt x="3836" y="1740"/>
                    </a:lnTo>
                    <a:lnTo>
                      <a:pt x="3722" y="1771"/>
                    </a:lnTo>
                    <a:lnTo>
                      <a:pt x="3600" y="1798"/>
                    </a:lnTo>
                    <a:lnTo>
                      <a:pt x="3470" y="1818"/>
                    </a:lnTo>
                    <a:lnTo>
                      <a:pt x="3470" y="1837"/>
                    </a:lnTo>
                    <a:lnTo>
                      <a:pt x="3478" y="1922"/>
                    </a:lnTo>
                    <a:lnTo>
                      <a:pt x="3494" y="2003"/>
                    </a:lnTo>
                    <a:lnTo>
                      <a:pt x="3521" y="2080"/>
                    </a:lnTo>
                    <a:lnTo>
                      <a:pt x="3557" y="2150"/>
                    </a:lnTo>
                    <a:lnTo>
                      <a:pt x="3600" y="2217"/>
                    </a:lnTo>
                    <a:lnTo>
                      <a:pt x="3654" y="2276"/>
                    </a:lnTo>
                    <a:lnTo>
                      <a:pt x="3713" y="2330"/>
                    </a:lnTo>
                    <a:lnTo>
                      <a:pt x="3778" y="2373"/>
                    </a:lnTo>
                    <a:lnTo>
                      <a:pt x="3850" y="2409"/>
                    </a:lnTo>
                    <a:lnTo>
                      <a:pt x="3928" y="2436"/>
                    </a:lnTo>
                    <a:lnTo>
                      <a:pt x="4009" y="2452"/>
                    </a:lnTo>
                    <a:lnTo>
                      <a:pt x="4093" y="2460"/>
                    </a:lnTo>
                    <a:lnTo>
                      <a:pt x="4176" y="2452"/>
                    </a:lnTo>
                    <a:lnTo>
                      <a:pt x="4257" y="2436"/>
                    </a:lnTo>
                    <a:lnTo>
                      <a:pt x="4334" y="2409"/>
                    </a:lnTo>
                    <a:lnTo>
                      <a:pt x="4406" y="2373"/>
                    </a:lnTo>
                    <a:lnTo>
                      <a:pt x="4471" y="2330"/>
                    </a:lnTo>
                    <a:lnTo>
                      <a:pt x="4532" y="2276"/>
                    </a:lnTo>
                    <a:lnTo>
                      <a:pt x="4585" y="2217"/>
                    </a:lnTo>
                    <a:lnTo>
                      <a:pt x="4630" y="2150"/>
                    </a:lnTo>
                    <a:lnTo>
                      <a:pt x="4666" y="2080"/>
                    </a:lnTo>
                    <a:lnTo>
                      <a:pt x="4691" y="2003"/>
                    </a:lnTo>
                    <a:lnTo>
                      <a:pt x="4709" y="1922"/>
                    </a:lnTo>
                    <a:lnTo>
                      <a:pt x="4714" y="1837"/>
                    </a:lnTo>
                    <a:lnTo>
                      <a:pt x="4711" y="1775"/>
                    </a:lnTo>
                    <a:lnTo>
                      <a:pt x="4700" y="1713"/>
                    </a:lnTo>
                    <a:lnTo>
                      <a:pt x="4682" y="1656"/>
                    </a:lnTo>
                    <a:lnTo>
                      <a:pt x="4658" y="1602"/>
                    </a:lnTo>
                    <a:lnTo>
                      <a:pt x="4628" y="1552"/>
                    </a:lnTo>
                    <a:lnTo>
                      <a:pt x="4592" y="1507"/>
                    </a:lnTo>
                    <a:lnTo>
                      <a:pt x="4550" y="1467"/>
                    </a:lnTo>
                    <a:lnTo>
                      <a:pt x="4505" y="1435"/>
                    </a:lnTo>
                    <a:close/>
                    <a:moveTo>
                      <a:pt x="4093" y="910"/>
                    </a:moveTo>
                    <a:lnTo>
                      <a:pt x="3991" y="915"/>
                    </a:lnTo>
                    <a:lnTo>
                      <a:pt x="3893" y="930"/>
                    </a:lnTo>
                    <a:lnTo>
                      <a:pt x="3800" y="953"/>
                    </a:lnTo>
                    <a:lnTo>
                      <a:pt x="3710" y="985"/>
                    </a:lnTo>
                    <a:lnTo>
                      <a:pt x="3625" y="1027"/>
                    </a:lnTo>
                    <a:lnTo>
                      <a:pt x="3544" y="1073"/>
                    </a:lnTo>
                    <a:lnTo>
                      <a:pt x="3470" y="1129"/>
                    </a:lnTo>
                    <a:lnTo>
                      <a:pt x="3404" y="1190"/>
                    </a:lnTo>
                    <a:lnTo>
                      <a:pt x="3344" y="1257"/>
                    </a:lnTo>
                    <a:lnTo>
                      <a:pt x="3292" y="1329"/>
                    </a:lnTo>
                    <a:lnTo>
                      <a:pt x="3247" y="1406"/>
                    </a:lnTo>
                    <a:lnTo>
                      <a:pt x="3211" y="1489"/>
                    </a:lnTo>
                    <a:lnTo>
                      <a:pt x="3186" y="1575"/>
                    </a:lnTo>
                    <a:lnTo>
                      <a:pt x="3170" y="1663"/>
                    </a:lnTo>
                    <a:lnTo>
                      <a:pt x="3164" y="1755"/>
                    </a:lnTo>
                    <a:lnTo>
                      <a:pt x="3164" y="1999"/>
                    </a:lnTo>
                    <a:lnTo>
                      <a:pt x="3163" y="2104"/>
                    </a:lnTo>
                    <a:lnTo>
                      <a:pt x="3155" y="2201"/>
                    </a:lnTo>
                    <a:lnTo>
                      <a:pt x="3146" y="2287"/>
                    </a:lnTo>
                    <a:lnTo>
                      <a:pt x="3134" y="2368"/>
                    </a:lnTo>
                    <a:lnTo>
                      <a:pt x="3119" y="2440"/>
                    </a:lnTo>
                    <a:lnTo>
                      <a:pt x="3101" y="2506"/>
                    </a:lnTo>
                    <a:lnTo>
                      <a:pt x="3083" y="2564"/>
                    </a:lnTo>
                    <a:lnTo>
                      <a:pt x="3064" y="2616"/>
                    </a:lnTo>
                    <a:lnTo>
                      <a:pt x="3044" y="2661"/>
                    </a:lnTo>
                    <a:lnTo>
                      <a:pt x="3024" y="2700"/>
                    </a:lnTo>
                    <a:lnTo>
                      <a:pt x="3004" y="2735"/>
                    </a:lnTo>
                    <a:lnTo>
                      <a:pt x="3038" y="2751"/>
                    </a:lnTo>
                    <a:lnTo>
                      <a:pt x="3080" y="2767"/>
                    </a:lnTo>
                    <a:lnTo>
                      <a:pt x="3127" y="2781"/>
                    </a:lnTo>
                    <a:lnTo>
                      <a:pt x="3181" y="2794"/>
                    </a:lnTo>
                    <a:lnTo>
                      <a:pt x="3238" y="2805"/>
                    </a:lnTo>
                    <a:lnTo>
                      <a:pt x="3305" y="2812"/>
                    </a:lnTo>
                    <a:lnTo>
                      <a:pt x="3375" y="2815"/>
                    </a:lnTo>
                    <a:lnTo>
                      <a:pt x="3422" y="2810"/>
                    </a:lnTo>
                    <a:lnTo>
                      <a:pt x="3465" y="2797"/>
                    </a:lnTo>
                    <a:lnTo>
                      <a:pt x="3503" y="2778"/>
                    </a:lnTo>
                    <a:lnTo>
                      <a:pt x="3539" y="2754"/>
                    </a:lnTo>
                    <a:lnTo>
                      <a:pt x="3571" y="2726"/>
                    </a:lnTo>
                    <a:lnTo>
                      <a:pt x="3598" y="2693"/>
                    </a:lnTo>
                    <a:lnTo>
                      <a:pt x="3620" y="2661"/>
                    </a:lnTo>
                    <a:lnTo>
                      <a:pt x="3638" y="2628"/>
                    </a:lnTo>
                    <a:lnTo>
                      <a:pt x="3652" y="2598"/>
                    </a:lnTo>
                    <a:lnTo>
                      <a:pt x="3659" y="2569"/>
                    </a:lnTo>
                    <a:lnTo>
                      <a:pt x="3663" y="2544"/>
                    </a:lnTo>
                    <a:lnTo>
                      <a:pt x="3663" y="2537"/>
                    </a:lnTo>
                    <a:lnTo>
                      <a:pt x="3663" y="2528"/>
                    </a:lnTo>
                    <a:lnTo>
                      <a:pt x="3589" y="2476"/>
                    </a:lnTo>
                    <a:lnTo>
                      <a:pt x="3523" y="2416"/>
                    </a:lnTo>
                    <a:lnTo>
                      <a:pt x="3461" y="2350"/>
                    </a:lnTo>
                    <a:lnTo>
                      <a:pt x="3407" y="2278"/>
                    </a:lnTo>
                    <a:lnTo>
                      <a:pt x="3364" y="2199"/>
                    </a:lnTo>
                    <a:lnTo>
                      <a:pt x="3328" y="2114"/>
                    </a:lnTo>
                    <a:lnTo>
                      <a:pt x="3301" y="2026"/>
                    </a:lnTo>
                    <a:lnTo>
                      <a:pt x="3285" y="1935"/>
                    </a:lnTo>
                    <a:lnTo>
                      <a:pt x="3280" y="1837"/>
                    </a:lnTo>
                    <a:lnTo>
                      <a:pt x="3280" y="1733"/>
                    </a:lnTo>
                    <a:lnTo>
                      <a:pt x="3283" y="1706"/>
                    </a:lnTo>
                    <a:lnTo>
                      <a:pt x="3296" y="1681"/>
                    </a:lnTo>
                    <a:lnTo>
                      <a:pt x="3314" y="1660"/>
                    </a:lnTo>
                    <a:lnTo>
                      <a:pt x="3337" y="1645"/>
                    </a:lnTo>
                    <a:lnTo>
                      <a:pt x="3364" y="1638"/>
                    </a:lnTo>
                    <a:lnTo>
                      <a:pt x="3488" y="1622"/>
                    </a:lnTo>
                    <a:lnTo>
                      <a:pt x="3605" y="1600"/>
                    </a:lnTo>
                    <a:lnTo>
                      <a:pt x="3715" y="1575"/>
                    </a:lnTo>
                    <a:lnTo>
                      <a:pt x="3818" y="1546"/>
                    </a:lnTo>
                    <a:lnTo>
                      <a:pt x="3913" y="1514"/>
                    </a:lnTo>
                    <a:lnTo>
                      <a:pt x="4001" y="1478"/>
                    </a:lnTo>
                    <a:lnTo>
                      <a:pt x="4084" y="1442"/>
                    </a:lnTo>
                    <a:lnTo>
                      <a:pt x="4163" y="1404"/>
                    </a:lnTo>
                    <a:lnTo>
                      <a:pt x="4235" y="1366"/>
                    </a:lnTo>
                    <a:lnTo>
                      <a:pt x="4304" y="1329"/>
                    </a:lnTo>
                    <a:lnTo>
                      <a:pt x="4367" y="1293"/>
                    </a:lnTo>
                    <a:lnTo>
                      <a:pt x="4426" y="1257"/>
                    </a:lnTo>
                    <a:lnTo>
                      <a:pt x="4453" y="1242"/>
                    </a:lnTo>
                    <a:lnTo>
                      <a:pt x="4482" y="1230"/>
                    </a:lnTo>
                    <a:lnTo>
                      <a:pt x="4513" y="1230"/>
                    </a:lnTo>
                    <a:lnTo>
                      <a:pt x="4541" y="1237"/>
                    </a:lnTo>
                    <a:lnTo>
                      <a:pt x="4606" y="1271"/>
                    </a:lnTo>
                    <a:lnTo>
                      <a:pt x="4666" y="1313"/>
                    </a:lnTo>
                    <a:lnTo>
                      <a:pt x="4718" y="1361"/>
                    </a:lnTo>
                    <a:lnTo>
                      <a:pt x="4766" y="1415"/>
                    </a:lnTo>
                    <a:lnTo>
                      <a:pt x="4808" y="1476"/>
                    </a:lnTo>
                    <a:lnTo>
                      <a:pt x="4842" y="1541"/>
                    </a:lnTo>
                    <a:lnTo>
                      <a:pt x="4869" y="1611"/>
                    </a:lnTo>
                    <a:lnTo>
                      <a:pt x="4889" y="1683"/>
                    </a:lnTo>
                    <a:lnTo>
                      <a:pt x="4901" y="1760"/>
                    </a:lnTo>
                    <a:lnTo>
                      <a:pt x="4907" y="1837"/>
                    </a:lnTo>
                    <a:lnTo>
                      <a:pt x="4900" y="1935"/>
                    </a:lnTo>
                    <a:lnTo>
                      <a:pt x="4883" y="2026"/>
                    </a:lnTo>
                    <a:lnTo>
                      <a:pt x="4858" y="2114"/>
                    </a:lnTo>
                    <a:lnTo>
                      <a:pt x="4822" y="2199"/>
                    </a:lnTo>
                    <a:lnTo>
                      <a:pt x="4777" y="2278"/>
                    </a:lnTo>
                    <a:lnTo>
                      <a:pt x="4723" y="2350"/>
                    </a:lnTo>
                    <a:lnTo>
                      <a:pt x="4662" y="2416"/>
                    </a:lnTo>
                    <a:lnTo>
                      <a:pt x="4595" y="2476"/>
                    </a:lnTo>
                    <a:lnTo>
                      <a:pt x="4522" y="2528"/>
                    </a:lnTo>
                    <a:lnTo>
                      <a:pt x="4522" y="2537"/>
                    </a:lnTo>
                    <a:lnTo>
                      <a:pt x="4523" y="2544"/>
                    </a:lnTo>
                    <a:lnTo>
                      <a:pt x="4525" y="2569"/>
                    </a:lnTo>
                    <a:lnTo>
                      <a:pt x="4534" y="2598"/>
                    </a:lnTo>
                    <a:lnTo>
                      <a:pt x="4547" y="2628"/>
                    </a:lnTo>
                    <a:lnTo>
                      <a:pt x="4565" y="2661"/>
                    </a:lnTo>
                    <a:lnTo>
                      <a:pt x="4586" y="2693"/>
                    </a:lnTo>
                    <a:lnTo>
                      <a:pt x="4615" y="2726"/>
                    </a:lnTo>
                    <a:lnTo>
                      <a:pt x="4646" y="2754"/>
                    </a:lnTo>
                    <a:lnTo>
                      <a:pt x="4682" y="2778"/>
                    </a:lnTo>
                    <a:lnTo>
                      <a:pt x="4720" y="2797"/>
                    </a:lnTo>
                    <a:lnTo>
                      <a:pt x="4763" y="2810"/>
                    </a:lnTo>
                    <a:lnTo>
                      <a:pt x="4810" y="2815"/>
                    </a:lnTo>
                    <a:lnTo>
                      <a:pt x="4880" y="2812"/>
                    </a:lnTo>
                    <a:lnTo>
                      <a:pt x="4945" y="2805"/>
                    </a:lnTo>
                    <a:lnTo>
                      <a:pt x="5004" y="2794"/>
                    </a:lnTo>
                    <a:lnTo>
                      <a:pt x="5056" y="2781"/>
                    </a:lnTo>
                    <a:lnTo>
                      <a:pt x="5105" y="2765"/>
                    </a:lnTo>
                    <a:lnTo>
                      <a:pt x="5146" y="2749"/>
                    </a:lnTo>
                    <a:lnTo>
                      <a:pt x="5180" y="2733"/>
                    </a:lnTo>
                    <a:lnTo>
                      <a:pt x="5161" y="2700"/>
                    </a:lnTo>
                    <a:lnTo>
                      <a:pt x="5141" y="2661"/>
                    </a:lnTo>
                    <a:lnTo>
                      <a:pt x="5121" y="2614"/>
                    </a:lnTo>
                    <a:lnTo>
                      <a:pt x="5101" y="2564"/>
                    </a:lnTo>
                    <a:lnTo>
                      <a:pt x="5083" y="2504"/>
                    </a:lnTo>
                    <a:lnTo>
                      <a:pt x="5065" y="2440"/>
                    </a:lnTo>
                    <a:lnTo>
                      <a:pt x="5051" y="2368"/>
                    </a:lnTo>
                    <a:lnTo>
                      <a:pt x="5038" y="2287"/>
                    </a:lnTo>
                    <a:lnTo>
                      <a:pt x="5029" y="2199"/>
                    </a:lnTo>
                    <a:lnTo>
                      <a:pt x="5022" y="2104"/>
                    </a:lnTo>
                    <a:lnTo>
                      <a:pt x="5020" y="1999"/>
                    </a:lnTo>
                    <a:lnTo>
                      <a:pt x="5020" y="1755"/>
                    </a:lnTo>
                    <a:lnTo>
                      <a:pt x="5015" y="1663"/>
                    </a:lnTo>
                    <a:lnTo>
                      <a:pt x="4999" y="1575"/>
                    </a:lnTo>
                    <a:lnTo>
                      <a:pt x="4973" y="1489"/>
                    </a:lnTo>
                    <a:lnTo>
                      <a:pt x="4937" y="1406"/>
                    </a:lnTo>
                    <a:lnTo>
                      <a:pt x="4894" y="1329"/>
                    </a:lnTo>
                    <a:lnTo>
                      <a:pt x="4840" y="1257"/>
                    </a:lnTo>
                    <a:lnTo>
                      <a:pt x="4781" y="1190"/>
                    </a:lnTo>
                    <a:lnTo>
                      <a:pt x="4714" y="1129"/>
                    </a:lnTo>
                    <a:lnTo>
                      <a:pt x="4640" y="1073"/>
                    </a:lnTo>
                    <a:lnTo>
                      <a:pt x="4561" y="1027"/>
                    </a:lnTo>
                    <a:lnTo>
                      <a:pt x="4475" y="985"/>
                    </a:lnTo>
                    <a:lnTo>
                      <a:pt x="4385" y="953"/>
                    </a:lnTo>
                    <a:lnTo>
                      <a:pt x="4291" y="930"/>
                    </a:lnTo>
                    <a:lnTo>
                      <a:pt x="4194" y="915"/>
                    </a:lnTo>
                    <a:lnTo>
                      <a:pt x="4093" y="910"/>
                    </a:lnTo>
                    <a:close/>
                    <a:moveTo>
                      <a:pt x="1796" y="899"/>
                    </a:moveTo>
                    <a:lnTo>
                      <a:pt x="1735" y="899"/>
                    </a:lnTo>
                    <a:lnTo>
                      <a:pt x="1679" y="906"/>
                    </a:lnTo>
                    <a:lnTo>
                      <a:pt x="1627" y="919"/>
                    </a:lnTo>
                    <a:lnTo>
                      <a:pt x="1622" y="948"/>
                    </a:lnTo>
                    <a:lnTo>
                      <a:pt x="1607" y="975"/>
                    </a:lnTo>
                    <a:lnTo>
                      <a:pt x="1588" y="994"/>
                    </a:lnTo>
                    <a:lnTo>
                      <a:pt x="1561" y="1009"/>
                    </a:lnTo>
                    <a:lnTo>
                      <a:pt x="1530" y="1012"/>
                    </a:lnTo>
                    <a:lnTo>
                      <a:pt x="1427" y="1012"/>
                    </a:lnTo>
                    <a:lnTo>
                      <a:pt x="1372" y="1018"/>
                    </a:lnTo>
                    <a:lnTo>
                      <a:pt x="1319" y="1030"/>
                    </a:lnTo>
                    <a:lnTo>
                      <a:pt x="1274" y="1050"/>
                    </a:lnTo>
                    <a:lnTo>
                      <a:pt x="1233" y="1077"/>
                    </a:lnTo>
                    <a:lnTo>
                      <a:pt x="1197" y="1109"/>
                    </a:lnTo>
                    <a:lnTo>
                      <a:pt x="1168" y="1147"/>
                    </a:lnTo>
                    <a:lnTo>
                      <a:pt x="1145" y="1187"/>
                    </a:lnTo>
                    <a:lnTo>
                      <a:pt x="1129" y="1230"/>
                    </a:lnTo>
                    <a:lnTo>
                      <a:pt x="1118" y="1275"/>
                    </a:lnTo>
                    <a:lnTo>
                      <a:pt x="1114" y="1322"/>
                    </a:lnTo>
                    <a:lnTo>
                      <a:pt x="1120" y="1411"/>
                    </a:lnTo>
                    <a:lnTo>
                      <a:pt x="1130" y="1501"/>
                    </a:lnTo>
                    <a:lnTo>
                      <a:pt x="1134" y="1494"/>
                    </a:lnTo>
                    <a:lnTo>
                      <a:pt x="1145" y="1474"/>
                    </a:lnTo>
                    <a:lnTo>
                      <a:pt x="1161" y="1456"/>
                    </a:lnTo>
                    <a:lnTo>
                      <a:pt x="1179" y="1444"/>
                    </a:lnTo>
                    <a:lnTo>
                      <a:pt x="1202" y="1435"/>
                    </a:lnTo>
                    <a:lnTo>
                      <a:pt x="1328" y="1410"/>
                    </a:lnTo>
                    <a:lnTo>
                      <a:pt x="1447" y="1392"/>
                    </a:lnTo>
                    <a:lnTo>
                      <a:pt x="1562" y="1381"/>
                    </a:lnTo>
                    <a:lnTo>
                      <a:pt x="1670" y="1375"/>
                    </a:lnTo>
                    <a:lnTo>
                      <a:pt x="1771" y="1377"/>
                    </a:lnTo>
                    <a:lnTo>
                      <a:pt x="1868" y="1383"/>
                    </a:lnTo>
                    <a:lnTo>
                      <a:pt x="1958" y="1393"/>
                    </a:lnTo>
                    <a:lnTo>
                      <a:pt x="2043" y="1406"/>
                    </a:lnTo>
                    <a:lnTo>
                      <a:pt x="2122" y="1424"/>
                    </a:lnTo>
                    <a:lnTo>
                      <a:pt x="2194" y="1444"/>
                    </a:lnTo>
                    <a:lnTo>
                      <a:pt x="2263" y="1465"/>
                    </a:lnTo>
                    <a:lnTo>
                      <a:pt x="2324" y="1489"/>
                    </a:lnTo>
                    <a:lnTo>
                      <a:pt x="2380" y="1514"/>
                    </a:lnTo>
                    <a:lnTo>
                      <a:pt x="2428" y="1537"/>
                    </a:lnTo>
                    <a:lnTo>
                      <a:pt x="2473" y="1562"/>
                    </a:lnTo>
                    <a:lnTo>
                      <a:pt x="2511" y="1584"/>
                    </a:lnTo>
                    <a:lnTo>
                      <a:pt x="2534" y="1501"/>
                    </a:lnTo>
                    <a:lnTo>
                      <a:pt x="2549" y="1424"/>
                    </a:lnTo>
                    <a:lnTo>
                      <a:pt x="2558" y="1350"/>
                    </a:lnTo>
                    <a:lnTo>
                      <a:pt x="2560" y="1284"/>
                    </a:lnTo>
                    <a:lnTo>
                      <a:pt x="2556" y="1223"/>
                    </a:lnTo>
                    <a:lnTo>
                      <a:pt x="2549" y="1167"/>
                    </a:lnTo>
                    <a:lnTo>
                      <a:pt x="2540" y="1117"/>
                    </a:lnTo>
                    <a:lnTo>
                      <a:pt x="2527" y="1075"/>
                    </a:lnTo>
                    <a:lnTo>
                      <a:pt x="2515" y="1039"/>
                    </a:lnTo>
                    <a:lnTo>
                      <a:pt x="2502" y="1011"/>
                    </a:lnTo>
                    <a:lnTo>
                      <a:pt x="2432" y="1003"/>
                    </a:lnTo>
                    <a:lnTo>
                      <a:pt x="2360" y="991"/>
                    </a:lnTo>
                    <a:lnTo>
                      <a:pt x="2282" y="976"/>
                    </a:lnTo>
                    <a:lnTo>
                      <a:pt x="2203" y="960"/>
                    </a:lnTo>
                    <a:lnTo>
                      <a:pt x="2135" y="946"/>
                    </a:lnTo>
                    <a:lnTo>
                      <a:pt x="2065" y="933"/>
                    </a:lnTo>
                    <a:lnTo>
                      <a:pt x="1996" y="921"/>
                    </a:lnTo>
                    <a:lnTo>
                      <a:pt x="1928" y="910"/>
                    </a:lnTo>
                    <a:lnTo>
                      <a:pt x="1861" y="903"/>
                    </a:lnTo>
                    <a:lnTo>
                      <a:pt x="1796" y="899"/>
                    </a:lnTo>
                    <a:close/>
                    <a:moveTo>
                      <a:pt x="301" y="193"/>
                    </a:moveTo>
                    <a:lnTo>
                      <a:pt x="272" y="196"/>
                    </a:lnTo>
                    <a:lnTo>
                      <a:pt x="247" y="207"/>
                    </a:lnTo>
                    <a:lnTo>
                      <a:pt x="223" y="225"/>
                    </a:lnTo>
                    <a:lnTo>
                      <a:pt x="207" y="246"/>
                    </a:lnTo>
                    <a:lnTo>
                      <a:pt x="196" y="272"/>
                    </a:lnTo>
                    <a:lnTo>
                      <a:pt x="193" y="300"/>
                    </a:lnTo>
                    <a:lnTo>
                      <a:pt x="193" y="3986"/>
                    </a:lnTo>
                    <a:lnTo>
                      <a:pt x="196" y="4015"/>
                    </a:lnTo>
                    <a:lnTo>
                      <a:pt x="207" y="4040"/>
                    </a:lnTo>
                    <a:lnTo>
                      <a:pt x="223" y="4061"/>
                    </a:lnTo>
                    <a:lnTo>
                      <a:pt x="247" y="4079"/>
                    </a:lnTo>
                    <a:lnTo>
                      <a:pt x="272" y="4090"/>
                    </a:lnTo>
                    <a:lnTo>
                      <a:pt x="301" y="4094"/>
                    </a:lnTo>
                    <a:lnTo>
                      <a:pt x="513" y="4094"/>
                    </a:lnTo>
                    <a:lnTo>
                      <a:pt x="513" y="3369"/>
                    </a:lnTo>
                    <a:lnTo>
                      <a:pt x="518" y="3292"/>
                    </a:lnTo>
                    <a:lnTo>
                      <a:pt x="535" y="3215"/>
                    </a:lnTo>
                    <a:lnTo>
                      <a:pt x="560" y="3139"/>
                    </a:lnTo>
                    <a:lnTo>
                      <a:pt x="596" y="3065"/>
                    </a:lnTo>
                    <a:lnTo>
                      <a:pt x="639" y="2997"/>
                    </a:lnTo>
                    <a:lnTo>
                      <a:pt x="689" y="2934"/>
                    </a:lnTo>
                    <a:lnTo>
                      <a:pt x="745" y="2878"/>
                    </a:lnTo>
                    <a:lnTo>
                      <a:pt x="808" y="2830"/>
                    </a:lnTo>
                    <a:lnTo>
                      <a:pt x="875" y="2790"/>
                    </a:lnTo>
                    <a:lnTo>
                      <a:pt x="947" y="2760"/>
                    </a:lnTo>
                    <a:lnTo>
                      <a:pt x="1186" y="2661"/>
                    </a:lnTo>
                    <a:lnTo>
                      <a:pt x="1211" y="2655"/>
                    </a:lnTo>
                    <a:lnTo>
                      <a:pt x="1235" y="2655"/>
                    </a:lnTo>
                    <a:lnTo>
                      <a:pt x="1258" y="2661"/>
                    </a:lnTo>
                    <a:lnTo>
                      <a:pt x="1280" y="2673"/>
                    </a:lnTo>
                    <a:lnTo>
                      <a:pt x="1291" y="2663"/>
                    </a:lnTo>
                    <a:lnTo>
                      <a:pt x="1303" y="2648"/>
                    </a:lnTo>
                    <a:lnTo>
                      <a:pt x="1314" y="2628"/>
                    </a:lnTo>
                    <a:lnTo>
                      <a:pt x="1325" y="2603"/>
                    </a:lnTo>
                    <a:lnTo>
                      <a:pt x="1330" y="2575"/>
                    </a:lnTo>
                    <a:lnTo>
                      <a:pt x="1264" y="2515"/>
                    </a:lnTo>
                    <a:lnTo>
                      <a:pt x="1204" y="2449"/>
                    </a:lnTo>
                    <a:lnTo>
                      <a:pt x="1152" y="2377"/>
                    </a:lnTo>
                    <a:lnTo>
                      <a:pt x="1107" y="2298"/>
                    </a:lnTo>
                    <a:lnTo>
                      <a:pt x="1073" y="2215"/>
                    </a:lnTo>
                    <a:lnTo>
                      <a:pt x="1046" y="2127"/>
                    </a:lnTo>
                    <a:lnTo>
                      <a:pt x="1030" y="2035"/>
                    </a:lnTo>
                    <a:lnTo>
                      <a:pt x="1024" y="1942"/>
                    </a:lnTo>
                    <a:lnTo>
                      <a:pt x="1024" y="1855"/>
                    </a:lnTo>
                    <a:lnTo>
                      <a:pt x="1015" y="1832"/>
                    </a:lnTo>
                    <a:lnTo>
                      <a:pt x="1004" y="1798"/>
                    </a:lnTo>
                    <a:lnTo>
                      <a:pt x="992" y="1757"/>
                    </a:lnTo>
                    <a:lnTo>
                      <a:pt x="977" y="1706"/>
                    </a:lnTo>
                    <a:lnTo>
                      <a:pt x="965" y="1652"/>
                    </a:lnTo>
                    <a:lnTo>
                      <a:pt x="952" y="1591"/>
                    </a:lnTo>
                    <a:lnTo>
                      <a:pt x="940" y="1528"/>
                    </a:lnTo>
                    <a:lnTo>
                      <a:pt x="931" y="1460"/>
                    </a:lnTo>
                    <a:lnTo>
                      <a:pt x="925" y="1392"/>
                    </a:lnTo>
                    <a:lnTo>
                      <a:pt x="922" y="1322"/>
                    </a:lnTo>
                    <a:lnTo>
                      <a:pt x="927" y="1251"/>
                    </a:lnTo>
                    <a:lnTo>
                      <a:pt x="941" y="1185"/>
                    </a:lnTo>
                    <a:lnTo>
                      <a:pt x="963" y="1122"/>
                    </a:lnTo>
                    <a:lnTo>
                      <a:pt x="994" y="1061"/>
                    </a:lnTo>
                    <a:lnTo>
                      <a:pt x="1033" y="1007"/>
                    </a:lnTo>
                    <a:lnTo>
                      <a:pt x="1080" y="957"/>
                    </a:lnTo>
                    <a:lnTo>
                      <a:pt x="1127" y="919"/>
                    </a:lnTo>
                    <a:lnTo>
                      <a:pt x="1179" y="886"/>
                    </a:lnTo>
                    <a:lnTo>
                      <a:pt x="1235" y="860"/>
                    </a:lnTo>
                    <a:lnTo>
                      <a:pt x="1292" y="840"/>
                    </a:lnTo>
                    <a:lnTo>
                      <a:pt x="1352" y="827"/>
                    </a:lnTo>
                    <a:lnTo>
                      <a:pt x="1413" y="822"/>
                    </a:lnTo>
                    <a:lnTo>
                      <a:pt x="1463" y="784"/>
                    </a:lnTo>
                    <a:lnTo>
                      <a:pt x="1517" y="755"/>
                    </a:lnTo>
                    <a:lnTo>
                      <a:pt x="1575" y="734"/>
                    </a:lnTo>
                    <a:lnTo>
                      <a:pt x="1636" y="719"/>
                    </a:lnTo>
                    <a:lnTo>
                      <a:pt x="1699" y="712"/>
                    </a:lnTo>
                    <a:lnTo>
                      <a:pt x="1766" y="709"/>
                    </a:lnTo>
                    <a:lnTo>
                      <a:pt x="1834" y="709"/>
                    </a:lnTo>
                    <a:lnTo>
                      <a:pt x="1903" y="714"/>
                    </a:lnTo>
                    <a:lnTo>
                      <a:pt x="1971" y="723"/>
                    </a:lnTo>
                    <a:lnTo>
                      <a:pt x="2041" y="734"/>
                    </a:lnTo>
                    <a:lnTo>
                      <a:pt x="2110" y="746"/>
                    </a:lnTo>
                    <a:lnTo>
                      <a:pt x="2176" y="759"/>
                    </a:lnTo>
                    <a:lnTo>
                      <a:pt x="2243" y="773"/>
                    </a:lnTo>
                    <a:lnTo>
                      <a:pt x="2313" y="788"/>
                    </a:lnTo>
                    <a:lnTo>
                      <a:pt x="2381" y="800"/>
                    </a:lnTo>
                    <a:lnTo>
                      <a:pt x="2444" y="811"/>
                    </a:lnTo>
                    <a:lnTo>
                      <a:pt x="2504" y="818"/>
                    </a:lnTo>
                    <a:lnTo>
                      <a:pt x="2556" y="822"/>
                    </a:lnTo>
                    <a:lnTo>
                      <a:pt x="2583" y="825"/>
                    </a:lnTo>
                    <a:lnTo>
                      <a:pt x="2608" y="836"/>
                    </a:lnTo>
                    <a:lnTo>
                      <a:pt x="2630" y="856"/>
                    </a:lnTo>
                    <a:lnTo>
                      <a:pt x="2644" y="876"/>
                    </a:lnTo>
                    <a:lnTo>
                      <a:pt x="2660" y="903"/>
                    </a:lnTo>
                    <a:lnTo>
                      <a:pt x="2677" y="937"/>
                    </a:lnTo>
                    <a:lnTo>
                      <a:pt x="2695" y="976"/>
                    </a:lnTo>
                    <a:lnTo>
                      <a:pt x="2711" y="1021"/>
                    </a:lnTo>
                    <a:lnTo>
                      <a:pt x="2725" y="1072"/>
                    </a:lnTo>
                    <a:lnTo>
                      <a:pt x="2736" y="1129"/>
                    </a:lnTo>
                    <a:lnTo>
                      <a:pt x="2745" y="1192"/>
                    </a:lnTo>
                    <a:lnTo>
                      <a:pt x="2750" y="1259"/>
                    </a:lnTo>
                    <a:lnTo>
                      <a:pt x="2750" y="1331"/>
                    </a:lnTo>
                    <a:lnTo>
                      <a:pt x="2745" y="1408"/>
                    </a:lnTo>
                    <a:lnTo>
                      <a:pt x="2732" y="1489"/>
                    </a:lnTo>
                    <a:lnTo>
                      <a:pt x="2714" y="1573"/>
                    </a:lnTo>
                    <a:lnTo>
                      <a:pt x="2687" y="1663"/>
                    </a:lnTo>
                    <a:lnTo>
                      <a:pt x="2651" y="1755"/>
                    </a:lnTo>
                    <a:lnTo>
                      <a:pt x="2651" y="1942"/>
                    </a:lnTo>
                    <a:lnTo>
                      <a:pt x="2646" y="2035"/>
                    </a:lnTo>
                    <a:lnTo>
                      <a:pt x="2630" y="2127"/>
                    </a:lnTo>
                    <a:lnTo>
                      <a:pt x="2605" y="2215"/>
                    </a:lnTo>
                    <a:lnTo>
                      <a:pt x="2569" y="2300"/>
                    </a:lnTo>
                    <a:lnTo>
                      <a:pt x="2525" y="2377"/>
                    </a:lnTo>
                    <a:lnTo>
                      <a:pt x="2471" y="2451"/>
                    </a:lnTo>
                    <a:lnTo>
                      <a:pt x="2412" y="2517"/>
                    </a:lnTo>
                    <a:lnTo>
                      <a:pt x="2345" y="2576"/>
                    </a:lnTo>
                    <a:lnTo>
                      <a:pt x="2353" y="2605"/>
                    </a:lnTo>
                    <a:lnTo>
                      <a:pt x="2362" y="2628"/>
                    </a:lnTo>
                    <a:lnTo>
                      <a:pt x="2374" y="2648"/>
                    </a:lnTo>
                    <a:lnTo>
                      <a:pt x="2385" y="2663"/>
                    </a:lnTo>
                    <a:lnTo>
                      <a:pt x="2396" y="2673"/>
                    </a:lnTo>
                    <a:lnTo>
                      <a:pt x="2417" y="2661"/>
                    </a:lnTo>
                    <a:lnTo>
                      <a:pt x="2441" y="2655"/>
                    </a:lnTo>
                    <a:lnTo>
                      <a:pt x="2466" y="2655"/>
                    </a:lnTo>
                    <a:lnTo>
                      <a:pt x="2489" y="2661"/>
                    </a:lnTo>
                    <a:lnTo>
                      <a:pt x="2729" y="2760"/>
                    </a:lnTo>
                    <a:lnTo>
                      <a:pt x="2767" y="2774"/>
                    </a:lnTo>
                    <a:lnTo>
                      <a:pt x="2765" y="2765"/>
                    </a:lnTo>
                    <a:lnTo>
                      <a:pt x="2765" y="2758"/>
                    </a:lnTo>
                    <a:lnTo>
                      <a:pt x="2770" y="2731"/>
                    </a:lnTo>
                    <a:lnTo>
                      <a:pt x="2781" y="2706"/>
                    </a:lnTo>
                    <a:lnTo>
                      <a:pt x="2801" y="2686"/>
                    </a:lnTo>
                    <a:lnTo>
                      <a:pt x="2806" y="2681"/>
                    </a:lnTo>
                    <a:lnTo>
                      <a:pt x="2817" y="2668"/>
                    </a:lnTo>
                    <a:lnTo>
                      <a:pt x="2830" y="2648"/>
                    </a:lnTo>
                    <a:lnTo>
                      <a:pt x="2848" y="2621"/>
                    </a:lnTo>
                    <a:lnTo>
                      <a:pt x="2866" y="2587"/>
                    </a:lnTo>
                    <a:lnTo>
                      <a:pt x="2885" y="2544"/>
                    </a:lnTo>
                    <a:lnTo>
                      <a:pt x="2900" y="2504"/>
                    </a:lnTo>
                    <a:lnTo>
                      <a:pt x="2916" y="2458"/>
                    </a:lnTo>
                    <a:lnTo>
                      <a:pt x="2930" y="2402"/>
                    </a:lnTo>
                    <a:lnTo>
                      <a:pt x="2943" y="2339"/>
                    </a:lnTo>
                    <a:lnTo>
                      <a:pt x="2956" y="2267"/>
                    </a:lnTo>
                    <a:lnTo>
                      <a:pt x="2965" y="2188"/>
                    </a:lnTo>
                    <a:lnTo>
                      <a:pt x="2970" y="2098"/>
                    </a:lnTo>
                    <a:lnTo>
                      <a:pt x="2972" y="1999"/>
                    </a:lnTo>
                    <a:lnTo>
                      <a:pt x="2972" y="1755"/>
                    </a:lnTo>
                    <a:lnTo>
                      <a:pt x="2979" y="1649"/>
                    </a:lnTo>
                    <a:lnTo>
                      <a:pt x="2995" y="1546"/>
                    </a:lnTo>
                    <a:lnTo>
                      <a:pt x="3022" y="1447"/>
                    </a:lnTo>
                    <a:lnTo>
                      <a:pt x="3060" y="1352"/>
                    </a:lnTo>
                    <a:lnTo>
                      <a:pt x="3109" y="1262"/>
                    </a:lnTo>
                    <a:lnTo>
                      <a:pt x="3164" y="1176"/>
                    </a:lnTo>
                    <a:lnTo>
                      <a:pt x="3229" y="1097"/>
                    </a:lnTo>
                    <a:lnTo>
                      <a:pt x="3301" y="1023"/>
                    </a:lnTo>
                    <a:lnTo>
                      <a:pt x="3380" y="955"/>
                    </a:lnTo>
                    <a:lnTo>
                      <a:pt x="3467" y="895"/>
                    </a:lnTo>
                    <a:lnTo>
                      <a:pt x="3559" y="843"/>
                    </a:lnTo>
                    <a:lnTo>
                      <a:pt x="3658" y="800"/>
                    </a:lnTo>
                    <a:lnTo>
                      <a:pt x="3760" y="766"/>
                    </a:lnTo>
                    <a:lnTo>
                      <a:pt x="3866" y="739"/>
                    </a:lnTo>
                    <a:lnTo>
                      <a:pt x="3978" y="725"/>
                    </a:lnTo>
                    <a:lnTo>
                      <a:pt x="4093" y="719"/>
                    </a:lnTo>
                    <a:lnTo>
                      <a:pt x="4207" y="725"/>
                    </a:lnTo>
                    <a:lnTo>
                      <a:pt x="4318" y="739"/>
                    </a:lnTo>
                    <a:lnTo>
                      <a:pt x="4424" y="766"/>
                    </a:lnTo>
                    <a:lnTo>
                      <a:pt x="4529" y="800"/>
                    </a:lnTo>
                    <a:lnTo>
                      <a:pt x="4626" y="843"/>
                    </a:lnTo>
                    <a:lnTo>
                      <a:pt x="4718" y="895"/>
                    </a:lnTo>
                    <a:lnTo>
                      <a:pt x="4804" y="955"/>
                    </a:lnTo>
                    <a:lnTo>
                      <a:pt x="4883" y="1023"/>
                    </a:lnTo>
                    <a:lnTo>
                      <a:pt x="4957" y="1097"/>
                    </a:lnTo>
                    <a:lnTo>
                      <a:pt x="5020" y="1176"/>
                    </a:lnTo>
                    <a:lnTo>
                      <a:pt x="5078" y="1262"/>
                    </a:lnTo>
                    <a:lnTo>
                      <a:pt x="5125" y="1352"/>
                    </a:lnTo>
                    <a:lnTo>
                      <a:pt x="5162" y="1447"/>
                    </a:lnTo>
                    <a:lnTo>
                      <a:pt x="5189" y="1546"/>
                    </a:lnTo>
                    <a:lnTo>
                      <a:pt x="5207" y="1649"/>
                    </a:lnTo>
                    <a:lnTo>
                      <a:pt x="5213" y="1755"/>
                    </a:lnTo>
                    <a:lnTo>
                      <a:pt x="5213" y="1999"/>
                    </a:lnTo>
                    <a:lnTo>
                      <a:pt x="5215" y="2098"/>
                    </a:lnTo>
                    <a:lnTo>
                      <a:pt x="5220" y="2188"/>
                    </a:lnTo>
                    <a:lnTo>
                      <a:pt x="5229" y="2267"/>
                    </a:lnTo>
                    <a:lnTo>
                      <a:pt x="5242" y="2339"/>
                    </a:lnTo>
                    <a:lnTo>
                      <a:pt x="5254" y="2402"/>
                    </a:lnTo>
                    <a:lnTo>
                      <a:pt x="5269" y="2458"/>
                    </a:lnTo>
                    <a:lnTo>
                      <a:pt x="5285" y="2504"/>
                    </a:lnTo>
                    <a:lnTo>
                      <a:pt x="5299" y="2544"/>
                    </a:lnTo>
                    <a:lnTo>
                      <a:pt x="5319" y="2587"/>
                    </a:lnTo>
                    <a:lnTo>
                      <a:pt x="5339" y="2621"/>
                    </a:lnTo>
                    <a:lnTo>
                      <a:pt x="5355" y="2648"/>
                    </a:lnTo>
                    <a:lnTo>
                      <a:pt x="5369" y="2668"/>
                    </a:lnTo>
                    <a:lnTo>
                      <a:pt x="5378" y="2681"/>
                    </a:lnTo>
                    <a:lnTo>
                      <a:pt x="5384" y="2686"/>
                    </a:lnTo>
                    <a:lnTo>
                      <a:pt x="5404" y="2706"/>
                    </a:lnTo>
                    <a:lnTo>
                      <a:pt x="5416" y="2731"/>
                    </a:lnTo>
                    <a:lnTo>
                      <a:pt x="5420" y="2758"/>
                    </a:lnTo>
                    <a:lnTo>
                      <a:pt x="5416" y="2787"/>
                    </a:lnTo>
                    <a:lnTo>
                      <a:pt x="5404" y="2812"/>
                    </a:lnTo>
                    <a:lnTo>
                      <a:pt x="5384" y="2832"/>
                    </a:lnTo>
                    <a:lnTo>
                      <a:pt x="5378" y="2837"/>
                    </a:lnTo>
                    <a:lnTo>
                      <a:pt x="5368" y="2844"/>
                    </a:lnTo>
                    <a:lnTo>
                      <a:pt x="5350" y="2857"/>
                    </a:lnTo>
                    <a:lnTo>
                      <a:pt x="5326" y="2873"/>
                    </a:lnTo>
                    <a:lnTo>
                      <a:pt x="5297" y="2889"/>
                    </a:lnTo>
                    <a:lnTo>
                      <a:pt x="5261" y="2907"/>
                    </a:lnTo>
                    <a:lnTo>
                      <a:pt x="5220" y="2927"/>
                    </a:lnTo>
                    <a:lnTo>
                      <a:pt x="5269" y="2979"/>
                    </a:lnTo>
                    <a:lnTo>
                      <a:pt x="5312" y="3037"/>
                    </a:lnTo>
                    <a:lnTo>
                      <a:pt x="5350" y="3099"/>
                    </a:lnTo>
                    <a:lnTo>
                      <a:pt x="5378" y="3164"/>
                    </a:lnTo>
                    <a:lnTo>
                      <a:pt x="5400" y="3231"/>
                    </a:lnTo>
                    <a:lnTo>
                      <a:pt x="5414" y="3299"/>
                    </a:lnTo>
                    <a:lnTo>
                      <a:pt x="5418" y="3369"/>
                    </a:lnTo>
                    <a:lnTo>
                      <a:pt x="5418" y="4094"/>
                    </a:lnTo>
                    <a:lnTo>
                      <a:pt x="5629" y="4094"/>
                    </a:lnTo>
                    <a:lnTo>
                      <a:pt x="5659" y="4090"/>
                    </a:lnTo>
                    <a:lnTo>
                      <a:pt x="5684" y="4079"/>
                    </a:lnTo>
                    <a:lnTo>
                      <a:pt x="5706" y="4061"/>
                    </a:lnTo>
                    <a:lnTo>
                      <a:pt x="5724" y="4040"/>
                    </a:lnTo>
                    <a:lnTo>
                      <a:pt x="5735" y="4015"/>
                    </a:lnTo>
                    <a:lnTo>
                      <a:pt x="5738" y="3986"/>
                    </a:lnTo>
                    <a:lnTo>
                      <a:pt x="5738" y="300"/>
                    </a:lnTo>
                    <a:lnTo>
                      <a:pt x="5735" y="272"/>
                    </a:lnTo>
                    <a:lnTo>
                      <a:pt x="5724" y="246"/>
                    </a:lnTo>
                    <a:lnTo>
                      <a:pt x="5706" y="225"/>
                    </a:lnTo>
                    <a:lnTo>
                      <a:pt x="5684" y="207"/>
                    </a:lnTo>
                    <a:lnTo>
                      <a:pt x="5659" y="196"/>
                    </a:lnTo>
                    <a:lnTo>
                      <a:pt x="5629" y="193"/>
                    </a:lnTo>
                    <a:lnTo>
                      <a:pt x="301" y="193"/>
                    </a:lnTo>
                    <a:close/>
                    <a:moveTo>
                      <a:pt x="301" y="0"/>
                    </a:moveTo>
                    <a:lnTo>
                      <a:pt x="5629" y="0"/>
                    </a:lnTo>
                    <a:lnTo>
                      <a:pt x="5683" y="6"/>
                    </a:lnTo>
                    <a:lnTo>
                      <a:pt x="5735" y="20"/>
                    </a:lnTo>
                    <a:lnTo>
                      <a:pt x="5782" y="42"/>
                    </a:lnTo>
                    <a:lnTo>
                      <a:pt x="5823" y="70"/>
                    </a:lnTo>
                    <a:lnTo>
                      <a:pt x="5859" y="108"/>
                    </a:lnTo>
                    <a:lnTo>
                      <a:pt x="5890" y="149"/>
                    </a:lnTo>
                    <a:lnTo>
                      <a:pt x="5911" y="196"/>
                    </a:lnTo>
                    <a:lnTo>
                      <a:pt x="5926" y="246"/>
                    </a:lnTo>
                    <a:lnTo>
                      <a:pt x="5931" y="300"/>
                    </a:lnTo>
                    <a:lnTo>
                      <a:pt x="5931" y="3986"/>
                    </a:lnTo>
                    <a:lnTo>
                      <a:pt x="5926" y="4040"/>
                    </a:lnTo>
                    <a:lnTo>
                      <a:pt x="5911" y="4090"/>
                    </a:lnTo>
                    <a:lnTo>
                      <a:pt x="5890" y="4137"/>
                    </a:lnTo>
                    <a:lnTo>
                      <a:pt x="5859" y="4178"/>
                    </a:lnTo>
                    <a:lnTo>
                      <a:pt x="5823" y="4216"/>
                    </a:lnTo>
                    <a:lnTo>
                      <a:pt x="5782" y="4245"/>
                    </a:lnTo>
                    <a:lnTo>
                      <a:pt x="5735" y="4266"/>
                    </a:lnTo>
                    <a:lnTo>
                      <a:pt x="5683" y="4281"/>
                    </a:lnTo>
                    <a:lnTo>
                      <a:pt x="5629" y="4286"/>
                    </a:lnTo>
                    <a:lnTo>
                      <a:pt x="301" y="4286"/>
                    </a:lnTo>
                    <a:lnTo>
                      <a:pt x="247" y="4281"/>
                    </a:lnTo>
                    <a:lnTo>
                      <a:pt x="196" y="4266"/>
                    </a:lnTo>
                    <a:lnTo>
                      <a:pt x="149" y="4245"/>
                    </a:lnTo>
                    <a:lnTo>
                      <a:pt x="108" y="4216"/>
                    </a:lnTo>
                    <a:lnTo>
                      <a:pt x="70" y="4178"/>
                    </a:lnTo>
                    <a:lnTo>
                      <a:pt x="41" y="4137"/>
                    </a:lnTo>
                    <a:lnTo>
                      <a:pt x="18" y="4090"/>
                    </a:lnTo>
                    <a:lnTo>
                      <a:pt x="5" y="4040"/>
                    </a:lnTo>
                    <a:lnTo>
                      <a:pt x="0" y="3986"/>
                    </a:lnTo>
                    <a:lnTo>
                      <a:pt x="0" y="300"/>
                    </a:lnTo>
                    <a:lnTo>
                      <a:pt x="5" y="246"/>
                    </a:lnTo>
                    <a:lnTo>
                      <a:pt x="18" y="196"/>
                    </a:lnTo>
                    <a:lnTo>
                      <a:pt x="41" y="149"/>
                    </a:lnTo>
                    <a:lnTo>
                      <a:pt x="70" y="108"/>
                    </a:lnTo>
                    <a:lnTo>
                      <a:pt x="108" y="70"/>
                    </a:lnTo>
                    <a:lnTo>
                      <a:pt x="149" y="42"/>
                    </a:lnTo>
                    <a:lnTo>
                      <a:pt x="196" y="20"/>
                    </a:lnTo>
                    <a:lnTo>
                      <a:pt x="247" y="6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877AD8-8B73-47E5-9F76-109566D738CA}"/>
              </a:ext>
            </a:extLst>
          </p:cNvPr>
          <p:cNvGrpSpPr/>
          <p:nvPr/>
        </p:nvGrpSpPr>
        <p:grpSpPr>
          <a:xfrm>
            <a:off x="722988" y="4535535"/>
            <a:ext cx="4130400" cy="903383"/>
            <a:chOff x="722988" y="4535535"/>
            <a:chExt cx="4130400" cy="9033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474A9E-7EC4-4D06-B9A1-0EEE05B53820}"/>
                </a:ext>
              </a:extLst>
            </p:cNvPr>
            <p:cNvSpPr txBox="1"/>
            <p:nvPr/>
          </p:nvSpPr>
          <p:spPr>
            <a:xfrm>
              <a:off x="1707659" y="4633283"/>
              <a:ext cx="3145729" cy="506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</a:pPr>
              <a:r>
                <a:rPr lang="en-US" sz="2000" dirty="0"/>
                <a:t>Dimensionality reduction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6A9246-9D2F-4AE6-AD63-2AACDD809710}"/>
                </a:ext>
              </a:extLst>
            </p:cNvPr>
            <p:cNvGrpSpPr/>
            <p:nvPr/>
          </p:nvGrpSpPr>
          <p:grpSpPr>
            <a:xfrm>
              <a:off x="722988" y="4535535"/>
              <a:ext cx="870332" cy="903383"/>
              <a:chOff x="722988" y="4535535"/>
              <a:chExt cx="870332" cy="903383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83010A4-8853-489D-AF81-F99845934806}"/>
                  </a:ext>
                </a:extLst>
              </p:cNvPr>
              <p:cNvSpPr/>
              <p:nvPr/>
            </p:nvSpPr>
            <p:spPr>
              <a:xfrm>
                <a:off x="722988" y="4535535"/>
                <a:ext cx="870332" cy="9033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24">
                <a:extLst>
                  <a:ext uri="{FF2B5EF4-FFF2-40B4-BE49-F238E27FC236}">
                    <a16:creationId xmlns:a16="http://schemas.microsoft.com/office/drawing/2014/main" id="{CFC7E460-6EF9-4815-9C2E-C89485213AF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90745" y="4771371"/>
                <a:ext cx="334819" cy="431710"/>
                <a:chOff x="2688" y="677"/>
                <a:chExt cx="2298" cy="296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2" name="Freeform 26">
                  <a:extLst>
                    <a:ext uri="{FF2B5EF4-FFF2-40B4-BE49-F238E27FC236}">
                      <a16:creationId xmlns:a16="http://schemas.microsoft.com/office/drawing/2014/main" id="{CE00D02C-4BD7-4A2F-BDB5-7B25A0C5A4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88" y="677"/>
                  <a:ext cx="2298" cy="2963"/>
                </a:xfrm>
                <a:custGeom>
                  <a:avLst/>
                  <a:gdLst>
                    <a:gd name="T0" fmla="*/ 191 w 4595"/>
                    <a:gd name="T1" fmla="*/ 1530 h 5927"/>
                    <a:gd name="T2" fmla="*/ 198 w 4595"/>
                    <a:gd name="T3" fmla="*/ 1946 h 5927"/>
                    <a:gd name="T4" fmla="*/ 285 w 4595"/>
                    <a:gd name="T5" fmla="*/ 1569 h 5927"/>
                    <a:gd name="T6" fmla="*/ 402 w 4595"/>
                    <a:gd name="T7" fmla="*/ 193 h 5927"/>
                    <a:gd name="T8" fmla="*/ 300 w 4595"/>
                    <a:gd name="T9" fmla="*/ 267 h 5927"/>
                    <a:gd name="T10" fmla="*/ 386 w 4595"/>
                    <a:gd name="T11" fmla="*/ 1398 h 5927"/>
                    <a:gd name="T12" fmla="*/ 494 w 4595"/>
                    <a:gd name="T13" fmla="*/ 1576 h 5927"/>
                    <a:gd name="T14" fmla="*/ 478 w 4595"/>
                    <a:gd name="T15" fmla="*/ 2559 h 5927"/>
                    <a:gd name="T16" fmla="*/ 343 w 4595"/>
                    <a:gd name="T17" fmla="*/ 2716 h 5927"/>
                    <a:gd name="T18" fmla="*/ 314 w 4595"/>
                    <a:gd name="T19" fmla="*/ 5690 h 5927"/>
                    <a:gd name="T20" fmla="*/ 1552 w 4595"/>
                    <a:gd name="T21" fmla="*/ 5736 h 5927"/>
                    <a:gd name="T22" fmla="*/ 1682 w 4595"/>
                    <a:gd name="T23" fmla="*/ 5573 h 5927"/>
                    <a:gd name="T24" fmla="*/ 2862 w 4595"/>
                    <a:gd name="T25" fmla="*/ 5530 h 5927"/>
                    <a:gd name="T26" fmla="*/ 3058 w 4595"/>
                    <a:gd name="T27" fmla="*/ 5604 h 5927"/>
                    <a:gd name="T28" fmla="*/ 4296 w 4595"/>
                    <a:gd name="T29" fmla="*/ 5736 h 5927"/>
                    <a:gd name="T30" fmla="*/ 4399 w 4595"/>
                    <a:gd name="T31" fmla="*/ 5660 h 5927"/>
                    <a:gd name="T32" fmla="*/ 4312 w 4595"/>
                    <a:gd name="T33" fmla="*/ 2173 h 5927"/>
                    <a:gd name="T34" fmla="*/ 4204 w 4595"/>
                    <a:gd name="T35" fmla="*/ 1995 h 5927"/>
                    <a:gd name="T36" fmla="*/ 4242 w 4595"/>
                    <a:gd name="T37" fmla="*/ 1784 h 5927"/>
                    <a:gd name="T38" fmla="*/ 4404 w 4595"/>
                    <a:gd name="T39" fmla="*/ 1654 h 5927"/>
                    <a:gd name="T40" fmla="*/ 3643 w 4595"/>
                    <a:gd name="T41" fmla="*/ 195 h 5927"/>
                    <a:gd name="T42" fmla="*/ 402 w 4595"/>
                    <a:gd name="T43" fmla="*/ 0 h 5927"/>
                    <a:gd name="T44" fmla="*/ 3747 w 4595"/>
                    <a:gd name="T45" fmla="*/ 34 h 5927"/>
                    <a:gd name="T46" fmla="*/ 4581 w 4595"/>
                    <a:gd name="T47" fmla="*/ 882 h 5927"/>
                    <a:gd name="T48" fmla="*/ 4592 w 4595"/>
                    <a:gd name="T49" fmla="*/ 1766 h 5927"/>
                    <a:gd name="T50" fmla="*/ 4500 w 4595"/>
                    <a:gd name="T51" fmla="*/ 1831 h 5927"/>
                    <a:gd name="T52" fmla="*/ 4397 w 4595"/>
                    <a:gd name="T53" fmla="*/ 1905 h 5927"/>
                    <a:gd name="T54" fmla="*/ 4435 w 4595"/>
                    <a:gd name="T55" fmla="*/ 2027 h 5927"/>
                    <a:gd name="T56" fmla="*/ 4557 w 4595"/>
                    <a:gd name="T57" fmla="*/ 2067 h 5927"/>
                    <a:gd name="T58" fmla="*/ 4595 w 4595"/>
                    <a:gd name="T59" fmla="*/ 5626 h 5927"/>
                    <a:gd name="T60" fmla="*/ 4525 w 4595"/>
                    <a:gd name="T61" fmla="*/ 5820 h 5927"/>
                    <a:gd name="T62" fmla="*/ 4348 w 4595"/>
                    <a:gd name="T63" fmla="*/ 5921 h 5927"/>
                    <a:gd name="T64" fmla="*/ 3009 w 4595"/>
                    <a:gd name="T65" fmla="*/ 5909 h 5927"/>
                    <a:gd name="T66" fmla="*/ 2964 w 4595"/>
                    <a:gd name="T67" fmla="*/ 5797 h 5927"/>
                    <a:gd name="T68" fmla="*/ 2862 w 4595"/>
                    <a:gd name="T69" fmla="*/ 5723 h 5927"/>
                    <a:gd name="T70" fmla="*/ 1748 w 4595"/>
                    <a:gd name="T71" fmla="*/ 5766 h 5927"/>
                    <a:gd name="T72" fmla="*/ 1709 w 4595"/>
                    <a:gd name="T73" fmla="*/ 5887 h 5927"/>
                    <a:gd name="T74" fmla="*/ 402 w 4595"/>
                    <a:gd name="T75" fmla="*/ 5927 h 5927"/>
                    <a:gd name="T76" fmla="*/ 209 w 4595"/>
                    <a:gd name="T77" fmla="*/ 5856 h 5927"/>
                    <a:gd name="T78" fmla="*/ 106 w 4595"/>
                    <a:gd name="T79" fmla="*/ 5680 h 5927"/>
                    <a:gd name="T80" fmla="*/ 121 w 4595"/>
                    <a:gd name="T81" fmla="*/ 2599 h 5927"/>
                    <a:gd name="T82" fmla="*/ 233 w 4595"/>
                    <a:gd name="T83" fmla="*/ 2556 h 5927"/>
                    <a:gd name="T84" fmla="*/ 307 w 4595"/>
                    <a:gd name="T85" fmla="*/ 2451 h 5927"/>
                    <a:gd name="T86" fmla="*/ 110 w 4595"/>
                    <a:gd name="T87" fmla="*/ 2117 h 5927"/>
                    <a:gd name="T88" fmla="*/ 4 w 4595"/>
                    <a:gd name="T89" fmla="*/ 1986 h 5927"/>
                    <a:gd name="T90" fmla="*/ 18 w 4595"/>
                    <a:gd name="T91" fmla="*/ 1447 h 5927"/>
                    <a:gd name="T92" fmla="*/ 101 w 4595"/>
                    <a:gd name="T93" fmla="*/ 301 h 5927"/>
                    <a:gd name="T94" fmla="*/ 173 w 4595"/>
                    <a:gd name="T95" fmla="*/ 108 h 5927"/>
                    <a:gd name="T96" fmla="*/ 348 w 4595"/>
                    <a:gd name="T97" fmla="*/ 5 h 5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95" h="5927">
                      <a:moveTo>
                        <a:pt x="198" y="1524"/>
                      </a:moveTo>
                      <a:lnTo>
                        <a:pt x="195" y="1524"/>
                      </a:lnTo>
                      <a:lnTo>
                        <a:pt x="193" y="1528"/>
                      </a:lnTo>
                      <a:lnTo>
                        <a:pt x="191" y="1530"/>
                      </a:lnTo>
                      <a:lnTo>
                        <a:pt x="191" y="1939"/>
                      </a:lnTo>
                      <a:lnTo>
                        <a:pt x="193" y="1943"/>
                      </a:lnTo>
                      <a:lnTo>
                        <a:pt x="195" y="1946"/>
                      </a:lnTo>
                      <a:lnTo>
                        <a:pt x="198" y="1946"/>
                      </a:lnTo>
                      <a:lnTo>
                        <a:pt x="307" y="1946"/>
                      </a:lnTo>
                      <a:lnTo>
                        <a:pt x="307" y="1632"/>
                      </a:lnTo>
                      <a:lnTo>
                        <a:pt x="301" y="1598"/>
                      </a:lnTo>
                      <a:lnTo>
                        <a:pt x="285" y="1569"/>
                      </a:lnTo>
                      <a:lnTo>
                        <a:pt x="262" y="1544"/>
                      </a:lnTo>
                      <a:lnTo>
                        <a:pt x="233" y="1530"/>
                      </a:lnTo>
                      <a:lnTo>
                        <a:pt x="198" y="1524"/>
                      </a:lnTo>
                      <a:close/>
                      <a:moveTo>
                        <a:pt x="402" y="193"/>
                      </a:moveTo>
                      <a:lnTo>
                        <a:pt x="368" y="198"/>
                      </a:lnTo>
                      <a:lnTo>
                        <a:pt x="339" y="213"/>
                      </a:lnTo>
                      <a:lnTo>
                        <a:pt x="314" y="236"/>
                      </a:lnTo>
                      <a:lnTo>
                        <a:pt x="300" y="267"/>
                      </a:lnTo>
                      <a:lnTo>
                        <a:pt x="294" y="301"/>
                      </a:lnTo>
                      <a:lnTo>
                        <a:pt x="294" y="1347"/>
                      </a:lnTo>
                      <a:lnTo>
                        <a:pt x="343" y="1369"/>
                      </a:lnTo>
                      <a:lnTo>
                        <a:pt x="386" y="1398"/>
                      </a:lnTo>
                      <a:lnTo>
                        <a:pt x="424" y="1436"/>
                      </a:lnTo>
                      <a:lnTo>
                        <a:pt x="455" y="1477"/>
                      </a:lnTo>
                      <a:lnTo>
                        <a:pt x="478" y="1526"/>
                      </a:lnTo>
                      <a:lnTo>
                        <a:pt x="494" y="1576"/>
                      </a:lnTo>
                      <a:lnTo>
                        <a:pt x="498" y="1632"/>
                      </a:lnTo>
                      <a:lnTo>
                        <a:pt x="498" y="2451"/>
                      </a:lnTo>
                      <a:lnTo>
                        <a:pt x="494" y="2507"/>
                      </a:lnTo>
                      <a:lnTo>
                        <a:pt x="478" y="2559"/>
                      </a:lnTo>
                      <a:lnTo>
                        <a:pt x="455" y="2606"/>
                      </a:lnTo>
                      <a:lnTo>
                        <a:pt x="424" y="2650"/>
                      </a:lnTo>
                      <a:lnTo>
                        <a:pt x="386" y="2686"/>
                      </a:lnTo>
                      <a:lnTo>
                        <a:pt x="343" y="2716"/>
                      </a:lnTo>
                      <a:lnTo>
                        <a:pt x="294" y="2736"/>
                      </a:lnTo>
                      <a:lnTo>
                        <a:pt x="294" y="5626"/>
                      </a:lnTo>
                      <a:lnTo>
                        <a:pt x="300" y="5660"/>
                      </a:lnTo>
                      <a:lnTo>
                        <a:pt x="314" y="5690"/>
                      </a:lnTo>
                      <a:lnTo>
                        <a:pt x="339" y="5714"/>
                      </a:lnTo>
                      <a:lnTo>
                        <a:pt x="368" y="5730"/>
                      </a:lnTo>
                      <a:lnTo>
                        <a:pt x="402" y="5736"/>
                      </a:lnTo>
                      <a:lnTo>
                        <a:pt x="1552" y="5736"/>
                      </a:lnTo>
                      <a:lnTo>
                        <a:pt x="1573" y="5687"/>
                      </a:lnTo>
                      <a:lnTo>
                        <a:pt x="1602" y="5642"/>
                      </a:lnTo>
                      <a:lnTo>
                        <a:pt x="1638" y="5604"/>
                      </a:lnTo>
                      <a:lnTo>
                        <a:pt x="1682" y="5573"/>
                      </a:lnTo>
                      <a:lnTo>
                        <a:pt x="1728" y="5550"/>
                      </a:lnTo>
                      <a:lnTo>
                        <a:pt x="1781" y="5535"/>
                      </a:lnTo>
                      <a:lnTo>
                        <a:pt x="1837" y="5530"/>
                      </a:lnTo>
                      <a:lnTo>
                        <a:pt x="2862" y="5530"/>
                      </a:lnTo>
                      <a:lnTo>
                        <a:pt x="2916" y="5535"/>
                      </a:lnTo>
                      <a:lnTo>
                        <a:pt x="2968" y="5550"/>
                      </a:lnTo>
                      <a:lnTo>
                        <a:pt x="3017" y="5573"/>
                      </a:lnTo>
                      <a:lnTo>
                        <a:pt x="3058" y="5604"/>
                      </a:lnTo>
                      <a:lnTo>
                        <a:pt x="3096" y="5642"/>
                      </a:lnTo>
                      <a:lnTo>
                        <a:pt x="3125" y="5687"/>
                      </a:lnTo>
                      <a:lnTo>
                        <a:pt x="3147" y="5736"/>
                      </a:lnTo>
                      <a:lnTo>
                        <a:pt x="4296" y="5736"/>
                      </a:lnTo>
                      <a:lnTo>
                        <a:pt x="4330" y="5730"/>
                      </a:lnTo>
                      <a:lnTo>
                        <a:pt x="4359" y="5714"/>
                      </a:lnTo>
                      <a:lnTo>
                        <a:pt x="4382" y="5690"/>
                      </a:lnTo>
                      <a:lnTo>
                        <a:pt x="4399" y="5660"/>
                      </a:lnTo>
                      <a:lnTo>
                        <a:pt x="4404" y="5626"/>
                      </a:lnTo>
                      <a:lnTo>
                        <a:pt x="4404" y="2226"/>
                      </a:lnTo>
                      <a:lnTo>
                        <a:pt x="4355" y="2204"/>
                      </a:lnTo>
                      <a:lnTo>
                        <a:pt x="4312" y="2173"/>
                      </a:lnTo>
                      <a:lnTo>
                        <a:pt x="4272" y="2137"/>
                      </a:lnTo>
                      <a:lnTo>
                        <a:pt x="4242" y="2094"/>
                      </a:lnTo>
                      <a:lnTo>
                        <a:pt x="4218" y="2047"/>
                      </a:lnTo>
                      <a:lnTo>
                        <a:pt x="4204" y="1995"/>
                      </a:lnTo>
                      <a:lnTo>
                        <a:pt x="4198" y="1939"/>
                      </a:lnTo>
                      <a:lnTo>
                        <a:pt x="4204" y="1885"/>
                      </a:lnTo>
                      <a:lnTo>
                        <a:pt x="4218" y="1833"/>
                      </a:lnTo>
                      <a:lnTo>
                        <a:pt x="4242" y="1784"/>
                      </a:lnTo>
                      <a:lnTo>
                        <a:pt x="4272" y="1742"/>
                      </a:lnTo>
                      <a:lnTo>
                        <a:pt x="4312" y="1706"/>
                      </a:lnTo>
                      <a:lnTo>
                        <a:pt x="4355" y="1676"/>
                      </a:lnTo>
                      <a:lnTo>
                        <a:pt x="4404" y="1654"/>
                      </a:lnTo>
                      <a:lnTo>
                        <a:pt x="4404" y="958"/>
                      </a:lnTo>
                      <a:lnTo>
                        <a:pt x="4404" y="956"/>
                      </a:lnTo>
                      <a:lnTo>
                        <a:pt x="4402" y="954"/>
                      </a:lnTo>
                      <a:lnTo>
                        <a:pt x="3643" y="195"/>
                      </a:lnTo>
                      <a:lnTo>
                        <a:pt x="3641" y="193"/>
                      </a:lnTo>
                      <a:lnTo>
                        <a:pt x="3637" y="193"/>
                      </a:lnTo>
                      <a:lnTo>
                        <a:pt x="402" y="193"/>
                      </a:lnTo>
                      <a:close/>
                      <a:moveTo>
                        <a:pt x="402" y="0"/>
                      </a:moveTo>
                      <a:lnTo>
                        <a:pt x="3637" y="0"/>
                      </a:lnTo>
                      <a:lnTo>
                        <a:pt x="3677" y="4"/>
                      </a:lnTo>
                      <a:lnTo>
                        <a:pt x="3713" y="16"/>
                      </a:lnTo>
                      <a:lnTo>
                        <a:pt x="3747" y="34"/>
                      </a:lnTo>
                      <a:lnTo>
                        <a:pt x="3778" y="60"/>
                      </a:lnTo>
                      <a:lnTo>
                        <a:pt x="4538" y="817"/>
                      </a:lnTo>
                      <a:lnTo>
                        <a:pt x="4563" y="848"/>
                      </a:lnTo>
                      <a:lnTo>
                        <a:pt x="4581" y="882"/>
                      </a:lnTo>
                      <a:lnTo>
                        <a:pt x="4592" y="920"/>
                      </a:lnTo>
                      <a:lnTo>
                        <a:pt x="4595" y="958"/>
                      </a:lnTo>
                      <a:lnTo>
                        <a:pt x="4595" y="1735"/>
                      </a:lnTo>
                      <a:lnTo>
                        <a:pt x="4592" y="1766"/>
                      </a:lnTo>
                      <a:lnTo>
                        <a:pt x="4577" y="1791"/>
                      </a:lnTo>
                      <a:lnTo>
                        <a:pt x="4557" y="1813"/>
                      </a:lnTo>
                      <a:lnTo>
                        <a:pt x="4530" y="1825"/>
                      </a:lnTo>
                      <a:lnTo>
                        <a:pt x="4500" y="1831"/>
                      </a:lnTo>
                      <a:lnTo>
                        <a:pt x="4465" y="1836"/>
                      </a:lnTo>
                      <a:lnTo>
                        <a:pt x="4435" y="1852"/>
                      </a:lnTo>
                      <a:lnTo>
                        <a:pt x="4411" y="1876"/>
                      </a:lnTo>
                      <a:lnTo>
                        <a:pt x="4397" y="1905"/>
                      </a:lnTo>
                      <a:lnTo>
                        <a:pt x="4391" y="1939"/>
                      </a:lnTo>
                      <a:lnTo>
                        <a:pt x="4397" y="1975"/>
                      </a:lnTo>
                      <a:lnTo>
                        <a:pt x="4411" y="2004"/>
                      </a:lnTo>
                      <a:lnTo>
                        <a:pt x="4435" y="2027"/>
                      </a:lnTo>
                      <a:lnTo>
                        <a:pt x="4465" y="2044"/>
                      </a:lnTo>
                      <a:lnTo>
                        <a:pt x="4500" y="2049"/>
                      </a:lnTo>
                      <a:lnTo>
                        <a:pt x="4530" y="2054"/>
                      </a:lnTo>
                      <a:lnTo>
                        <a:pt x="4557" y="2067"/>
                      </a:lnTo>
                      <a:lnTo>
                        <a:pt x="4577" y="2089"/>
                      </a:lnTo>
                      <a:lnTo>
                        <a:pt x="4592" y="2114"/>
                      </a:lnTo>
                      <a:lnTo>
                        <a:pt x="4595" y="2145"/>
                      </a:lnTo>
                      <a:lnTo>
                        <a:pt x="4595" y="5626"/>
                      </a:lnTo>
                      <a:lnTo>
                        <a:pt x="4592" y="5680"/>
                      </a:lnTo>
                      <a:lnTo>
                        <a:pt x="4577" y="5730"/>
                      </a:lnTo>
                      <a:lnTo>
                        <a:pt x="4556" y="5777"/>
                      </a:lnTo>
                      <a:lnTo>
                        <a:pt x="4525" y="5820"/>
                      </a:lnTo>
                      <a:lnTo>
                        <a:pt x="4489" y="5856"/>
                      </a:lnTo>
                      <a:lnTo>
                        <a:pt x="4447" y="5885"/>
                      </a:lnTo>
                      <a:lnTo>
                        <a:pt x="4401" y="5909"/>
                      </a:lnTo>
                      <a:lnTo>
                        <a:pt x="4348" y="5921"/>
                      </a:lnTo>
                      <a:lnTo>
                        <a:pt x="4296" y="5927"/>
                      </a:lnTo>
                      <a:lnTo>
                        <a:pt x="3065" y="5927"/>
                      </a:lnTo>
                      <a:lnTo>
                        <a:pt x="3035" y="5921"/>
                      </a:lnTo>
                      <a:lnTo>
                        <a:pt x="3009" y="5909"/>
                      </a:lnTo>
                      <a:lnTo>
                        <a:pt x="2988" y="5887"/>
                      </a:lnTo>
                      <a:lnTo>
                        <a:pt x="2975" y="5862"/>
                      </a:lnTo>
                      <a:lnTo>
                        <a:pt x="2970" y="5831"/>
                      </a:lnTo>
                      <a:lnTo>
                        <a:pt x="2964" y="5797"/>
                      </a:lnTo>
                      <a:lnTo>
                        <a:pt x="2948" y="5766"/>
                      </a:lnTo>
                      <a:lnTo>
                        <a:pt x="2925" y="5743"/>
                      </a:lnTo>
                      <a:lnTo>
                        <a:pt x="2896" y="5728"/>
                      </a:lnTo>
                      <a:lnTo>
                        <a:pt x="2862" y="5723"/>
                      </a:lnTo>
                      <a:lnTo>
                        <a:pt x="1837" y="5723"/>
                      </a:lnTo>
                      <a:lnTo>
                        <a:pt x="1802" y="5728"/>
                      </a:lnTo>
                      <a:lnTo>
                        <a:pt x="1772" y="5743"/>
                      </a:lnTo>
                      <a:lnTo>
                        <a:pt x="1748" y="5766"/>
                      </a:lnTo>
                      <a:lnTo>
                        <a:pt x="1734" y="5797"/>
                      </a:lnTo>
                      <a:lnTo>
                        <a:pt x="1728" y="5831"/>
                      </a:lnTo>
                      <a:lnTo>
                        <a:pt x="1723" y="5862"/>
                      </a:lnTo>
                      <a:lnTo>
                        <a:pt x="1709" y="5887"/>
                      </a:lnTo>
                      <a:lnTo>
                        <a:pt x="1689" y="5909"/>
                      </a:lnTo>
                      <a:lnTo>
                        <a:pt x="1662" y="5921"/>
                      </a:lnTo>
                      <a:lnTo>
                        <a:pt x="1631" y="5927"/>
                      </a:lnTo>
                      <a:lnTo>
                        <a:pt x="402" y="5927"/>
                      </a:lnTo>
                      <a:lnTo>
                        <a:pt x="348" y="5921"/>
                      </a:lnTo>
                      <a:lnTo>
                        <a:pt x="298" y="5909"/>
                      </a:lnTo>
                      <a:lnTo>
                        <a:pt x="251" y="5885"/>
                      </a:lnTo>
                      <a:lnTo>
                        <a:pt x="209" y="5856"/>
                      </a:lnTo>
                      <a:lnTo>
                        <a:pt x="173" y="5820"/>
                      </a:lnTo>
                      <a:lnTo>
                        <a:pt x="143" y="5777"/>
                      </a:lnTo>
                      <a:lnTo>
                        <a:pt x="121" y="5730"/>
                      </a:lnTo>
                      <a:lnTo>
                        <a:pt x="106" y="5680"/>
                      </a:lnTo>
                      <a:lnTo>
                        <a:pt x="101" y="5626"/>
                      </a:lnTo>
                      <a:lnTo>
                        <a:pt x="101" y="2657"/>
                      </a:lnTo>
                      <a:lnTo>
                        <a:pt x="106" y="2626"/>
                      </a:lnTo>
                      <a:lnTo>
                        <a:pt x="121" y="2599"/>
                      </a:lnTo>
                      <a:lnTo>
                        <a:pt x="141" y="2579"/>
                      </a:lnTo>
                      <a:lnTo>
                        <a:pt x="168" y="2565"/>
                      </a:lnTo>
                      <a:lnTo>
                        <a:pt x="198" y="2561"/>
                      </a:lnTo>
                      <a:lnTo>
                        <a:pt x="233" y="2556"/>
                      </a:lnTo>
                      <a:lnTo>
                        <a:pt x="262" y="2540"/>
                      </a:lnTo>
                      <a:lnTo>
                        <a:pt x="285" y="2516"/>
                      </a:lnTo>
                      <a:lnTo>
                        <a:pt x="301" y="2485"/>
                      </a:lnTo>
                      <a:lnTo>
                        <a:pt x="307" y="2451"/>
                      </a:lnTo>
                      <a:lnTo>
                        <a:pt x="307" y="2139"/>
                      </a:lnTo>
                      <a:lnTo>
                        <a:pt x="198" y="2139"/>
                      </a:lnTo>
                      <a:lnTo>
                        <a:pt x="152" y="2134"/>
                      </a:lnTo>
                      <a:lnTo>
                        <a:pt x="110" y="2117"/>
                      </a:lnTo>
                      <a:lnTo>
                        <a:pt x="74" y="2094"/>
                      </a:lnTo>
                      <a:lnTo>
                        <a:pt x="43" y="2063"/>
                      </a:lnTo>
                      <a:lnTo>
                        <a:pt x="20" y="2027"/>
                      </a:lnTo>
                      <a:lnTo>
                        <a:pt x="4" y="1986"/>
                      </a:lnTo>
                      <a:lnTo>
                        <a:pt x="0" y="1939"/>
                      </a:lnTo>
                      <a:lnTo>
                        <a:pt x="0" y="1530"/>
                      </a:lnTo>
                      <a:lnTo>
                        <a:pt x="4" y="1486"/>
                      </a:lnTo>
                      <a:lnTo>
                        <a:pt x="18" y="1447"/>
                      </a:lnTo>
                      <a:lnTo>
                        <a:pt x="40" y="1410"/>
                      </a:lnTo>
                      <a:lnTo>
                        <a:pt x="67" y="1380"/>
                      </a:lnTo>
                      <a:lnTo>
                        <a:pt x="101" y="1356"/>
                      </a:lnTo>
                      <a:lnTo>
                        <a:pt x="101" y="301"/>
                      </a:lnTo>
                      <a:lnTo>
                        <a:pt x="106" y="247"/>
                      </a:lnTo>
                      <a:lnTo>
                        <a:pt x="121" y="197"/>
                      </a:lnTo>
                      <a:lnTo>
                        <a:pt x="143" y="150"/>
                      </a:lnTo>
                      <a:lnTo>
                        <a:pt x="173" y="108"/>
                      </a:lnTo>
                      <a:lnTo>
                        <a:pt x="209" y="72"/>
                      </a:lnTo>
                      <a:lnTo>
                        <a:pt x="251" y="42"/>
                      </a:lnTo>
                      <a:lnTo>
                        <a:pt x="298" y="20"/>
                      </a:lnTo>
                      <a:lnTo>
                        <a:pt x="348" y="5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27">
                  <a:extLst>
                    <a:ext uri="{FF2B5EF4-FFF2-40B4-BE49-F238E27FC236}">
                      <a16:creationId xmlns:a16="http://schemas.microsoft.com/office/drawing/2014/main" id="{2DDC8971-FAD3-490D-8723-3BF3A369D8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46" y="1137"/>
                  <a:ext cx="1633" cy="2145"/>
                </a:xfrm>
                <a:custGeom>
                  <a:avLst/>
                  <a:gdLst>
                    <a:gd name="T0" fmla="*/ 267 w 3266"/>
                    <a:gd name="T1" fmla="*/ 198 h 4289"/>
                    <a:gd name="T2" fmla="*/ 213 w 3266"/>
                    <a:gd name="T3" fmla="*/ 236 h 4289"/>
                    <a:gd name="T4" fmla="*/ 192 w 3266"/>
                    <a:gd name="T5" fmla="*/ 301 h 4289"/>
                    <a:gd name="T6" fmla="*/ 199 w 3266"/>
                    <a:gd name="T7" fmla="*/ 4022 h 4289"/>
                    <a:gd name="T8" fmla="*/ 237 w 3266"/>
                    <a:gd name="T9" fmla="*/ 4076 h 4289"/>
                    <a:gd name="T10" fmla="*/ 302 w 3266"/>
                    <a:gd name="T11" fmla="*/ 4096 h 4289"/>
                    <a:gd name="T12" fmla="*/ 2999 w 3266"/>
                    <a:gd name="T13" fmla="*/ 4090 h 4289"/>
                    <a:gd name="T14" fmla="*/ 3053 w 3266"/>
                    <a:gd name="T15" fmla="*/ 4052 h 4289"/>
                    <a:gd name="T16" fmla="*/ 3073 w 3266"/>
                    <a:gd name="T17" fmla="*/ 3988 h 4289"/>
                    <a:gd name="T18" fmla="*/ 3067 w 3266"/>
                    <a:gd name="T19" fmla="*/ 267 h 4289"/>
                    <a:gd name="T20" fmla="*/ 3030 w 3266"/>
                    <a:gd name="T21" fmla="*/ 213 h 4289"/>
                    <a:gd name="T22" fmla="*/ 2965 w 3266"/>
                    <a:gd name="T23" fmla="*/ 193 h 4289"/>
                    <a:gd name="T24" fmla="*/ 302 w 3266"/>
                    <a:gd name="T25" fmla="*/ 0 h 4289"/>
                    <a:gd name="T26" fmla="*/ 3019 w 3266"/>
                    <a:gd name="T27" fmla="*/ 5 h 4289"/>
                    <a:gd name="T28" fmla="*/ 3116 w 3266"/>
                    <a:gd name="T29" fmla="*/ 41 h 4289"/>
                    <a:gd name="T30" fmla="*/ 3194 w 3266"/>
                    <a:gd name="T31" fmla="*/ 108 h 4289"/>
                    <a:gd name="T32" fmla="*/ 3246 w 3266"/>
                    <a:gd name="T33" fmla="*/ 196 h 4289"/>
                    <a:gd name="T34" fmla="*/ 3266 w 3266"/>
                    <a:gd name="T35" fmla="*/ 301 h 4289"/>
                    <a:gd name="T36" fmla="*/ 3261 w 3266"/>
                    <a:gd name="T37" fmla="*/ 4042 h 4289"/>
                    <a:gd name="T38" fmla="*/ 3224 w 3266"/>
                    <a:gd name="T39" fmla="*/ 4139 h 4289"/>
                    <a:gd name="T40" fmla="*/ 3158 w 3266"/>
                    <a:gd name="T41" fmla="*/ 4217 h 4289"/>
                    <a:gd name="T42" fmla="*/ 3069 w 3266"/>
                    <a:gd name="T43" fmla="*/ 4269 h 4289"/>
                    <a:gd name="T44" fmla="*/ 2965 w 3266"/>
                    <a:gd name="T45" fmla="*/ 4289 h 4289"/>
                    <a:gd name="T46" fmla="*/ 247 w 3266"/>
                    <a:gd name="T47" fmla="*/ 4283 h 4289"/>
                    <a:gd name="T48" fmla="*/ 150 w 3266"/>
                    <a:gd name="T49" fmla="*/ 4247 h 4289"/>
                    <a:gd name="T50" fmla="*/ 71 w 3266"/>
                    <a:gd name="T51" fmla="*/ 4181 h 4289"/>
                    <a:gd name="T52" fmla="*/ 18 w 3266"/>
                    <a:gd name="T53" fmla="*/ 4092 h 4289"/>
                    <a:gd name="T54" fmla="*/ 0 w 3266"/>
                    <a:gd name="T55" fmla="*/ 3988 h 4289"/>
                    <a:gd name="T56" fmla="*/ 6 w 3266"/>
                    <a:gd name="T57" fmla="*/ 247 h 4289"/>
                    <a:gd name="T58" fmla="*/ 42 w 3266"/>
                    <a:gd name="T59" fmla="*/ 149 h 4289"/>
                    <a:gd name="T60" fmla="*/ 107 w 3266"/>
                    <a:gd name="T61" fmla="*/ 72 h 4289"/>
                    <a:gd name="T62" fmla="*/ 197 w 3266"/>
                    <a:gd name="T63" fmla="*/ 20 h 4289"/>
                    <a:gd name="T64" fmla="*/ 302 w 3266"/>
                    <a:gd name="T65" fmla="*/ 0 h 4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6" h="4289">
                      <a:moveTo>
                        <a:pt x="302" y="193"/>
                      </a:moveTo>
                      <a:lnTo>
                        <a:pt x="267" y="198"/>
                      </a:lnTo>
                      <a:lnTo>
                        <a:pt x="237" y="213"/>
                      </a:lnTo>
                      <a:lnTo>
                        <a:pt x="213" y="236"/>
                      </a:lnTo>
                      <a:lnTo>
                        <a:pt x="199" y="267"/>
                      </a:lnTo>
                      <a:lnTo>
                        <a:pt x="192" y="301"/>
                      </a:lnTo>
                      <a:lnTo>
                        <a:pt x="192" y="3988"/>
                      </a:lnTo>
                      <a:lnTo>
                        <a:pt x="199" y="4022"/>
                      </a:lnTo>
                      <a:lnTo>
                        <a:pt x="213" y="4052"/>
                      </a:lnTo>
                      <a:lnTo>
                        <a:pt x="237" y="4076"/>
                      </a:lnTo>
                      <a:lnTo>
                        <a:pt x="267" y="4090"/>
                      </a:lnTo>
                      <a:lnTo>
                        <a:pt x="302" y="4096"/>
                      </a:lnTo>
                      <a:lnTo>
                        <a:pt x="2965" y="4096"/>
                      </a:lnTo>
                      <a:lnTo>
                        <a:pt x="2999" y="4090"/>
                      </a:lnTo>
                      <a:lnTo>
                        <a:pt x="3030" y="4076"/>
                      </a:lnTo>
                      <a:lnTo>
                        <a:pt x="3053" y="4052"/>
                      </a:lnTo>
                      <a:lnTo>
                        <a:pt x="3067" y="4022"/>
                      </a:lnTo>
                      <a:lnTo>
                        <a:pt x="3073" y="3988"/>
                      </a:lnTo>
                      <a:lnTo>
                        <a:pt x="3073" y="301"/>
                      </a:lnTo>
                      <a:lnTo>
                        <a:pt x="3067" y="267"/>
                      </a:lnTo>
                      <a:lnTo>
                        <a:pt x="3053" y="236"/>
                      </a:lnTo>
                      <a:lnTo>
                        <a:pt x="3030" y="213"/>
                      </a:lnTo>
                      <a:lnTo>
                        <a:pt x="2999" y="198"/>
                      </a:lnTo>
                      <a:lnTo>
                        <a:pt x="2965" y="193"/>
                      </a:lnTo>
                      <a:lnTo>
                        <a:pt x="302" y="193"/>
                      </a:lnTo>
                      <a:close/>
                      <a:moveTo>
                        <a:pt x="302" y="0"/>
                      </a:moveTo>
                      <a:lnTo>
                        <a:pt x="2965" y="0"/>
                      </a:lnTo>
                      <a:lnTo>
                        <a:pt x="3019" y="5"/>
                      </a:lnTo>
                      <a:lnTo>
                        <a:pt x="3069" y="20"/>
                      </a:lnTo>
                      <a:lnTo>
                        <a:pt x="3116" y="41"/>
                      </a:lnTo>
                      <a:lnTo>
                        <a:pt x="3158" y="72"/>
                      </a:lnTo>
                      <a:lnTo>
                        <a:pt x="3194" y="108"/>
                      </a:lnTo>
                      <a:lnTo>
                        <a:pt x="3224" y="149"/>
                      </a:lnTo>
                      <a:lnTo>
                        <a:pt x="3246" y="196"/>
                      </a:lnTo>
                      <a:lnTo>
                        <a:pt x="3261" y="247"/>
                      </a:lnTo>
                      <a:lnTo>
                        <a:pt x="3266" y="301"/>
                      </a:lnTo>
                      <a:lnTo>
                        <a:pt x="3266" y="3988"/>
                      </a:lnTo>
                      <a:lnTo>
                        <a:pt x="3261" y="4042"/>
                      </a:lnTo>
                      <a:lnTo>
                        <a:pt x="3246" y="4092"/>
                      </a:lnTo>
                      <a:lnTo>
                        <a:pt x="3224" y="4139"/>
                      </a:lnTo>
                      <a:lnTo>
                        <a:pt x="3194" y="4181"/>
                      </a:lnTo>
                      <a:lnTo>
                        <a:pt x="3158" y="4217"/>
                      </a:lnTo>
                      <a:lnTo>
                        <a:pt x="3116" y="4247"/>
                      </a:lnTo>
                      <a:lnTo>
                        <a:pt x="3069" y="4269"/>
                      </a:lnTo>
                      <a:lnTo>
                        <a:pt x="3019" y="4283"/>
                      </a:lnTo>
                      <a:lnTo>
                        <a:pt x="2965" y="4289"/>
                      </a:lnTo>
                      <a:lnTo>
                        <a:pt x="302" y="4289"/>
                      </a:lnTo>
                      <a:lnTo>
                        <a:pt x="247" y="4283"/>
                      </a:lnTo>
                      <a:lnTo>
                        <a:pt x="197" y="4269"/>
                      </a:lnTo>
                      <a:lnTo>
                        <a:pt x="150" y="4247"/>
                      </a:lnTo>
                      <a:lnTo>
                        <a:pt x="107" y="4217"/>
                      </a:lnTo>
                      <a:lnTo>
                        <a:pt x="71" y="4181"/>
                      </a:lnTo>
                      <a:lnTo>
                        <a:pt x="42" y="4139"/>
                      </a:lnTo>
                      <a:lnTo>
                        <a:pt x="18" y="4092"/>
                      </a:lnTo>
                      <a:lnTo>
                        <a:pt x="6" y="4042"/>
                      </a:lnTo>
                      <a:lnTo>
                        <a:pt x="0" y="3988"/>
                      </a:lnTo>
                      <a:lnTo>
                        <a:pt x="0" y="301"/>
                      </a:lnTo>
                      <a:lnTo>
                        <a:pt x="6" y="247"/>
                      </a:lnTo>
                      <a:lnTo>
                        <a:pt x="18" y="196"/>
                      </a:lnTo>
                      <a:lnTo>
                        <a:pt x="42" y="149"/>
                      </a:lnTo>
                      <a:lnTo>
                        <a:pt x="71" y="108"/>
                      </a:lnTo>
                      <a:lnTo>
                        <a:pt x="107" y="72"/>
                      </a:lnTo>
                      <a:lnTo>
                        <a:pt x="150" y="41"/>
                      </a:lnTo>
                      <a:lnTo>
                        <a:pt x="197" y="20"/>
                      </a:lnTo>
                      <a:lnTo>
                        <a:pt x="247" y="5"/>
                      </a:lnTo>
                      <a:lnTo>
                        <a:pt x="30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28">
                  <a:extLst>
                    <a:ext uri="{FF2B5EF4-FFF2-40B4-BE49-F238E27FC236}">
                      <a16:creationId xmlns:a16="http://schemas.microsoft.com/office/drawing/2014/main" id="{B3C6E232-ACCE-4D7D-894A-93EC16ADE4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9" y="1496"/>
                  <a:ext cx="608" cy="352"/>
                </a:xfrm>
                <a:custGeom>
                  <a:avLst/>
                  <a:gdLst>
                    <a:gd name="T0" fmla="*/ 608 w 1216"/>
                    <a:gd name="T1" fmla="*/ 0 h 703"/>
                    <a:gd name="T2" fmla="*/ 632 w 1216"/>
                    <a:gd name="T3" fmla="*/ 1 h 703"/>
                    <a:gd name="T4" fmla="*/ 655 w 1216"/>
                    <a:gd name="T5" fmla="*/ 12 h 703"/>
                    <a:gd name="T6" fmla="*/ 675 w 1216"/>
                    <a:gd name="T7" fmla="*/ 27 h 703"/>
                    <a:gd name="T8" fmla="*/ 1187 w 1216"/>
                    <a:gd name="T9" fmla="*/ 539 h 703"/>
                    <a:gd name="T10" fmla="*/ 1204 w 1216"/>
                    <a:gd name="T11" fmla="*/ 560 h 703"/>
                    <a:gd name="T12" fmla="*/ 1213 w 1216"/>
                    <a:gd name="T13" fmla="*/ 582 h 703"/>
                    <a:gd name="T14" fmla="*/ 1216 w 1216"/>
                    <a:gd name="T15" fmla="*/ 607 h 703"/>
                    <a:gd name="T16" fmla="*/ 1213 w 1216"/>
                    <a:gd name="T17" fmla="*/ 631 h 703"/>
                    <a:gd name="T18" fmla="*/ 1204 w 1216"/>
                    <a:gd name="T19" fmla="*/ 654 h 703"/>
                    <a:gd name="T20" fmla="*/ 1187 w 1216"/>
                    <a:gd name="T21" fmla="*/ 674 h 703"/>
                    <a:gd name="T22" fmla="*/ 1167 w 1216"/>
                    <a:gd name="T23" fmla="*/ 690 h 703"/>
                    <a:gd name="T24" fmla="*/ 1144 w 1216"/>
                    <a:gd name="T25" fmla="*/ 699 h 703"/>
                    <a:gd name="T26" fmla="*/ 1121 w 1216"/>
                    <a:gd name="T27" fmla="*/ 703 h 703"/>
                    <a:gd name="T28" fmla="*/ 1095 w 1216"/>
                    <a:gd name="T29" fmla="*/ 699 h 703"/>
                    <a:gd name="T30" fmla="*/ 1072 w 1216"/>
                    <a:gd name="T31" fmla="*/ 690 h 703"/>
                    <a:gd name="T32" fmla="*/ 1052 w 1216"/>
                    <a:gd name="T33" fmla="*/ 674 h 703"/>
                    <a:gd name="T34" fmla="*/ 608 w 1216"/>
                    <a:gd name="T35" fmla="*/ 230 h 703"/>
                    <a:gd name="T36" fmla="*/ 164 w 1216"/>
                    <a:gd name="T37" fmla="*/ 674 h 703"/>
                    <a:gd name="T38" fmla="*/ 143 w 1216"/>
                    <a:gd name="T39" fmla="*/ 690 h 703"/>
                    <a:gd name="T40" fmla="*/ 119 w 1216"/>
                    <a:gd name="T41" fmla="*/ 699 h 703"/>
                    <a:gd name="T42" fmla="*/ 96 w 1216"/>
                    <a:gd name="T43" fmla="*/ 703 h 703"/>
                    <a:gd name="T44" fmla="*/ 70 w 1216"/>
                    <a:gd name="T45" fmla="*/ 699 h 703"/>
                    <a:gd name="T46" fmla="*/ 49 w 1216"/>
                    <a:gd name="T47" fmla="*/ 690 h 703"/>
                    <a:gd name="T48" fmla="*/ 27 w 1216"/>
                    <a:gd name="T49" fmla="*/ 674 h 703"/>
                    <a:gd name="T50" fmla="*/ 13 w 1216"/>
                    <a:gd name="T51" fmla="*/ 654 h 703"/>
                    <a:gd name="T52" fmla="*/ 2 w 1216"/>
                    <a:gd name="T53" fmla="*/ 631 h 703"/>
                    <a:gd name="T54" fmla="*/ 0 w 1216"/>
                    <a:gd name="T55" fmla="*/ 607 h 703"/>
                    <a:gd name="T56" fmla="*/ 2 w 1216"/>
                    <a:gd name="T57" fmla="*/ 582 h 703"/>
                    <a:gd name="T58" fmla="*/ 13 w 1216"/>
                    <a:gd name="T59" fmla="*/ 560 h 703"/>
                    <a:gd name="T60" fmla="*/ 27 w 1216"/>
                    <a:gd name="T61" fmla="*/ 539 h 703"/>
                    <a:gd name="T62" fmla="*/ 540 w 1216"/>
                    <a:gd name="T63" fmla="*/ 27 h 703"/>
                    <a:gd name="T64" fmla="*/ 561 w 1216"/>
                    <a:gd name="T65" fmla="*/ 12 h 703"/>
                    <a:gd name="T66" fmla="*/ 583 w 1216"/>
                    <a:gd name="T67" fmla="*/ 1 h 703"/>
                    <a:gd name="T68" fmla="*/ 608 w 1216"/>
                    <a:gd name="T69" fmla="*/ 0 h 7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16" h="703">
                      <a:moveTo>
                        <a:pt x="608" y="0"/>
                      </a:moveTo>
                      <a:lnTo>
                        <a:pt x="632" y="1"/>
                      </a:lnTo>
                      <a:lnTo>
                        <a:pt x="655" y="12"/>
                      </a:lnTo>
                      <a:lnTo>
                        <a:pt x="675" y="27"/>
                      </a:lnTo>
                      <a:lnTo>
                        <a:pt x="1187" y="539"/>
                      </a:lnTo>
                      <a:lnTo>
                        <a:pt x="1204" y="560"/>
                      </a:lnTo>
                      <a:lnTo>
                        <a:pt x="1213" y="582"/>
                      </a:lnTo>
                      <a:lnTo>
                        <a:pt x="1216" y="607"/>
                      </a:lnTo>
                      <a:lnTo>
                        <a:pt x="1213" y="631"/>
                      </a:lnTo>
                      <a:lnTo>
                        <a:pt x="1204" y="654"/>
                      </a:lnTo>
                      <a:lnTo>
                        <a:pt x="1187" y="674"/>
                      </a:lnTo>
                      <a:lnTo>
                        <a:pt x="1167" y="690"/>
                      </a:lnTo>
                      <a:lnTo>
                        <a:pt x="1144" y="699"/>
                      </a:lnTo>
                      <a:lnTo>
                        <a:pt x="1121" y="703"/>
                      </a:lnTo>
                      <a:lnTo>
                        <a:pt x="1095" y="699"/>
                      </a:lnTo>
                      <a:lnTo>
                        <a:pt x="1072" y="690"/>
                      </a:lnTo>
                      <a:lnTo>
                        <a:pt x="1052" y="674"/>
                      </a:lnTo>
                      <a:lnTo>
                        <a:pt x="608" y="230"/>
                      </a:lnTo>
                      <a:lnTo>
                        <a:pt x="164" y="674"/>
                      </a:lnTo>
                      <a:lnTo>
                        <a:pt x="143" y="690"/>
                      </a:lnTo>
                      <a:lnTo>
                        <a:pt x="119" y="699"/>
                      </a:lnTo>
                      <a:lnTo>
                        <a:pt x="96" y="703"/>
                      </a:lnTo>
                      <a:lnTo>
                        <a:pt x="70" y="699"/>
                      </a:lnTo>
                      <a:lnTo>
                        <a:pt x="49" y="690"/>
                      </a:lnTo>
                      <a:lnTo>
                        <a:pt x="27" y="674"/>
                      </a:lnTo>
                      <a:lnTo>
                        <a:pt x="13" y="654"/>
                      </a:lnTo>
                      <a:lnTo>
                        <a:pt x="2" y="631"/>
                      </a:lnTo>
                      <a:lnTo>
                        <a:pt x="0" y="607"/>
                      </a:lnTo>
                      <a:lnTo>
                        <a:pt x="2" y="582"/>
                      </a:lnTo>
                      <a:lnTo>
                        <a:pt x="13" y="560"/>
                      </a:lnTo>
                      <a:lnTo>
                        <a:pt x="27" y="539"/>
                      </a:lnTo>
                      <a:lnTo>
                        <a:pt x="540" y="27"/>
                      </a:lnTo>
                      <a:lnTo>
                        <a:pt x="561" y="12"/>
                      </a:lnTo>
                      <a:lnTo>
                        <a:pt x="583" y="1"/>
                      </a:lnTo>
                      <a:lnTo>
                        <a:pt x="6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29">
                  <a:extLst>
                    <a:ext uri="{FF2B5EF4-FFF2-40B4-BE49-F238E27FC236}">
                      <a16:creationId xmlns:a16="http://schemas.microsoft.com/office/drawing/2014/main" id="{FDCE2C82-4753-4358-8012-A00C6A6D61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1" y="2981"/>
                  <a:ext cx="1223" cy="96"/>
                </a:xfrm>
                <a:custGeom>
                  <a:avLst/>
                  <a:gdLst>
                    <a:gd name="T0" fmla="*/ 95 w 2446"/>
                    <a:gd name="T1" fmla="*/ 0 h 193"/>
                    <a:gd name="T2" fmla="*/ 2349 w 2446"/>
                    <a:gd name="T3" fmla="*/ 0 h 193"/>
                    <a:gd name="T4" fmla="*/ 2380 w 2446"/>
                    <a:gd name="T5" fmla="*/ 6 h 193"/>
                    <a:gd name="T6" fmla="*/ 2407 w 2446"/>
                    <a:gd name="T7" fmla="*/ 18 h 193"/>
                    <a:gd name="T8" fmla="*/ 2427 w 2446"/>
                    <a:gd name="T9" fmla="*/ 40 h 193"/>
                    <a:gd name="T10" fmla="*/ 2441 w 2446"/>
                    <a:gd name="T11" fmla="*/ 67 h 193"/>
                    <a:gd name="T12" fmla="*/ 2446 w 2446"/>
                    <a:gd name="T13" fmla="*/ 96 h 193"/>
                    <a:gd name="T14" fmla="*/ 2441 w 2446"/>
                    <a:gd name="T15" fmla="*/ 127 h 193"/>
                    <a:gd name="T16" fmla="*/ 2427 w 2446"/>
                    <a:gd name="T17" fmla="*/ 154 h 193"/>
                    <a:gd name="T18" fmla="*/ 2407 w 2446"/>
                    <a:gd name="T19" fmla="*/ 173 h 193"/>
                    <a:gd name="T20" fmla="*/ 2380 w 2446"/>
                    <a:gd name="T21" fmla="*/ 188 h 193"/>
                    <a:gd name="T22" fmla="*/ 2349 w 2446"/>
                    <a:gd name="T23" fmla="*/ 193 h 193"/>
                    <a:gd name="T24" fmla="*/ 95 w 2446"/>
                    <a:gd name="T25" fmla="*/ 193 h 193"/>
                    <a:gd name="T26" fmla="*/ 65 w 2446"/>
                    <a:gd name="T27" fmla="*/ 188 h 193"/>
                    <a:gd name="T28" fmla="*/ 40 w 2446"/>
                    <a:gd name="T29" fmla="*/ 173 h 193"/>
                    <a:gd name="T30" fmla="*/ 18 w 2446"/>
                    <a:gd name="T31" fmla="*/ 154 h 193"/>
                    <a:gd name="T32" fmla="*/ 5 w 2446"/>
                    <a:gd name="T33" fmla="*/ 127 h 193"/>
                    <a:gd name="T34" fmla="*/ 0 w 2446"/>
                    <a:gd name="T35" fmla="*/ 96 h 193"/>
                    <a:gd name="T36" fmla="*/ 5 w 2446"/>
                    <a:gd name="T37" fmla="*/ 67 h 193"/>
                    <a:gd name="T38" fmla="*/ 18 w 2446"/>
                    <a:gd name="T39" fmla="*/ 40 h 193"/>
                    <a:gd name="T40" fmla="*/ 40 w 2446"/>
                    <a:gd name="T41" fmla="*/ 18 h 193"/>
                    <a:gd name="T42" fmla="*/ 65 w 2446"/>
                    <a:gd name="T43" fmla="*/ 6 h 193"/>
                    <a:gd name="T44" fmla="*/ 95 w 2446"/>
                    <a:gd name="T45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446" h="193">
                      <a:moveTo>
                        <a:pt x="95" y="0"/>
                      </a:moveTo>
                      <a:lnTo>
                        <a:pt x="2349" y="0"/>
                      </a:lnTo>
                      <a:lnTo>
                        <a:pt x="2380" y="6"/>
                      </a:lnTo>
                      <a:lnTo>
                        <a:pt x="2407" y="18"/>
                      </a:lnTo>
                      <a:lnTo>
                        <a:pt x="2427" y="40"/>
                      </a:lnTo>
                      <a:lnTo>
                        <a:pt x="2441" y="67"/>
                      </a:lnTo>
                      <a:lnTo>
                        <a:pt x="2446" y="96"/>
                      </a:lnTo>
                      <a:lnTo>
                        <a:pt x="2441" y="127"/>
                      </a:lnTo>
                      <a:lnTo>
                        <a:pt x="2427" y="154"/>
                      </a:lnTo>
                      <a:lnTo>
                        <a:pt x="2407" y="173"/>
                      </a:lnTo>
                      <a:lnTo>
                        <a:pt x="2380" y="188"/>
                      </a:lnTo>
                      <a:lnTo>
                        <a:pt x="2349" y="193"/>
                      </a:lnTo>
                      <a:lnTo>
                        <a:pt x="95" y="193"/>
                      </a:lnTo>
                      <a:lnTo>
                        <a:pt x="65" y="188"/>
                      </a:lnTo>
                      <a:lnTo>
                        <a:pt x="40" y="173"/>
                      </a:lnTo>
                      <a:lnTo>
                        <a:pt x="18" y="154"/>
                      </a:lnTo>
                      <a:lnTo>
                        <a:pt x="5" y="127"/>
                      </a:lnTo>
                      <a:lnTo>
                        <a:pt x="0" y="96"/>
                      </a:lnTo>
                      <a:lnTo>
                        <a:pt x="5" y="67"/>
                      </a:lnTo>
                      <a:lnTo>
                        <a:pt x="18" y="40"/>
                      </a:lnTo>
                      <a:lnTo>
                        <a:pt x="40" y="18"/>
                      </a:lnTo>
                      <a:lnTo>
                        <a:pt x="65" y="6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06B77A2B-DE86-49D6-A8ED-768F661C83AB}"/>
              </a:ext>
            </a:extLst>
          </p:cNvPr>
          <p:cNvSpPr/>
          <p:nvPr/>
        </p:nvSpPr>
        <p:spPr>
          <a:xfrm>
            <a:off x="7389334" y="1787100"/>
            <a:ext cx="2743200" cy="274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5B98E4-8FE2-4A19-BC6D-5AE20DD868E1}"/>
              </a:ext>
            </a:extLst>
          </p:cNvPr>
          <p:cNvSpPr txBox="1"/>
          <p:nvPr/>
        </p:nvSpPr>
        <p:spPr>
          <a:xfrm>
            <a:off x="7421968" y="2435422"/>
            <a:ext cx="264566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spc="-300" dirty="0">
                <a:solidFill>
                  <a:srgbClr val="203864"/>
                </a:solidFill>
              </a:rPr>
              <a:t>Applications of PCA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B4FE76BA-DDFB-4D25-B60B-13D93958D10A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5D2E0266-1478-4C44-AF0F-C3921BD00FCD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DB8D84-EDBC-41C9-97C1-E1F8AD13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43296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54C7-A800-4CBD-9C84-72C81F1C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4984"/>
          </a:xfrm>
        </p:spPr>
        <p:txBody>
          <a:bodyPr>
            <a:normAutofit/>
          </a:bodyPr>
          <a:lstStyle/>
          <a:p>
            <a:r>
              <a:rPr lang="en-IN" sz="3600" b="1" dirty="0"/>
              <a:t>PCA – Python Implementation using </a:t>
            </a:r>
            <a:r>
              <a:rPr lang="en-IN" sz="3600" b="1" dirty="0" err="1"/>
              <a:t>sklearn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BC66-C38E-4031-BD09-92CE4B31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891"/>
            <a:ext cx="10515600" cy="489498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sklearn.decomposition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PCA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(42)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dataset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experience = 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(size=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salary = 1500 + experience +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(size=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scale=.5)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([experience, salary])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PCA with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scikit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-learn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PCA(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n_components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pca.explained_variance_ratio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6A43C6-0E23-40F9-BFB2-B842E0EB614C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DAF7D1-037F-48AB-8121-F171E3A42F04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EC791-6B3C-4B29-BBF7-D742AF1E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783764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54C7-A800-4CBD-9C84-72C81F1C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PCA – Python Implementation using </a:t>
            </a:r>
            <a:r>
              <a:rPr lang="en-IN" sz="3600" b="1" dirty="0" err="1"/>
              <a:t>sklearn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BC66-C38E-4031-BD09-92CE4B31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pca.explained_variance_ratio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PC =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(121)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(X[:, 0], X[:, 1])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("x1")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("x2")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(122)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(PC[:, 0], PC[:, 1])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PC1 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=%.2f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)" %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explained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variance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_[0])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PC2 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=%.2f)" 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explained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variance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_[1])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tight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9CE803-0160-4623-ACA6-F5996738A06F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9B89C78D-A95A-4BC8-ADEA-7ACD93777B57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E2A39-D232-41D3-9DE2-A4FA3AC9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722099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40A6-0975-4801-95C2-CD377CF8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A474B4-91D0-430C-AB71-1E9288C88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6360" y="1862570"/>
            <a:ext cx="6659280" cy="4351338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31749197-1806-4804-AE49-9FDFDEA832B2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6735341-3C1B-4F1F-8F71-12364E4345AD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FD387-6A81-48C1-B18C-5BA3B021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427324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80E07B-A6F2-4A92-B79F-3C6FDEFC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284"/>
            <a:ext cx="10515600" cy="1238404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C942DA-0CFB-48BD-8913-2F1A4711F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488"/>
            <a:ext cx="10950677" cy="458009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dirty="0"/>
              <a:t>Variance and Covariance are a measure of the “spread” of a set of points around their center of mass (mean)</a:t>
            </a:r>
          </a:p>
          <a:p>
            <a:pPr marL="342900" indent="-342900"/>
            <a:endParaRPr lang="en-US" sz="1400" dirty="0"/>
          </a:p>
          <a:p>
            <a:pPr marL="342900" indent="-342900"/>
            <a:r>
              <a:rPr lang="en-US" sz="2400" dirty="0"/>
              <a:t>Variance – measure of the deviation from the mean for points in one dimension e.g. heights </a:t>
            </a:r>
          </a:p>
          <a:p>
            <a:pPr marL="342900" indent="-342900"/>
            <a:endParaRPr lang="en-US" sz="1400" dirty="0"/>
          </a:p>
          <a:p>
            <a:pPr marL="342900" indent="-342900"/>
            <a:r>
              <a:rPr lang="en-US" sz="2400" dirty="0"/>
              <a:t>Covariance as a measure of how much each of the dimensions vary from the mean with respect to each other. </a:t>
            </a:r>
          </a:p>
          <a:p>
            <a:pPr marL="342900" indent="-342900"/>
            <a:endParaRPr lang="en-US" sz="1400" dirty="0"/>
          </a:p>
          <a:p>
            <a:pPr marL="342900" indent="-342900"/>
            <a:r>
              <a:rPr lang="en-US" sz="2400" dirty="0"/>
              <a:t>Covariance is measured between 2 dimensions to see if there is a relationship between the 2 dimensions e.g. number of hours studied &amp; marks obtained. </a:t>
            </a:r>
          </a:p>
          <a:p>
            <a:pPr marL="342900" indent="-342900"/>
            <a:endParaRPr lang="en-US" sz="1400" dirty="0"/>
          </a:p>
          <a:p>
            <a:pPr marL="342900" indent="-342900"/>
            <a:r>
              <a:rPr lang="en-US" sz="2400" dirty="0"/>
              <a:t>The covariance between one dimension and itself is the variance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505354-F933-4FA9-80E5-7BE5507B97BB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734E45F-0D47-4D0A-B7D1-D932AF6F01D0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DF26FB-3A9F-47FA-9CAB-54501CE2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42758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8722-F66D-4828-A516-1EDD1FCF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271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1FB5-87D9-4BC0-8082-9F481304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786"/>
            <a:ext cx="10515600" cy="4883872"/>
          </a:xfrm>
        </p:spPr>
        <p:txBody>
          <a:bodyPr>
            <a:normAutofit/>
          </a:bodyPr>
          <a:lstStyle/>
          <a:p>
            <a:r>
              <a:rPr lang="en-US" sz="2400" dirty="0"/>
              <a:t>Apply your Basic PCA on the iris dataset</a:t>
            </a:r>
          </a:p>
          <a:p>
            <a:r>
              <a:rPr lang="en-US" sz="2400" dirty="0"/>
              <a:t>The data set is available at: </a:t>
            </a:r>
            <a:r>
              <a:rPr lang="en-US" sz="2400" dirty="0">
                <a:hlinkClick r:id="rId2"/>
              </a:rPr>
              <a:t>https://raw.github.com/neurospin/pystatsml/master/data/iris.csv</a:t>
            </a:r>
            <a:r>
              <a:rPr lang="en-US" sz="2400" dirty="0"/>
              <a:t>  </a:t>
            </a:r>
          </a:p>
          <a:p>
            <a:r>
              <a:rPr lang="en-US" sz="2400" dirty="0"/>
              <a:t>Describe the data set. Should the dataset been standardized?</a:t>
            </a:r>
          </a:p>
          <a:p>
            <a:r>
              <a:rPr lang="en-US" sz="2400" dirty="0"/>
              <a:t>Describe the structure of correlations among variables. </a:t>
            </a:r>
          </a:p>
          <a:p>
            <a:r>
              <a:rPr lang="en-US" sz="2400" dirty="0"/>
              <a:t>Compute a PCA with the maximum number of components. </a:t>
            </a:r>
          </a:p>
          <a:p>
            <a:r>
              <a:rPr lang="en-US" sz="2400" dirty="0"/>
              <a:t>Compute the cumulative explained variance ratio. Determine the number of components K by your computed values. </a:t>
            </a:r>
          </a:p>
          <a:p>
            <a:r>
              <a:rPr lang="en-US" sz="2400" dirty="0"/>
              <a:t>Print the K principal components directions and correlations of the K principal components with the original variables.</a:t>
            </a:r>
          </a:p>
          <a:p>
            <a:r>
              <a:rPr lang="en-US" sz="2400" dirty="0"/>
              <a:t>Plot the samples projected into the K ﬁrst PCs. </a:t>
            </a:r>
            <a:endParaRPr lang="en-IN" sz="2400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8ED76B9-C53C-480A-8743-FA8FA15200A0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DBAFB7B-7E33-45B9-9EF1-57584A66D4CE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142D2-C7DC-4A52-B3EF-EB6C2C6C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740308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763984" y="1841404"/>
            <a:ext cx="6709273" cy="3175193"/>
            <a:chOff x="2971833" y="1793693"/>
            <a:chExt cx="6709273" cy="3175193"/>
          </a:xfrm>
        </p:grpSpPr>
        <p:grpSp>
          <p:nvGrpSpPr>
            <p:cNvPr id="29" name="Group 28"/>
            <p:cNvGrpSpPr/>
            <p:nvPr/>
          </p:nvGrpSpPr>
          <p:grpSpPr>
            <a:xfrm>
              <a:off x="2971833" y="2138791"/>
              <a:ext cx="6490182" cy="2510644"/>
              <a:chOff x="2971833" y="2138792"/>
              <a:chExt cx="6490182" cy="251064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2971833" y="2138792"/>
                <a:ext cx="64901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spc="-300" dirty="0">
                    <a:solidFill>
                      <a:schemeClr val="accent1"/>
                    </a:solidFill>
                    <a:cs typeface="Arial" panose="020B0604020202020204" pitchFamily="34" charset="0"/>
                  </a:rPr>
                  <a:t>Happy Learning!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971833" y="3726106"/>
                <a:ext cx="6072365" cy="92333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pc="-110" dirty="0">
                    <a:ln w="3175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Stay Tuned for next exciting sessions on diving deeper into Supervised Learning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2971833" y="1793693"/>
              <a:ext cx="670927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971833" y="4968886"/>
              <a:ext cx="670927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718743" y="2606040"/>
            <a:ext cx="1645920" cy="1645920"/>
            <a:chOff x="926592" y="2414016"/>
            <a:chExt cx="1645920" cy="1645920"/>
          </a:xfrm>
        </p:grpSpPr>
        <p:sp>
          <p:nvSpPr>
            <p:cNvPr id="14" name="Oval 13"/>
            <p:cNvSpPr/>
            <p:nvPr/>
          </p:nvSpPr>
          <p:spPr>
            <a:xfrm>
              <a:off x="926592" y="2414016"/>
              <a:ext cx="1645920" cy="16459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4"/>
            <p:cNvGrpSpPr>
              <a:grpSpLocks noChangeAspect="1"/>
            </p:cNvGrpSpPr>
            <p:nvPr/>
          </p:nvGrpSpPr>
          <p:grpSpPr bwMode="auto">
            <a:xfrm>
              <a:off x="1310263" y="2895042"/>
              <a:ext cx="878578" cy="683868"/>
              <a:chOff x="2361" y="1010"/>
              <a:chExt cx="2951" cy="2297"/>
            </a:xfrm>
            <a:solidFill>
              <a:schemeClr val="bg1"/>
            </a:solidFill>
          </p:grpSpPr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>
                <a:off x="2361" y="1010"/>
                <a:ext cx="2040" cy="2041"/>
              </a:xfrm>
              <a:custGeom>
                <a:avLst/>
                <a:gdLst>
                  <a:gd name="T0" fmla="*/ 1829 w 4080"/>
                  <a:gd name="T1" fmla="*/ 301 h 4080"/>
                  <a:gd name="T2" fmla="*/ 1646 w 4080"/>
                  <a:gd name="T3" fmla="*/ 656 h 4080"/>
                  <a:gd name="T4" fmla="*/ 1172 w 4080"/>
                  <a:gd name="T5" fmla="*/ 853 h 4080"/>
                  <a:gd name="T6" fmla="*/ 853 w 4080"/>
                  <a:gd name="T7" fmla="*/ 633 h 4080"/>
                  <a:gd name="T8" fmla="*/ 633 w 4080"/>
                  <a:gd name="T9" fmla="*/ 910 h 4080"/>
                  <a:gd name="T10" fmla="*/ 852 w 4080"/>
                  <a:gd name="T11" fmla="*/ 1224 h 4080"/>
                  <a:gd name="T12" fmla="*/ 622 w 4080"/>
                  <a:gd name="T13" fmla="*/ 1778 h 4080"/>
                  <a:gd name="T14" fmla="*/ 246 w 4080"/>
                  <a:gd name="T15" fmla="*/ 1845 h 4080"/>
                  <a:gd name="T16" fmla="*/ 206 w 4080"/>
                  <a:gd name="T17" fmla="*/ 2198 h 4080"/>
                  <a:gd name="T18" fmla="*/ 586 w 4080"/>
                  <a:gd name="T19" fmla="*/ 2266 h 4080"/>
                  <a:gd name="T20" fmla="*/ 782 w 4080"/>
                  <a:gd name="T21" fmla="*/ 2739 h 4080"/>
                  <a:gd name="T22" fmla="*/ 662 w 4080"/>
                  <a:gd name="T23" fmla="*/ 3121 h 4080"/>
                  <a:gd name="T24" fmla="*/ 805 w 4080"/>
                  <a:gd name="T25" fmla="*/ 3420 h 4080"/>
                  <a:gd name="T26" fmla="*/ 1126 w 4080"/>
                  <a:gd name="T27" fmla="*/ 3254 h 4080"/>
                  <a:gd name="T28" fmla="*/ 1440 w 4080"/>
                  <a:gd name="T29" fmla="*/ 3349 h 4080"/>
                  <a:gd name="T30" fmla="*/ 1825 w 4080"/>
                  <a:gd name="T31" fmla="*/ 3519 h 4080"/>
                  <a:gd name="T32" fmla="*/ 1909 w 4080"/>
                  <a:gd name="T33" fmla="*/ 3885 h 4080"/>
                  <a:gd name="T34" fmla="*/ 2248 w 4080"/>
                  <a:gd name="T35" fmla="*/ 3809 h 4080"/>
                  <a:gd name="T36" fmla="*/ 2329 w 4080"/>
                  <a:gd name="T37" fmla="*/ 3451 h 4080"/>
                  <a:gd name="T38" fmla="*/ 2883 w 4080"/>
                  <a:gd name="T39" fmla="*/ 3225 h 4080"/>
                  <a:gd name="T40" fmla="*/ 3198 w 4080"/>
                  <a:gd name="T41" fmla="*/ 3453 h 4080"/>
                  <a:gd name="T42" fmla="*/ 3451 w 4080"/>
                  <a:gd name="T43" fmla="*/ 3198 h 4080"/>
                  <a:gd name="T44" fmla="*/ 3225 w 4080"/>
                  <a:gd name="T45" fmla="*/ 2883 h 4080"/>
                  <a:gd name="T46" fmla="*/ 3451 w 4080"/>
                  <a:gd name="T47" fmla="*/ 2329 h 4080"/>
                  <a:gd name="T48" fmla="*/ 3810 w 4080"/>
                  <a:gd name="T49" fmla="*/ 2248 h 4080"/>
                  <a:gd name="T50" fmla="*/ 3885 w 4080"/>
                  <a:gd name="T51" fmla="*/ 1909 h 4080"/>
                  <a:gd name="T52" fmla="*/ 3517 w 4080"/>
                  <a:gd name="T53" fmla="*/ 1827 h 4080"/>
                  <a:gd name="T54" fmla="*/ 3349 w 4080"/>
                  <a:gd name="T55" fmla="*/ 1441 h 4080"/>
                  <a:gd name="T56" fmla="*/ 3252 w 4080"/>
                  <a:gd name="T57" fmla="*/ 1127 h 4080"/>
                  <a:gd name="T58" fmla="*/ 3419 w 4080"/>
                  <a:gd name="T59" fmla="*/ 807 h 4080"/>
                  <a:gd name="T60" fmla="*/ 3121 w 4080"/>
                  <a:gd name="T61" fmla="*/ 661 h 4080"/>
                  <a:gd name="T62" fmla="*/ 2739 w 4080"/>
                  <a:gd name="T63" fmla="*/ 783 h 4080"/>
                  <a:gd name="T64" fmla="*/ 2266 w 4080"/>
                  <a:gd name="T65" fmla="*/ 586 h 4080"/>
                  <a:gd name="T66" fmla="*/ 2198 w 4080"/>
                  <a:gd name="T67" fmla="*/ 208 h 4080"/>
                  <a:gd name="T68" fmla="*/ 2248 w 4080"/>
                  <a:gd name="T69" fmla="*/ 19 h 4080"/>
                  <a:gd name="T70" fmla="*/ 2443 w 4080"/>
                  <a:gd name="T71" fmla="*/ 301 h 4080"/>
                  <a:gd name="T72" fmla="*/ 3021 w 4080"/>
                  <a:gd name="T73" fmla="*/ 495 h 4080"/>
                  <a:gd name="T74" fmla="*/ 3334 w 4080"/>
                  <a:gd name="T75" fmla="*/ 469 h 4080"/>
                  <a:gd name="T76" fmla="*/ 3643 w 4080"/>
                  <a:gd name="T77" fmla="*/ 857 h 4080"/>
                  <a:gd name="T78" fmla="*/ 3499 w 4080"/>
                  <a:gd name="T79" fmla="*/ 1310 h 4080"/>
                  <a:gd name="T80" fmla="*/ 3931 w 4080"/>
                  <a:gd name="T81" fmla="*/ 1680 h 4080"/>
                  <a:gd name="T82" fmla="*/ 4080 w 4080"/>
                  <a:gd name="T83" fmla="*/ 2142 h 4080"/>
                  <a:gd name="T84" fmla="*/ 3885 w 4080"/>
                  <a:gd name="T85" fmla="*/ 2425 h 4080"/>
                  <a:gd name="T86" fmla="*/ 3442 w 4080"/>
                  <a:gd name="T87" fmla="*/ 2874 h 4080"/>
                  <a:gd name="T88" fmla="*/ 3634 w 4080"/>
                  <a:gd name="T89" fmla="*/ 3275 h 4080"/>
                  <a:gd name="T90" fmla="*/ 3274 w 4080"/>
                  <a:gd name="T91" fmla="*/ 3634 h 4080"/>
                  <a:gd name="T92" fmla="*/ 2872 w 4080"/>
                  <a:gd name="T93" fmla="*/ 3444 h 4080"/>
                  <a:gd name="T94" fmla="*/ 2424 w 4080"/>
                  <a:gd name="T95" fmla="*/ 3885 h 4080"/>
                  <a:gd name="T96" fmla="*/ 2142 w 4080"/>
                  <a:gd name="T97" fmla="*/ 4080 h 4080"/>
                  <a:gd name="T98" fmla="*/ 1678 w 4080"/>
                  <a:gd name="T99" fmla="*/ 3931 h 4080"/>
                  <a:gd name="T100" fmla="*/ 1310 w 4080"/>
                  <a:gd name="T101" fmla="*/ 3499 h 4080"/>
                  <a:gd name="T102" fmla="*/ 857 w 4080"/>
                  <a:gd name="T103" fmla="*/ 3643 h 4080"/>
                  <a:gd name="T104" fmla="*/ 464 w 4080"/>
                  <a:gd name="T105" fmla="*/ 3324 h 4080"/>
                  <a:gd name="T106" fmla="*/ 525 w 4080"/>
                  <a:gd name="T107" fmla="*/ 2987 h 4080"/>
                  <a:gd name="T108" fmla="*/ 247 w 4080"/>
                  <a:gd name="T109" fmla="*/ 2438 h 4080"/>
                  <a:gd name="T110" fmla="*/ 5 w 4080"/>
                  <a:gd name="T111" fmla="*/ 2198 h 4080"/>
                  <a:gd name="T112" fmla="*/ 108 w 4080"/>
                  <a:gd name="T113" fmla="*/ 1708 h 4080"/>
                  <a:gd name="T114" fmla="*/ 532 w 4080"/>
                  <a:gd name="T115" fmla="*/ 1418 h 4080"/>
                  <a:gd name="T116" fmla="*/ 439 w 4080"/>
                  <a:gd name="T117" fmla="*/ 909 h 4080"/>
                  <a:gd name="T118" fmla="*/ 706 w 4080"/>
                  <a:gd name="T119" fmla="*/ 495 h 4080"/>
                  <a:gd name="T120" fmla="*/ 1018 w 4080"/>
                  <a:gd name="T121" fmla="*/ 469 h 4080"/>
                  <a:gd name="T122" fmla="*/ 1637 w 4080"/>
                  <a:gd name="T123" fmla="*/ 461 h 4080"/>
                  <a:gd name="T124" fmla="*/ 1786 w 4080"/>
                  <a:gd name="T125" fmla="*/ 41 h 4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0" h="4080">
                    <a:moveTo>
                      <a:pt x="1938" y="192"/>
                    </a:moveTo>
                    <a:lnTo>
                      <a:pt x="1909" y="197"/>
                    </a:lnTo>
                    <a:lnTo>
                      <a:pt x="1882" y="208"/>
                    </a:lnTo>
                    <a:lnTo>
                      <a:pt x="1861" y="224"/>
                    </a:lnTo>
                    <a:lnTo>
                      <a:pt x="1845" y="245"/>
                    </a:lnTo>
                    <a:lnTo>
                      <a:pt x="1832" y="272"/>
                    </a:lnTo>
                    <a:lnTo>
                      <a:pt x="1829" y="301"/>
                    </a:lnTo>
                    <a:lnTo>
                      <a:pt x="1829" y="536"/>
                    </a:lnTo>
                    <a:lnTo>
                      <a:pt x="1825" y="563"/>
                    </a:lnTo>
                    <a:lnTo>
                      <a:pt x="1814" y="586"/>
                    </a:lnTo>
                    <a:lnTo>
                      <a:pt x="1798" y="606"/>
                    </a:lnTo>
                    <a:lnTo>
                      <a:pt x="1777" y="622"/>
                    </a:lnTo>
                    <a:lnTo>
                      <a:pt x="1751" y="631"/>
                    </a:lnTo>
                    <a:lnTo>
                      <a:pt x="1646" y="656"/>
                    </a:lnTo>
                    <a:lnTo>
                      <a:pt x="1542" y="690"/>
                    </a:lnTo>
                    <a:lnTo>
                      <a:pt x="1440" y="733"/>
                    </a:lnTo>
                    <a:lnTo>
                      <a:pt x="1343" y="783"/>
                    </a:lnTo>
                    <a:lnTo>
                      <a:pt x="1248" y="841"/>
                    </a:lnTo>
                    <a:lnTo>
                      <a:pt x="1223" y="851"/>
                    </a:lnTo>
                    <a:lnTo>
                      <a:pt x="1198" y="857"/>
                    </a:lnTo>
                    <a:lnTo>
                      <a:pt x="1172" y="853"/>
                    </a:lnTo>
                    <a:lnTo>
                      <a:pt x="1147" y="844"/>
                    </a:lnTo>
                    <a:lnTo>
                      <a:pt x="1126" y="828"/>
                    </a:lnTo>
                    <a:lnTo>
                      <a:pt x="959" y="661"/>
                    </a:lnTo>
                    <a:lnTo>
                      <a:pt x="938" y="643"/>
                    </a:lnTo>
                    <a:lnTo>
                      <a:pt x="911" y="633"/>
                    </a:lnTo>
                    <a:lnTo>
                      <a:pt x="882" y="629"/>
                    </a:lnTo>
                    <a:lnTo>
                      <a:pt x="853" y="633"/>
                    </a:lnTo>
                    <a:lnTo>
                      <a:pt x="828" y="643"/>
                    </a:lnTo>
                    <a:lnTo>
                      <a:pt x="805" y="661"/>
                    </a:lnTo>
                    <a:lnTo>
                      <a:pt x="662" y="807"/>
                    </a:lnTo>
                    <a:lnTo>
                      <a:pt x="644" y="830"/>
                    </a:lnTo>
                    <a:lnTo>
                      <a:pt x="633" y="855"/>
                    </a:lnTo>
                    <a:lnTo>
                      <a:pt x="629" y="884"/>
                    </a:lnTo>
                    <a:lnTo>
                      <a:pt x="633" y="910"/>
                    </a:lnTo>
                    <a:lnTo>
                      <a:pt x="644" y="937"/>
                    </a:lnTo>
                    <a:lnTo>
                      <a:pt x="662" y="959"/>
                    </a:lnTo>
                    <a:lnTo>
                      <a:pt x="828" y="1127"/>
                    </a:lnTo>
                    <a:lnTo>
                      <a:pt x="844" y="1147"/>
                    </a:lnTo>
                    <a:lnTo>
                      <a:pt x="853" y="1172"/>
                    </a:lnTo>
                    <a:lnTo>
                      <a:pt x="855" y="1197"/>
                    </a:lnTo>
                    <a:lnTo>
                      <a:pt x="852" y="1224"/>
                    </a:lnTo>
                    <a:lnTo>
                      <a:pt x="841" y="1248"/>
                    </a:lnTo>
                    <a:lnTo>
                      <a:pt x="782" y="1343"/>
                    </a:lnTo>
                    <a:lnTo>
                      <a:pt x="731" y="1441"/>
                    </a:lnTo>
                    <a:lnTo>
                      <a:pt x="690" y="1542"/>
                    </a:lnTo>
                    <a:lnTo>
                      <a:pt x="656" y="1646"/>
                    </a:lnTo>
                    <a:lnTo>
                      <a:pt x="629" y="1753"/>
                    </a:lnTo>
                    <a:lnTo>
                      <a:pt x="622" y="1778"/>
                    </a:lnTo>
                    <a:lnTo>
                      <a:pt x="606" y="1800"/>
                    </a:lnTo>
                    <a:lnTo>
                      <a:pt x="586" y="1816"/>
                    </a:lnTo>
                    <a:lnTo>
                      <a:pt x="563" y="1827"/>
                    </a:lnTo>
                    <a:lnTo>
                      <a:pt x="536" y="1830"/>
                    </a:lnTo>
                    <a:lnTo>
                      <a:pt x="301" y="1830"/>
                    </a:lnTo>
                    <a:lnTo>
                      <a:pt x="272" y="1834"/>
                    </a:lnTo>
                    <a:lnTo>
                      <a:pt x="246" y="1845"/>
                    </a:lnTo>
                    <a:lnTo>
                      <a:pt x="224" y="1861"/>
                    </a:lnTo>
                    <a:lnTo>
                      <a:pt x="206" y="1884"/>
                    </a:lnTo>
                    <a:lnTo>
                      <a:pt x="195" y="1909"/>
                    </a:lnTo>
                    <a:lnTo>
                      <a:pt x="192" y="1938"/>
                    </a:lnTo>
                    <a:lnTo>
                      <a:pt x="192" y="2142"/>
                    </a:lnTo>
                    <a:lnTo>
                      <a:pt x="195" y="2173"/>
                    </a:lnTo>
                    <a:lnTo>
                      <a:pt x="206" y="2198"/>
                    </a:lnTo>
                    <a:lnTo>
                      <a:pt x="224" y="2219"/>
                    </a:lnTo>
                    <a:lnTo>
                      <a:pt x="246" y="2237"/>
                    </a:lnTo>
                    <a:lnTo>
                      <a:pt x="272" y="2248"/>
                    </a:lnTo>
                    <a:lnTo>
                      <a:pt x="301" y="2251"/>
                    </a:lnTo>
                    <a:lnTo>
                      <a:pt x="536" y="2251"/>
                    </a:lnTo>
                    <a:lnTo>
                      <a:pt x="563" y="2255"/>
                    </a:lnTo>
                    <a:lnTo>
                      <a:pt x="586" y="2266"/>
                    </a:lnTo>
                    <a:lnTo>
                      <a:pt x="606" y="2282"/>
                    </a:lnTo>
                    <a:lnTo>
                      <a:pt x="622" y="2303"/>
                    </a:lnTo>
                    <a:lnTo>
                      <a:pt x="629" y="2329"/>
                    </a:lnTo>
                    <a:lnTo>
                      <a:pt x="656" y="2436"/>
                    </a:lnTo>
                    <a:lnTo>
                      <a:pt x="690" y="2540"/>
                    </a:lnTo>
                    <a:lnTo>
                      <a:pt x="731" y="2641"/>
                    </a:lnTo>
                    <a:lnTo>
                      <a:pt x="782" y="2739"/>
                    </a:lnTo>
                    <a:lnTo>
                      <a:pt x="841" y="2834"/>
                    </a:lnTo>
                    <a:lnTo>
                      <a:pt x="852" y="2857"/>
                    </a:lnTo>
                    <a:lnTo>
                      <a:pt x="855" y="2883"/>
                    </a:lnTo>
                    <a:lnTo>
                      <a:pt x="853" y="2909"/>
                    </a:lnTo>
                    <a:lnTo>
                      <a:pt x="844" y="2933"/>
                    </a:lnTo>
                    <a:lnTo>
                      <a:pt x="828" y="2954"/>
                    </a:lnTo>
                    <a:lnTo>
                      <a:pt x="662" y="3121"/>
                    </a:lnTo>
                    <a:lnTo>
                      <a:pt x="644" y="3144"/>
                    </a:lnTo>
                    <a:lnTo>
                      <a:pt x="633" y="3171"/>
                    </a:lnTo>
                    <a:lnTo>
                      <a:pt x="629" y="3198"/>
                    </a:lnTo>
                    <a:lnTo>
                      <a:pt x="633" y="3227"/>
                    </a:lnTo>
                    <a:lnTo>
                      <a:pt x="644" y="3252"/>
                    </a:lnTo>
                    <a:lnTo>
                      <a:pt x="662" y="3275"/>
                    </a:lnTo>
                    <a:lnTo>
                      <a:pt x="805" y="3420"/>
                    </a:lnTo>
                    <a:lnTo>
                      <a:pt x="828" y="3438"/>
                    </a:lnTo>
                    <a:lnTo>
                      <a:pt x="855" y="3449"/>
                    </a:lnTo>
                    <a:lnTo>
                      <a:pt x="882" y="3453"/>
                    </a:lnTo>
                    <a:lnTo>
                      <a:pt x="911" y="3449"/>
                    </a:lnTo>
                    <a:lnTo>
                      <a:pt x="936" y="3438"/>
                    </a:lnTo>
                    <a:lnTo>
                      <a:pt x="959" y="3420"/>
                    </a:lnTo>
                    <a:lnTo>
                      <a:pt x="1126" y="3254"/>
                    </a:lnTo>
                    <a:lnTo>
                      <a:pt x="1147" y="3238"/>
                    </a:lnTo>
                    <a:lnTo>
                      <a:pt x="1169" y="3229"/>
                    </a:lnTo>
                    <a:lnTo>
                      <a:pt x="1194" y="3225"/>
                    </a:lnTo>
                    <a:lnTo>
                      <a:pt x="1221" y="3229"/>
                    </a:lnTo>
                    <a:lnTo>
                      <a:pt x="1248" y="3241"/>
                    </a:lnTo>
                    <a:lnTo>
                      <a:pt x="1343" y="3298"/>
                    </a:lnTo>
                    <a:lnTo>
                      <a:pt x="1440" y="3349"/>
                    </a:lnTo>
                    <a:lnTo>
                      <a:pt x="1542" y="3390"/>
                    </a:lnTo>
                    <a:lnTo>
                      <a:pt x="1646" y="3424"/>
                    </a:lnTo>
                    <a:lnTo>
                      <a:pt x="1751" y="3451"/>
                    </a:lnTo>
                    <a:lnTo>
                      <a:pt x="1777" y="3460"/>
                    </a:lnTo>
                    <a:lnTo>
                      <a:pt x="1798" y="3474"/>
                    </a:lnTo>
                    <a:lnTo>
                      <a:pt x="1814" y="3494"/>
                    </a:lnTo>
                    <a:lnTo>
                      <a:pt x="1825" y="3519"/>
                    </a:lnTo>
                    <a:lnTo>
                      <a:pt x="1829" y="3544"/>
                    </a:lnTo>
                    <a:lnTo>
                      <a:pt x="1829" y="3781"/>
                    </a:lnTo>
                    <a:lnTo>
                      <a:pt x="1832" y="3809"/>
                    </a:lnTo>
                    <a:lnTo>
                      <a:pt x="1845" y="3835"/>
                    </a:lnTo>
                    <a:lnTo>
                      <a:pt x="1861" y="3858"/>
                    </a:lnTo>
                    <a:lnTo>
                      <a:pt x="1882" y="3874"/>
                    </a:lnTo>
                    <a:lnTo>
                      <a:pt x="1909" y="3885"/>
                    </a:lnTo>
                    <a:lnTo>
                      <a:pt x="1938" y="3888"/>
                    </a:lnTo>
                    <a:lnTo>
                      <a:pt x="2142" y="3888"/>
                    </a:lnTo>
                    <a:lnTo>
                      <a:pt x="2171" y="3885"/>
                    </a:lnTo>
                    <a:lnTo>
                      <a:pt x="2198" y="3874"/>
                    </a:lnTo>
                    <a:lnTo>
                      <a:pt x="2219" y="3858"/>
                    </a:lnTo>
                    <a:lnTo>
                      <a:pt x="2236" y="3835"/>
                    </a:lnTo>
                    <a:lnTo>
                      <a:pt x="2248" y="3809"/>
                    </a:lnTo>
                    <a:lnTo>
                      <a:pt x="2252" y="3781"/>
                    </a:lnTo>
                    <a:lnTo>
                      <a:pt x="2252" y="3544"/>
                    </a:lnTo>
                    <a:lnTo>
                      <a:pt x="2255" y="3519"/>
                    </a:lnTo>
                    <a:lnTo>
                      <a:pt x="2266" y="3494"/>
                    </a:lnTo>
                    <a:lnTo>
                      <a:pt x="2282" y="3474"/>
                    </a:lnTo>
                    <a:lnTo>
                      <a:pt x="2304" y="3460"/>
                    </a:lnTo>
                    <a:lnTo>
                      <a:pt x="2329" y="3451"/>
                    </a:lnTo>
                    <a:lnTo>
                      <a:pt x="2435" y="3424"/>
                    </a:lnTo>
                    <a:lnTo>
                      <a:pt x="2539" y="3390"/>
                    </a:lnTo>
                    <a:lnTo>
                      <a:pt x="2641" y="3349"/>
                    </a:lnTo>
                    <a:lnTo>
                      <a:pt x="2739" y="3298"/>
                    </a:lnTo>
                    <a:lnTo>
                      <a:pt x="2833" y="3241"/>
                    </a:lnTo>
                    <a:lnTo>
                      <a:pt x="2858" y="3229"/>
                    </a:lnTo>
                    <a:lnTo>
                      <a:pt x="2883" y="3225"/>
                    </a:lnTo>
                    <a:lnTo>
                      <a:pt x="2908" y="3227"/>
                    </a:lnTo>
                    <a:lnTo>
                      <a:pt x="2933" y="3238"/>
                    </a:lnTo>
                    <a:lnTo>
                      <a:pt x="2954" y="3254"/>
                    </a:lnTo>
                    <a:lnTo>
                      <a:pt x="3121" y="3420"/>
                    </a:lnTo>
                    <a:lnTo>
                      <a:pt x="3144" y="3438"/>
                    </a:lnTo>
                    <a:lnTo>
                      <a:pt x="3170" y="3449"/>
                    </a:lnTo>
                    <a:lnTo>
                      <a:pt x="3198" y="3453"/>
                    </a:lnTo>
                    <a:lnTo>
                      <a:pt x="3225" y="3449"/>
                    </a:lnTo>
                    <a:lnTo>
                      <a:pt x="3252" y="3438"/>
                    </a:lnTo>
                    <a:lnTo>
                      <a:pt x="3275" y="3420"/>
                    </a:lnTo>
                    <a:lnTo>
                      <a:pt x="3419" y="3275"/>
                    </a:lnTo>
                    <a:lnTo>
                      <a:pt x="3437" y="3252"/>
                    </a:lnTo>
                    <a:lnTo>
                      <a:pt x="3447" y="3227"/>
                    </a:lnTo>
                    <a:lnTo>
                      <a:pt x="3451" y="3198"/>
                    </a:lnTo>
                    <a:lnTo>
                      <a:pt x="3447" y="3171"/>
                    </a:lnTo>
                    <a:lnTo>
                      <a:pt x="3437" y="3144"/>
                    </a:lnTo>
                    <a:lnTo>
                      <a:pt x="3419" y="3121"/>
                    </a:lnTo>
                    <a:lnTo>
                      <a:pt x="3252" y="2954"/>
                    </a:lnTo>
                    <a:lnTo>
                      <a:pt x="3236" y="2933"/>
                    </a:lnTo>
                    <a:lnTo>
                      <a:pt x="3227" y="2909"/>
                    </a:lnTo>
                    <a:lnTo>
                      <a:pt x="3225" y="2883"/>
                    </a:lnTo>
                    <a:lnTo>
                      <a:pt x="3229" y="2857"/>
                    </a:lnTo>
                    <a:lnTo>
                      <a:pt x="3241" y="2834"/>
                    </a:lnTo>
                    <a:lnTo>
                      <a:pt x="3299" y="2739"/>
                    </a:lnTo>
                    <a:lnTo>
                      <a:pt x="3349" y="2641"/>
                    </a:lnTo>
                    <a:lnTo>
                      <a:pt x="3390" y="2540"/>
                    </a:lnTo>
                    <a:lnTo>
                      <a:pt x="3424" y="2436"/>
                    </a:lnTo>
                    <a:lnTo>
                      <a:pt x="3451" y="2329"/>
                    </a:lnTo>
                    <a:lnTo>
                      <a:pt x="3460" y="2303"/>
                    </a:lnTo>
                    <a:lnTo>
                      <a:pt x="3474" y="2282"/>
                    </a:lnTo>
                    <a:lnTo>
                      <a:pt x="3494" y="2266"/>
                    </a:lnTo>
                    <a:lnTo>
                      <a:pt x="3517" y="2255"/>
                    </a:lnTo>
                    <a:lnTo>
                      <a:pt x="3544" y="2251"/>
                    </a:lnTo>
                    <a:lnTo>
                      <a:pt x="3779" y="2251"/>
                    </a:lnTo>
                    <a:lnTo>
                      <a:pt x="3810" y="2248"/>
                    </a:lnTo>
                    <a:lnTo>
                      <a:pt x="3835" y="2237"/>
                    </a:lnTo>
                    <a:lnTo>
                      <a:pt x="3856" y="2219"/>
                    </a:lnTo>
                    <a:lnTo>
                      <a:pt x="3874" y="2198"/>
                    </a:lnTo>
                    <a:lnTo>
                      <a:pt x="3885" y="2173"/>
                    </a:lnTo>
                    <a:lnTo>
                      <a:pt x="3888" y="2142"/>
                    </a:lnTo>
                    <a:lnTo>
                      <a:pt x="3888" y="1938"/>
                    </a:lnTo>
                    <a:lnTo>
                      <a:pt x="3885" y="1909"/>
                    </a:lnTo>
                    <a:lnTo>
                      <a:pt x="3874" y="1884"/>
                    </a:lnTo>
                    <a:lnTo>
                      <a:pt x="3856" y="1861"/>
                    </a:lnTo>
                    <a:lnTo>
                      <a:pt x="3835" y="1845"/>
                    </a:lnTo>
                    <a:lnTo>
                      <a:pt x="3810" y="1834"/>
                    </a:lnTo>
                    <a:lnTo>
                      <a:pt x="3779" y="1830"/>
                    </a:lnTo>
                    <a:lnTo>
                      <a:pt x="3544" y="1830"/>
                    </a:lnTo>
                    <a:lnTo>
                      <a:pt x="3517" y="1827"/>
                    </a:lnTo>
                    <a:lnTo>
                      <a:pt x="3494" y="1816"/>
                    </a:lnTo>
                    <a:lnTo>
                      <a:pt x="3474" y="1800"/>
                    </a:lnTo>
                    <a:lnTo>
                      <a:pt x="3460" y="1778"/>
                    </a:lnTo>
                    <a:lnTo>
                      <a:pt x="3451" y="1753"/>
                    </a:lnTo>
                    <a:lnTo>
                      <a:pt x="3424" y="1646"/>
                    </a:lnTo>
                    <a:lnTo>
                      <a:pt x="3390" y="1542"/>
                    </a:lnTo>
                    <a:lnTo>
                      <a:pt x="3349" y="1441"/>
                    </a:lnTo>
                    <a:lnTo>
                      <a:pt x="3299" y="1343"/>
                    </a:lnTo>
                    <a:lnTo>
                      <a:pt x="3241" y="1248"/>
                    </a:lnTo>
                    <a:lnTo>
                      <a:pt x="3229" y="1224"/>
                    </a:lnTo>
                    <a:lnTo>
                      <a:pt x="3225" y="1197"/>
                    </a:lnTo>
                    <a:lnTo>
                      <a:pt x="3227" y="1172"/>
                    </a:lnTo>
                    <a:lnTo>
                      <a:pt x="3236" y="1147"/>
                    </a:lnTo>
                    <a:lnTo>
                      <a:pt x="3252" y="1127"/>
                    </a:lnTo>
                    <a:lnTo>
                      <a:pt x="3419" y="959"/>
                    </a:lnTo>
                    <a:lnTo>
                      <a:pt x="3437" y="937"/>
                    </a:lnTo>
                    <a:lnTo>
                      <a:pt x="3447" y="910"/>
                    </a:lnTo>
                    <a:lnTo>
                      <a:pt x="3451" y="884"/>
                    </a:lnTo>
                    <a:lnTo>
                      <a:pt x="3447" y="855"/>
                    </a:lnTo>
                    <a:lnTo>
                      <a:pt x="3437" y="830"/>
                    </a:lnTo>
                    <a:lnTo>
                      <a:pt x="3419" y="807"/>
                    </a:lnTo>
                    <a:lnTo>
                      <a:pt x="3275" y="661"/>
                    </a:lnTo>
                    <a:lnTo>
                      <a:pt x="3252" y="643"/>
                    </a:lnTo>
                    <a:lnTo>
                      <a:pt x="3227" y="633"/>
                    </a:lnTo>
                    <a:lnTo>
                      <a:pt x="3198" y="629"/>
                    </a:lnTo>
                    <a:lnTo>
                      <a:pt x="3170" y="633"/>
                    </a:lnTo>
                    <a:lnTo>
                      <a:pt x="3144" y="643"/>
                    </a:lnTo>
                    <a:lnTo>
                      <a:pt x="3121" y="661"/>
                    </a:lnTo>
                    <a:lnTo>
                      <a:pt x="2954" y="828"/>
                    </a:lnTo>
                    <a:lnTo>
                      <a:pt x="2933" y="844"/>
                    </a:lnTo>
                    <a:lnTo>
                      <a:pt x="2908" y="853"/>
                    </a:lnTo>
                    <a:lnTo>
                      <a:pt x="2883" y="857"/>
                    </a:lnTo>
                    <a:lnTo>
                      <a:pt x="2858" y="851"/>
                    </a:lnTo>
                    <a:lnTo>
                      <a:pt x="2833" y="841"/>
                    </a:lnTo>
                    <a:lnTo>
                      <a:pt x="2739" y="783"/>
                    </a:lnTo>
                    <a:lnTo>
                      <a:pt x="2641" y="733"/>
                    </a:lnTo>
                    <a:lnTo>
                      <a:pt x="2539" y="690"/>
                    </a:lnTo>
                    <a:lnTo>
                      <a:pt x="2435" y="656"/>
                    </a:lnTo>
                    <a:lnTo>
                      <a:pt x="2329" y="631"/>
                    </a:lnTo>
                    <a:lnTo>
                      <a:pt x="2304" y="622"/>
                    </a:lnTo>
                    <a:lnTo>
                      <a:pt x="2282" y="606"/>
                    </a:lnTo>
                    <a:lnTo>
                      <a:pt x="2266" y="586"/>
                    </a:lnTo>
                    <a:lnTo>
                      <a:pt x="2255" y="563"/>
                    </a:lnTo>
                    <a:lnTo>
                      <a:pt x="2252" y="536"/>
                    </a:lnTo>
                    <a:lnTo>
                      <a:pt x="2252" y="301"/>
                    </a:lnTo>
                    <a:lnTo>
                      <a:pt x="2248" y="272"/>
                    </a:lnTo>
                    <a:lnTo>
                      <a:pt x="2236" y="245"/>
                    </a:lnTo>
                    <a:lnTo>
                      <a:pt x="2219" y="224"/>
                    </a:lnTo>
                    <a:lnTo>
                      <a:pt x="2198" y="208"/>
                    </a:lnTo>
                    <a:lnTo>
                      <a:pt x="2171" y="197"/>
                    </a:lnTo>
                    <a:lnTo>
                      <a:pt x="2142" y="192"/>
                    </a:lnTo>
                    <a:lnTo>
                      <a:pt x="1938" y="192"/>
                    </a:lnTo>
                    <a:close/>
                    <a:moveTo>
                      <a:pt x="1938" y="0"/>
                    </a:moveTo>
                    <a:lnTo>
                      <a:pt x="2142" y="0"/>
                    </a:lnTo>
                    <a:lnTo>
                      <a:pt x="2196" y="5"/>
                    </a:lnTo>
                    <a:lnTo>
                      <a:pt x="2248" y="19"/>
                    </a:lnTo>
                    <a:lnTo>
                      <a:pt x="2295" y="41"/>
                    </a:lnTo>
                    <a:lnTo>
                      <a:pt x="2336" y="71"/>
                    </a:lnTo>
                    <a:lnTo>
                      <a:pt x="2372" y="107"/>
                    </a:lnTo>
                    <a:lnTo>
                      <a:pt x="2402" y="149"/>
                    </a:lnTo>
                    <a:lnTo>
                      <a:pt x="2424" y="197"/>
                    </a:lnTo>
                    <a:lnTo>
                      <a:pt x="2438" y="247"/>
                    </a:lnTo>
                    <a:lnTo>
                      <a:pt x="2443" y="301"/>
                    </a:lnTo>
                    <a:lnTo>
                      <a:pt x="2443" y="461"/>
                    </a:lnTo>
                    <a:lnTo>
                      <a:pt x="2555" y="493"/>
                    </a:lnTo>
                    <a:lnTo>
                      <a:pt x="2664" y="534"/>
                    </a:lnTo>
                    <a:lnTo>
                      <a:pt x="2770" y="582"/>
                    </a:lnTo>
                    <a:lnTo>
                      <a:pt x="2872" y="638"/>
                    </a:lnTo>
                    <a:lnTo>
                      <a:pt x="2985" y="525"/>
                    </a:lnTo>
                    <a:lnTo>
                      <a:pt x="3021" y="495"/>
                    </a:lnTo>
                    <a:lnTo>
                      <a:pt x="3062" y="469"/>
                    </a:lnTo>
                    <a:lnTo>
                      <a:pt x="3105" y="452"/>
                    </a:lnTo>
                    <a:lnTo>
                      <a:pt x="3150" y="441"/>
                    </a:lnTo>
                    <a:lnTo>
                      <a:pt x="3198" y="437"/>
                    </a:lnTo>
                    <a:lnTo>
                      <a:pt x="3245" y="441"/>
                    </a:lnTo>
                    <a:lnTo>
                      <a:pt x="3291" y="452"/>
                    </a:lnTo>
                    <a:lnTo>
                      <a:pt x="3334" y="469"/>
                    </a:lnTo>
                    <a:lnTo>
                      <a:pt x="3374" y="495"/>
                    </a:lnTo>
                    <a:lnTo>
                      <a:pt x="3410" y="525"/>
                    </a:lnTo>
                    <a:lnTo>
                      <a:pt x="3555" y="670"/>
                    </a:lnTo>
                    <a:lnTo>
                      <a:pt x="3591" y="711"/>
                    </a:lnTo>
                    <a:lnTo>
                      <a:pt x="3616" y="758"/>
                    </a:lnTo>
                    <a:lnTo>
                      <a:pt x="3634" y="807"/>
                    </a:lnTo>
                    <a:lnTo>
                      <a:pt x="3643" y="857"/>
                    </a:lnTo>
                    <a:lnTo>
                      <a:pt x="3643" y="909"/>
                    </a:lnTo>
                    <a:lnTo>
                      <a:pt x="3634" y="959"/>
                    </a:lnTo>
                    <a:lnTo>
                      <a:pt x="3616" y="1007"/>
                    </a:lnTo>
                    <a:lnTo>
                      <a:pt x="3591" y="1054"/>
                    </a:lnTo>
                    <a:lnTo>
                      <a:pt x="3555" y="1095"/>
                    </a:lnTo>
                    <a:lnTo>
                      <a:pt x="3442" y="1208"/>
                    </a:lnTo>
                    <a:lnTo>
                      <a:pt x="3499" y="1310"/>
                    </a:lnTo>
                    <a:lnTo>
                      <a:pt x="3548" y="1418"/>
                    </a:lnTo>
                    <a:lnTo>
                      <a:pt x="3587" y="1525"/>
                    </a:lnTo>
                    <a:lnTo>
                      <a:pt x="3621" y="1638"/>
                    </a:lnTo>
                    <a:lnTo>
                      <a:pt x="3779" y="1638"/>
                    </a:lnTo>
                    <a:lnTo>
                      <a:pt x="3835" y="1642"/>
                    </a:lnTo>
                    <a:lnTo>
                      <a:pt x="3885" y="1656"/>
                    </a:lnTo>
                    <a:lnTo>
                      <a:pt x="3931" y="1680"/>
                    </a:lnTo>
                    <a:lnTo>
                      <a:pt x="3973" y="1708"/>
                    </a:lnTo>
                    <a:lnTo>
                      <a:pt x="4010" y="1744"/>
                    </a:lnTo>
                    <a:lnTo>
                      <a:pt x="4039" y="1787"/>
                    </a:lnTo>
                    <a:lnTo>
                      <a:pt x="4062" y="1834"/>
                    </a:lnTo>
                    <a:lnTo>
                      <a:pt x="4075" y="1884"/>
                    </a:lnTo>
                    <a:lnTo>
                      <a:pt x="4080" y="1938"/>
                    </a:lnTo>
                    <a:lnTo>
                      <a:pt x="4080" y="2142"/>
                    </a:lnTo>
                    <a:lnTo>
                      <a:pt x="4075" y="2198"/>
                    </a:lnTo>
                    <a:lnTo>
                      <a:pt x="4062" y="2248"/>
                    </a:lnTo>
                    <a:lnTo>
                      <a:pt x="4039" y="2295"/>
                    </a:lnTo>
                    <a:lnTo>
                      <a:pt x="4010" y="2336"/>
                    </a:lnTo>
                    <a:lnTo>
                      <a:pt x="3973" y="2373"/>
                    </a:lnTo>
                    <a:lnTo>
                      <a:pt x="3931" y="2402"/>
                    </a:lnTo>
                    <a:lnTo>
                      <a:pt x="3885" y="2425"/>
                    </a:lnTo>
                    <a:lnTo>
                      <a:pt x="3835" y="2438"/>
                    </a:lnTo>
                    <a:lnTo>
                      <a:pt x="3779" y="2443"/>
                    </a:lnTo>
                    <a:lnTo>
                      <a:pt x="3621" y="2443"/>
                    </a:lnTo>
                    <a:lnTo>
                      <a:pt x="3587" y="2554"/>
                    </a:lnTo>
                    <a:lnTo>
                      <a:pt x="3548" y="2664"/>
                    </a:lnTo>
                    <a:lnTo>
                      <a:pt x="3499" y="2770"/>
                    </a:lnTo>
                    <a:lnTo>
                      <a:pt x="3442" y="2874"/>
                    </a:lnTo>
                    <a:lnTo>
                      <a:pt x="3555" y="2987"/>
                    </a:lnTo>
                    <a:lnTo>
                      <a:pt x="3591" y="3028"/>
                    </a:lnTo>
                    <a:lnTo>
                      <a:pt x="3616" y="3073"/>
                    </a:lnTo>
                    <a:lnTo>
                      <a:pt x="3634" y="3123"/>
                    </a:lnTo>
                    <a:lnTo>
                      <a:pt x="3643" y="3173"/>
                    </a:lnTo>
                    <a:lnTo>
                      <a:pt x="3643" y="3225"/>
                    </a:lnTo>
                    <a:lnTo>
                      <a:pt x="3634" y="3275"/>
                    </a:lnTo>
                    <a:lnTo>
                      <a:pt x="3616" y="3324"/>
                    </a:lnTo>
                    <a:lnTo>
                      <a:pt x="3591" y="3370"/>
                    </a:lnTo>
                    <a:lnTo>
                      <a:pt x="3555" y="3411"/>
                    </a:lnTo>
                    <a:lnTo>
                      <a:pt x="3410" y="3557"/>
                    </a:lnTo>
                    <a:lnTo>
                      <a:pt x="3369" y="3591"/>
                    </a:lnTo>
                    <a:lnTo>
                      <a:pt x="3324" y="3616"/>
                    </a:lnTo>
                    <a:lnTo>
                      <a:pt x="3274" y="3634"/>
                    </a:lnTo>
                    <a:lnTo>
                      <a:pt x="3223" y="3643"/>
                    </a:lnTo>
                    <a:lnTo>
                      <a:pt x="3173" y="3643"/>
                    </a:lnTo>
                    <a:lnTo>
                      <a:pt x="3121" y="3634"/>
                    </a:lnTo>
                    <a:lnTo>
                      <a:pt x="3073" y="3616"/>
                    </a:lnTo>
                    <a:lnTo>
                      <a:pt x="3026" y="3591"/>
                    </a:lnTo>
                    <a:lnTo>
                      <a:pt x="2985" y="3557"/>
                    </a:lnTo>
                    <a:lnTo>
                      <a:pt x="2872" y="3444"/>
                    </a:lnTo>
                    <a:lnTo>
                      <a:pt x="2770" y="3499"/>
                    </a:lnTo>
                    <a:lnTo>
                      <a:pt x="2664" y="3548"/>
                    </a:lnTo>
                    <a:lnTo>
                      <a:pt x="2555" y="3589"/>
                    </a:lnTo>
                    <a:lnTo>
                      <a:pt x="2443" y="3621"/>
                    </a:lnTo>
                    <a:lnTo>
                      <a:pt x="2443" y="3781"/>
                    </a:lnTo>
                    <a:lnTo>
                      <a:pt x="2438" y="3835"/>
                    </a:lnTo>
                    <a:lnTo>
                      <a:pt x="2424" y="3885"/>
                    </a:lnTo>
                    <a:lnTo>
                      <a:pt x="2402" y="3931"/>
                    </a:lnTo>
                    <a:lnTo>
                      <a:pt x="2372" y="3974"/>
                    </a:lnTo>
                    <a:lnTo>
                      <a:pt x="2336" y="4010"/>
                    </a:lnTo>
                    <a:lnTo>
                      <a:pt x="2295" y="4041"/>
                    </a:lnTo>
                    <a:lnTo>
                      <a:pt x="2248" y="4062"/>
                    </a:lnTo>
                    <a:lnTo>
                      <a:pt x="2196" y="4077"/>
                    </a:lnTo>
                    <a:lnTo>
                      <a:pt x="2142" y="4080"/>
                    </a:lnTo>
                    <a:lnTo>
                      <a:pt x="1938" y="4080"/>
                    </a:lnTo>
                    <a:lnTo>
                      <a:pt x="1884" y="4077"/>
                    </a:lnTo>
                    <a:lnTo>
                      <a:pt x="1834" y="4062"/>
                    </a:lnTo>
                    <a:lnTo>
                      <a:pt x="1786" y="4041"/>
                    </a:lnTo>
                    <a:lnTo>
                      <a:pt x="1744" y="4010"/>
                    </a:lnTo>
                    <a:lnTo>
                      <a:pt x="1708" y="3974"/>
                    </a:lnTo>
                    <a:lnTo>
                      <a:pt x="1678" y="3931"/>
                    </a:lnTo>
                    <a:lnTo>
                      <a:pt x="1656" y="3885"/>
                    </a:lnTo>
                    <a:lnTo>
                      <a:pt x="1642" y="3835"/>
                    </a:lnTo>
                    <a:lnTo>
                      <a:pt x="1637" y="3781"/>
                    </a:lnTo>
                    <a:lnTo>
                      <a:pt x="1637" y="3621"/>
                    </a:lnTo>
                    <a:lnTo>
                      <a:pt x="1526" y="3589"/>
                    </a:lnTo>
                    <a:lnTo>
                      <a:pt x="1416" y="3548"/>
                    </a:lnTo>
                    <a:lnTo>
                      <a:pt x="1310" y="3499"/>
                    </a:lnTo>
                    <a:lnTo>
                      <a:pt x="1208" y="3444"/>
                    </a:lnTo>
                    <a:lnTo>
                      <a:pt x="1095" y="3555"/>
                    </a:lnTo>
                    <a:lnTo>
                      <a:pt x="1054" y="3591"/>
                    </a:lnTo>
                    <a:lnTo>
                      <a:pt x="1008" y="3616"/>
                    </a:lnTo>
                    <a:lnTo>
                      <a:pt x="959" y="3634"/>
                    </a:lnTo>
                    <a:lnTo>
                      <a:pt x="909" y="3643"/>
                    </a:lnTo>
                    <a:lnTo>
                      <a:pt x="857" y="3643"/>
                    </a:lnTo>
                    <a:lnTo>
                      <a:pt x="807" y="3634"/>
                    </a:lnTo>
                    <a:lnTo>
                      <a:pt x="757" y="3616"/>
                    </a:lnTo>
                    <a:lnTo>
                      <a:pt x="712" y="3591"/>
                    </a:lnTo>
                    <a:lnTo>
                      <a:pt x="670" y="3555"/>
                    </a:lnTo>
                    <a:lnTo>
                      <a:pt x="525" y="3411"/>
                    </a:lnTo>
                    <a:lnTo>
                      <a:pt x="491" y="3370"/>
                    </a:lnTo>
                    <a:lnTo>
                      <a:pt x="464" y="3324"/>
                    </a:lnTo>
                    <a:lnTo>
                      <a:pt x="446" y="3275"/>
                    </a:lnTo>
                    <a:lnTo>
                      <a:pt x="439" y="3223"/>
                    </a:lnTo>
                    <a:lnTo>
                      <a:pt x="439" y="3173"/>
                    </a:lnTo>
                    <a:lnTo>
                      <a:pt x="446" y="3123"/>
                    </a:lnTo>
                    <a:lnTo>
                      <a:pt x="464" y="3073"/>
                    </a:lnTo>
                    <a:lnTo>
                      <a:pt x="491" y="3028"/>
                    </a:lnTo>
                    <a:lnTo>
                      <a:pt x="525" y="2987"/>
                    </a:lnTo>
                    <a:lnTo>
                      <a:pt x="638" y="2874"/>
                    </a:lnTo>
                    <a:lnTo>
                      <a:pt x="581" y="2770"/>
                    </a:lnTo>
                    <a:lnTo>
                      <a:pt x="532" y="2664"/>
                    </a:lnTo>
                    <a:lnTo>
                      <a:pt x="493" y="2554"/>
                    </a:lnTo>
                    <a:lnTo>
                      <a:pt x="459" y="2443"/>
                    </a:lnTo>
                    <a:lnTo>
                      <a:pt x="301" y="2443"/>
                    </a:lnTo>
                    <a:lnTo>
                      <a:pt x="247" y="2438"/>
                    </a:lnTo>
                    <a:lnTo>
                      <a:pt x="195" y="2425"/>
                    </a:lnTo>
                    <a:lnTo>
                      <a:pt x="149" y="2402"/>
                    </a:lnTo>
                    <a:lnTo>
                      <a:pt x="108" y="2373"/>
                    </a:lnTo>
                    <a:lnTo>
                      <a:pt x="70" y="2336"/>
                    </a:lnTo>
                    <a:lnTo>
                      <a:pt x="41" y="2295"/>
                    </a:lnTo>
                    <a:lnTo>
                      <a:pt x="20" y="2248"/>
                    </a:lnTo>
                    <a:lnTo>
                      <a:pt x="5" y="2198"/>
                    </a:lnTo>
                    <a:lnTo>
                      <a:pt x="0" y="2142"/>
                    </a:lnTo>
                    <a:lnTo>
                      <a:pt x="0" y="1938"/>
                    </a:lnTo>
                    <a:lnTo>
                      <a:pt x="5" y="1884"/>
                    </a:lnTo>
                    <a:lnTo>
                      <a:pt x="20" y="1834"/>
                    </a:lnTo>
                    <a:lnTo>
                      <a:pt x="41" y="1787"/>
                    </a:lnTo>
                    <a:lnTo>
                      <a:pt x="70" y="1744"/>
                    </a:lnTo>
                    <a:lnTo>
                      <a:pt x="108" y="1708"/>
                    </a:lnTo>
                    <a:lnTo>
                      <a:pt x="149" y="1680"/>
                    </a:lnTo>
                    <a:lnTo>
                      <a:pt x="195" y="1656"/>
                    </a:lnTo>
                    <a:lnTo>
                      <a:pt x="247" y="1642"/>
                    </a:lnTo>
                    <a:lnTo>
                      <a:pt x="301" y="1638"/>
                    </a:lnTo>
                    <a:lnTo>
                      <a:pt x="459" y="1638"/>
                    </a:lnTo>
                    <a:lnTo>
                      <a:pt x="493" y="1525"/>
                    </a:lnTo>
                    <a:lnTo>
                      <a:pt x="532" y="1418"/>
                    </a:lnTo>
                    <a:lnTo>
                      <a:pt x="581" y="1310"/>
                    </a:lnTo>
                    <a:lnTo>
                      <a:pt x="638" y="1208"/>
                    </a:lnTo>
                    <a:lnTo>
                      <a:pt x="525" y="1095"/>
                    </a:lnTo>
                    <a:lnTo>
                      <a:pt x="491" y="1054"/>
                    </a:lnTo>
                    <a:lnTo>
                      <a:pt x="464" y="1007"/>
                    </a:lnTo>
                    <a:lnTo>
                      <a:pt x="446" y="959"/>
                    </a:lnTo>
                    <a:lnTo>
                      <a:pt x="439" y="909"/>
                    </a:lnTo>
                    <a:lnTo>
                      <a:pt x="439" y="857"/>
                    </a:lnTo>
                    <a:lnTo>
                      <a:pt x="446" y="807"/>
                    </a:lnTo>
                    <a:lnTo>
                      <a:pt x="464" y="758"/>
                    </a:lnTo>
                    <a:lnTo>
                      <a:pt x="491" y="711"/>
                    </a:lnTo>
                    <a:lnTo>
                      <a:pt x="525" y="670"/>
                    </a:lnTo>
                    <a:lnTo>
                      <a:pt x="670" y="525"/>
                    </a:lnTo>
                    <a:lnTo>
                      <a:pt x="706" y="495"/>
                    </a:lnTo>
                    <a:lnTo>
                      <a:pt x="746" y="469"/>
                    </a:lnTo>
                    <a:lnTo>
                      <a:pt x="789" y="452"/>
                    </a:lnTo>
                    <a:lnTo>
                      <a:pt x="835" y="441"/>
                    </a:lnTo>
                    <a:lnTo>
                      <a:pt x="882" y="437"/>
                    </a:lnTo>
                    <a:lnTo>
                      <a:pt x="930" y="441"/>
                    </a:lnTo>
                    <a:lnTo>
                      <a:pt x="975" y="452"/>
                    </a:lnTo>
                    <a:lnTo>
                      <a:pt x="1018" y="469"/>
                    </a:lnTo>
                    <a:lnTo>
                      <a:pt x="1060" y="495"/>
                    </a:lnTo>
                    <a:lnTo>
                      <a:pt x="1095" y="525"/>
                    </a:lnTo>
                    <a:lnTo>
                      <a:pt x="1208" y="638"/>
                    </a:lnTo>
                    <a:lnTo>
                      <a:pt x="1310" y="582"/>
                    </a:lnTo>
                    <a:lnTo>
                      <a:pt x="1416" y="534"/>
                    </a:lnTo>
                    <a:lnTo>
                      <a:pt x="1526" y="493"/>
                    </a:lnTo>
                    <a:lnTo>
                      <a:pt x="1637" y="461"/>
                    </a:lnTo>
                    <a:lnTo>
                      <a:pt x="1637" y="301"/>
                    </a:lnTo>
                    <a:lnTo>
                      <a:pt x="1642" y="247"/>
                    </a:lnTo>
                    <a:lnTo>
                      <a:pt x="1656" y="197"/>
                    </a:lnTo>
                    <a:lnTo>
                      <a:pt x="1678" y="149"/>
                    </a:lnTo>
                    <a:lnTo>
                      <a:pt x="1708" y="107"/>
                    </a:lnTo>
                    <a:lnTo>
                      <a:pt x="1744" y="71"/>
                    </a:lnTo>
                    <a:lnTo>
                      <a:pt x="1786" y="41"/>
                    </a:lnTo>
                    <a:lnTo>
                      <a:pt x="1834" y="19"/>
                    </a:lnTo>
                    <a:lnTo>
                      <a:pt x="1884" y="5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486" y="1442"/>
                <a:ext cx="199" cy="136"/>
              </a:xfrm>
              <a:custGeom>
                <a:avLst/>
                <a:gdLst>
                  <a:gd name="T0" fmla="*/ 97 w 398"/>
                  <a:gd name="T1" fmla="*/ 0 h 273"/>
                  <a:gd name="T2" fmla="*/ 124 w 398"/>
                  <a:gd name="T3" fmla="*/ 4 h 273"/>
                  <a:gd name="T4" fmla="*/ 199 w 398"/>
                  <a:gd name="T5" fmla="*/ 27 h 273"/>
                  <a:gd name="T6" fmla="*/ 274 w 398"/>
                  <a:gd name="T7" fmla="*/ 56 h 273"/>
                  <a:gd name="T8" fmla="*/ 346 w 398"/>
                  <a:gd name="T9" fmla="*/ 90 h 273"/>
                  <a:gd name="T10" fmla="*/ 367 w 398"/>
                  <a:gd name="T11" fmla="*/ 106 h 273"/>
                  <a:gd name="T12" fmla="*/ 384 w 398"/>
                  <a:gd name="T13" fmla="*/ 124 h 273"/>
                  <a:gd name="T14" fmla="*/ 392 w 398"/>
                  <a:gd name="T15" fmla="*/ 147 h 273"/>
                  <a:gd name="T16" fmla="*/ 398 w 398"/>
                  <a:gd name="T17" fmla="*/ 170 h 273"/>
                  <a:gd name="T18" fmla="*/ 396 w 398"/>
                  <a:gd name="T19" fmla="*/ 195 h 273"/>
                  <a:gd name="T20" fmla="*/ 387 w 398"/>
                  <a:gd name="T21" fmla="*/ 219 h 273"/>
                  <a:gd name="T22" fmla="*/ 371 w 398"/>
                  <a:gd name="T23" fmla="*/ 242 h 273"/>
                  <a:gd name="T24" fmla="*/ 351 w 398"/>
                  <a:gd name="T25" fmla="*/ 258 h 273"/>
                  <a:gd name="T26" fmla="*/ 328 w 398"/>
                  <a:gd name="T27" fmla="*/ 269 h 273"/>
                  <a:gd name="T28" fmla="*/ 301 w 398"/>
                  <a:gd name="T29" fmla="*/ 273 h 273"/>
                  <a:gd name="T30" fmla="*/ 280 w 398"/>
                  <a:gd name="T31" fmla="*/ 269 h 273"/>
                  <a:gd name="T32" fmla="*/ 258 w 398"/>
                  <a:gd name="T33" fmla="*/ 262 h 273"/>
                  <a:gd name="T34" fmla="*/ 167 w 398"/>
                  <a:gd name="T35" fmla="*/ 221 h 273"/>
                  <a:gd name="T36" fmla="*/ 70 w 398"/>
                  <a:gd name="T37" fmla="*/ 188 h 273"/>
                  <a:gd name="T38" fmla="*/ 46 w 398"/>
                  <a:gd name="T39" fmla="*/ 178 h 273"/>
                  <a:gd name="T40" fmla="*/ 27 w 398"/>
                  <a:gd name="T41" fmla="*/ 161 h 273"/>
                  <a:gd name="T42" fmla="*/ 12 w 398"/>
                  <a:gd name="T43" fmla="*/ 142 h 273"/>
                  <a:gd name="T44" fmla="*/ 3 w 398"/>
                  <a:gd name="T45" fmla="*/ 118 h 273"/>
                  <a:gd name="T46" fmla="*/ 0 w 398"/>
                  <a:gd name="T47" fmla="*/ 95 h 273"/>
                  <a:gd name="T48" fmla="*/ 5 w 398"/>
                  <a:gd name="T49" fmla="*/ 70 h 273"/>
                  <a:gd name="T50" fmla="*/ 14 w 398"/>
                  <a:gd name="T51" fmla="*/ 45 h 273"/>
                  <a:gd name="T52" fmla="*/ 30 w 398"/>
                  <a:gd name="T53" fmla="*/ 27 h 273"/>
                  <a:gd name="T54" fmla="*/ 50 w 398"/>
                  <a:gd name="T55" fmla="*/ 11 h 273"/>
                  <a:gd name="T56" fmla="*/ 73 w 398"/>
                  <a:gd name="T57" fmla="*/ 2 h 273"/>
                  <a:gd name="T58" fmla="*/ 97 w 398"/>
                  <a:gd name="T59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8" h="273">
                    <a:moveTo>
                      <a:pt x="97" y="0"/>
                    </a:moveTo>
                    <a:lnTo>
                      <a:pt x="124" y="4"/>
                    </a:lnTo>
                    <a:lnTo>
                      <a:pt x="199" y="27"/>
                    </a:lnTo>
                    <a:lnTo>
                      <a:pt x="274" y="56"/>
                    </a:lnTo>
                    <a:lnTo>
                      <a:pt x="346" y="90"/>
                    </a:lnTo>
                    <a:lnTo>
                      <a:pt x="367" y="106"/>
                    </a:lnTo>
                    <a:lnTo>
                      <a:pt x="384" y="124"/>
                    </a:lnTo>
                    <a:lnTo>
                      <a:pt x="392" y="147"/>
                    </a:lnTo>
                    <a:lnTo>
                      <a:pt x="398" y="170"/>
                    </a:lnTo>
                    <a:lnTo>
                      <a:pt x="396" y="195"/>
                    </a:lnTo>
                    <a:lnTo>
                      <a:pt x="387" y="219"/>
                    </a:lnTo>
                    <a:lnTo>
                      <a:pt x="371" y="242"/>
                    </a:lnTo>
                    <a:lnTo>
                      <a:pt x="351" y="258"/>
                    </a:lnTo>
                    <a:lnTo>
                      <a:pt x="328" y="269"/>
                    </a:lnTo>
                    <a:lnTo>
                      <a:pt x="301" y="273"/>
                    </a:lnTo>
                    <a:lnTo>
                      <a:pt x="280" y="269"/>
                    </a:lnTo>
                    <a:lnTo>
                      <a:pt x="258" y="262"/>
                    </a:lnTo>
                    <a:lnTo>
                      <a:pt x="167" y="221"/>
                    </a:lnTo>
                    <a:lnTo>
                      <a:pt x="70" y="188"/>
                    </a:lnTo>
                    <a:lnTo>
                      <a:pt x="46" y="178"/>
                    </a:lnTo>
                    <a:lnTo>
                      <a:pt x="27" y="161"/>
                    </a:lnTo>
                    <a:lnTo>
                      <a:pt x="12" y="142"/>
                    </a:lnTo>
                    <a:lnTo>
                      <a:pt x="3" y="118"/>
                    </a:lnTo>
                    <a:lnTo>
                      <a:pt x="0" y="95"/>
                    </a:lnTo>
                    <a:lnTo>
                      <a:pt x="5" y="70"/>
                    </a:lnTo>
                    <a:lnTo>
                      <a:pt x="14" y="45"/>
                    </a:lnTo>
                    <a:lnTo>
                      <a:pt x="30" y="27"/>
                    </a:lnTo>
                    <a:lnTo>
                      <a:pt x="50" y="11"/>
                    </a:lnTo>
                    <a:lnTo>
                      <a:pt x="73" y="2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8"/>
              <p:cNvSpPr>
                <a:spLocks/>
              </p:cNvSpPr>
              <p:nvPr/>
            </p:nvSpPr>
            <p:spPr bwMode="auto">
              <a:xfrm>
                <a:off x="2780" y="1748"/>
                <a:ext cx="137" cy="229"/>
              </a:xfrm>
              <a:custGeom>
                <a:avLst/>
                <a:gdLst>
                  <a:gd name="T0" fmla="*/ 171 w 274"/>
                  <a:gd name="T1" fmla="*/ 0 h 457"/>
                  <a:gd name="T2" fmla="*/ 196 w 274"/>
                  <a:gd name="T3" fmla="*/ 2 h 457"/>
                  <a:gd name="T4" fmla="*/ 221 w 274"/>
                  <a:gd name="T5" fmla="*/ 9 h 457"/>
                  <a:gd name="T6" fmla="*/ 242 w 274"/>
                  <a:gd name="T7" fmla="*/ 24 h 457"/>
                  <a:gd name="T8" fmla="*/ 258 w 274"/>
                  <a:gd name="T9" fmla="*/ 41 h 457"/>
                  <a:gd name="T10" fmla="*/ 269 w 274"/>
                  <a:gd name="T11" fmla="*/ 63 h 457"/>
                  <a:gd name="T12" fmla="*/ 274 w 274"/>
                  <a:gd name="T13" fmla="*/ 86 h 457"/>
                  <a:gd name="T14" fmla="*/ 274 w 274"/>
                  <a:gd name="T15" fmla="*/ 111 h 457"/>
                  <a:gd name="T16" fmla="*/ 267 w 274"/>
                  <a:gd name="T17" fmla="*/ 136 h 457"/>
                  <a:gd name="T18" fmla="*/ 235 w 274"/>
                  <a:gd name="T19" fmla="*/ 215 h 457"/>
                  <a:gd name="T20" fmla="*/ 210 w 274"/>
                  <a:gd name="T21" fmla="*/ 296 h 457"/>
                  <a:gd name="T22" fmla="*/ 190 w 274"/>
                  <a:gd name="T23" fmla="*/ 378 h 457"/>
                  <a:gd name="T24" fmla="*/ 181 w 274"/>
                  <a:gd name="T25" fmla="*/ 404 h 457"/>
                  <a:gd name="T26" fmla="*/ 167 w 274"/>
                  <a:gd name="T27" fmla="*/ 427 h 457"/>
                  <a:gd name="T28" fmla="*/ 147 w 274"/>
                  <a:gd name="T29" fmla="*/ 443 h 457"/>
                  <a:gd name="T30" fmla="*/ 122 w 274"/>
                  <a:gd name="T31" fmla="*/ 454 h 457"/>
                  <a:gd name="T32" fmla="*/ 97 w 274"/>
                  <a:gd name="T33" fmla="*/ 457 h 457"/>
                  <a:gd name="T34" fmla="*/ 88 w 274"/>
                  <a:gd name="T35" fmla="*/ 457 h 457"/>
                  <a:gd name="T36" fmla="*/ 79 w 274"/>
                  <a:gd name="T37" fmla="*/ 456 h 457"/>
                  <a:gd name="T38" fmla="*/ 50 w 274"/>
                  <a:gd name="T39" fmla="*/ 445 h 457"/>
                  <a:gd name="T40" fmla="*/ 27 w 274"/>
                  <a:gd name="T41" fmla="*/ 427 h 457"/>
                  <a:gd name="T42" fmla="*/ 9 w 274"/>
                  <a:gd name="T43" fmla="*/ 404 h 457"/>
                  <a:gd name="T44" fmla="*/ 0 w 274"/>
                  <a:gd name="T45" fmla="*/ 375 h 457"/>
                  <a:gd name="T46" fmla="*/ 2 w 274"/>
                  <a:gd name="T47" fmla="*/ 344 h 457"/>
                  <a:gd name="T48" fmla="*/ 24 w 274"/>
                  <a:gd name="T49" fmla="*/ 246 h 457"/>
                  <a:gd name="T50" fmla="*/ 54 w 274"/>
                  <a:gd name="T51" fmla="*/ 149 h 457"/>
                  <a:gd name="T52" fmla="*/ 93 w 274"/>
                  <a:gd name="T53" fmla="*/ 56 h 457"/>
                  <a:gd name="T54" fmla="*/ 106 w 274"/>
                  <a:gd name="T55" fmla="*/ 34 h 457"/>
                  <a:gd name="T56" fmla="*/ 126 w 274"/>
                  <a:gd name="T57" fmla="*/ 18 h 457"/>
                  <a:gd name="T58" fmla="*/ 147 w 274"/>
                  <a:gd name="T59" fmla="*/ 6 h 457"/>
                  <a:gd name="T60" fmla="*/ 171 w 274"/>
                  <a:gd name="T61" fmla="*/ 0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4" h="457">
                    <a:moveTo>
                      <a:pt x="171" y="0"/>
                    </a:moveTo>
                    <a:lnTo>
                      <a:pt x="196" y="2"/>
                    </a:lnTo>
                    <a:lnTo>
                      <a:pt x="221" y="9"/>
                    </a:lnTo>
                    <a:lnTo>
                      <a:pt x="242" y="24"/>
                    </a:lnTo>
                    <a:lnTo>
                      <a:pt x="258" y="41"/>
                    </a:lnTo>
                    <a:lnTo>
                      <a:pt x="269" y="63"/>
                    </a:lnTo>
                    <a:lnTo>
                      <a:pt x="274" y="86"/>
                    </a:lnTo>
                    <a:lnTo>
                      <a:pt x="274" y="111"/>
                    </a:lnTo>
                    <a:lnTo>
                      <a:pt x="267" y="136"/>
                    </a:lnTo>
                    <a:lnTo>
                      <a:pt x="235" y="215"/>
                    </a:lnTo>
                    <a:lnTo>
                      <a:pt x="210" y="296"/>
                    </a:lnTo>
                    <a:lnTo>
                      <a:pt x="190" y="378"/>
                    </a:lnTo>
                    <a:lnTo>
                      <a:pt x="181" y="404"/>
                    </a:lnTo>
                    <a:lnTo>
                      <a:pt x="167" y="427"/>
                    </a:lnTo>
                    <a:lnTo>
                      <a:pt x="147" y="443"/>
                    </a:lnTo>
                    <a:lnTo>
                      <a:pt x="122" y="454"/>
                    </a:lnTo>
                    <a:lnTo>
                      <a:pt x="97" y="457"/>
                    </a:lnTo>
                    <a:lnTo>
                      <a:pt x="88" y="457"/>
                    </a:lnTo>
                    <a:lnTo>
                      <a:pt x="79" y="456"/>
                    </a:lnTo>
                    <a:lnTo>
                      <a:pt x="50" y="445"/>
                    </a:lnTo>
                    <a:lnTo>
                      <a:pt x="27" y="427"/>
                    </a:lnTo>
                    <a:lnTo>
                      <a:pt x="9" y="404"/>
                    </a:lnTo>
                    <a:lnTo>
                      <a:pt x="0" y="375"/>
                    </a:lnTo>
                    <a:lnTo>
                      <a:pt x="2" y="344"/>
                    </a:lnTo>
                    <a:lnTo>
                      <a:pt x="24" y="246"/>
                    </a:lnTo>
                    <a:lnTo>
                      <a:pt x="54" y="149"/>
                    </a:lnTo>
                    <a:lnTo>
                      <a:pt x="93" y="56"/>
                    </a:lnTo>
                    <a:lnTo>
                      <a:pt x="106" y="34"/>
                    </a:lnTo>
                    <a:lnTo>
                      <a:pt x="126" y="18"/>
                    </a:lnTo>
                    <a:lnTo>
                      <a:pt x="147" y="6"/>
                    </a:lnTo>
                    <a:lnTo>
                      <a:pt x="1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auto">
              <a:xfrm>
                <a:off x="2780" y="2086"/>
                <a:ext cx="546" cy="546"/>
              </a:xfrm>
              <a:custGeom>
                <a:avLst/>
                <a:gdLst>
                  <a:gd name="T0" fmla="*/ 108 w 1092"/>
                  <a:gd name="T1" fmla="*/ 0 h 1092"/>
                  <a:gd name="T2" fmla="*/ 136 w 1092"/>
                  <a:gd name="T3" fmla="*/ 7 h 1092"/>
                  <a:gd name="T4" fmla="*/ 160 w 1092"/>
                  <a:gd name="T5" fmla="*/ 25 h 1092"/>
                  <a:gd name="T6" fmla="*/ 177 w 1092"/>
                  <a:gd name="T7" fmla="*/ 49 h 1092"/>
                  <a:gd name="T8" fmla="*/ 188 w 1092"/>
                  <a:gd name="T9" fmla="*/ 77 h 1092"/>
                  <a:gd name="T10" fmla="*/ 213 w 1092"/>
                  <a:gd name="T11" fmla="*/ 179 h 1092"/>
                  <a:gd name="T12" fmla="*/ 247 w 1092"/>
                  <a:gd name="T13" fmla="*/ 278 h 1092"/>
                  <a:gd name="T14" fmla="*/ 290 w 1092"/>
                  <a:gd name="T15" fmla="*/ 371 h 1092"/>
                  <a:gd name="T16" fmla="*/ 344 w 1092"/>
                  <a:gd name="T17" fmla="*/ 459 h 1092"/>
                  <a:gd name="T18" fmla="*/ 405 w 1092"/>
                  <a:gd name="T19" fmla="*/ 542 h 1092"/>
                  <a:gd name="T20" fmla="*/ 473 w 1092"/>
                  <a:gd name="T21" fmla="*/ 617 h 1092"/>
                  <a:gd name="T22" fmla="*/ 549 w 1092"/>
                  <a:gd name="T23" fmla="*/ 687 h 1092"/>
                  <a:gd name="T24" fmla="*/ 631 w 1092"/>
                  <a:gd name="T25" fmla="*/ 748 h 1092"/>
                  <a:gd name="T26" fmla="*/ 719 w 1092"/>
                  <a:gd name="T27" fmla="*/ 800 h 1092"/>
                  <a:gd name="T28" fmla="*/ 814 w 1092"/>
                  <a:gd name="T29" fmla="*/ 844 h 1092"/>
                  <a:gd name="T30" fmla="*/ 911 w 1092"/>
                  <a:gd name="T31" fmla="*/ 879 h 1092"/>
                  <a:gd name="T32" fmla="*/ 1015 w 1092"/>
                  <a:gd name="T33" fmla="*/ 902 h 1092"/>
                  <a:gd name="T34" fmla="*/ 1043 w 1092"/>
                  <a:gd name="T35" fmla="*/ 913 h 1092"/>
                  <a:gd name="T36" fmla="*/ 1067 w 1092"/>
                  <a:gd name="T37" fmla="*/ 931 h 1092"/>
                  <a:gd name="T38" fmla="*/ 1083 w 1092"/>
                  <a:gd name="T39" fmla="*/ 956 h 1092"/>
                  <a:gd name="T40" fmla="*/ 1092 w 1092"/>
                  <a:gd name="T41" fmla="*/ 983 h 1092"/>
                  <a:gd name="T42" fmla="*/ 1092 w 1092"/>
                  <a:gd name="T43" fmla="*/ 1015 h 1092"/>
                  <a:gd name="T44" fmla="*/ 1083 w 1092"/>
                  <a:gd name="T45" fmla="*/ 1040 h 1092"/>
                  <a:gd name="T46" fmla="*/ 1067 w 1092"/>
                  <a:gd name="T47" fmla="*/ 1061 h 1092"/>
                  <a:gd name="T48" fmla="*/ 1047 w 1092"/>
                  <a:gd name="T49" fmla="*/ 1078 h 1092"/>
                  <a:gd name="T50" fmla="*/ 1024 w 1092"/>
                  <a:gd name="T51" fmla="*/ 1088 h 1092"/>
                  <a:gd name="T52" fmla="*/ 997 w 1092"/>
                  <a:gd name="T53" fmla="*/ 1092 h 1092"/>
                  <a:gd name="T54" fmla="*/ 979 w 1092"/>
                  <a:gd name="T55" fmla="*/ 1092 h 1092"/>
                  <a:gd name="T56" fmla="*/ 875 w 1092"/>
                  <a:gd name="T57" fmla="*/ 1067 h 1092"/>
                  <a:gd name="T58" fmla="*/ 774 w 1092"/>
                  <a:gd name="T59" fmla="*/ 1035 h 1092"/>
                  <a:gd name="T60" fmla="*/ 678 w 1092"/>
                  <a:gd name="T61" fmla="*/ 993 h 1092"/>
                  <a:gd name="T62" fmla="*/ 584 w 1092"/>
                  <a:gd name="T63" fmla="*/ 943 h 1092"/>
                  <a:gd name="T64" fmla="*/ 497 w 1092"/>
                  <a:gd name="T65" fmla="*/ 888 h 1092"/>
                  <a:gd name="T66" fmla="*/ 414 w 1092"/>
                  <a:gd name="T67" fmla="*/ 823 h 1092"/>
                  <a:gd name="T68" fmla="*/ 339 w 1092"/>
                  <a:gd name="T69" fmla="*/ 753 h 1092"/>
                  <a:gd name="T70" fmla="*/ 267 w 1092"/>
                  <a:gd name="T71" fmla="*/ 676 h 1092"/>
                  <a:gd name="T72" fmla="*/ 204 w 1092"/>
                  <a:gd name="T73" fmla="*/ 594 h 1092"/>
                  <a:gd name="T74" fmla="*/ 147 w 1092"/>
                  <a:gd name="T75" fmla="*/ 506 h 1092"/>
                  <a:gd name="T76" fmla="*/ 99 w 1092"/>
                  <a:gd name="T77" fmla="*/ 414 h 1092"/>
                  <a:gd name="T78" fmla="*/ 57 w 1092"/>
                  <a:gd name="T79" fmla="*/ 317 h 1092"/>
                  <a:gd name="T80" fmla="*/ 23 w 1092"/>
                  <a:gd name="T81" fmla="*/ 215 h 1092"/>
                  <a:gd name="T82" fmla="*/ 0 w 1092"/>
                  <a:gd name="T83" fmla="*/ 111 h 1092"/>
                  <a:gd name="T84" fmla="*/ 0 w 1092"/>
                  <a:gd name="T85" fmla="*/ 81 h 1092"/>
                  <a:gd name="T86" fmla="*/ 7 w 1092"/>
                  <a:gd name="T87" fmla="*/ 52 h 1092"/>
                  <a:gd name="T88" fmla="*/ 25 w 1092"/>
                  <a:gd name="T89" fmla="*/ 29 h 1092"/>
                  <a:gd name="T90" fmla="*/ 48 w 1092"/>
                  <a:gd name="T91" fmla="*/ 11 h 1092"/>
                  <a:gd name="T92" fmla="*/ 77 w 1092"/>
                  <a:gd name="T93" fmla="*/ 0 h 1092"/>
                  <a:gd name="T94" fmla="*/ 108 w 1092"/>
                  <a:gd name="T95" fmla="*/ 0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92" h="1092">
                    <a:moveTo>
                      <a:pt x="108" y="0"/>
                    </a:moveTo>
                    <a:lnTo>
                      <a:pt x="136" y="7"/>
                    </a:lnTo>
                    <a:lnTo>
                      <a:pt x="160" y="25"/>
                    </a:lnTo>
                    <a:lnTo>
                      <a:pt x="177" y="49"/>
                    </a:lnTo>
                    <a:lnTo>
                      <a:pt x="188" y="77"/>
                    </a:lnTo>
                    <a:lnTo>
                      <a:pt x="213" y="179"/>
                    </a:lnTo>
                    <a:lnTo>
                      <a:pt x="247" y="278"/>
                    </a:lnTo>
                    <a:lnTo>
                      <a:pt x="290" y="371"/>
                    </a:lnTo>
                    <a:lnTo>
                      <a:pt x="344" y="459"/>
                    </a:lnTo>
                    <a:lnTo>
                      <a:pt x="405" y="542"/>
                    </a:lnTo>
                    <a:lnTo>
                      <a:pt x="473" y="617"/>
                    </a:lnTo>
                    <a:lnTo>
                      <a:pt x="549" y="687"/>
                    </a:lnTo>
                    <a:lnTo>
                      <a:pt x="631" y="748"/>
                    </a:lnTo>
                    <a:lnTo>
                      <a:pt x="719" y="800"/>
                    </a:lnTo>
                    <a:lnTo>
                      <a:pt x="814" y="844"/>
                    </a:lnTo>
                    <a:lnTo>
                      <a:pt x="911" y="879"/>
                    </a:lnTo>
                    <a:lnTo>
                      <a:pt x="1015" y="902"/>
                    </a:lnTo>
                    <a:lnTo>
                      <a:pt x="1043" y="913"/>
                    </a:lnTo>
                    <a:lnTo>
                      <a:pt x="1067" y="931"/>
                    </a:lnTo>
                    <a:lnTo>
                      <a:pt x="1083" y="956"/>
                    </a:lnTo>
                    <a:lnTo>
                      <a:pt x="1092" y="983"/>
                    </a:lnTo>
                    <a:lnTo>
                      <a:pt x="1092" y="1015"/>
                    </a:lnTo>
                    <a:lnTo>
                      <a:pt x="1083" y="1040"/>
                    </a:lnTo>
                    <a:lnTo>
                      <a:pt x="1067" y="1061"/>
                    </a:lnTo>
                    <a:lnTo>
                      <a:pt x="1047" y="1078"/>
                    </a:lnTo>
                    <a:lnTo>
                      <a:pt x="1024" y="1088"/>
                    </a:lnTo>
                    <a:lnTo>
                      <a:pt x="997" y="1092"/>
                    </a:lnTo>
                    <a:lnTo>
                      <a:pt x="979" y="1092"/>
                    </a:lnTo>
                    <a:lnTo>
                      <a:pt x="875" y="1067"/>
                    </a:lnTo>
                    <a:lnTo>
                      <a:pt x="774" y="1035"/>
                    </a:lnTo>
                    <a:lnTo>
                      <a:pt x="678" y="993"/>
                    </a:lnTo>
                    <a:lnTo>
                      <a:pt x="584" y="943"/>
                    </a:lnTo>
                    <a:lnTo>
                      <a:pt x="497" y="888"/>
                    </a:lnTo>
                    <a:lnTo>
                      <a:pt x="414" y="823"/>
                    </a:lnTo>
                    <a:lnTo>
                      <a:pt x="339" y="753"/>
                    </a:lnTo>
                    <a:lnTo>
                      <a:pt x="267" y="676"/>
                    </a:lnTo>
                    <a:lnTo>
                      <a:pt x="204" y="594"/>
                    </a:lnTo>
                    <a:lnTo>
                      <a:pt x="147" y="506"/>
                    </a:lnTo>
                    <a:lnTo>
                      <a:pt x="99" y="414"/>
                    </a:lnTo>
                    <a:lnTo>
                      <a:pt x="57" y="317"/>
                    </a:lnTo>
                    <a:lnTo>
                      <a:pt x="23" y="215"/>
                    </a:lnTo>
                    <a:lnTo>
                      <a:pt x="0" y="111"/>
                    </a:lnTo>
                    <a:lnTo>
                      <a:pt x="0" y="81"/>
                    </a:lnTo>
                    <a:lnTo>
                      <a:pt x="7" y="52"/>
                    </a:lnTo>
                    <a:lnTo>
                      <a:pt x="25" y="29"/>
                    </a:lnTo>
                    <a:lnTo>
                      <a:pt x="48" y="11"/>
                    </a:lnTo>
                    <a:lnTo>
                      <a:pt x="77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"/>
              <p:cNvSpPr>
                <a:spLocks/>
              </p:cNvSpPr>
              <p:nvPr/>
            </p:nvSpPr>
            <p:spPr bwMode="auto">
              <a:xfrm>
                <a:off x="3742" y="1597"/>
                <a:ext cx="249" cy="635"/>
              </a:xfrm>
              <a:custGeom>
                <a:avLst/>
                <a:gdLst>
                  <a:gd name="T0" fmla="*/ 98 w 498"/>
                  <a:gd name="T1" fmla="*/ 0 h 1271"/>
                  <a:gd name="T2" fmla="*/ 123 w 498"/>
                  <a:gd name="T3" fmla="*/ 4 h 1271"/>
                  <a:gd name="T4" fmla="*/ 145 w 498"/>
                  <a:gd name="T5" fmla="*/ 15 h 1271"/>
                  <a:gd name="T6" fmla="*/ 165 w 498"/>
                  <a:gd name="T7" fmla="*/ 31 h 1271"/>
                  <a:gd name="T8" fmla="*/ 233 w 498"/>
                  <a:gd name="T9" fmla="*/ 108 h 1271"/>
                  <a:gd name="T10" fmla="*/ 294 w 498"/>
                  <a:gd name="T11" fmla="*/ 192 h 1271"/>
                  <a:gd name="T12" fmla="*/ 347 w 498"/>
                  <a:gd name="T13" fmla="*/ 278 h 1271"/>
                  <a:gd name="T14" fmla="*/ 392 w 498"/>
                  <a:gd name="T15" fmla="*/ 370 h 1271"/>
                  <a:gd name="T16" fmla="*/ 430 w 498"/>
                  <a:gd name="T17" fmla="*/ 465 h 1271"/>
                  <a:gd name="T18" fmla="*/ 460 w 498"/>
                  <a:gd name="T19" fmla="*/ 563 h 1271"/>
                  <a:gd name="T20" fmla="*/ 482 w 498"/>
                  <a:gd name="T21" fmla="*/ 664 h 1271"/>
                  <a:gd name="T22" fmla="*/ 494 w 498"/>
                  <a:gd name="T23" fmla="*/ 766 h 1271"/>
                  <a:gd name="T24" fmla="*/ 498 w 498"/>
                  <a:gd name="T25" fmla="*/ 868 h 1271"/>
                  <a:gd name="T26" fmla="*/ 494 w 498"/>
                  <a:gd name="T27" fmla="*/ 981 h 1271"/>
                  <a:gd name="T28" fmla="*/ 478 w 498"/>
                  <a:gd name="T29" fmla="*/ 1092 h 1271"/>
                  <a:gd name="T30" fmla="*/ 453 w 498"/>
                  <a:gd name="T31" fmla="*/ 1201 h 1271"/>
                  <a:gd name="T32" fmla="*/ 442 w 498"/>
                  <a:gd name="T33" fmla="*/ 1225 h 1271"/>
                  <a:gd name="T34" fmla="*/ 428 w 498"/>
                  <a:gd name="T35" fmla="*/ 1244 h 1271"/>
                  <a:gd name="T36" fmla="*/ 408 w 498"/>
                  <a:gd name="T37" fmla="*/ 1259 h 1271"/>
                  <a:gd name="T38" fmla="*/ 385 w 498"/>
                  <a:gd name="T39" fmla="*/ 1268 h 1271"/>
                  <a:gd name="T40" fmla="*/ 360 w 498"/>
                  <a:gd name="T41" fmla="*/ 1271 h 1271"/>
                  <a:gd name="T42" fmla="*/ 347 w 498"/>
                  <a:gd name="T43" fmla="*/ 1271 h 1271"/>
                  <a:gd name="T44" fmla="*/ 335 w 498"/>
                  <a:gd name="T45" fmla="*/ 1268 h 1271"/>
                  <a:gd name="T46" fmla="*/ 312 w 498"/>
                  <a:gd name="T47" fmla="*/ 1257 h 1271"/>
                  <a:gd name="T48" fmla="*/ 292 w 498"/>
                  <a:gd name="T49" fmla="*/ 1243 h 1271"/>
                  <a:gd name="T50" fmla="*/ 277 w 498"/>
                  <a:gd name="T51" fmla="*/ 1223 h 1271"/>
                  <a:gd name="T52" fmla="*/ 269 w 498"/>
                  <a:gd name="T53" fmla="*/ 1200 h 1271"/>
                  <a:gd name="T54" fmla="*/ 265 w 498"/>
                  <a:gd name="T55" fmla="*/ 1175 h 1271"/>
                  <a:gd name="T56" fmla="*/ 269 w 498"/>
                  <a:gd name="T57" fmla="*/ 1149 h 1271"/>
                  <a:gd name="T58" fmla="*/ 290 w 498"/>
                  <a:gd name="T59" fmla="*/ 1058 h 1271"/>
                  <a:gd name="T60" fmla="*/ 303 w 498"/>
                  <a:gd name="T61" fmla="*/ 963 h 1271"/>
                  <a:gd name="T62" fmla="*/ 306 w 498"/>
                  <a:gd name="T63" fmla="*/ 868 h 1271"/>
                  <a:gd name="T64" fmla="*/ 303 w 498"/>
                  <a:gd name="T65" fmla="*/ 771 h 1271"/>
                  <a:gd name="T66" fmla="*/ 288 w 498"/>
                  <a:gd name="T67" fmla="*/ 674 h 1271"/>
                  <a:gd name="T68" fmla="*/ 265 w 498"/>
                  <a:gd name="T69" fmla="*/ 579 h 1271"/>
                  <a:gd name="T70" fmla="*/ 234 w 498"/>
                  <a:gd name="T71" fmla="*/ 488 h 1271"/>
                  <a:gd name="T72" fmla="*/ 193 w 498"/>
                  <a:gd name="T73" fmla="*/ 400 h 1271"/>
                  <a:gd name="T74" fmla="*/ 147 w 498"/>
                  <a:gd name="T75" fmla="*/ 316 h 1271"/>
                  <a:gd name="T76" fmla="*/ 89 w 498"/>
                  <a:gd name="T77" fmla="*/ 237 h 1271"/>
                  <a:gd name="T78" fmla="*/ 26 w 498"/>
                  <a:gd name="T79" fmla="*/ 162 h 1271"/>
                  <a:gd name="T80" fmla="*/ 10 w 498"/>
                  <a:gd name="T81" fmla="*/ 140 h 1271"/>
                  <a:gd name="T82" fmla="*/ 1 w 498"/>
                  <a:gd name="T83" fmla="*/ 117 h 1271"/>
                  <a:gd name="T84" fmla="*/ 0 w 498"/>
                  <a:gd name="T85" fmla="*/ 93 h 1271"/>
                  <a:gd name="T86" fmla="*/ 3 w 498"/>
                  <a:gd name="T87" fmla="*/ 68 h 1271"/>
                  <a:gd name="T88" fmla="*/ 14 w 498"/>
                  <a:gd name="T89" fmla="*/ 47 h 1271"/>
                  <a:gd name="T90" fmla="*/ 30 w 498"/>
                  <a:gd name="T91" fmla="*/ 25 h 1271"/>
                  <a:gd name="T92" fmla="*/ 50 w 498"/>
                  <a:gd name="T93" fmla="*/ 11 h 1271"/>
                  <a:gd name="T94" fmla="*/ 73 w 498"/>
                  <a:gd name="T95" fmla="*/ 2 h 1271"/>
                  <a:gd name="T96" fmla="*/ 98 w 498"/>
                  <a:gd name="T97" fmla="*/ 0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8" h="1271">
                    <a:moveTo>
                      <a:pt x="98" y="0"/>
                    </a:moveTo>
                    <a:lnTo>
                      <a:pt x="123" y="4"/>
                    </a:lnTo>
                    <a:lnTo>
                      <a:pt x="145" y="15"/>
                    </a:lnTo>
                    <a:lnTo>
                      <a:pt x="165" y="31"/>
                    </a:lnTo>
                    <a:lnTo>
                      <a:pt x="233" y="108"/>
                    </a:lnTo>
                    <a:lnTo>
                      <a:pt x="294" y="192"/>
                    </a:lnTo>
                    <a:lnTo>
                      <a:pt x="347" y="278"/>
                    </a:lnTo>
                    <a:lnTo>
                      <a:pt x="392" y="370"/>
                    </a:lnTo>
                    <a:lnTo>
                      <a:pt x="430" y="465"/>
                    </a:lnTo>
                    <a:lnTo>
                      <a:pt x="460" y="563"/>
                    </a:lnTo>
                    <a:lnTo>
                      <a:pt x="482" y="664"/>
                    </a:lnTo>
                    <a:lnTo>
                      <a:pt x="494" y="766"/>
                    </a:lnTo>
                    <a:lnTo>
                      <a:pt x="498" y="868"/>
                    </a:lnTo>
                    <a:lnTo>
                      <a:pt x="494" y="981"/>
                    </a:lnTo>
                    <a:lnTo>
                      <a:pt x="478" y="1092"/>
                    </a:lnTo>
                    <a:lnTo>
                      <a:pt x="453" y="1201"/>
                    </a:lnTo>
                    <a:lnTo>
                      <a:pt x="442" y="1225"/>
                    </a:lnTo>
                    <a:lnTo>
                      <a:pt x="428" y="1244"/>
                    </a:lnTo>
                    <a:lnTo>
                      <a:pt x="408" y="1259"/>
                    </a:lnTo>
                    <a:lnTo>
                      <a:pt x="385" y="1268"/>
                    </a:lnTo>
                    <a:lnTo>
                      <a:pt x="360" y="1271"/>
                    </a:lnTo>
                    <a:lnTo>
                      <a:pt x="347" y="1271"/>
                    </a:lnTo>
                    <a:lnTo>
                      <a:pt x="335" y="1268"/>
                    </a:lnTo>
                    <a:lnTo>
                      <a:pt x="312" y="1257"/>
                    </a:lnTo>
                    <a:lnTo>
                      <a:pt x="292" y="1243"/>
                    </a:lnTo>
                    <a:lnTo>
                      <a:pt x="277" y="1223"/>
                    </a:lnTo>
                    <a:lnTo>
                      <a:pt x="269" y="1200"/>
                    </a:lnTo>
                    <a:lnTo>
                      <a:pt x="265" y="1175"/>
                    </a:lnTo>
                    <a:lnTo>
                      <a:pt x="269" y="1149"/>
                    </a:lnTo>
                    <a:lnTo>
                      <a:pt x="290" y="1058"/>
                    </a:lnTo>
                    <a:lnTo>
                      <a:pt x="303" y="963"/>
                    </a:lnTo>
                    <a:lnTo>
                      <a:pt x="306" y="868"/>
                    </a:lnTo>
                    <a:lnTo>
                      <a:pt x="303" y="771"/>
                    </a:lnTo>
                    <a:lnTo>
                      <a:pt x="288" y="674"/>
                    </a:lnTo>
                    <a:lnTo>
                      <a:pt x="265" y="579"/>
                    </a:lnTo>
                    <a:lnTo>
                      <a:pt x="234" y="488"/>
                    </a:lnTo>
                    <a:lnTo>
                      <a:pt x="193" y="400"/>
                    </a:lnTo>
                    <a:lnTo>
                      <a:pt x="147" y="316"/>
                    </a:lnTo>
                    <a:lnTo>
                      <a:pt x="89" y="237"/>
                    </a:lnTo>
                    <a:lnTo>
                      <a:pt x="26" y="162"/>
                    </a:lnTo>
                    <a:lnTo>
                      <a:pt x="10" y="140"/>
                    </a:lnTo>
                    <a:lnTo>
                      <a:pt x="1" y="117"/>
                    </a:lnTo>
                    <a:lnTo>
                      <a:pt x="0" y="93"/>
                    </a:lnTo>
                    <a:lnTo>
                      <a:pt x="3" y="68"/>
                    </a:lnTo>
                    <a:lnTo>
                      <a:pt x="14" y="47"/>
                    </a:lnTo>
                    <a:lnTo>
                      <a:pt x="30" y="25"/>
                    </a:lnTo>
                    <a:lnTo>
                      <a:pt x="50" y="11"/>
                    </a:lnTo>
                    <a:lnTo>
                      <a:pt x="73" y="2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1"/>
              <p:cNvSpPr>
                <a:spLocks noEditPoints="1"/>
              </p:cNvSpPr>
              <p:nvPr/>
            </p:nvSpPr>
            <p:spPr bwMode="auto">
              <a:xfrm>
                <a:off x="4214" y="2085"/>
                <a:ext cx="1098" cy="1222"/>
              </a:xfrm>
              <a:custGeom>
                <a:avLst/>
                <a:gdLst>
                  <a:gd name="T0" fmla="*/ 993 w 2196"/>
                  <a:gd name="T1" fmla="*/ 273 h 2444"/>
                  <a:gd name="T2" fmla="*/ 941 w 2196"/>
                  <a:gd name="T3" fmla="*/ 513 h 2444"/>
                  <a:gd name="T4" fmla="*/ 582 w 2196"/>
                  <a:gd name="T5" fmla="*/ 716 h 2444"/>
                  <a:gd name="T6" fmla="*/ 355 w 2196"/>
                  <a:gd name="T7" fmla="*/ 667 h 2444"/>
                  <a:gd name="T8" fmla="*/ 206 w 2196"/>
                  <a:gd name="T9" fmla="*/ 707 h 2444"/>
                  <a:gd name="T10" fmla="*/ 245 w 2196"/>
                  <a:gd name="T11" fmla="*/ 855 h 2444"/>
                  <a:gd name="T12" fmla="*/ 401 w 2196"/>
                  <a:gd name="T13" fmla="*/ 1029 h 2444"/>
                  <a:gd name="T14" fmla="*/ 401 w 2196"/>
                  <a:gd name="T15" fmla="*/ 1415 h 2444"/>
                  <a:gd name="T16" fmla="*/ 245 w 2196"/>
                  <a:gd name="T17" fmla="*/ 1589 h 2444"/>
                  <a:gd name="T18" fmla="*/ 206 w 2196"/>
                  <a:gd name="T19" fmla="*/ 1738 h 2444"/>
                  <a:gd name="T20" fmla="*/ 355 w 2196"/>
                  <a:gd name="T21" fmla="*/ 1777 h 2444"/>
                  <a:gd name="T22" fmla="*/ 582 w 2196"/>
                  <a:gd name="T23" fmla="*/ 1729 h 2444"/>
                  <a:gd name="T24" fmla="*/ 941 w 2196"/>
                  <a:gd name="T25" fmla="*/ 1931 h 2444"/>
                  <a:gd name="T26" fmla="*/ 993 w 2196"/>
                  <a:gd name="T27" fmla="*/ 2171 h 2444"/>
                  <a:gd name="T28" fmla="*/ 1125 w 2196"/>
                  <a:gd name="T29" fmla="*/ 2248 h 2444"/>
                  <a:gd name="T30" fmla="*/ 1206 w 2196"/>
                  <a:gd name="T31" fmla="*/ 2014 h 2444"/>
                  <a:gd name="T32" fmla="*/ 1353 w 2196"/>
                  <a:gd name="T33" fmla="*/ 1897 h 2444"/>
                  <a:gd name="T34" fmla="*/ 1656 w 2196"/>
                  <a:gd name="T35" fmla="*/ 1703 h 2444"/>
                  <a:gd name="T36" fmla="*/ 1894 w 2196"/>
                  <a:gd name="T37" fmla="*/ 1791 h 2444"/>
                  <a:gd name="T38" fmla="*/ 2004 w 2196"/>
                  <a:gd name="T39" fmla="*/ 1682 h 2444"/>
                  <a:gd name="T40" fmla="*/ 1817 w 2196"/>
                  <a:gd name="T41" fmla="*/ 1508 h 2444"/>
                  <a:gd name="T42" fmla="*/ 1817 w 2196"/>
                  <a:gd name="T43" fmla="*/ 1286 h 2444"/>
                  <a:gd name="T44" fmla="*/ 1792 w 2196"/>
                  <a:gd name="T45" fmla="*/ 979 h 2444"/>
                  <a:gd name="T46" fmla="*/ 1989 w 2196"/>
                  <a:gd name="T47" fmla="*/ 816 h 2444"/>
                  <a:gd name="T48" fmla="*/ 1948 w 2196"/>
                  <a:gd name="T49" fmla="*/ 667 h 2444"/>
                  <a:gd name="T50" fmla="*/ 1704 w 2196"/>
                  <a:gd name="T51" fmla="*/ 741 h 2444"/>
                  <a:gd name="T52" fmla="*/ 1491 w 2196"/>
                  <a:gd name="T53" fmla="*/ 617 h 2444"/>
                  <a:gd name="T54" fmla="*/ 1219 w 2196"/>
                  <a:gd name="T55" fmla="*/ 479 h 2444"/>
                  <a:gd name="T56" fmla="*/ 1174 w 2196"/>
                  <a:gd name="T57" fmla="*/ 224 h 2444"/>
                  <a:gd name="T58" fmla="*/ 1202 w 2196"/>
                  <a:gd name="T59" fmla="*/ 20 h 2444"/>
                  <a:gd name="T60" fmla="*/ 1393 w 2196"/>
                  <a:gd name="T61" fmla="*/ 248 h 2444"/>
                  <a:gd name="T62" fmla="*/ 1695 w 2196"/>
                  <a:gd name="T63" fmla="*/ 529 h 2444"/>
                  <a:gd name="T64" fmla="*/ 1973 w 2196"/>
                  <a:gd name="T65" fmla="*/ 472 h 2444"/>
                  <a:gd name="T66" fmla="*/ 2176 w 2196"/>
                  <a:gd name="T67" fmla="*/ 655 h 2444"/>
                  <a:gd name="T68" fmla="*/ 2147 w 2196"/>
                  <a:gd name="T69" fmla="*/ 924 h 2444"/>
                  <a:gd name="T70" fmla="*/ 2011 w 2196"/>
                  <a:gd name="T71" fmla="*/ 1221 h 2444"/>
                  <a:gd name="T72" fmla="*/ 2147 w 2196"/>
                  <a:gd name="T73" fmla="*/ 1521 h 2444"/>
                  <a:gd name="T74" fmla="*/ 2176 w 2196"/>
                  <a:gd name="T75" fmla="*/ 1789 h 2444"/>
                  <a:gd name="T76" fmla="*/ 1973 w 2196"/>
                  <a:gd name="T77" fmla="*/ 1972 h 2444"/>
                  <a:gd name="T78" fmla="*/ 1695 w 2196"/>
                  <a:gd name="T79" fmla="*/ 1913 h 2444"/>
                  <a:gd name="T80" fmla="*/ 1393 w 2196"/>
                  <a:gd name="T81" fmla="*/ 2196 h 2444"/>
                  <a:gd name="T82" fmla="*/ 1202 w 2196"/>
                  <a:gd name="T83" fmla="*/ 2424 h 2444"/>
                  <a:gd name="T84" fmla="*/ 903 w 2196"/>
                  <a:gd name="T85" fmla="*/ 2372 h 2444"/>
                  <a:gd name="T86" fmla="*/ 797 w 2196"/>
                  <a:gd name="T87" fmla="*/ 2085 h 2444"/>
                  <a:gd name="T88" fmla="*/ 407 w 2196"/>
                  <a:gd name="T89" fmla="*/ 1963 h 2444"/>
                  <a:gd name="T90" fmla="*/ 138 w 2196"/>
                  <a:gd name="T91" fmla="*/ 1935 h 2444"/>
                  <a:gd name="T92" fmla="*/ 0 w 2196"/>
                  <a:gd name="T93" fmla="*/ 1696 h 2444"/>
                  <a:gd name="T94" fmla="*/ 109 w 2196"/>
                  <a:gd name="T95" fmla="*/ 1451 h 2444"/>
                  <a:gd name="T96" fmla="*/ 199 w 2196"/>
                  <a:gd name="T97" fmla="*/ 1051 h 2444"/>
                  <a:gd name="T98" fmla="*/ 9 w 2196"/>
                  <a:gd name="T99" fmla="*/ 839 h 2444"/>
                  <a:gd name="T100" fmla="*/ 66 w 2196"/>
                  <a:gd name="T101" fmla="*/ 572 h 2444"/>
                  <a:gd name="T102" fmla="*/ 315 w 2196"/>
                  <a:gd name="T103" fmla="*/ 461 h 2444"/>
                  <a:gd name="T104" fmla="*/ 640 w 2196"/>
                  <a:gd name="T105" fmla="*/ 431 h 2444"/>
                  <a:gd name="T106" fmla="*/ 839 w 2196"/>
                  <a:gd name="T107" fmla="*/ 149 h 2444"/>
                  <a:gd name="T108" fmla="*/ 1097 w 2196"/>
                  <a:gd name="T109" fmla="*/ 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96" h="2444">
                    <a:moveTo>
                      <a:pt x="1097" y="192"/>
                    </a:moveTo>
                    <a:lnTo>
                      <a:pt x="1068" y="196"/>
                    </a:lnTo>
                    <a:lnTo>
                      <a:pt x="1043" y="206"/>
                    </a:lnTo>
                    <a:lnTo>
                      <a:pt x="1020" y="224"/>
                    </a:lnTo>
                    <a:lnTo>
                      <a:pt x="1003" y="246"/>
                    </a:lnTo>
                    <a:lnTo>
                      <a:pt x="993" y="273"/>
                    </a:lnTo>
                    <a:lnTo>
                      <a:pt x="989" y="301"/>
                    </a:lnTo>
                    <a:lnTo>
                      <a:pt x="989" y="431"/>
                    </a:lnTo>
                    <a:lnTo>
                      <a:pt x="986" y="456"/>
                    </a:lnTo>
                    <a:lnTo>
                      <a:pt x="975" y="479"/>
                    </a:lnTo>
                    <a:lnTo>
                      <a:pt x="960" y="499"/>
                    </a:lnTo>
                    <a:lnTo>
                      <a:pt x="941" y="513"/>
                    </a:lnTo>
                    <a:lnTo>
                      <a:pt x="916" y="524"/>
                    </a:lnTo>
                    <a:lnTo>
                      <a:pt x="842" y="547"/>
                    </a:lnTo>
                    <a:lnTo>
                      <a:pt x="770" y="578"/>
                    </a:lnTo>
                    <a:lnTo>
                      <a:pt x="702" y="617"/>
                    </a:lnTo>
                    <a:lnTo>
                      <a:pt x="640" y="664"/>
                    </a:lnTo>
                    <a:lnTo>
                      <a:pt x="582" y="716"/>
                    </a:lnTo>
                    <a:lnTo>
                      <a:pt x="561" y="732"/>
                    </a:lnTo>
                    <a:lnTo>
                      <a:pt x="539" y="741"/>
                    </a:lnTo>
                    <a:lnTo>
                      <a:pt x="514" y="744"/>
                    </a:lnTo>
                    <a:lnTo>
                      <a:pt x="489" y="741"/>
                    </a:lnTo>
                    <a:lnTo>
                      <a:pt x="466" y="732"/>
                    </a:lnTo>
                    <a:lnTo>
                      <a:pt x="355" y="667"/>
                    </a:lnTo>
                    <a:lnTo>
                      <a:pt x="328" y="656"/>
                    </a:lnTo>
                    <a:lnTo>
                      <a:pt x="299" y="653"/>
                    </a:lnTo>
                    <a:lnTo>
                      <a:pt x="272" y="656"/>
                    </a:lnTo>
                    <a:lnTo>
                      <a:pt x="245" y="667"/>
                    </a:lnTo>
                    <a:lnTo>
                      <a:pt x="222" y="685"/>
                    </a:lnTo>
                    <a:lnTo>
                      <a:pt x="206" y="707"/>
                    </a:lnTo>
                    <a:lnTo>
                      <a:pt x="195" y="734"/>
                    </a:lnTo>
                    <a:lnTo>
                      <a:pt x="191" y="762"/>
                    </a:lnTo>
                    <a:lnTo>
                      <a:pt x="195" y="789"/>
                    </a:lnTo>
                    <a:lnTo>
                      <a:pt x="206" y="816"/>
                    </a:lnTo>
                    <a:lnTo>
                      <a:pt x="222" y="838"/>
                    </a:lnTo>
                    <a:lnTo>
                      <a:pt x="245" y="855"/>
                    </a:lnTo>
                    <a:lnTo>
                      <a:pt x="356" y="920"/>
                    </a:lnTo>
                    <a:lnTo>
                      <a:pt x="378" y="936"/>
                    </a:lnTo>
                    <a:lnTo>
                      <a:pt x="392" y="956"/>
                    </a:lnTo>
                    <a:lnTo>
                      <a:pt x="401" y="979"/>
                    </a:lnTo>
                    <a:lnTo>
                      <a:pt x="405" y="1004"/>
                    </a:lnTo>
                    <a:lnTo>
                      <a:pt x="401" y="1029"/>
                    </a:lnTo>
                    <a:lnTo>
                      <a:pt x="387" y="1094"/>
                    </a:lnTo>
                    <a:lnTo>
                      <a:pt x="378" y="1158"/>
                    </a:lnTo>
                    <a:lnTo>
                      <a:pt x="374" y="1221"/>
                    </a:lnTo>
                    <a:lnTo>
                      <a:pt x="378" y="1286"/>
                    </a:lnTo>
                    <a:lnTo>
                      <a:pt x="387" y="1350"/>
                    </a:lnTo>
                    <a:lnTo>
                      <a:pt x="401" y="1415"/>
                    </a:lnTo>
                    <a:lnTo>
                      <a:pt x="405" y="1440"/>
                    </a:lnTo>
                    <a:lnTo>
                      <a:pt x="401" y="1465"/>
                    </a:lnTo>
                    <a:lnTo>
                      <a:pt x="392" y="1488"/>
                    </a:lnTo>
                    <a:lnTo>
                      <a:pt x="378" y="1508"/>
                    </a:lnTo>
                    <a:lnTo>
                      <a:pt x="356" y="1524"/>
                    </a:lnTo>
                    <a:lnTo>
                      <a:pt x="245" y="1589"/>
                    </a:lnTo>
                    <a:lnTo>
                      <a:pt x="222" y="1607"/>
                    </a:lnTo>
                    <a:lnTo>
                      <a:pt x="206" y="1628"/>
                    </a:lnTo>
                    <a:lnTo>
                      <a:pt x="195" y="1655"/>
                    </a:lnTo>
                    <a:lnTo>
                      <a:pt x="191" y="1682"/>
                    </a:lnTo>
                    <a:lnTo>
                      <a:pt x="195" y="1711"/>
                    </a:lnTo>
                    <a:lnTo>
                      <a:pt x="206" y="1738"/>
                    </a:lnTo>
                    <a:lnTo>
                      <a:pt x="224" y="1759"/>
                    </a:lnTo>
                    <a:lnTo>
                      <a:pt x="245" y="1777"/>
                    </a:lnTo>
                    <a:lnTo>
                      <a:pt x="272" y="1788"/>
                    </a:lnTo>
                    <a:lnTo>
                      <a:pt x="299" y="1791"/>
                    </a:lnTo>
                    <a:lnTo>
                      <a:pt x="328" y="1788"/>
                    </a:lnTo>
                    <a:lnTo>
                      <a:pt x="355" y="1777"/>
                    </a:lnTo>
                    <a:lnTo>
                      <a:pt x="466" y="1712"/>
                    </a:lnTo>
                    <a:lnTo>
                      <a:pt x="489" y="1703"/>
                    </a:lnTo>
                    <a:lnTo>
                      <a:pt x="514" y="1700"/>
                    </a:lnTo>
                    <a:lnTo>
                      <a:pt x="537" y="1703"/>
                    </a:lnTo>
                    <a:lnTo>
                      <a:pt x="561" y="1712"/>
                    </a:lnTo>
                    <a:lnTo>
                      <a:pt x="582" y="1729"/>
                    </a:lnTo>
                    <a:lnTo>
                      <a:pt x="640" y="1781"/>
                    </a:lnTo>
                    <a:lnTo>
                      <a:pt x="702" y="1827"/>
                    </a:lnTo>
                    <a:lnTo>
                      <a:pt x="770" y="1867"/>
                    </a:lnTo>
                    <a:lnTo>
                      <a:pt x="842" y="1897"/>
                    </a:lnTo>
                    <a:lnTo>
                      <a:pt x="916" y="1920"/>
                    </a:lnTo>
                    <a:lnTo>
                      <a:pt x="941" y="1931"/>
                    </a:lnTo>
                    <a:lnTo>
                      <a:pt x="960" y="1945"/>
                    </a:lnTo>
                    <a:lnTo>
                      <a:pt x="975" y="1965"/>
                    </a:lnTo>
                    <a:lnTo>
                      <a:pt x="986" y="1988"/>
                    </a:lnTo>
                    <a:lnTo>
                      <a:pt x="989" y="2014"/>
                    </a:lnTo>
                    <a:lnTo>
                      <a:pt x="989" y="2143"/>
                    </a:lnTo>
                    <a:lnTo>
                      <a:pt x="993" y="2171"/>
                    </a:lnTo>
                    <a:lnTo>
                      <a:pt x="1003" y="2198"/>
                    </a:lnTo>
                    <a:lnTo>
                      <a:pt x="1020" y="2220"/>
                    </a:lnTo>
                    <a:lnTo>
                      <a:pt x="1043" y="2238"/>
                    </a:lnTo>
                    <a:lnTo>
                      <a:pt x="1068" y="2248"/>
                    </a:lnTo>
                    <a:lnTo>
                      <a:pt x="1097" y="2252"/>
                    </a:lnTo>
                    <a:lnTo>
                      <a:pt x="1125" y="2248"/>
                    </a:lnTo>
                    <a:lnTo>
                      <a:pt x="1152" y="2238"/>
                    </a:lnTo>
                    <a:lnTo>
                      <a:pt x="1174" y="2220"/>
                    </a:lnTo>
                    <a:lnTo>
                      <a:pt x="1192" y="2198"/>
                    </a:lnTo>
                    <a:lnTo>
                      <a:pt x="1202" y="2171"/>
                    </a:lnTo>
                    <a:lnTo>
                      <a:pt x="1206" y="2143"/>
                    </a:lnTo>
                    <a:lnTo>
                      <a:pt x="1206" y="2014"/>
                    </a:lnTo>
                    <a:lnTo>
                      <a:pt x="1210" y="1988"/>
                    </a:lnTo>
                    <a:lnTo>
                      <a:pt x="1219" y="1965"/>
                    </a:lnTo>
                    <a:lnTo>
                      <a:pt x="1235" y="1945"/>
                    </a:lnTo>
                    <a:lnTo>
                      <a:pt x="1254" y="1931"/>
                    </a:lnTo>
                    <a:lnTo>
                      <a:pt x="1278" y="1920"/>
                    </a:lnTo>
                    <a:lnTo>
                      <a:pt x="1353" y="1897"/>
                    </a:lnTo>
                    <a:lnTo>
                      <a:pt x="1425" y="1867"/>
                    </a:lnTo>
                    <a:lnTo>
                      <a:pt x="1491" y="1827"/>
                    </a:lnTo>
                    <a:lnTo>
                      <a:pt x="1556" y="1781"/>
                    </a:lnTo>
                    <a:lnTo>
                      <a:pt x="1613" y="1729"/>
                    </a:lnTo>
                    <a:lnTo>
                      <a:pt x="1633" y="1712"/>
                    </a:lnTo>
                    <a:lnTo>
                      <a:pt x="1656" y="1703"/>
                    </a:lnTo>
                    <a:lnTo>
                      <a:pt x="1681" y="1700"/>
                    </a:lnTo>
                    <a:lnTo>
                      <a:pt x="1704" y="1703"/>
                    </a:lnTo>
                    <a:lnTo>
                      <a:pt x="1730" y="1712"/>
                    </a:lnTo>
                    <a:lnTo>
                      <a:pt x="1841" y="1777"/>
                    </a:lnTo>
                    <a:lnTo>
                      <a:pt x="1868" y="1788"/>
                    </a:lnTo>
                    <a:lnTo>
                      <a:pt x="1894" y="1791"/>
                    </a:lnTo>
                    <a:lnTo>
                      <a:pt x="1923" y="1788"/>
                    </a:lnTo>
                    <a:lnTo>
                      <a:pt x="1948" y="1777"/>
                    </a:lnTo>
                    <a:lnTo>
                      <a:pt x="1972" y="1759"/>
                    </a:lnTo>
                    <a:lnTo>
                      <a:pt x="1989" y="1738"/>
                    </a:lnTo>
                    <a:lnTo>
                      <a:pt x="2000" y="1711"/>
                    </a:lnTo>
                    <a:lnTo>
                      <a:pt x="2004" y="1682"/>
                    </a:lnTo>
                    <a:lnTo>
                      <a:pt x="2000" y="1655"/>
                    </a:lnTo>
                    <a:lnTo>
                      <a:pt x="1989" y="1628"/>
                    </a:lnTo>
                    <a:lnTo>
                      <a:pt x="1972" y="1607"/>
                    </a:lnTo>
                    <a:lnTo>
                      <a:pt x="1948" y="1589"/>
                    </a:lnTo>
                    <a:lnTo>
                      <a:pt x="1837" y="1524"/>
                    </a:lnTo>
                    <a:lnTo>
                      <a:pt x="1817" y="1508"/>
                    </a:lnTo>
                    <a:lnTo>
                      <a:pt x="1801" y="1488"/>
                    </a:lnTo>
                    <a:lnTo>
                      <a:pt x="1792" y="1465"/>
                    </a:lnTo>
                    <a:lnTo>
                      <a:pt x="1789" y="1440"/>
                    </a:lnTo>
                    <a:lnTo>
                      <a:pt x="1792" y="1415"/>
                    </a:lnTo>
                    <a:lnTo>
                      <a:pt x="1808" y="1350"/>
                    </a:lnTo>
                    <a:lnTo>
                      <a:pt x="1817" y="1286"/>
                    </a:lnTo>
                    <a:lnTo>
                      <a:pt x="1819" y="1221"/>
                    </a:lnTo>
                    <a:lnTo>
                      <a:pt x="1817" y="1158"/>
                    </a:lnTo>
                    <a:lnTo>
                      <a:pt x="1808" y="1094"/>
                    </a:lnTo>
                    <a:lnTo>
                      <a:pt x="1792" y="1029"/>
                    </a:lnTo>
                    <a:lnTo>
                      <a:pt x="1789" y="1004"/>
                    </a:lnTo>
                    <a:lnTo>
                      <a:pt x="1792" y="979"/>
                    </a:lnTo>
                    <a:lnTo>
                      <a:pt x="1801" y="956"/>
                    </a:lnTo>
                    <a:lnTo>
                      <a:pt x="1817" y="936"/>
                    </a:lnTo>
                    <a:lnTo>
                      <a:pt x="1837" y="920"/>
                    </a:lnTo>
                    <a:lnTo>
                      <a:pt x="1948" y="855"/>
                    </a:lnTo>
                    <a:lnTo>
                      <a:pt x="1972" y="838"/>
                    </a:lnTo>
                    <a:lnTo>
                      <a:pt x="1989" y="816"/>
                    </a:lnTo>
                    <a:lnTo>
                      <a:pt x="2000" y="789"/>
                    </a:lnTo>
                    <a:lnTo>
                      <a:pt x="2004" y="762"/>
                    </a:lnTo>
                    <a:lnTo>
                      <a:pt x="2000" y="734"/>
                    </a:lnTo>
                    <a:lnTo>
                      <a:pt x="1989" y="707"/>
                    </a:lnTo>
                    <a:lnTo>
                      <a:pt x="1972" y="683"/>
                    </a:lnTo>
                    <a:lnTo>
                      <a:pt x="1948" y="667"/>
                    </a:lnTo>
                    <a:lnTo>
                      <a:pt x="1923" y="656"/>
                    </a:lnTo>
                    <a:lnTo>
                      <a:pt x="1894" y="653"/>
                    </a:lnTo>
                    <a:lnTo>
                      <a:pt x="1868" y="656"/>
                    </a:lnTo>
                    <a:lnTo>
                      <a:pt x="1841" y="667"/>
                    </a:lnTo>
                    <a:lnTo>
                      <a:pt x="1730" y="732"/>
                    </a:lnTo>
                    <a:lnTo>
                      <a:pt x="1704" y="741"/>
                    </a:lnTo>
                    <a:lnTo>
                      <a:pt x="1681" y="744"/>
                    </a:lnTo>
                    <a:lnTo>
                      <a:pt x="1656" y="741"/>
                    </a:lnTo>
                    <a:lnTo>
                      <a:pt x="1633" y="732"/>
                    </a:lnTo>
                    <a:lnTo>
                      <a:pt x="1613" y="716"/>
                    </a:lnTo>
                    <a:lnTo>
                      <a:pt x="1556" y="664"/>
                    </a:lnTo>
                    <a:lnTo>
                      <a:pt x="1491" y="617"/>
                    </a:lnTo>
                    <a:lnTo>
                      <a:pt x="1425" y="578"/>
                    </a:lnTo>
                    <a:lnTo>
                      <a:pt x="1353" y="547"/>
                    </a:lnTo>
                    <a:lnTo>
                      <a:pt x="1278" y="524"/>
                    </a:lnTo>
                    <a:lnTo>
                      <a:pt x="1254" y="513"/>
                    </a:lnTo>
                    <a:lnTo>
                      <a:pt x="1235" y="499"/>
                    </a:lnTo>
                    <a:lnTo>
                      <a:pt x="1219" y="479"/>
                    </a:lnTo>
                    <a:lnTo>
                      <a:pt x="1210" y="456"/>
                    </a:lnTo>
                    <a:lnTo>
                      <a:pt x="1206" y="431"/>
                    </a:lnTo>
                    <a:lnTo>
                      <a:pt x="1206" y="301"/>
                    </a:lnTo>
                    <a:lnTo>
                      <a:pt x="1202" y="273"/>
                    </a:lnTo>
                    <a:lnTo>
                      <a:pt x="1192" y="246"/>
                    </a:lnTo>
                    <a:lnTo>
                      <a:pt x="1174" y="224"/>
                    </a:lnTo>
                    <a:lnTo>
                      <a:pt x="1152" y="206"/>
                    </a:lnTo>
                    <a:lnTo>
                      <a:pt x="1125" y="196"/>
                    </a:lnTo>
                    <a:lnTo>
                      <a:pt x="1097" y="192"/>
                    </a:lnTo>
                    <a:close/>
                    <a:moveTo>
                      <a:pt x="1097" y="0"/>
                    </a:moveTo>
                    <a:lnTo>
                      <a:pt x="1150" y="6"/>
                    </a:lnTo>
                    <a:lnTo>
                      <a:pt x="1202" y="20"/>
                    </a:lnTo>
                    <a:lnTo>
                      <a:pt x="1249" y="42"/>
                    </a:lnTo>
                    <a:lnTo>
                      <a:pt x="1290" y="72"/>
                    </a:lnTo>
                    <a:lnTo>
                      <a:pt x="1326" y="108"/>
                    </a:lnTo>
                    <a:lnTo>
                      <a:pt x="1357" y="149"/>
                    </a:lnTo>
                    <a:lnTo>
                      <a:pt x="1378" y="196"/>
                    </a:lnTo>
                    <a:lnTo>
                      <a:pt x="1393" y="248"/>
                    </a:lnTo>
                    <a:lnTo>
                      <a:pt x="1398" y="301"/>
                    </a:lnTo>
                    <a:lnTo>
                      <a:pt x="1398" y="359"/>
                    </a:lnTo>
                    <a:lnTo>
                      <a:pt x="1479" y="391"/>
                    </a:lnTo>
                    <a:lnTo>
                      <a:pt x="1554" y="431"/>
                    </a:lnTo>
                    <a:lnTo>
                      <a:pt x="1627" y="477"/>
                    </a:lnTo>
                    <a:lnTo>
                      <a:pt x="1695" y="529"/>
                    </a:lnTo>
                    <a:lnTo>
                      <a:pt x="1744" y="500"/>
                    </a:lnTo>
                    <a:lnTo>
                      <a:pt x="1789" y="481"/>
                    </a:lnTo>
                    <a:lnTo>
                      <a:pt x="1834" y="466"/>
                    </a:lnTo>
                    <a:lnTo>
                      <a:pt x="1880" y="461"/>
                    </a:lnTo>
                    <a:lnTo>
                      <a:pt x="1927" y="463"/>
                    </a:lnTo>
                    <a:lnTo>
                      <a:pt x="1973" y="472"/>
                    </a:lnTo>
                    <a:lnTo>
                      <a:pt x="2016" y="486"/>
                    </a:lnTo>
                    <a:lnTo>
                      <a:pt x="2058" y="508"/>
                    </a:lnTo>
                    <a:lnTo>
                      <a:pt x="2093" y="536"/>
                    </a:lnTo>
                    <a:lnTo>
                      <a:pt x="2128" y="570"/>
                    </a:lnTo>
                    <a:lnTo>
                      <a:pt x="2154" y="612"/>
                    </a:lnTo>
                    <a:lnTo>
                      <a:pt x="2176" y="655"/>
                    </a:lnTo>
                    <a:lnTo>
                      <a:pt x="2188" y="701"/>
                    </a:lnTo>
                    <a:lnTo>
                      <a:pt x="2196" y="748"/>
                    </a:lnTo>
                    <a:lnTo>
                      <a:pt x="2194" y="795"/>
                    </a:lnTo>
                    <a:lnTo>
                      <a:pt x="2185" y="839"/>
                    </a:lnTo>
                    <a:lnTo>
                      <a:pt x="2169" y="882"/>
                    </a:lnTo>
                    <a:lnTo>
                      <a:pt x="2147" y="924"/>
                    </a:lnTo>
                    <a:lnTo>
                      <a:pt x="2120" y="961"/>
                    </a:lnTo>
                    <a:lnTo>
                      <a:pt x="2085" y="994"/>
                    </a:lnTo>
                    <a:lnTo>
                      <a:pt x="2045" y="1022"/>
                    </a:lnTo>
                    <a:lnTo>
                      <a:pt x="1995" y="1051"/>
                    </a:lnTo>
                    <a:lnTo>
                      <a:pt x="2007" y="1137"/>
                    </a:lnTo>
                    <a:lnTo>
                      <a:pt x="2011" y="1221"/>
                    </a:lnTo>
                    <a:lnTo>
                      <a:pt x="2007" y="1307"/>
                    </a:lnTo>
                    <a:lnTo>
                      <a:pt x="1995" y="1393"/>
                    </a:lnTo>
                    <a:lnTo>
                      <a:pt x="2045" y="1422"/>
                    </a:lnTo>
                    <a:lnTo>
                      <a:pt x="2085" y="1451"/>
                    </a:lnTo>
                    <a:lnTo>
                      <a:pt x="2120" y="1483"/>
                    </a:lnTo>
                    <a:lnTo>
                      <a:pt x="2147" y="1521"/>
                    </a:lnTo>
                    <a:lnTo>
                      <a:pt x="2169" y="1562"/>
                    </a:lnTo>
                    <a:lnTo>
                      <a:pt x="2185" y="1605"/>
                    </a:lnTo>
                    <a:lnTo>
                      <a:pt x="2194" y="1650"/>
                    </a:lnTo>
                    <a:lnTo>
                      <a:pt x="2196" y="1696"/>
                    </a:lnTo>
                    <a:lnTo>
                      <a:pt x="2188" y="1743"/>
                    </a:lnTo>
                    <a:lnTo>
                      <a:pt x="2176" y="1789"/>
                    </a:lnTo>
                    <a:lnTo>
                      <a:pt x="2154" y="1833"/>
                    </a:lnTo>
                    <a:lnTo>
                      <a:pt x="2128" y="1874"/>
                    </a:lnTo>
                    <a:lnTo>
                      <a:pt x="2093" y="1908"/>
                    </a:lnTo>
                    <a:lnTo>
                      <a:pt x="2058" y="1935"/>
                    </a:lnTo>
                    <a:lnTo>
                      <a:pt x="2016" y="1958"/>
                    </a:lnTo>
                    <a:lnTo>
                      <a:pt x="1973" y="1972"/>
                    </a:lnTo>
                    <a:lnTo>
                      <a:pt x="1927" y="1981"/>
                    </a:lnTo>
                    <a:lnTo>
                      <a:pt x="1880" y="1983"/>
                    </a:lnTo>
                    <a:lnTo>
                      <a:pt x="1834" y="1978"/>
                    </a:lnTo>
                    <a:lnTo>
                      <a:pt x="1789" y="1963"/>
                    </a:lnTo>
                    <a:lnTo>
                      <a:pt x="1744" y="1944"/>
                    </a:lnTo>
                    <a:lnTo>
                      <a:pt x="1695" y="1913"/>
                    </a:lnTo>
                    <a:lnTo>
                      <a:pt x="1627" y="1967"/>
                    </a:lnTo>
                    <a:lnTo>
                      <a:pt x="1554" y="2014"/>
                    </a:lnTo>
                    <a:lnTo>
                      <a:pt x="1479" y="2053"/>
                    </a:lnTo>
                    <a:lnTo>
                      <a:pt x="1398" y="2085"/>
                    </a:lnTo>
                    <a:lnTo>
                      <a:pt x="1398" y="2143"/>
                    </a:lnTo>
                    <a:lnTo>
                      <a:pt x="1393" y="2196"/>
                    </a:lnTo>
                    <a:lnTo>
                      <a:pt x="1378" y="2248"/>
                    </a:lnTo>
                    <a:lnTo>
                      <a:pt x="1357" y="2295"/>
                    </a:lnTo>
                    <a:lnTo>
                      <a:pt x="1326" y="2336"/>
                    </a:lnTo>
                    <a:lnTo>
                      <a:pt x="1290" y="2372"/>
                    </a:lnTo>
                    <a:lnTo>
                      <a:pt x="1249" y="2403"/>
                    </a:lnTo>
                    <a:lnTo>
                      <a:pt x="1202" y="2424"/>
                    </a:lnTo>
                    <a:lnTo>
                      <a:pt x="1150" y="2438"/>
                    </a:lnTo>
                    <a:lnTo>
                      <a:pt x="1097" y="2444"/>
                    </a:lnTo>
                    <a:lnTo>
                      <a:pt x="1043" y="2438"/>
                    </a:lnTo>
                    <a:lnTo>
                      <a:pt x="993" y="2424"/>
                    </a:lnTo>
                    <a:lnTo>
                      <a:pt x="946" y="2403"/>
                    </a:lnTo>
                    <a:lnTo>
                      <a:pt x="903" y="2372"/>
                    </a:lnTo>
                    <a:lnTo>
                      <a:pt x="867" y="2336"/>
                    </a:lnTo>
                    <a:lnTo>
                      <a:pt x="839" y="2295"/>
                    </a:lnTo>
                    <a:lnTo>
                      <a:pt x="815" y="2248"/>
                    </a:lnTo>
                    <a:lnTo>
                      <a:pt x="801" y="2196"/>
                    </a:lnTo>
                    <a:lnTo>
                      <a:pt x="797" y="2143"/>
                    </a:lnTo>
                    <a:lnTo>
                      <a:pt x="797" y="2085"/>
                    </a:lnTo>
                    <a:lnTo>
                      <a:pt x="717" y="2053"/>
                    </a:lnTo>
                    <a:lnTo>
                      <a:pt x="640" y="2014"/>
                    </a:lnTo>
                    <a:lnTo>
                      <a:pt x="568" y="1967"/>
                    </a:lnTo>
                    <a:lnTo>
                      <a:pt x="500" y="1913"/>
                    </a:lnTo>
                    <a:lnTo>
                      <a:pt x="450" y="1944"/>
                    </a:lnTo>
                    <a:lnTo>
                      <a:pt x="407" y="1963"/>
                    </a:lnTo>
                    <a:lnTo>
                      <a:pt x="360" y="1978"/>
                    </a:lnTo>
                    <a:lnTo>
                      <a:pt x="313" y="1983"/>
                    </a:lnTo>
                    <a:lnTo>
                      <a:pt x="267" y="1981"/>
                    </a:lnTo>
                    <a:lnTo>
                      <a:pt x="222" y="1972"/>
                    </a:lnTo>
                    <a:lnTo>
                      <a:pt x="179" y="1958"/>
                    </a:lnTo>
                    <a:lnTo>
                      <a:pt x="138" y="1935"/>
                    </a:lnTo>
                    <a:lnTo>
                      <a:pt x="100" y="1908"/>
                    </a:lnTo>
                    <a:lnTo>
                      <a:pt x="68" y="1874"/>
                    </a:lnTo>
                    <a:lnTo>
                      <a:pt x="39" y="1833"/>
                    </a:lnTo>
                    <a:lnTo>
                      <a:pt x="17" y="1789"/>
                    </a:lnTo>
                    <a:lnTo>
                      <a:pt x="5" y="1743"/>
                    </a:lnTo>
                    <a:lnTo>
                      <a:pt x="0" y="1696"/>
                    </a:lnTo>
                    <a:lnTo>
                      <a:pt x="1" y="1650"/>
                    </a:lnTo>
                    <a:lnTo>
                      <a:pt x="9" y="1605"/>
                    </a:lnTo>
                    <a:lnTo>
                      <a:pt x="25" y="1562"/>
                    </a:lnTo>
                    <a:lnTo>
                      <a:pt x="46" y="1521"/>
                    </a:lnTo>
                    <a:lnTo>
                      <a:pt x="75" y="1483"/>
                    </a:lnTo>
                    <a:lnTo>
                      <a:pt x="109" y="1451"/>
                    </a:lnTo>
                    <a:lnTo>
                      <a:pt x="150" y="1422"/>
                    </a:lnTo>
                    <a:lnTo>
                      <a:pt x="199" y="1393"/>
                    </a:lnTo>
                    <a:lnTo>
                      <a:pt x="186" y="1307"/>
                    </a:lnTo>
                    <a:lnTo>
                      <a:pt x="182" y="1221"/>
                    </a:lnTo>
                    <a:lnTo>
                      <a:pt x="186" y="1137"/>
                    </a:lnTo>
                    <a:lnTo>
                      <a:pt x="199" y="1051"/>
                    </a:lnTo>
                    <a:lnTo>
                      <a:pt x="150" y="1022"/>
                    </a:lnTo>
                    <a:lnTo>
                      <a:pt x="109" y="994"/>
                    </a:lnTo>
                    <a:lnTo>
                      <a:pt x="75" y="961"/>
                    </a:lnTo>
                    <a:lnTo>
                      <a:pt x="46" y="924"/>
                    </a:lnTo>
                    <a:lnTo>
                      <a:pt x="25" y="882"/>
                    </a:lnTo>
                    <a:lnTo>
                      <a:pt x="9" y="839"/>
                    </a:lnTo>
                    <a:lnTo>
                      <a:pt x="1" y="795"/>
                    </a:lnTo>
                    <a:lnTo>
                      <a:pt x="0" y="748"/>
                    </a:lnTo>
                    <a:lnTo>
                      <a:pt x="5" y="701"/>
                    </a:lnTo>
                    <a:lnTo>
                      <a:pt x="17" y="655"/>
                    </a:lnTo>
                    <a:lnTo>
                      <a:pt x="39" y="612"/>
                    </a:lnTo>
                    <a:lnTo>
                      <a:pt x="66" y="572"/>
                    </a:lnTo>
                    <a:lnTo>
                      <a:pt x="98" y="538"/>
                    </a:lnTo>
                    <a:lnTo>
                      <a:pt x="136" y="509"/>
                    </a:lnTo>
                    <a:lnTo>
                      <a:pt x="177" y="486"/>
                    </a:lnTo>
                    <a:lnTo>
                      <a:pt x="222" y="472"/>
                    </a:lnTo>
                    <a:lnTo>
                      <a:pt x="268" y="463"/>
                    </a:lnTo>
                    <a:lnTo>
                      <a:pt x="315" y="461"/>
                    </a:lnTo>
                    <a:lnTo>
                      <a:pt x="362" y="466"/>
                    </a:lnTo>
                    <a:lnTo>
                      <a:pt x="407" y="481"/>
                    </a:lnTo>
                    <a:lnTo>
                      <a:pt x="450" y="500"/>
                    </a:lnTo>
                    <a:lnTo>
                      <a:pt x="500" y="529"/>
                    </a:lnTo>
                    <a:lnTo>
                      <a:pt x="568" y="477"/>
                    </a:lnTo>
                    <a:lnTo>
                      <a:pt x="640" y="431"/>
                    </a:lnTo>
                    <a:lnTo>
                      <a:pt x="717" y="391"/>
                    </a:lnTo>
                    <a:lnTo>
                      <a:pt x="797" y="359"/>
                    </a:lnTo>
                    <a:lnTo>
                      <a:pt x="797" y="301"/>
                    </a:lnTo>
                    <a:lnTo>
                      <a:pt x="801" y="248"/>
                    </a:lnTo>
                    <a:lnTo>
                      <a:pt x="815" y="196"/>
                    </a:lnTo>
                    <a:lnTo>
                      <a:pt x="839" y="149"/>
                    </a:lnTo>
                    <a:lnTo>
                      <a:pt x="867" y="108"/>
                    </a:lnTo>
                    <a:lnTo>
                      <a:pt x="903" y="72"/>
                    </a:lnTo>
                    <a:lnTo>
                      <a:pt x="946" y="42"/>
                    </a:lnTo>
                    <a:lnTo>
                      <a:pt x="993" y="20"/>
                    </a:lnTo>
                    <a:lnTo>
                      <a:pt x="1043" y="6"/>
                    </a:lnTo>
                    <a:lnTo>
                      <a:pt x="10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2"/>
              <p:cNvSpPr>
                <a:spLocks noEditPoints="1"/>
              </p:cNvSpPr>
              <p:nvPr/>
            </p:nvSpPr>
            <p:spPr bwMode="auto">
              <a:xfrm>
                <a:off x="4561" y="2495"/>
                <a:ext cx="403" cy="402"/>
              </a:xfrm>
              <a:custGeom>
                <a:avLst/>
                <a:gdLst>
                  <a:gd name="T0" fmla="*/ 355 w 807"/>
                  <a:gd name="T1" fmla="*/ 197 h 805"/>
                  <a:gd name="T2" fmla="*/ 273 w 807"/>
                  <a:gd name="T3" fmla="*/ 238 h 805"/>
                  <a:gd name="T4" fmla="*/ 214 w 807"/>
                  <a:gd name="T5" fmla="*/ 310 h 805"/>
                  <a:gd name="T6" fmla="*/ 194 w 807"/>
                  <a:gd name="T7" fmla="*/ 401 h 805"/>
                  <a:gd name="T8" fmla="*/ 214 w 807"/>
                  <a:gd name="T9" fmla="*/ 494 h 805"/>
                  <a:gd name="T10" fmla="*/ 273 w 807"/>
                  <a:gd name="T11" fmla="*/ 566 h 805"/>
                  <a:gd name="T12" fmla="*/ 355 w 807"/>
                  <a:gd name="T13" fmla="*/ 607 h 805"/>
                  <a:gd name="T14" fmla="*/ 452 w 807"/>
                  <a:gd name="T15" fmla="*/ 607 h 805"/>
                  <a:gd name="T16" fmla="*/ 536 w 807"/>
                  <a:gd name="T17" fmla="*/ 566 h 805"/>
                  <a:gd name="T18" fmla="*/ 594 w 807"/>
                  <a:gd name="T19" fmla="*/ 494 h 805"/>
                  <a:gd name="T20" fmla="*/ 615 w 807"/>
                  <a:gd name="T21" fmla="*/ 401 h 805"/>
                  <a:gd name="T22" fmla="*/ 594 w 807"/>
                  <a:gd name="T23" fmla="*/ 310 h 805"/>
                  <a:gd name="T24" fmla="*/ 536 w 807"/>
                  <a:gd name="T25" fmla="*/ 238 h 805"/>
                  <a:gd name="T26" fmla="*/ 452 w 807"/>
                  <a:gd name="T27" fmla="*/ 197 h 805"/>
                  <a:gd name="T28" fmla="*/ 404 w 807"/>
                  <a:gd name="T29" fmla="*/ 0 h 805"/>
                  <a:gd name="T30" fmla="*/ 531 w 807"/>
                  <a:gd name="T31" fmla="*/ 19 h 805"/>
                  <a:gd name="T32" fmla="*/ 642 w 807"/>
                  <a:gd name="T33" fmla="*/ 77 h 805"/>
                  <a:gd name="T34" fmla="*/ 730 w 807"/>
                  <a:gd name="T35" fmla="*/ 165 h 805"/>
                  <a:gd name="T36" fmla="*/ 787 w 807"/>
                  <a:gd name="T37" fmla="*/ 274 h 805"/>
                  <a:gd name="T38" fmla="*/ 807 w 807"/>
                  <a:gd name="T39" fmla="*/ 401 h 805"/>
                  <a:gd name="T40" fmla="*/ 787 w 807"/>
                  <a:gd name="T41" fmla="*/ 528 h 805"/>
                  <a:gd name="T42" fmla="*/ 730 w 807"/>
                  <a:gd name="T43" fmla="*/ 640 h 805"/>
                  <a:gd name="T44" fmla="*/ 642 w 807"/>
                  <a:gd name="T45" fmla="*/ 727 h 805"/>
                  <a:gd name="T46" fmla="*/ 531 w 807"/>
                  <a:gd name="T47" fmla="*/ 785 h 805"/>
                  <a:gd name="T48" fmla="*/ 404 w 807"/>
                  <a:gd name="T49" fmla="*/ 805 h 805"/>
                  <a:gd name="T50" fmla="*/ 276 w 807"/>
                  <a:gd name="T51" fmla="*/ 785 h 805"/>
                  <a:gd name="T52" fmla="*/ 167 w 807"/>
                  <a:gd name="T53" fmla="*/ 727 h 805"/>
                  <a:gd name="T54" fmla="*/ 79 w 807"/>
                  <a:gd name="T55" fmla="*/ 640 h 805"/>
                  <a:gd name="T56" fmla="*/ 22 w 807"/>
                  <a:gd name="T57" fmla="*/ 528 h 805"/>
                  <a:gd name="T58" fmla="*/ 0 w 807"/>
                  <a:gd name="T59" fmla="*/ 401 h 805"/>
                  <a:gd name="T60" fmla="*/ 22 w 807"/>
                  <a:gd name="T61" fmla="*/ 274 h 805"/>
                  <a:gd name="T62" fmla="*/ 79 w 807"/>
                  <a:gd name="T63" fmla="*/ 165 h 805"/>
                  <a:gd name="T64" fmla="*/ 167 w 807"/>
                  <a:gd name="T65" fmla="*/ 77 h 805"/>
                  <a:gd name="T66" fmla="*/ 276 w 807"/>
                  <a:gd name="T67" fmla="*/ 19 h 805"/>
                  <a:gd name="T68" fmla="*/ 404 w 807"/>
                  <a:gd name="T69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07" h="805">
                    <a:moveTo>
                      <a:pt x="404" y="191"/>
                    </a:moveTo>
                    <a:lnTo>
                      <a:pt x="355" y="197"/>
                    </a:lnTo>
                    <a:lnTo>
                      <a:pt x="312" y="213"/>
                    </a:lnTo>
                    <a:lnTo>
                      <a:pt x="273" y="238"/>
                    </a:lnTo>
                    <a:lnTo>
                      <a:pt x="239" y="270"/>
                    </a:lnTo>
                    <a:lnTo>
                      <a:pt x="214" y="310"/>
                    </a:lnTo>
                    <a:lnTo>
                      <a:pt x="199" y="355"/>
                    </a:lnTo>
                    <a:lnTo>
                      <a:pt x="194" y="401"/>
                    </a:lnTo>
                    <a:lnTo>
                      <a:pt x="199" y="450"/>
                    </a:lnTo>
                    <a:lnTo>
                      <a:pt x="214" y="494"/>
                    </a:lnTo>
                    <a:lnTo>
                      <a:pt x="239" y="534"/>
                    </a:lnTo>
                    <a:lnTo>
                      <a:pt x="273" y="566"/>
                    </a:lnTo>
                    <a:lnTo>
                      <a:pt x="312" y="591"/>
                    </a:lnTo>
                    <a:lnTo>
                      <a:pt x="355" y="607"/>
                    </a:lnTo>
                    <a:lnTo>
                      <a:pt x="404" y="613"/>
                    </a:lnTo>
                    <a:lnTo>
                      <a:pt x="452" y="607"/>
                    </a:lnTo>
                    <a:lnTo>
                      <a:pt x="497" y="591"/>
                    </a:lnTo>
                    <a:lnTo>
                      <a:pt x="536" y="566"/>
                    </a:lnTo>
                    <a:lnTo>
                      <a:pt x="569" y="534"/>
                    </a:lnTo>
                    <a:lnTo>
                      <a:pt x="594" y="494"/>
                    </a:lnTo>
                    <a:lnTo>
                      <a:pt x="610" y="450"/>
                    </a:lnTo>
                    <a:lnTo>
                      <a:pt x="615" y="401"/>
                    </a:lnTo>
                    <a:lnTo>
                      <a:pt x="610" y="355"/>
                    </a:lnTo>
                    <a:lnTo>
                      <a:pt x="594" y="310"/>
                    </a:lnTo>
                    <a:lnTo>
                      <a:pt x="569" y="270"/>
                    </a:lnTo>
                    <a:lnTo>
                      <a:pt x="536" y="238"/>
                    </a:lnTo>
                    <a:lnTo>
                      <a:pt x="497" y="213"/>
                    </a:lnTo>
                    <a:lnTo>
                      <a:pt x="452" y="197"/>
                    </a:lnTo>
                    <a:lnTo>
                      <a:pt x="404" y="191"/>
                    </a:lnTo>
                    <a:close/>
                    <a:moveTo>
                      <a:pt x="404" y="0"/>
                    </a:moveTo>
                    <a:lnTo>
                      <a:pt x="470" y="5"/>
                    </a:lnTo>
                    <a:lnTo>
                      <a:pt x="531" y="19"/>
                    </a:lnTo>
                    <a:lnTo>
                      <a:pt x="588" y="44"/>
                    </a:lnTo>
                    <a:lnTo>
                      <a:pt x="642" y="77"/>
                    </a:lnTo>
                    <a:lnTo>
                      <a:pt x="689" y="118"/>
                    </a:lnTo>
                    <a:lnTo>
                      <a:pt x="730" y="165"/>
                    </a:lnTo>
                    <a:lnTo>
                      <a:pt x="762" y="217"/>
                    </a:lnTo>
                    <a:lnTo>
                      <a:pt x="787" y="274"/>
                    </a:lnTo>
                    <a:lnTo>
                      <a:pt x="802" y="337"/>
                    </a:lnTo>
                    <a:lnTo>
                      <a:pt x="807" y="401"/>
                    </a:lnTo>
                    <a:lnTo>
                      <a:pt x="802" y="468"/>
                    </a:lnTo>
                    <a:lnTo>
                      <a:pt x="787" y="528"/>
                    </a:lnTo>
                    <a:lnTo>
                      <a:pt x="762" y="588"/>
                    </a:lnTo>
                    <a:lnTo>
                      <a:pt x="730" y="640"/>
                    </a:lnTo>
                    <a:lnTo>
                      <a:pt x="689" y="686"/>
                    </a:lnTo>
                    <a:lnTo>
                      <a:pt x="642" y="727"/>
                    </a:lnTo>
                    <a:lnTo>
                      <a:pt x="588" y="760"/>
                    </a:lnTo>
                    <a:lnTo>
                      <a:pt x="531" y="785"/>
                    </a:lnTo>
                    <a:lnTo>
                      <a:pt x="470" y="799"/>
                    </a:lnTo>
                    <a:lnTo>
                      <a:pt x="404" y="805"/>
                    </a:lnTo>
                    <a:lnTo>
                      <a:pt x="339" y="799"/>
                    </a:lnTo>
                    <a:lnTo>
                      <a:pt x="276" y="785"/>
                    </a:lnTo>
                    <a:lnTo>
                      <a:pt x="219" y="760"/>
                    </a:lnTo>
                    <a:lnTo>
                      <a:pt x="167" y="727"/>
                    </a:lnTo>
                    <a:lnTo>
                      <a:pt x="119" y="686"/>
                    </a:lnTo>
                    <a:lnTo>
                      <a:pt x="79" y="640"/>
                    </a:lnTo>
                    <a:lnTo>
                      <a:pt x="47" y="588"/>
                    </a:lnTo>
                    <a:lnTo>
                      <a:pt x="22" y="528"/>
                    </a:lnTo>
                    <a:lnTo>
                      <a:pt x="6" y="468"/>
                    </a:lnTo>
                    <a:lnTo>
                      <a:pt x="0" y="401"/>
                    </a:lnTo>
                    <a:lnTo>
                      <a:pt x="6" y="337"/>
                    </a:lnTo>
                    <a:lnTo>
                      <a:pt x="22" y="274"/>
                    </a:lnTo>
                    <a:lnTo>
                      <a:pt x="47" y="217"/>
                    </a:lnTo>
                    <a:lnTo>
                      <a:pt x="79" y="165"/>
                    </a:lnTo>
                    <a:lnTo>
                      <a:pt x="119" y="118"/>
                    </a:lnTo>
                    <a:lnTo>
                      <a:pt x="167" y="77"/>
                    </a:lnTo>
                    <a:lnTo>
                      <a:pt x="219" y="44"/>
                    </a:lnTo>
                    <a:lnTo>
                      <a:pt x="276" y="19"/>
                    </a:lnTo>
                    <a:lnTo>
                      <a:pt x="339" y="5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3"/>
              <p:cNvSpPr>
                <a:spLocks noEditPoints="1"/>
              </p:cNvSpPr>
              <p:nvPr/>
            </p:nvSpPr>
            <p:spPr bwMode="auto">
              <a:xfrm>
                <a:off x="2975" y="1624"/>
                <a:ext cx="812" cy="813"/>
              </a:xfrm>
              <a:custGeom>
                <a:avLst/>
                <a:gdLst>
                  <a:gd name="T0" fmla="*/ 728 w 1624"/>
                  <a:gd name="T1" fmla="*/ 199 h 1624"/>
                  <a:gd name="T2" fmla="*/ 570 w 1624"/>
                  <a:gd name="T3" fmla="*/ 242 h 1624"/>
                  <a:gd name="T4" fmla="*/ 434 w 1624"/>
                  <a:gd name="T5" fmla="*/ 323 h 1624"/>
                  <a:gd name="T6" fmla="*/ 321 w 1624"/>
                  <a:gd name="T7" fmla="*/ 434 h 1624"/>
                  <a:gd name="T8" fmla="*/ 240 w 1624"/>
                  <a:gd name="T9" fmla="*/ 572 h 1624"/>
                  <a:gd name="T10" fmla="*/ 197 w 1624"/>
                  <a:gd name="T11" fmla="*/ 729 h 1624"/>
                  <a:gd name="T12" fmla="*/ 197 w 1624"/>
                  <a:gd name="T13" fmla="*/ 896 h 1624"/>
                  <a:gd name="T14" fmla="*/ 240 w 1624"/>
                  <a:gd name="T15" fmla="*/ 1054 h 1624"/>
                  <a:gd name="T16" fmla="*/ 321 w 1624"/>
                  <a:gd name="T17" fmla="*/ 1192 h 1624"/>
                  <a:gd name="T18" fmla="*/ 434 w 1624"/>
                  <a:gd name="T19" fmla="*/ 1303 h 1624"/>
                  <a:gd name="T20" fmla="*/ 570 w 1624"/>
                  <a:gd name="T21" fmla="*/ 1384 h 1624"/>
                  <a:gd name="T22" fmla="*/ 728 w 1624"/>
                  <a:gd name="T23" fmla="*/ 1427 h 1624"/>
                  <a:gd name="T24" fmla="*/ 896 w 1624"/>
                  <a:gd name="T25" fmla="*/ 1427 h 1624"/>
                  <a:gd name="T26" fmla="*/ 1054 w 1624"/>
                  <a:gd name="T27" fmla="*/ 1384 h 1624"/>
                  <a:gd name="T28" fmla="*/ 1190 w 1624"/>
                  <a:gd name="T29" fmla="*/ 1303 h 1624"/>
                  <a:gd name="T30" fmla="*/ 1303 w 1624"/>
                  <a:gd name="T31" fmla="*/ 1192 h 1624"/>
                  <a:gd name="T32" fmla="*/ 1384 w 1624"/>
                  <a:gd name="T33" fmla="*/ 1054 h 1624"/>
                  <a:gd name="T34" fmla="*/ 1427 w 1624"/>
                  <a:gd name="T35" fmla="*/ 896 h 1624"/>
                  <a:gd name="T36" fmla="*/ 1427 w 1624"/>
                  <a:gd name="T37" fmla="*/ 729 h 1624"/>
                  <a:gd name="T38" fmla="*/ 1384 w 1624"/>
                  <a:gd name="T39" fmla="*/ 572 h 1624"/>
                  <a:gd name="T40" fmla="*/ 1303 w 1624"/>
                  <a:gd name="T41" fmla="*/ 434 h 1624"/>
                  <a:gd name="T42" fmla="*/ 1190 w 1624"/>
                  <a:gd name="T43" fmla="*/ 323 h 1624"/>
                  <a:gd name="T44" fmla="*/ 1054 w 1624"/>
                  <a:gd name="T45" fmla="*/ 242 h 1624"/>
                  <a:gd name="T46" fmla="*/ 896 w 1624"/>
                  <a:gd name="T47" fmla="*/ 199 h 1624"/>
                  <a:gd name="T48" fmla="*/ 812 w 1624"/>
                  <a:gd name="T49" fmla="*/ 0 h 1624"/>
                  <a:gd name="T50" fmla="*/ 999 w 1624"/>
                  <a:gd name="T51" fmla="*/ 21 h 1624"/>
                  <a:gd name="T52" fmla="*/ 1169 w 1624"/>
                  <a:gd name="T53" fmla="*/ 82 h 1624"/>
                  <a:gd name="T54" fmla="*/ 1319 w 1624"/>
                  <a:gd name="T55" fmla="*/ 179 h 1624"/>
                  <a:gd name="T56" fmla="*/ 1445 w 1624"/>
                  <a:gd name="T57" fmla="*/ 305 h 1624"/>
                  <a:gd name="T58" fmla="*/ 1542 w 1624"/>
                  <a:gd name="T59" fmla="*/ 455 h 1624"/>
                  <a:gd name="T60" fmla="*/ 1603 w 1624"/>
                  <a:gd name="T61" fmla="*/ 627 h 1624"/>
                  <a:gd name="T62" fmla="*/ 1624 w 1624"/>
                  <a:gd name="T63" fmla="*/ 812 h 1624"/>
                  <a:gd name="T64" fmla="*/ 1603 w 1624"/>
                  <a:gd name="T65" fmla="*/ 998 h 1624"/>
                  <a:gd name="T66" fmla="*/ 1542 w 1624"/>
                  <a:gd name="T67" fmla="*/ 1169 h 1624"/>
                  <a:gd name="T68" fmla="*/ 1445 w 1624"/>
                  <a:gd name="T69" fmla="*/ 1321 h 1624"/>
                  <a:gd name="T70" fmla="*/ 1319 w 1624"/>
                  <a:gd name="T71" fmla="*/ 1447 h 1624"/>
                  <a:gd name="T72" fmla="*/ 1169 w 1624"/>
                  <a:gd name="T73" fmla="*/ 1542 h 1624"/>
                  <a:gd name="T74" fmla="*/ 999 w 1624"/>
                  <a:gd name="T75" fmla="*/ 1603 h 1624"/>
                  <a:gd name="T76" fmla="*/ 812 w 1624"/>
                  <a:gd name="T77" fmla="*/ 1624 h 1624"/>
                  <a:gd name="T78" fmla="*/ 626 w 1624"/>
                  <a:gd name="T79" fmla="*/ 1603 h 1624"/>
                  <a:gd name="T80" fmla="*/ 455 w 1624"/>
                  <a:gd name="T81" fmla="*/ 1542 h 1624"/>
                  <a:gd name="T82" fmla="*/ 305 w 1624"/>
                  <a:gd name="T83" fmla="*/ 1447 h 1624"/>
                  <a:gd name="T84" fmla="*/ 179 w 1624"/>
                  <a:gd name="T85" fmla="*/ 1321 h 1624"/>
                  <a:gd name="T86" fmla="*/ 82 w 1624"/>
                  <a:gd name="T87" fmla="*/ 1169 h 1624"/>
                  <a:gd name="T88" fmla="*/ 22 w 1624"/>
                  <a:gd name="T89" fmla="*/ 998 h 1624"/>
                  <a:gd name="T90" fmla="*/ 0 w 1624"/>
                  <a:gd name="T91" fmla="*/ 812 h 1624"/>
                  <a:gd name="T92" fmla="*/ 22 w 1624"/>
                  <a:gd name="T93" fmla="*/ 627 h 1624"/>
                  <a:gd name="T94" fmla="*/ 82 w 1624"/>
                  <a:gd name="T95" fmla="*/ 455 h 1624"/>
                  <a:gd name="T96" fmla="*/ 179 w 1624"/>
                  <a:gd name="T97" fmla="*/ 305 h 1624"/>
                  <a:gd name="T98" fmla="*/ 305 w 1624"/>
                  <a:gd name="T99" fmla="*/ 179 h 1624"/>
                  <a:gd name="T100" fmla="*/ 455 w 1624"/>
                  <a:gd name="T101" fmla="*/ 82 h 1624"/>
                  <a:gd name="T102" fmla="*/ 626 w 1624"/>
                  <a:gd name="T103" fmla="*/ 21 h 1624"/>
                  <a:gd name="T104" fmla="*/ 812 w 1624"/>
                  <a:gd name="T105" fmla="*/ 0 h 1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24" h="1624">
                    <a:moveTo>
                      <a:pt x="812" y="192"/>
                    </a:moveTo>
                    <a:lnTo>
                      <a:pt x="728" y="199"/>
                    </a:lnTo>
                    <a:lnTo>
                      <a:pt x="647" y="215"/>
                    </a:lnTo>
                    <a:lnTo>
                      <a:pt x="570" y="242"/>
                    </a:lnTo>
                    <a:lnTo>
                      <a:pt x="500" y="278"/>
                    </a:lnTo>
                    <a:lnTo>
                      <a:pt x="434" y="323"/>
                    </a:lnTo>
                    <a:lnTo>
                      <a:pt x="373" y="375"/>
                    </a:lnTo>
                    <a:lnTo>
                      <a:pt x="321" y="434"/>
                    </a:lnTo>
                    <a:lnTo>
                      <a:pt x="276" y="500"/>
                    </a:lnTo>
                    <a:lnTo>
                      <a:pt x="240" y="572"/>
                    </a:lnTo>
                    <a:lnTo>
                      <a:pt x="213" y="649"/>
                    </a:lnTo>
                    <a:lnTo>
                      <a:pt x="197" y="729"/>
                    </a:lnTo>
                    <a:lnTo>
                      <a:pt x="192" y="812"/>
                    </a:lnTo>
                    <a:lnTo>
                      <a:pt x="197" y="896"/>
                    </a:lnTo>
                    <a:lnTo>
                      <a:pt x="213" y="977"/>
                    </a:lnTo>
                    <a:lnTo>
                      <a:pt x="240" y="1054"/>
                    </a:lnTo>
                    <a:lnTo>
                      <a:pt x="276" y="1126"/>
                    </a:lnTo>
                    <a:lnTo>
                      <a:pt x="321" y="1192"/>
                    </a:lnTo>
                    <a:lnTo>
                      <a:pt x="373" y="1251"/>
                    </a:lnTo>
                    <a:lnTo>
                      <a:pt x="434" y="1303"/>
                    </a:lnTo>
                    <a:lnTo>
                      <a:pt x="500" y="1348"/>
                    </a:lnTo>
                    <a:lnTo>
                      <a:pt x="570" y="1384"/>
                    </a:lnTo>
                    <a:lnTo>
                      <a:pt x="647" y="1411"/>
                    </a:lnTo>
                    <a:lnTo>
                      <a:pt x="728" y="1427"/>
                    </a:lnTo>
                    <a:lnTo>
                      <a:pt x="812" y="1432"/>
                    </a:lnTo>
                    <a:lnTo>
                      <a:pt x="896" y="1427"/>
                    </a:lnTo>
                    <a:lnTo>
                      <a:pt x="977" y="1411"/>
                    </a:lnTo>
                    <a:lnTo>
                      <a:pt x="1054" y="1384"/>
                    </a:lnTo>
                    <a:lnTo>
                      <a:pt x="1126" y="1348"/>
                    </a:lnTo>
                    <a:lnTo>
                      <a:pt x="1190" y="1303"/>
                    </a:lnTo>
                    <a:lnTo>
                      <a:pt x="1251" y="1251"/>
                    </a:lnTo>
                    <a:lnTo>
                      <a:pt x="1303" y="1192"/>
                    </a:lnTo>
                    <a:lnTo>
                      <a:pt x="1348" y="1126"/>
                    </a:lnTo>
                    <a:lnTo>
                      <a:pt x="1384" y="1054"/>
                    </a:lnTo>
                    <a:lnTo>
                      <a:pt x="1411" y="977"/>
                    </a:lnTo>
                    <a:lnTo>
                      <a:pt x="1427" y="896"/>
                    </a:lnTo>
                    <a:lnTo>
                      <a:pt x="1432" y="812"/>
                    </a:lnTo>
                    <a:lnTo>
                      <a:pt x="1427" y="729"/>
                    </a:lnTo>
                    <a:lnTo>
                      <a:pt x="1411" y="649"/>
                    </a:lnTo>
                    <a:lnTo>
                      <a:pt x="1384" y="572"/>
                    </a:lnTo>
                    <a:lnTo>
                      <a:pt x="1348" y="500"/>
                    </a:lnTo>
                    <a:lnTo>
                      <a:pt x="1303" y="434"/>
                    </a:lnTo>
                    <a:lnTo>
                      <a:pt x="1251" y="375"/>
                    </a:lnTo>
                    <a:lnTo>
                      <a:pt x="1190" y="323"/>
                    </a:lnTo>
                    <a:lnTo>
                      <a:pt x="1126" y="278"/>
                    </a:lnTo>
                    <a:lnTo>
                      <a:pt x="1054" y="242"/>
                    </a:lnTo>
                    <a:lnTo>
                      <a:pt x="977" y="215"/>
                    </a:lnTo>
                    <a:lnTo>
                      <a:pt x="896" y="199"/>
                    </a:lnTo>
                    <a:lnTo>
                      <a:pt x="812" y="192"/>
                    </a:lnTo>
                    <a:close/>
                    <a:moveTo>
                      <a:pt x="812" y="0"/>
                    </a:moveTo>
                    <a:lnTo>
                      <a:pt x="907" y="5"/>
                    </a:lnTo>
                    <a:lnTo>
                      <a:pt x="999" y="21"/>
                    </a:lnTo>
                    <a:lnTo>
                      <a:pt x="1086" y="48"/>
                    </a:lnTo>
                    <a:lnTo>
                      <a:pt x="1169" y="82"/>
                    </a:lnTo>
                    <a:lnTo>
                      <a:pt x="1248" y="127"/>
                    </a:lnTo>
                    <a:lnTo>
                      <a:pt x="1319" y="179"/>
                    </a:lnTo>
                    <a:lnTo>
                      <a:pt x="1386" y="238"/>
                    </a:lnTo>
                    <a:lnTo>
                      <a:pt x="1445" y="305"/>
                    </a:lnTo>
                    <a:lnTo>
                      <a:pt x="1497" y="378"/>
                    </a:lnTo>
                    <a:lnTo>
                      <a:pt x="1542" y="455"/>
                    </a:lnTo>
                    <a:lnTo>
                      <a:pt x="1578" y="539"/>
                    </a:lnTo>
                    <a:lnTo>
                      <a:pt x="1603" y="627"/>
                    </a:lnTo>
                    <a:lnTo>
                      <a:pt x="1619" y="719"/>
                    </a:lnTo>
                    <a:lnTo>
                      <a:pt x="1624" y="812"/>
                    </a:lnTo>
                    <a:lnTo>
                      <a:pt x="1619" y="907"/>
                    </a:lnTo>
                    <a:lnTo>
                      <a:pt x="1603" y="998"/>
                    </a:lnTo>
                    <a:lnTo>
                      <a:pt x="1578" y="1086"/>
                    </a:lnTo>
                    <a:lnTo>
                      <a:pt x="1542" y="1169"/>
                    </a:lnTo>
                    <a:lnTo>
                      <a:pt x="1497" y="1248"/>
                    </a:lnTo>
                    <a:lnTo>
                      <a:pt x="1445" y="1321"/>
                    </a:lnTo>
                    <a:lnTo>
                      <a:pt x="1386" y="1387"/>
                    </a:lnTo>
                    <a:lnTo>
                      <a:pt x="1319" y="1447"/>
                    </a:lnTo>
                    <a:lnTo>
                      <a:pt x="1248" y="1499"/>
                    </a:lnTo>
                    <a:lnTo>
                      <a:pt x="1169" y="1542"/>
                    </a:lnTo>
                    <a:lnTo>
                      <a:pt x="1086" y="1577"/>
                    </a:lnTo>
                    <a:lnTo>
                      <a:pt x="999" y="1603"/>
                    </a:lnTo>
                    <a:lnTo>
                      <a:pt x="907" y="1619"/>
                    </a:lnTo>
                    <a:lnTo>
                      <a:pt x="812" y="1624"/>
                    </a:lnTo>
                    <a:lnTo>
                      <a:pt x="717" y="1619"/>
                    </a:lnTo>
                    <a:lnTo>
                      <a:pt x="626" y="1603"/>
                    </a:lnTo>
                    <a:lnTo>
                      <a:pt x="538" y="1577"/>
                    </a:lnTo>
                    <a:lnTo>
                      <a:pt x="455" y="1542"/>
                    </a:lnTo>
                    <a:lnTo>
                      <a:pt x="376" y="1499"/>
                    </a:lnTo>
                    <a:lnTo>
                      <a:pt x="305" y="1447"/>
                    </a:lnTo>
                    <a:lnTo>
                      <a:pt x="238" y="1387"/>
                    </a:lnTo>
                    <a:lnTo>
                      <a:pt x="179" y="1321"/>
                    </a:lnTo>
                    <a:lnTo>
                      <a:pt x="127" y="1248"/>
                    </a:lnTo>
                    <a:lnTo>
                      <a:pt x="82" y="1169"/>
                    </a:lnTo>
                    <a:lnTo>
                      <a:pt x="47" y="1086"/>
                    </a:lnTo>
                    <a:lnTo>
                      <a:pt x="22" y="998"/>
                    </a:lnTo>
                    <a:lnTo>
                      <a:pt x="5" y="907"/>
                    </a:lnTo>
                    <a:lnTo>
                      <a:pt x="0" y="812"/>
                    </a:lnTo>
                    <a:lnTo>
                      <a:pt x="5" y="719"/>
                    </a:lnTo>
                    <a:lnTo>
                      <a:pt x="22" y="627"/>
                    </a:lnTo>
                    <a:lnTo>
                      <a:pt x="47" y="539"/>
                    </a:lnTo>
                    <a:lnTo>
                      <a:pt x="82" y="455"/>
                    </a:lnTo>
                    <a:lnTo>
                      <a:pt x="127" y="378"/>
                    </a:lnTo>
                    <a:lnTo>
                      <a:pt x="179" y="305"/>
                    </a:lnTo>
                    <a:lnTo>
                      <a:pt x="238" y="238"/>
                    </a:lnTo>
                    <a:lnTo>
                      <a:pt x="305" y="179"/>
                    </a:lnTo>
                    <a:lnTo>
                      <a:pt x="376" y="127"/>
                    </a:lnTo>
                    <a:lnTo>
                      <a:pt x="455" y="82"/>
                    </a:lnTo>
                    <a:lnTo>
                      <a:pt x="538" y="48"/>
                    </a:lnTo>
                    <a:lnTo>
                      <a:pt x="626" y="21"/>
                    </a:lnTo>
                    <a:lnTo>
                      <a:pt x="717" y="5"/>
                    </a:lnTo>
                    <a:lnTo>
                      <a:pt x="8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2" name="Rectangle 6">
            <a:extLst>
              <a:ext uri="{FF2B5EF4-FFF2-40B4-BE49-F238E27FC236}">
                <a16:creationId xmlns:a16="http://schemas.microsoft.com/office/drawing/2014/main" id="{B4FFDE0F-6E3C-4148-AACD-A6483CE4C35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344C3125-DAF4-4C2B-A40D-2DDB44D68E10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3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39819" y="2024984"/>
                <a:ext cx="5219509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19" y="2024984"/>
                <a:ext cx="5219509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B763F-40CA-4F6C-8DDD-DB64C7C4C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8913"/>
            <a:ext cx="10515600" cy="347804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So, if you had a 3-dimensional data set (</a:t>
            </a:r>
            <a:r>
              <a:rPr lang="en-US" sz="2400" dirty="0" err="1"/>
              <a:t>x,y,z</a:t>
            </a:r>
            <a:r>
              <a:rPr lang="en-US" sz="2400" dirty="0"/>
              <a:t>), then you could measure the covariance between the x and y dimensions, the y and z dimensions, and the x and z dimensions. </a:t>
            </a:r>
          </a:p>
          <a:p>
            <a:endParaRPr lang="en-US" sz="2400" dirty="0"/>
          </a:p>
          <a:p>
            <a:r>
              <a:rPr lang="en-US" sz="2400" dirty="0"/>
              <a:t>Measuring the covariance between x and x , or y and y , or z and z would give you the variance of the x , y and z dimensions respectively.</a:t>
            </a:r>
          </a:p>
          <a:p>
            <a:endParaRPr lang="en-IN" sz="24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A7C9A5B-D07B-4D40-8233-1B1F51CD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284"/>
            <a:ext cx="10515600" cy="1238404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  <a:endParaRPr lang="en-IN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099C14-870E-428A-A472-45FC3BE6949D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4ED5708D-31EB-4BE5-93C6-1C851E81AF58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10D790-DC7E-470D-98D3-EB8E556D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55979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C58F3C-F11D-425D-8178-35F0E9C0E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Representing Covariance between dimensions as a matrix e.g. for 3 dimensions: </a:t>
                </a:r>
              </a:p>
              <a:p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Diagonal is the variances of x, y and z </a:t>
                </a:r>
              </a:p>
              <a:p>
                <a:endParaRPr lang="en-US" dirty="0"/>
              </a:p>
              <a:p>
                <a:r>
                  <a:rPr lang="en-US" dirty="0" err="1"/>
                  <a:t>cov</a:t>
                </a:r>
                <a:r>
                  <a:rPr lang="en-US" dirty="0"/>
                  <a:t>(</a:t>
                </a:r>
                <a:r>
                  <a:rPr lang="en-US" dirty="0" err="1"/>
                  <a:t>x,y</a:t>
                </a:r>
                <a:r>
                  <a:rPr lang="en-US" dirty="0"/>
                  <a:t>) = </a:t>
                </a:r>
                <a:r>
                  <a:rPr lang="en-US" dirty="0" err="1"/>
                  <a:t>cov</a:t>
                </a:r>
                <a:r>
                  <a:rPr lang="en-US" dirty="0"/>
                  <a:t>(</a:t>
                </a:r>
                <a:r>
                  <a:rPr lang="en-US" dirty="0" err="1"/>
                  <a:t>y,x</a:t>
                </a:r>
                <a:r>
                  <a:rPr lang="en-US" dirty="0"/>
                  <a:t>) hence matrix is symmetrical about the diagonal</a:t>
                </a:r>
              </a:p>
              <a:p>
                <a:endParaRPr lang="en-US" dirty="0"/>
              </a:p>
              <a:p>
                <a:r>
                  <a:rPr lang="en-US" dirty="0"/>
                  <a:t>N-dimensional data will result in </a:t>
                </a:r>
                <a:r>
                  <a:rPr lang="en-US" dirty="0" err="1"/>
                  <a:t>NxN</a:t>
                </a:r>
                <a:r>
                  <a:rPr lang="en-US" dirty="0"/>
                  <a:t> covariance matrix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C58F3C-F11D-425D-8178-35F0E9C0E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 rot="697952">
            <a:off x="1759325" y="2896207"/>
            <a:ext cx="5284922" cy="772315"/>
          </a:xfrm>
          <a:prstGeom prst="ellips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FD3783-181E-47D2-B25C-E7E68759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425030-EAA3-4B2C-8FAE-4B057D29A4E3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ED31930-F924-4088-9C6C-329A4743908D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BBA369-020E-441B-B7B5-08F82A98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79873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2DEC0-ED71-4DB7-9F6C-43E57061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Values and Eigen Vectors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F6372E-2D53-4A36-95B0-594209F7C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linear algebra, an eigenvector or characteristic vector of a linear transformation is a non-zero vector whose direction does not change when that linear transformation is applied to it. </a:t>
            </a:r>
          </a:p>
          <a:p>
            <a:pPr>
              <a:lnSpc>
                <a:spcPct val="150000"/>
              </a:lnSpc>
            </a:pPr>
            <a:r>
              <a:rPr lang="en-US" dirty="0"/>
              <a:t>More formally, if T is a linear transformation from a vector space V over a field F into itself, then v is an eigenvector of T.</a:t>
            </a:r>
          </a:p>
          <a:p>
            <a:pPr>
              <a:lnSpc>
                <a:spcPct val="150000"/>
              </a:lnSpc>
            </a:pPr>
            <a:r>
              <a:rPr lang="en-US" dirty="0"/>
              <a:t>T(v)= λ V</a:t>
            </a:r>
          </a:p>
          <a:p>
            <a:pPr>
              <a:lnSpc>
                <a:spcPct val="150000"/>
              </a:lnSpc>
            </a:pPr>
            <a:r>
              <a:rPr lang="en-US" dirty="0"/>
              <a:t>where λ is a scalar in the field F, known as the eigenvalue, characteristic value, or characteristic root associated with the eigenvector v.</a:t>
            </a:r>
          </a:p>
          <a:p>
            <a:endParaRPr lang="en-I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671E83-2C45-4022-A378-B9E5FD375C3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BEA2269-5D16-45C9-B7C8-3E308AEC29EA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B47129-3791-417D-8093-823E2EB7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185473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613E-C161-4F46-8981-4BB15444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62" y="2351241"/>
            <a:ext cx="10515600" cy="1325563"/>
          </a:xfrm>
        </p:spPr>
        <p:txBody>
          <a:bodyPr/>
          <a:lstStyle/>
          <a:p>
            <a:r>
              <a:rPr lang="en-IN" dirty="0"/>
              <a:t>Eigen Vectors</a:t>
            </a:r>
          </a:p>
        </p:txBody>
      </p:sp>
      <p:pic>
        <p:nvPicPr>
          <p:cNvPr id="6146" name="Picture 2" descr="Image result for eigenvalues, gif">
            <a:extLst>
              <a:ext uri="{FF2B5EF4-FFF2-40B4-BE49-F238E27FC236}">
                <a16:creationId xmlns:a16="http://schemas.microsoft.com/office/drawing/2014/main" id="{7424702F-D082-4706-BADA-43F76B9F071C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671230"/>
            <a:ext cx="5132439" cy="513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EDF164B7-CD74-4E2F-A4C2-150455952EDD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EB68CC9-C15E-4343-AB5A-65C40B4E871C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0E2E2-D15D-4E69-8DA1-B002F72A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371641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/>
              <a:t>Example: how to find eigenvalues and eigenvectors</a:t>
            </a:r>
            <a:br>
              <a:rPr lang="en-US" sz="3200" cap="none" dirty="0"/>
            </a:br>
            <a:r>
              <a:rPr lang="en-US" sz="3200" cap="non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/>
              <p:cNvSpPr>
                <a:spLocks noGrp="1"/>
              </p:cNvSpPr>
              <p:nvPr>
                <p:ph idx="1"/>
              </p:nvPr>
            </p:nvSpPr>
            <p:spPr>
              <a:xfrm>
                <a:off x="794901" y="1501159"/>
                <a:ext cx="10515600" cy="4664047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the covariance matrix is 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First Step:</a:t>
                </a:r>
                <a:r>
                  <a:rPr lang="en-US" sz="2400" dirty="0"/>
                  <a:t> compute eigenvalues. To do this, we find the values of  which satisfy the characteristic equation of the matrix A, namely those values of  for which </a:t>
                </a:r>
              </a:p>
              <a:p>
                <a:pPr marL="0" indent="0" algn="ctr">
                  <a:buNone/>
                </a:pPr>
                <a:r>
                  <a:rPr lang="en-US" sz="2400" dirty="0" err="1"/>
                  <a:t>det</a:t>
                </a:r>
                <a:r>
                  <a:rPr lang="en-US" sz="2400" dirty="0"/>
                  <a:t>(A − λ I) = 0,</a:t>
                </a:r>
              </a:p>
              <a:p>
                <a:pPr marL="981075" indent="269875">
                  <a:buFont typeface="+mj-lt"/>
                  <a:buAutoNum type="arabicPeriod"/>
                </a:pPr>
                <a:r>
                  <a:rPr lang="el-GR" sz="2400" b="1" dirty="0"/>
                  <a:t>λ</a:t>
                </a:r>
                <a:r>
                  <a:rPr lang="el-GR" sz="2400" dirty="0"/>
                  <a:t> </a:t>
                </a:r>
                <a:r>
                  <a:rPr lang="en-US" sz="2400" dirty="0"/>
                  <a:t>I=  </a:t>
                </a:r>
                <a:r>
                  <a:rPr lang="el-GR" sz="2400" b="1" dirty="0"/>
                  <a:t>λ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2400" dirty="0"/>
                                <m:t>λ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400" dirty="0"/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pPr marL="981075" indent="269875">
                  <a:buFont typeface="+mj-lt"/>
                  <a:buAutoNum type="arabicPeriod"/>
                </a:pPr>
                <a:r>
                  <a:rPr lang="en-US" sz="2400" dirty="0"/>
                  <a:t>A-</a:t>
                </a:r>
                <a:r>
                  <a:rPr lang="el-GR" sz="2400" dirty="0"/>
                  <a:t> </a:t>
                </a:r>
                <a:r>
                  <a:rPr lang="el-GR" sz="2400" b="1" dirty="0"/>
                  <a:t>λ</a:t>
                </a:r>
                <a:r>
                  <a:rPr lang="en-US" sz="2400" dirty="0"/>
                  <a:t>I=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-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2400" dirty="0"/>
                                <m:t>λ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400" dirty="0"/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l-GR" sz="2400" dirty="0"/>
                                <m:t>λ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l-GR" sz="2400" dirty="0"/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981075" indent="269875">
                  <a:buFont typeface="+mj-lt"/>
                  <a:buAutoNum type="arabicPeriod"/>
                </a:pPr>
                <a:r>
                  <a:rPr lang="en-US" sz="2400" dirty="0" err="1"/>
                  <a:t>det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=  (7-</a:t>
                </a:r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dirty="0"/>
                  <a:t>)(-1-</a:t>
                </a:r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dirty="0"/>
                  <a:t>)-(3)(3)= -7-7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  <m:r>
                      <m:rPr>
                        <m:nor/>
                      </m:rPr>
                      <a:rPr lang="en-US" sz="2400" i="0" dirty="0" smtClean="0"/>
                      <m:t>+</m:t>
                    </m:r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dirty="0"/>
                  <a:t>+</a:t>
                </a:r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baseline="30000" dirty="0"/>
                  <a:t>2</a:t>
                </a:r>
                <a:r>
                  <a:rPr lang="en-US" sz="2400" dirty="0"/>
                  <a:t>-9=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baseline="30000" dirty="0"/>
                  <a:t>2</a:t>
                </a:r>
                <a:r>
                  <a:rPr lang="en-US" sz="2400" dirty="0"/>
                  <a:t>-6</a:t>
                </a:r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dirty="0"/>
                  <a:t>-16</a:t>
                </a:r>
                <a:br>
                  <a:rPr lang="en-US" sz="2400" dirty="0"/>
                </a:br>
                <a:endParaRPr lang="en-US" sz="2400" dirty="0"/>
              </a:p>
              <a:p>
                <a:pPr marL="981075" indent="269875">
                  <a:buFont typeface="+mj-lt"/>
                  <a:buAutoNum type="arabicPeriod"/>
                </a:pP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dirty="0"/>
                  <a:t>-8)(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dirty="0"/>
                  <a:t>+2)=0                   </a:t>
                </a:r>
                <a:r>
                  <a:rPr lang="el-GR" sz="2400" dirty="0"/>
                  <a:t>λ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=8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baseline="-25000" dirty="0"/>
                  <a:t>2</a:t>
                </a:r>
                <a:r>
                  <a:rPr lang="en-US" sz="2400" dirty="0"/>
                  <a:t>=-2    </a:t>
                </a:r>
              </a:p>
            </p:txBody>
          </p:sp>
        </mc:Choice>
        <mc:Fallback xmlns="">
          <p:sp>
            <p:nvSpPr>
              <p:cNvPr id="3" name="عنصر نائب للمحتوى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901" y="1501159"/>
                <a:ext cx="10515600" cy="4664047"/>
              </a:xfrm>
              <a:blipFill>
                <a:blip r:embed="rId3"/>
                <a:stretch>
                  <a:fillRect l="-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سهم إلى اليمين 3"/>
          <p:cNvSpPr/>
          <p:nvPr/>
        </p:nvSpPr>
        <p:spPr>
          <a:xfrm flipV="1">
            <a:off x="3735529" y="5530046"/>
            <a:ext cx="76648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مستطيل 4"/>
          <p:cNvSpPr/>
          <p:nvPr/>
        </p:nvSpPr>
        <p:spPr>
          <a:xfrm>
            <a:off x="4653430" y="5386189"/>
            <a:ext cx="591670" cy="309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ستطيل 5"/>
          <p:cNvSpPr/>
          <p:nvPr/>
        </p:nvSpPr>
        <p:spPr>
          <a:xfrm>
            <a:off x="5396519" y="5389680"/>
            <a:ext cx="736499" cy="33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قوس كبير أيسر 6"/>
          <p:cNvSpPr/>
          <p:nvPr/>
        </p:nvSpPr>
        <p:spPr>
          <a:xfrm rot="16200000">
            <a:off x="5246450" y="5543335"/>
            <a:ext cx="363070" cy="900955"/>
          </a:xfrm>
          <a:prstGeom prst="leftBrace">
            <a:avLst>
              <a:gd name="adj1" fmla="val 22224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ربع نص 7"/>
          <p:cNvSpPr txBox="1"/>
          <p:nvPr/>
        </p:nvSpPr>
        <p:spPr>
          <a:xfrm>
            <a:off x="4631447" y="6123543"/>
            <a:ext cx="181535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EigenValues</a:t>
            </a:r>
            <a:endParaRPr lang="en-US" dirty="0"/>
          </a:p>
        </p:txBody>
      </p:sp>
      <p:sp>
        <p:nvSpPr>
          <p:cNvPr id="9" name="مستطيل 8"/>
          <p:cNvSpPr/>
          <p:nvPr/>
        </p:nvSpPr>
        <p:spPr>
          <a:xfrm>
            <a:off x="7643274" y="4553652"/>
            <a:ext cx="1196789" cy="470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ربع نص 9"/>
          <p:cNvSpPr txBox="1"/>
          <p:nvPr/>
        </p:nvSpPr>
        <p:spPr>
          <a:xfrm>
            <a:off x="9545096" y="4414010"/>
            <a:ext cx="214503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Let this equation equal to zero and solve it</a:t>
            </a:r>
          </a:p>
        </p:txBody>
      </p:sp>
      <p:sp>
        <p:nvSpPr>
          <p:cNvPr id="11" name="سهم إلى اليسار 10"/>
          <p:cNvSpPr/>
          <p:nvPr/>
        </p:nvSpPr>
        <p:spPr>
          <a:xfrm>
            <a:off x="8873898" y="4713020"/>
            <a:ext cx="537396" cy="1519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678EF75-EAEC-4B07-A753-894315E0FF6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A14F8E43-943F-4A09-AE50-4997792D7DB1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CD30DD0-C61E-4FA7-BCCC-A73DF3AC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2944362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X}{\mathbf{X}}&#10;\newcommand{\I}{\mathbf{I}}&#10;&#10;\begin{document}&#10; &#10;$\X=[ &#10;\x_1,&#10;\hdots,\x_m&#10;]&#10;\in \Real^{N \times m}$,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252"/>
  <p:tag name="PICTUREFILESIZE" val="109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X}{\mathbf{X}}&#10;\newcommand{\I}{\mathbf{I}}&#10;&#10;\begin{document}&#10;$m$: number of instances,\\ $N$: dimension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247"/>
  <p:tag name="PICTUREFILESIZE" val="1682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1795</Words>
  <Application>Microsoft Office PowerPoint</Application>
  <PresentationFormat>Widescreen</PresentationFormat>
  <Paragraphs>391</Paragraphs>
  <Slides>41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Comic Sans MS</vt:lpstr>
      <vt:lpstr>Courier New</vt:lpstr>
      <vt:lpstr>Segoe UI Light</vt:lpstr>
      <vt:lpstr>Symbol</vt:lpstr>
      <vt:lpstr>Tahoma</vt:lpstr>
      <vt:lpstr>Times New Roman</vt:lpstr>
      <vt:lpstr>Wingdings</vt:lpstr>
      <vt:lpstr>Office Theme</vt:lpstr>
      <vt:lpstr>Equation</vt:lpstr>
      <vt:lpstr>Principal Component Analysis</vt:lpstr>
      <vt:lpstr>Contents</vt:lpstr>
      <vt:lpstr>Curse Of Dimensionality</vt:lpstr>
      <vt:lpstr>Covariance</vt:lpstr>
      <vt:lpstr>Covariance</vt:lpstr>
      <vt:lpstr>Covariance</vt:lpstr>
      <vt:lpstr>Eigen Values and Eigen Vectors</vt:lpstr>
      <vt:lpstr>Eigen Vectors</vt:lpstr>
      <vt:lpstr>Example: how to find eigenvalues and eigenvectors  </vt:lpstr>
      <vt:lpstr>PowerPoint Presentation</vt:lpstr>
      <vt:lpstr>PowerPoint Presentation</vt:lpstr>
      <vt:lpstr>PowerPoint Presentation</vt:lpstr>
      <vt:lpstr>Algebraic Interpretation – 1D</vt:lpstr>
      <vt:lpstr>Algebraic Interpretation – 1D</vt:lpstr>
      <vt:lpstr>Algebraic Interpretation – 1D</vt:lpstr>
      <vt:lpstr>3D to 2D Reduction</vt:lpstr>
      <vt:lpstr>3D to 2D Reduction</vt:lpstr>
      <vt:lpstr>Data Reduction</vt:lpstr>
      <vt:lpstr>Principal Component Analysis</vt:lpstr>
      <vt:lpstr>PCA algorithm I   (sample covariance matrix)</vt:lpstr>
      <vt:lpstr>PCA Example</vt:lpstr>
      <vt:lpstr>PCA Example</vt:lpstr>
      <vt:lpstr>PCA Example</vt:lpstr>
      <vt:lpstr>PCA Example</vt:lpstr>
      <vt:lpstr>PCA Example</vt:lpstr>
      <vt:lpstr>PCA Example </vt:lpstr>
      <vt:lpstr>PCA Example </vt:lpstr>
      <vt:lpstr>PCA Example </vt:lpstr>
      <vt:lpstr>PCA Example - Result</vt:lpstr>
      <vt:lpstr>Reconstructing the original data</vt:lpstr>
      <vt:lpstr>Reconstructed Data</vt:lpstr>
      <vt:lpstr>PCA algorithm II (SVD of the data matrix)</vt:lpstr>
      <vt:lpstr>PCA algorithm II</vt:lpstr>
      <vt:lpstr>PCA algorithm II</vt:lpstr>
      <vt:lpstr>How to choose the value of k(no. of principal components)?</vt:lpstr>
      <vt:lpstr>PowerPoint Presentation</vt:lpstr>
      <vt:lpstr>PCA – Python Implementation using sklearn</vt:lpstr>
      <vt:lpstr>PCA – Python Implementation using sklearn</vt:lpstr>
      <vt:lpstr>Result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</dc:title>
  <dc:creator>Anshu Pandey</dc:creator>
  <cp:lastModifiedBy>Anshu Pandey</cp:lastModifiedBy>
  <cp:revision>20</cp:revision>
  <dcterms:created xsi:type="dcterms:W3CDTF">2017-12-29T13:14:48Z</dcterms:created>
  <dcterms:modified xsi:type="dcterms:W3CDTF">2018-02-13T10:36:54Z</dcterms:modified>
</cp:coreProperties>
</file>