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  <p:sldMasterId id="2147483687" r:id="rId2"/>
  </p:sldMasterIdLst>
  <p:notesMasterIdLst>
    <p:notesMasterId r:id="rId61"/>
  </p:notes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1" r:id="rId22"/>
    <p:sldId id="282" r:id="rId23"/>
    <p:sldId id="286" r:id="rId24"/>
    <p:sldId id="283" r:id="rId25"/>
    <p:sldId id="284" r:id="rId26"/>
    <p:sldId id="285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326" r:id="rId36"/>
    <p:sldId id="300" r:id="rId37"/>
    <p:sldId id="301" r:id="rId38"/>
    <p:sldId id="303" r:id="rId39"/>
    <p:sldId id="304" r:id="rId40"/>
    <p:sldId id="310" r:id="rId41"/>
    <p:sldId id="328" r:id="rId42"/>
    <p:sldId id="335" r:id="rId43"/>
    <p:sldId id="305" r:id="rId44"/>
    <p:sldId id="306" r:id="rId45"/>
    <p:sldId id="313" r:id="rId46"/>
    <p:sldId id="329" r:id="rId47"/>
    <p:sldId id="330" r:id="rId48"/>
    <p:sldId id="331" r:id="rId49"/>
    <p:sldId id="332" r:id="rId50"/>
    <p:sldId id="333" r:id="rId51"/>
    <p:sldId id="334" r:id="rId52"/>
    <p:sldId id="336" r:id="rId53"/>
    <p:sldId id="337" r:id="rId54"/>
    <p:sldId id="338" r:id="rId55"/>
    <p:sldId id="340" r:id="rId56"/>
    <p:sldId id="341" r:id="rId57"/>
    <p:sldId id="345" r:id="rId58"/>
    <p:sldId id="346" r:id="rId59"/>
    <p:sldId id="325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6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3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A5992-0ECE-4E4D-B83A-C1CF20019DBB}" type="datetimeFigureOut">
              <a:rPr lang="en-IN" smtClean="0"/>
              <a:t>15-01-2018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4FF5-97FF-42B7-AC21-17ADC8893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658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AF403C-1964-4574-AF11-307FF6061C3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983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9126BB-9861-4789-9F78-E4EF18CEEEC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38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9126BB-9861-4789-9F78-E4EF18CEEEC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499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9126BB-9861-4789-9F78-E4EF18CEEEC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276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9126BB-9861-4789-9F78-E4EF18CEEEC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5551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9126BB-9861-4789-9F78-E4EF18CEEEC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317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9126BB-9861-4789-9F78-E4EF18CEEEC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7871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9126BB-9861-4789-9F78-E4EF18CEEEC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4639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9126BB-9861-4789-9F78-E4EF18CEEEC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1729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D4ED78-C9B2-44C2-B666-5C86FC3D9A9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501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54328E-DCA6-43EE-A4E2-F086B1EA0E4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5839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9126BB-9861-4789-9F78-E4EF18CEEEC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248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9126BB-9861-4789-9F78-E4EF18CEEEC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70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9126BB-9861-4789-9F78-E4EF18CEEEC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1099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9126BB-9861-4789-9F78-E4EF18CEEEC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9631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9126BB-9861-4789-9F78-E4EF18CEEEC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0850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9126BB-9861-4789-9F78-E4EF18CEEEC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4142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E84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23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46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54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E0E6-0194-4584-90CB-D8CE95A0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small" baseline="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DB572-DA85-4323-AE78-67C845C2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6D0A0-221B-4CDD-884F-F1DEFECC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B6CCB-1E6E-4BFF-BA2E-4B3B135B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2F524A-73C7-4CED-AC60-8A22229DB0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23938" y="2222090"/>
            <a:ext cx="9720262" cy="39628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E2A21B-83A1-4B2B-8678-2277B2D759A7}"/>
              </a:ext>
            </a:extLst>
          </p:cNvPr>
          <p:cNvSpPr/>
          <p:nvPr userDrawn="1"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rgbClr val="E84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1368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E84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E84C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831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54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E84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E84C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896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28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8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47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5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376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108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290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8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9728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E0E6-0194-4584-90CB-D8CE95A0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small" baseline="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DB572-DA85-4323-AE78-67C845C2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6D0A0-221B-4CDD-884F-F1DEFECC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B6CCB-1E6E-4BFF-BA2E-4B3B135B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2F524A-73C7-4CED-AC60-8A22229DB0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23938" y="2222090"/>
            <a:ext cx="9720262" cy="39628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E2A21B-83A1-4B2B-8678-2277B2D759A7}"/>
              </a:ext>
            </a:extLst>
          </p:cNvPr>
          <p:cNvSpPr/>
          <p:nvPr userDrawn="1"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rgbClr val="E84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53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5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9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6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4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8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76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52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12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4.xml"/><Relationship Id="rId1" Type="http://schemas.openxmlformats.org/officeDocument/2006/relationships/video" Target="https://www.youtube.com/embed/3liCbRZPrZA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4.png"/><Relationship Id="rId4" Type="http://schemas.openxmlformats.org/officeDocument/2006/relationships/image" Target="../media/image18.wmf"/><Relationship Id="rId9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5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5F84-382D-4245-9276-103B8D9D09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Support vector 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38776-0306-4045-A80B-17323B5B08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2933613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cap="none" spc="-73" dirty="0">
                <a:solidFill>
                  <a:srgbClr val="A36900"/>
                </a:solidFill>
                <a:latin typeface="Calibri"/>
                <a:cs typeface="Calibri"/>
              </a:rPr>
              <a:t>Find Closest Points in Convex Hulls</a:t>
            </a:r>
          </a:p>
        </p:txBody>
      </p:sp>
      <p:sp>
        <p:nvSpPr>
          <p:cNvPr id="243715" name="Oval 3"/>
          <p:cNvSpPr>
            <a:spLocks noChangeArrowheads="1"/>
          </p:cNvSpPr>
          <p:nvPr/>
        </p:nvSpPr>
        <p:spPr bwMode="auto">
          <a:xfrm>
            <a:off x="2695576" y="2143125"/>
            <a:ext cx="214313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16" name="Oval 4"/>
          <p:cNvSpPr>
            <a:spLocks noChangeArrowheads="1"/>
          </p:cNvSpPr>
          <p:nvPr/>
        </p:nvSpPr>
        <p:spPr bwMode="auto">
          <a:xfrm>
            <a:off x="2376488" y="288131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17" name="Oval 5"/>
          <p:cNvSpPr>
            <a:spLocks noChangeArrowheads="1"/>
          </p:cNvSpPr>
          <p:nvPr/>
        </p:nvSpPr>
        <p:spPr bwMode="auto">
          <a:xfrm>
            <a:off x="2914651" y="3076575"/>
            <a:ext cx="214313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18" name="Oval 6"/>
          <p:cNvSpPr>
            <a:spLocks noChangeArrowheads="1"/>
          </p:cNvSpPr>
          <p:nvPr/>
        </p:nvSpPr>
        <p:spPr bwMode="auto">
          <a:xfrm>
            <a:off x="4824413" y="28575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19" name="Oval 7"/>
          <p:cNvSpPr>
            <a:spLocks noChangeArrowheads="1"/>
          </p:cNvSpPr>
          <p:nvPr/>
        </p:nvSpPr>
        <p:spPr bwMode="auto">
          <a:xfrm>
            <a:off x="4148138" y="259556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20" name="Oval 8"/>
          <p:cNvSpPr>
            <a:spLocks noChangeArrowheads="1"/>
          </p:cNvSpPr>
          <p:nvPr/>
        </p:nvSpPr>
        <p:spPr bwMode="auto">
          <a:xfrm>
            <a:off x="2814638" y="36195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21" name="Oval 9"/>
          <p:cNvSpPr>
            <a:spLocks noChangeArrowheads="1"/>
          </p:cNvSpPr>
          <p:nvPr/>
        </p:nvSpPr>
        <p:spPr bwMode="auto">
          <a:xfrm>
            <a:off x="5395913" y="271462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22" name="Oval 10"/>
          <p:cNvSpPr>
            <a:spLocks noChangeArrowheads="1"/>
          </p:cNvSpPr>
          <p:nvPr/>
        </p:nvSpPr>
        <p:spPr bwMode="auto">
          <a:xfrm>
            <a:off x="4605338" y="33528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23" name="Oval 11"/>
          <p:cNvSpPr>
            <a:spLocks noChangeArrowheads="1"/>
          </p:cNvSpPr>
          <p:nvPr/>
        </p:nvSpPr>
        <p:spPr bwMode="auto">
          <a:xfrm>
            <a:off x="3643313" y="341947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24" name="Oval 12"/>
          <p:cNvSpPr>
            <a:spLocks noChangeArrowheads="1"/>
          </p:cNvSpPr>
          <p:nvPr/>
        </p:nvSpPr>
        <p:spPr bwMode="auto">
          <a:xfrm>
            <a:off x="3638551" y="4014789"/>
            <a:ext cx="214313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25" name="Oval 13"/>
          <p:cNvSpPr>
            <a:spLocks noChangeArrowheads="1"/>
          </p:cNvSpPr>
          <p:nvPr/>
        </p:nvSpPr>
        <p:spPr bwMode="auto">
          <a:xfrm>
            <a:off x="4576763" y="229552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26" name="Oval 14"/>
          <p:cNvSpPr>
            <a:spLocks noChangeArrowheads="1"/>
          </p:cNvSpPr>
          <p:nvPr/>
        </p:nvSpPr>
        <p:spPr bwMode="auto">
          <a:xfrm>
            <a:off x="4572001" y="4048125"/>
            <a:ext cx="214313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27" name="Oval 15"/>
          <p:cNvSpPr>
            <a:spLocks noChangeArrowheads="1"/>
          </p:cNvSpPr>
          <p:nvPr/>
        </p:nvSpPr>
        <p:spPr bwMode="auto">
          <a:xfrm>
            <a:off x="5195888" y="234315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28" name="Oval 16"/>
          <p:cNvSpPr>
            <a:spLocks noChangeArrowheads="1"/>
          </p:cNvSpPr>
          <p:nvPr/>
        </p:nvSpPr>
        <p:spPr bwMode="auto">
          <a:xfrm>
            <a:off x="4148138" y="326707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29" name="Oval 17"/>
          <p:cNvSpPr>
            <a:spLocks noChangeArrowheads="1"/>
          </p:cNvSpPr>
          <p:nvPr/>
        </p:nvSpPr>
        <p:spPr bwMode="auto">
          <a:xfrm>
            <a:off x="4357688" y="383381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30" name="Oval 18"/>
          <p:cNvSpPr>
            <a:spLocks noChangeArrowheads="1"/>
          </p:cNvSpPr>
          <p:nvPr/>
        </p:nvSpPr>
        <p:spPr bwMode="auto">
          <a:xfrm>
            <a:off x="5395913" y="322897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31" name="Oval 19"/>
          <p:cNvSpPr>
            <a:spLocks noChangeArrowheads="1"/>
          </p:cNvSpPr>
          <p:nvPr/>
        </p:nvSpPr>
        <p:spPr bwMode="auto">
          <a:xfrm>
            <a:off x="3590926" y="1995489"/>
            <a:ext cx="214313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32" name="Rectangle 20"/>
          <p:cNvSpPr>
            <a:spLocks noChangeArrowheads="1"/>
          </p:cNvSpPr>
          <p:nvPr/>
        </p:nvSpPr>
        <p:spPr bwMode="auto">
          <a:xfrm>
            <a:off x="5967413" y="4329113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33" name="Rectangle 21"/>
          <p:cNvSpPr>
            <a:spLocks noChangeArrowheads="1"/>
          </p:cNvSpPr>
          <p:nvPr/>
        </p:nvSpPr>
        <p:spPr bwMode="auto">
          <a:xfrm>
            <a:off x="7191376" y="426720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34" name="Rectangle 22"/>
          <p:cNvSpPr>
            <a:spLocks noChangeArrowheads="1"/>
          </p:cNvSpPr>
          <p:nvPr/>
        </p:nvSpPr>
        <p:spPr bwMode="auto">
          <a:xfrm>
            <a:off x="5600701" y="504825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35" name="Rectangle 23"/>
          <p:cNvSpPr>
            <a:spLocks noChangeArrowheads="1"/>
          </p:cNvSpPr>
          <p:nvPr/>
        </p:nvSpPr>
        <p:spPr bwMode="auto">
          <a:xfrm>
            <a:off x="5610226" y="5872163"/>
            <a:ext cx="214313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36" name="Rectangle 24"/>
          <p:cNvSpPr>
            <a:spLocks noChangeArrowheads="1"/>
          </p:cNvSpPr>
          <p:nvPr/>
        </p:nvSpPr>
        <p:spPr bwMode="auto">
          <a:xfrm>
            <a:off x="5162551" y="5781676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37" name="Rectangle 25"/>
          <p:cNvSpPr>
            <a:spLocks noChangeArrowheads="1"/>
          </p:cNvSpPr>
          <p:nvPr/>
        </p:nvSpPr>
        <p:spPr bwMode="auto">
          <a:xfrm>
            <a:off x="6329363" y="5676901"/>
            <a:ext cx="214312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38" name="Rectangle 26"/>
          <p:cNvSpPr>
            <a:spLocks noChangeArrowheads="1"/>
          </p:cNvSpPr>
          <p:nvPr/>
        </p:nvSpPr>
        <p:spPr bwMode="auto">
          <a:xfrm>
            <a:off x="7167563" y="5757863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39" name="Rectangle 27"/>
          <p:cNvSpPr>
            <a:spLocks noChangeArrowheads="1"/>
          </p:cNvSpPr>
          <p:nvPr/>
        </p:nvSpPr>
        <p:spPr bwMode="auto">
          <a:xfrm>
            <a:off x="6805613" y="5024438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40" name="Rectangle 28"/>
          <p:cNvSpPr>
            <a:spLocks noChangeArrowheads="1"/>
          </p:cNvSpPr>
          <p:nvPr/>
        </p:nvSpPr>
        <p:spPr bwMode="auto">
          <a:xfrm>
            <a:off x="6843713" y="3876676"/>
            <a:ext cx="214312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41" name="Rectangle 29"/>
          <p:cNvSpPr>
            <a:spLocks noChangeArrowheads="1"/>
          </p:cNvSpPr>
          <p:nvPr/>
        </p:nvSpPr>
        <p:spPr bwMode="auto">
          <a:xfrm>
            <a:off x="7639051" y="525780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42" name="Rectangle 30"/>
          <p:cNvSpPr>
            <a:spLocks noChangeArrowheads="1"/>
          </p:cNvSpPr>
          <p:nvPr/>
        </p:nvSpPr>
        <p:spPr bwMode="auto">
          <a:xfrm>
            <a:off x="6619876" y="4424363"/>
            <a:ext cx="214313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43" name="Rectangle 31"/>
          <p:cNvSpPr>
            <a:spLocks noChangeArrowheads="1"/>
          </p:cNvSpPr>
          <p:nvPr/>
        </p:nvSpPr>
        <p:spPr bwMode="auto">
          <a:xfrm>
            <a:off x="6143626" y="516255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44" name="Rectangle 32"/>
          <p:cNvSpPr>
            <a:spLocks noChangeArrowheads="1"/>
          </p:cNvSpPr>
          <p:nvPr/>
        </p:nvSpPr>
        <p:spPr bwMode="auto">
          <a:xfrm>
            <a:off x="7758113" y="4848226"/>
            <a:ext cx="214312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45" name="Rectangle 33"/>
          <p:cNvSpPr>
            <a:spLocks noChangeArrowheads="1"/>
          </p:cNvSpPr>
          <p:nvPr/>
        </p:nvSpPr>
        <p:spPr bwMode="auto">
          <a:xfrm>
            <a:off x="7853363" y="3729038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46" name="Line 34"/>
          <p:cNvSpPr>
            <a:spLocks noChangeShapeType="1"/>
          </p:cNvSpPr>
          <p:nvPr/>
        </p:nvSpPr>
        <p:spPr bwMode="auto">
          <a:xfrm flipV="1">
            <a:off x="4724400" y="3357564"/>
            <a:ext cx="800100" cy="75723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47" name="Line 35"/>
          <p:cNvSpPr>
            <a:spLocks noChangeShapeType="1"/>
          </p:cNvSpPr>
          <p:nvPr/>
        </p:nvSpPr>
        <p:spPr bwMode="auto">
          <a:xfrm flipH="1" flipV="1">
            <a:off x="2947988" y="3724275"/>
            <a:ext cx="742950" cy="4000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48" name="Line 36"/>
          <p:cNvSpPr>
            <a:spLocks noChangeShapeType="1"/>
          </p:cNvSpPr>
          <p:nvPr/>
        </p:nvSpPr>
        <p:spPr bwMode="auto">
          <a:xfrm flipH="1" flipV="1">
            <a:off x="3729038" y="4119564"/>
            <a:ext cx="971550" cy="285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49" name="Line 37"/>
          <p:cNvSpPr>
            <a:spLocks noChangeShapeType="1"/>
          </p:cNvSpPr>
          <p:nvPr/>
        </p:nvSpPr>
        <p:spPr bwMode="auto">
          <a:xfrm flipH="1" flipV="1">
            <a:off x="2505076" y="2995614"/>
            <a:ext cx="442913" cy="70008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50" name="Line 38"/>
          <p:cNvSpPr>
            <a:spLocks noChangeShapeType="1"/>
          </p:cNvSpPr>
          <p:nvPr/>
        </p:nvSpPr>
        <p:spPr bwMode="auto">
          <a:xfrm flipV="1">
            <a:off x="2514601" y="2233613"/>
            <a:ext cx="271463" cy="7429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51" name="Line 39"/>
          <p:cNvSpPr>
            <a:spLocks noChangeShapeType="1"/>
          </p:cNvSpPr>
          <p:nvPr/>
        </p:nvSpPr>
        <p:spPr bwMode="auto">
          <a:xfrm flipV="1">
            <a:off x="2795589" y="2114550"/>
            <a:ext cx="885825" cy="1285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52" name="Line 40"/>
          <p:cNvSpPr>
            <a:spLocks noChangeShapeType="1"/>
          </p:cNvSpPr>
          <p:nvPr/>
        </p:nvSpPr>
        <p:spPr bwMode="auto">
          <a:xfrm>
            <a:off x="3705226" y="2095501"/>
            <a:ext cx="1571625" cy="328613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53" name="Line 41"/>
          <p:cNvSpPr>
            <a:spLocks noChangeShapeType="1"/>
          </p:cNvSpPr>
          <p:nvPr/>
        </p:nvSpPr>
        <p:spPr bwMode="auto">
          <a:xfrm>
            <a:off x="5343525" y="2447926"/>
            <a:ext cx="128588" cy="328613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54" name="Line 42"/>
          <p:cNvSpPr>
            <a:spLocks noChangeShapeType="1"/>
          </p:cNvSpPr>
          <p:nvPr/>
        </p:nvSpPr>
        <p:spPr bwMode="auto">
          <a:xfrm>
            <a:off x="5481639" y="2886075"/>
            <a:ext cx="28575" cy="5143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55" name="Line 43"/>
          <p:cNvSpPr>
            <a:spLocks noChangeShapeType="1"/>
          </p:cNvSpPr>
          <p:nvPr/>
        </p:nvSpPr>
        <p:spPr bwMode="auto">
          <a:xfrm flipV="1">
            <a:off x="5262564" y="4395789"/>
            <a:ext cx="771525" cy="144303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56" name="Line 44"/>
          <p:cNvSpPr>
            <a:spLocks noChangeShapeType="1"/>
          </p:cNvSpPr>
          <p:nvPr/>
        </p:nvSpPr>
        <p:spPr bwMode="auto">
          <a:xfrm flipV="1">
            <a:off x="6100764" y="3933826"/>
            <a:ext cx="828675" cy="442913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57" name="Line 45"/>
          <p:cNvSpPr>
            <a:spLocks noChangeShapeType="1"/>
          </p:cNvSpPr>
          <p:nvPr/>
        </p:nvSpPr>
        <p:spPr bwMode="auto">
          <a:xfrm flipV="1">
            <a:off x="5786438" y="5848351"/>
            <a:ext cx="1414462" cy="1428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58" name="Line 46"/>
          <p:cNvSpPr>
            <a:spLocks noChangeShapeType="1"/>
          </p:cNvSpPr>
          <p:nvPr/>
        </p:nvSpPr>
        <p:spPr bwMode="auto">
          <a:xfrm>
            <a:off x="5295901" y="5915025"/>
            <a:ext cx="428625" cy="7143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59" name="Line 47"/>
          <p:cNvSpPr>
            <a:spLocks noChangeShapeType="1"/>
          </p:cNvSpPr>
          <p:nvPr/>
        </p:nvSpPr>
        <p:spPr bwMode="auto">
          <a:xfrm flipV="1">
            <a:off x="7281863" y="5372100"/>
            <a:ext cx="442912" cy="52863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60" name="Line 48"/>
          <p:cNvSpPr>
            <a:spLocks noChangeShapeType="1"/>
          </p:cNvSpPr>
          <p:nvPr/>
        </p:nvSpPr>
        <p:spPr bwMode="auto">
          <a:xfrm flipV="1">
            <a:off x="7762875" y="4967289"/>
            <a:ext cx="114300" cy="3714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61" name="Line 49"/>
          <p:cNvSpPr>
            <a:spLocks noChangeShapeType="1"/>
          </p:cNvSpPr>
          <p:nvPr/>
        </p:nvSpPr>
        <p:spPr bwMode="auto">
          <a:xfrm flipV="1">
            <a:off x="6972300" y="3819525"/>
            <a:ext cx="971550" cy="1143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62" name="Line 50"/>
          <p:cNvSpPr>
            <a:spLocks noChangeShapeType="1"/>
          </p:cNvSpPr>
          <p:nvPr/>
        </p:nvSpPr>
        <p:spPr bwMode="auto">
          <a:xfrm flipV="1">
            <a:off x="7867651" y="3857626"/>
            <a:ext cx="85725" cy="111442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63" name="Oval 51"/>
          <p:cNvSpPr>
            <a:spLocks noChangeArrowheads="1"/>
          </p:cNvSpPr>
          <p:nvPr/>
        </p:nvSpPr>
        <p:spPr bwMode="auto">
          <a:xfrm>
            <a:off x="5095876" y="3486151"/>
            <a:ext cx="314325" cy="314325"/>
          </a:xfrm>
          <a:prstGeom prst="ellipse">
            <a:avLst/>
          </a:prstGeom>
          <a:solidFill>
            <a:srgbClr val="66FF66"/>
          </a:solidFill>
          <a:ln w="28575">
            <a:solidFill>
              <a:srgbClr val="66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altLang="en-US">
              <a:solidFill>
                <a:srgbClr val="66FF66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64" name="Oval 52"/>
          <p:cNvSpPr>
            <a:spLocks noChangeArrowheads="1"/>
          </p:cNvSpPr>
          <p:nvPr/>
        </p:nvSpPr>
        <p:spPr bwMode="auto">
          <a:xfrm>
            <a:off x="5919789" y="4281489"/>
            <a:ext cx="314325" cy="314325"/>
          </a:xfrm>
          <a:prstGeom prst="ellipse">
            <a:avLst/>
          </a:prstGeom>
          <a:solidFill>
            <a:srgbClr val="66FF66"/>
          </a:solidFill>
          <a:ln w="28575">
            <a:solidFill>
              <a:srgbClr val="66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altLang="en-US">
              <a:solidFill>
                <a:srgbClr val="66FF66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765" name="Text Box 53"/>
          <p:cNvSpPr txBox="1">
            <a:spLocks noChangeArrowheads="1"/>
          </p:cNvSpPr>
          <p:nvPr/>
        </p:nvSpPr>
        <p:spPr bwMode="auto">
          <a:xfrm>
            <a:off x="5932489" y="3733800"/>
            <a:ext cx="365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sz="32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243766" name="Text Box 54"/>
          <p:cNvSpPr txBox="1">
            <a:spLocks noChangeArrowheads="1"/>
          </p:cNvSpPr>
          <p:nvPr/>
        </p:nvSpPr>
        <p:spPr bwMode="auto">
          <a:xfrm>
            <a:off x="5013325" y="3028950"/>
            <a:ext cx="4074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sz="32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23548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cap="none" spc="-73" dirty="0">
                <a:solidFill>
                  <a:srgbClr val="A36900"/>
                </a:solidFill>
                <a:latin typeface="Calibri"/>
                <a:cs typeface="Calibri"/>
              </a:rPr>
              <a:t>Plane Bisect Closest Points </a:t>
            </a:r>
          </a:p>
        </p:txBody>
      </p:sp>
      <p:sp>
        <p:nvSpPr>
          <p:cNvPr id="244739" name="Oval 3"/>
          <p:cNvSpPr>
            <a:spLocks noChangeArrowheads="1"/>
          </p:cNvSpPr>
          <p:nvPr/>
        </p:nvSpPr>
        <p:spPr bwMode="auto">
          <a:xfrm>
            <a:off x="2695576" y="2143125"/>
            <a:ext cx="214313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40" name="Oval 4"/>
          <p:cNvSpPr>
            <a:spLocks noChangeArrowheads="1"/>
          </p:cNvSpPr>
          <p:nvPr/>
        </p:nvSpPr>
        <p:spPr bwMode="auto">
          <a:xfrm>
            <a:off x="2376488" y="288131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41" name="Oval 5"/>
          <p:cNvSpPr>
            <a:spLocks noChangeArrowheads="1"/>
          </p:cNvSpPr>
          <p:nvPr/>
        </p:nvSpPr>
        <p:spPr bwMode="auto">
          <a:xfrm>
            <a:off x="2914651" y="3076575"/>
            <a:ext cx="214313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42" name="Oval 6"/>
          <p:cNvSpPr>
            <a:spLocks noChangeArrowheads="1"/>
          </p:cNvSpPr>
          <p:nvPr/>
        </p:nvSpPr>
        <p:spPr bwMode="auto">
          <a:xfrm>
            <a:off x="4824413" y="28575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43" name="Oval 7"/>
          <p:cNvSpPr>
            <a:spLocks noChangeArrowheads="1"/>
          </p:cNvSpPr>
          <p:nvPr/>
        </p:nvSpPr>
        <p:spPr bwMode="auto">
          <a:xfrm>
            <a:off x="4148138" y="259556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44" name="Oval 8"/>
          <p:cNvSpPr>
            <a:spLocks noChangeArrowheads="1"/>
          </p:cNvSpPr>
          <p:nvPr/>
        </p:nvSpPr>
        <p:spPr bwMode="auto">
          <a:xfrm>
            <a:off x="2814638" y="36195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45" name="Oval 9"/>
          <p:cNvSpPr>
            <a:spLocks noChangeArrowheads="1"/>
          </p:cNvSpPr>
          <p:nvPr/>
        </p:nvSpPr>
        <p:spPr bwMode="auto">
          <a:xfrm>
            <a:off x="5395913" y="271462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46" name="Oval 10"/>
          <p:cNvSpPr>
            <a:spLocks noChangeArrowheads="1"/>
          </p:cNvSpPr>
          <p:nvPr/>
        </p:nvSpPr>
        <p:spPr bwMode="auto">
          <a:xfrm>
            <a:off x="4605338" y="33528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47" name="Oval 11"/>
          <p:cNvSpPr>
            <a:spLocks noChangeArrowheads="1"/>
          </p:cNvSpPr>
          <p:nvPr/>
        </p:nvSpPr>
        <p:spPr bwMode="auto">
          <a:xfrm>
            <a:off x="3643313" y="341947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48" name="Oval 12"/>
          <p:cNvSpPr>
            <a:spLocks noChangeArrowheads="1"/>
          </p:cNvSpPr>
          <p:nvPr/>
        </p:nvSpPr>
        <p:spPr bwMode="auto">
          <a:xfrm>
            <a:off x="3638551" y="4014789"/>
            <a:ext cx="214313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49" name="Oval 13"/>
          <p:cNvSpPr>
            <a:spLocks noChangeArrowheads="1"/>
          </p:cNvSpPr>
          <p:nvPr/>
        </p:nvSpPr>
        <p:spPr bwMode="auto">
          <a:xfrm>
            <a:off x="4576763" y="229552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50" name="Oval 14"/>
          <p:cNvSpPr>
            <a:spLocks noChangeArrowheads="1"/>
          </p:cNvSpPr>
          <p:nvPr/>
        </p:nvSpPr>
        <p:spPr bwMode="auto">
          <a:xfrm>
            <a:off x="4572001" y="4048125"/>
            <a:ext cx="214313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51" name="Oval 15"/>
          <p:cNvSpPr>
            <a:spLocks noChangeArrowheads="1"/>
          </p:cNvSpPr>
          <p:nvPr/>
        </p:nvSpPr>
        <p:spPr bwMode="auto">
          <a:xfrm>
            <a:off x="5195888" y="234315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52" name="Oval 16"/>
          <p:cNvSpPr>
            <a:spLocks noChangeArrowheads="1"/>
          </p:cNvSpPr>
          <p:nvPr/>
        </p:nvSpPr>
        <p:spPr bwMode="auto">
          <a:xfrm>
            <a:off x="4148138" y="326707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53" name="Oval 17"/>
          <p:cNvSpPr>
            <a:spLocks noChangeArrowheads="1"/>
          </p:cNvSpPr>
          <p:nvPr/>
        </p:nvSpPr>
        <p:spPr bwMode="auto">
          <a:xfrm>
            <a:off x="4357688" y="383381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54" name="Oval 18"/>
          <p:cNvSpPr>
            <a:spLocks noChangeArrowheads="1"/>
          </p:cNvSpPr>
          <p:nvPr/>
        </p:nvSpPr>
        <p:spPr bwMode="auto">
          <a:xfrm>
            <a:off x="5395913" y="322897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55" name="Oval 19"/>
          <p:cNvSpPr>
            <a:spLocks noChangeArrowheads="1"/>
          </p:cNvSpPr>
          <p:nvPr/>
        </p:nvSpPr>
        <p:spPr bwMode="auto">
          <a:xfrm>
            <a:off x="3590926" y="1995489"/>
            <a:ext cx="214313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56" name="Rectangle 20"/>
          <p:cNvSpPr>
            <a:spLocks noChangeArrowheads="1"/>
          </p:cNvSpPr>
          <p:nvPr/>
        </p:nvSpPr>
        <p:spPr bwMode="auto">
          <a:xfrm>
            <a:off x="5967413" y="4329113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57" name="Rectangle 21"/>
          <p:cNvSpPr>
            <a:spLocks noChangeArrowheads="1"/>
          </p:cNvSpPr>
          <p:nvPr/>
        </p:nvSpPr>
        <p:spPr bwMode="auto">
          <a:xfrm>
            <a:off x="7191376" y="426720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58" name="Rectangle 22"/>
          <p:cNvSpPr>
            <a:spLocks noChangeArrowheads="1"/>
          </p:cNvSpPr>
          <p:nvPr/>
        </p:nvSpPr>
        <p:spPr bwMode="auto">
          <a:xfrm>
            <a:off x="5600701" y="504825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59" name="Rectangle 23"/>
          <p:cNvSpPr>
            <a:spLocks noChangeArrowheads="1"/>
          </p:cNvSpPr>
          <p:nvPr/>
        </p:nvSpPr>
        <p:spPr bwMode="auto">
          <a:xfrm>
            <a:off x="5610226" y="5872163"/>
            <a:ext cx="214313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60" name="Rectangle 24"/>
          <p:cNvSpPr>
            <a:spLocks noChangeArrowheads="1"/>
          </p:cNvSpPr>
          <p:nvPr/>
        </p:nvSpPr>
        <p:spPr bwMode="auto">
          <a:xfrm>
            <a:off x="5162551" y="5781676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61" name="Rectangle 25"/>
          <p:cNvSpPr>
            <a:spLocks noChangeArrowheads="1"/>
          </p:cNvSpPr>
          <p:nvPr/>
        </p:nvSpPr>
        <p:spPr bwMode="auto">
          <a:xfrm>
            <a:off x="6329363" y="5676901"/>
            <a:ext cx="214312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62" name="Rectangle 26"/>
          <p:cNvSpPr>
            <a:spLocks noChangeArrowheads="1"/>
          </p:cNvSpPr>
          <p:nvPr/>
        </p:nvSpPr>
        <p:spPr bwMode="auto">
          <a:xfrm>
            <a:off x="7167563" y="5757863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63" name="Rectangle 27"/>
          <p:cNvSpPr>
            <a:spLocks noChangeArrowheads="1"/>
          </p:cNvSpPr>
          <p:nvPr/>
        </p:nvSpPr>
        <p:spPr bwMode="auto">
          <a:xfrm>
            <a:off x="6805613" y="5024438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64" name="Rectangle 28"/>
          <p:cNvSpPr>
            <a:spLocks noChangeArrowheads="1"/>
          </p:cNvSpPr>
          <p:nvPr/>
        </p:nvSpPr>
        <p:spPr bwMode="auto">
          <a:xfrm>
            <a:off x="6843713" y="3876676"/>
            <a:ext cx="214312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65" name="Rectangle 29"/>
          <p:cNvSpPr>
            <a:spLocks noChangeArrowheads="1"/>
          </p:cNvSpPr>
          <p:nvPr/>
        </p:nvSpPr>
        <p:spPr bwMode="auto">
          <a:xfrm>
            <a:off x="7639051" y="525780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66" name="Rectangle 30"/>
          <p:cNvSpPr>
            <a:spLocks noChangeArrowheads="1"/>
          </p:cNvSpPr>
          <p:nvPr/>
        </p:nvSpPr>
        <p:spPr bwMode="auto">
          <a:xfrm>
            <a:off x="6619876" y="4424363"/>
            <a:ext cx="214313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67" name="Rectangle 31"/>
          <p:cNvSpPr>
            <a:spLocks noChangeArrowheads="1"/>
          </p:cNvSpPr>
          <p:nvPr/>
        </p:nvSpPr>
        <p:spPr bwMode="auto">
          <a:xfrm>
            <a:off x="6143626" y="516255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68" name="Rectangle 32"/>
          <p:cNvSpPr>
            <a:spLocks noChangeArrowheads="1"/>
          </p:cNvSpPr>
          <p:nvPr/>
        </p:nvSpPr>
        <p:spPr bwMode="auto">
          <a:xfrm>
            <a:off x="7758113" y="4848226"/>
            <a:ext cx="214312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69" name="Rectangle 33"/>
          <p:cNvSpPr>
            <a:spLocks noChangeArrowheads="1"/>
          </p:cNvSpPr>
          <p:nvPr/>
        </p:nvSpPr>
        <p:spPr bwMode="auto">
          <a:xfrm>
            <a:off x="7853363" y="3729038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70" name="Line 34"/>
          <p:cNvSpPr>
            <a:spLocks noChangeShapeType="1"/>
          </p:cNvSpPr>
          <p:nvPr/>
        </p:nvSpPr>
        <p:spPr bwMode="auto">
          <a:xfrm flipV="1">
            <a:off x="3338514" y="1914526"/>
            <a:ext cx="4586287" cy="4329113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72" name="Line 36"/>
          <p:cNvSpPr>
            <a:spLocks noChangeShapeType="1"/>
          </p:cNvSpPr>
          <p:nvPr/>
        </p:nvSpPr>
        <p:spPr bwMode="auto">
          <a:xfrm flipV="1">
            <a:off x="4724400" y="3357564"/>
            <a:ext cx="800100" cy="75723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73" name="Line 37"/>
          <p:cNvSpPr>
            <a:spLocks noChangeShapeType="1"/>
          </p:cNvSpPr>
          <p:nvPr/>
        </p:nvSpPr>
        <p:spPr bwMode="auto">
          <a:xfrm flipH="1" flipV="1">
            <a:off x="2947988" y="3724275"/>
            <a:ext cx="742950" cy="4000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74" name="Line 38"/>
          <p:cNvSpPr>
            <a:spLocks noChangeShapeType="1"/>
          </p:cNvSpPr>
          <p:nvPr/>
        </p:nvSpPr>
        <p:spPr bwMode="auto">
          <a:xfrm flipH="1" flipV="1">
            <a:off x="3729038" y="4119564"/>
            <a:ext cx="971550" cy="285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75" name="Line 39"/>
          <p:cNvSpPr>
            <a:spLocks noChangeShapeType="1"/>
          </p:cNvSpPr>
          <p:nvPr/>
        </p:nvSpPr>
        <p:spPr bwMode="auto">
          <a:xfrm flipH="1" flipV="1">
            <a:off x="2505076" y="2995614"/>
            <a:ext cx="442913" cy="70008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76" name="Line 40"/>
          <p:cNvSpPr>
            <a:spLocks noChangeShapeType="1"/>
          </p:cNvSpPr>
          <p:nvPr/>
        </p:nvSpPr>
        <p:spPr bwMode="auto">
          <a:xfrm flipV="1">
            <a:off x="2514601" y="2233613"/>
            <a:ext cx="271463" cy="7429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77" name="Line 41"/>
          <p:cNvSpPr>
            <a:spLocks noChangeShapeType="1"/>
          </p:cNvSpPr>
          <p:nvPr/>
        </p:nvSpPr>
        <p:spPr bwMode="auto">
          <a:xfrm flipV="1">
            <a:off x="2795589" y="2114550"/>
            <a:ext cx="885825" cy="1285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78" name="Line 42"/>
          <p:cNvSpPr>
            <a:spLocks noChangeShapeType="1"/>
          </p:cNvSpPr>
          <p:nvPr/>
        </p:nvSpPr>
        <p:spPr bwMode="auto">
          <a:xfrm>
            <a:off x="3705226" y="2095501"/>
            <a:ext cx="1571625" cy="328613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79" name="Line 43"/>
          <p:cNvSpPr>
            <a:spLocks noChangeShapeType="1"/>
          </p:cNvSpPr>
          <p:nvPr/>
        </p:nvSpPr>
        <p:spPr bwMode="auto">
          <a:xfrm>
            <a:off x="5343525" y="2447926"/>
            <a:ext cx="128588" cy="328613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80" name="Line 44"/>
          <p:cNvSpPr>
            <a:spLocks noChangeShapeType="1"/>
          </p:cNvSpPr>
          <p:nvPr/>
        </p:nvSpPr>
        <p:spPr bwMode="auto">
          <a:xfrm>
            <a:off x="5481639" y="2886075"/>
            <a:ext cx="28575" cy="5143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81" name="Line 45"/>
          <p:cNvSpPr>
            <a:spLocks noChangeShapeType="1"/>
          </p:cNvSpPr>
          <p:nvPr/>
        </p:nvSpPr>
        <p:spPr bwMode="auto">
          <a:xfrm flipV="1">
            <a:off x="5262564" y="4395789"/>
            <a:ext cx="771525" cy="144303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82" name="Line 46"/>
          <p:cNvSpPr>
            <a:spLocks noChangeShapeType="1"/>
          </p:cNvSpPr>
          <p:nvPr/>
        </p:nvSpPr>
        <p:spPr bwMode="auto">
          <a:xfrm flipV="1">
            <a:off x="6100764" y="3933826"/>
            <a:ext cx="828675" cy="442913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83" name="Line 47"/>
          <p:cNvSpPr>
            <a:spLocks noChangeShapeType="1"/>
          </p:cNvSpPr>
          <p:nvPr/>
        </p:nvSpPr>
        <p:spPr bwMode="auto">
          <a:xfrm flipV="1">
            <a:off x="5786438" y="5848351"/>
            <a:ext cx="1414462" cy="1428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84" name="Line 48"/>
          <p:cNvSpPr>
            <a:spLocks noChangeShapeType="1"/>
          </p:cNvSpPr>
          <p:nvPr/>
        </p:nvSpPr>
        <p:spPr bwMode="auto">
          <a:xfrm>
            <a:off x="5295901" y="5915025"/>
            <a:ext cx="428625" cy="7143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85" name="Line 49"/>
          <p:cNvSpPr>
            <a:spLocks noChangeShapeType="1"/>
          </p:cNvSpPr>
          <p:nvPr/>
        </p:nvSpPr>
        <p:spPr bwMode="auto">
          <a:xfrm flipV="1">
            <a:off x="7281863" y="5372100"/>
            <a:ext cx="442912" cy="52863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86" name="Line 50"/>
          <p:cNvSpPr>
            <a:spLocks noChangeShapeType="1"/>
          </p:cNvSpPr>
          <p:nvPr/>
        </p:nvSpPr>
        <p:spPr bwMode="auto">
          <a:xfrm flipV="1">
            <a:off x="7762875" y="4967289"/>
            <a:ext cx="114300" cy="3714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87" name="Line 51"/>
          <p:cNvSpPr>
            <a:spLocks noChangeShapeType="1"/>
          </p:cNvSpPr>
          <p:nvPr/>
        </p:nvSpPr>
        <p:spPr bwMode="auto">
          <a:xfrm flipV="1">
            <a:off x="6972300" y="3819525"/>
            <a:ext cx="971550" cy="1143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88" name="Line 52"/>
          <p:cNvSpPr>
            <a:spLocks noChangeShapeType="1"/>
          </p:cNvSpPr>
          <p:nvPr/>
        </p:nvSpPr>
        <p:spPr bwMode="auto">
          <a:xfrm flipV="1">
            <a:off x="7867651" y="3857626"/>
            <a:ext cx="85725" cy="111442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89" name="Oval 53"/>
          <p:cNvSpPr>
            <a:spLocks noChangeArrowheads="1"/>
          </p:cNvSpPr>
          <p:nvPr/>
        </p:nvSpPr>
        <p:spPr bwMode="auto">
          <a:xfrm>
            <a:off x="5095876" y="3486151"/>
            <a:ext cx="314325" cy="314325"/>
          </a:xfrm>
          <a:prstGeom prst="ellipse">
            <a:avLst/>
          </a:prstGeom>
          <a:solidFill>
            <a:srgbClr val="66FF66"/>
          </a:solidFill>
          <a:ln w="28575">
            <a:solidFill>
              <a:srgbClr val="66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altLang="en-US">
              <a:solidFill>
                <a:srgbClr val="66FF66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90" name="Oval 54"/>
          <p:cNvSpPr>
            <a:spLocks noChangeArrowheads="1"/>
          </p:cNvSpPr>
          <p:nvPr/>
        </p:nvSpPr>
        <p:spPr bwMode="auto">
          <a:xfrm>
            <a:off x="5919789" y="4281489"/>
            <a:ext cx="314325" cy="314325"/>
          </a:xfrm>
          <a:prstGeom prst="ellipse">
            <a:avLst/>
          </a:prstGeom>
          <a:solidFill>
            <a:srgbClr val="66FF66"/>
          </a:solidFill>
          <a:ln w="28575">
            <a:solidFill>
              <a:srgbClr val="66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altLang="en-US">
              <a:solidFill>
                <a:srgbClr val="66FF66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91" name="Line 55"/>
          <p:cNvSpPr>
            <a:spLocks noChangeShapeType="1"/>
          </p:cNvSpPr>
          <p:nvPr/>
        </p:nvSpPr>
        <p:spPr bwMode="auto">
          <a:xfrm flipH="1" flipV="1">
            <a:off x="5295901" y="3686175"/>
            <a:ext cx="785813" cy="75723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92" name="Text Box 56"/>
          <p:cNvSpPr txBox="1">
            <a:spLocks noChangeArrowheads="1"/>
          </p:cNvSpPr>
          <p:nvPr/>
        </p:nvSpPr>
        <p:spPr bwMode="auto">
          <a:xfrm>
            <a:off x="4875213" y="3148014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sz="3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244793" name="Text Box 57"/>
          <p:cNvSpPr txBox="1">
            <a:spLocks noChangeArrowheads="1"/>
          </p:cNvSpPr>
          <p:nvPr/>
        </p:nvSpPr>
        <p:spPr bwMode="auto">
          <a:xfrm>
            <a:off x="5927726" y="3771900"/>
            <a:ext cx="3738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sz="3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244794" name="Oval 58"/>
          <p:cNvSpPr>
            <a:spLocks noChangeArrowheads="1"/>
          </p:cNvSpPr>
          <p:nvPr/>
        </p:nvSpPr>
        <p:spPr bwMode="auto">
          <a:xfrm>
            <a:off x="5867400" y="4191000"/>
            <a:ext cx="381000" cy="5334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95" name="Oval 59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96" name="Oval 60"/>
          <p:cNvSpPr>
            <a:spLocks noChangeArrowheads="1"/>
          </p:cNvSpPr>
          <p:nvPr/>
        </p:nvSpPr>
        <p:spPr bwMode="auto">
          <a:xfrm>
            <a:off x="5334000" y="3124200"/>
            <a:ext cx="381000" cy="381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797" name="Text Box 61"/>
          <p:cNvSpPr txBox="1">
            <a:spLocks noChangeArrowheads="1"/>
          </p:cNvSpPr>
          <p:nvPr/>
        </p:nvSpPr>
        <p:spPr bwMode="auto">
          <a:xfrm>
            <a:off x="7924800" y="1679576"/>
            <a:ext cx="248337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altLang="en-US" sz="3600" i="1" baseline="30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 </a:t>
            </a:r>
            <a:r>
              <a:rPr lang="en-US" altLang="en-US" sz="36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 + b =0</a:t>
            </a:r>
          </a:p>
          <a:p>
            <a:r>
              <a:rPr lang="en-US" altLang="en-US" sz="36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 = d - c</a:t>
            </a:r>
          </a:p>
        </p:txBody>
      </p:sp>
    </p:spTree>
    <p:extLst>
      <p:ext uri="{BB962C8B-B14F-4D97-AF65-F5344CB8AC3E}">
        <p14:creationId xmlns:p14="http://schemas.microsoft.com/office/powerpoint/2010/main" val="2634439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cap="none" spc="-73" dirty="0">
                <a:solidFill>
                  <a:srgbClr val="A36900"/>
                </a:solidFill>
                <a:latin typeface="Calibri"/>
                <a:cs typeface="Calibri"/>
              </a:rPr>
              <a:t>Large Margin Linear Classifier </a:t>
            </a:r>
          </a:p>
        </p:txBody>
      </p:sp>
      <p:sp>
        <p:nvSpPr>
          <p:cNvPr id="83993" name="Rectangle 25"/>
          <p:cNvSpPr>
            <a:spLocks noGrp="1" noChangeArrowheads="1"/>
          </p:cNvSpPr>
          <p:nvPr>
            <p:ph sz="quarter" idx="13"/>
          </p:nvPr>
        </p:nvSpPr>
        <p:spPr>
          <a:xfrm>
            <a:off x="910892" y="1909466"/>
            <a:ext cx="9720262" cy="4275434"/>
          </a:xfrm>
          <a:noFill/>
          <a:ln/>
        </p:spPr>
        <p:txBody>
          <a:bodyPr>
            <a:normAutofit/>
          </a:bodyPr>
          <a:lstStyle/>
          <a:p>
            <a:r>
              <a:rPr lang="en-US" altLang="zh-CN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know that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 rot="19686167">
            <a:off x="5638800" y="3194050"/>
            <a:ext cx="4572000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3972" name="Group 4"/>
          <p:cNvGrpSpPr>
            <a:grpSpLocks/>
          </p:cNvGrpSpPr>
          <p:nvPr/>
        </p:nvGrpSpPr>
        <p:grpSpPr bwMode="auto">
          <a:xfrm>
            <a:off x="5867400" y="1600200"/>
            <a:ext cx="4419600" cy="4419600"/>
            <a:chOff x="2736" y="1008"/>
            <a:chExt cx="2784" cy="2784"/>
          </a:xfrm>
        </p:grpSpPr>
        <p:sp>
          <p:nvSpPr>
            <p:cNvPr id="83973" name="Line 5"/>
            <p:cNvSpPr>
              <a:spLocks noChangeShapeType="1"/>
            </p:cNvSpPr>
            <p:nvPr/>
          </p:nvSpPr>
          <p:spPr bwMode="auto">
            <a:xfrm>
              <a:off x="2736" y="3648"/>
              <a:ext cx="27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974" name="Line 6"/>
            <p:cNvSpPr>
              <a:spLocks noChangeShapeType="1"/>
            </p:cNvSpPr>
            <p:nvPr/>
          </p:nvSpPr>
          <p:spPr bwMode="auto">
            <a:xfrm flipV="1">
              <a:off x="2928" y="1008"/>
              <a:ext cx="0" cy="27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3975" name="Group 7"/>
          <p:cNvGrpSpPr>
            <a:grpSpLocks/>
          </p:cNvGrpSpPr>
          <p:nvPr/>
        </p:nvGrpSpPr>
        <p:grpSpPr bwMode="auto">
          <a:xfrm>
            <a:off x="7391400" y="3886200"/>
            <a:ext cx="1828800" cy="1447800"/>
            <a:chOff x="3696" y="2448"/>
            <a:chExt cx="1152" cy="912"/>
          </a:xfrm>
        </p:grpSpPr>
        <p:sp>
          <p:nvSpPr>
            <p:cNvPr id="83976" name="Oval 8"/>
            <p:cNvSpPr>
              <a:spLocks noChangeArrowheads="1"/>
            </p:cNvSpPr>
            <p:nvPr/>
          </p:nvSpPr>
          <p:spPr bwMode="auto">
            <a:xfrm>
              <a:off x="3840" y="264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977" name="Oval 9"/>
            <p:cNvSpPr>
              <a:spLocks noChangeArrowheads="1"/>
            </p:cNvSpPr>
            <p:nvPr/>
          </p:nvSpPr>
          <p:spPr bwMode="auto">
            <a:xfrm>
              <a:off x="4272" y="249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978" name="Oval 10"/>
            <p:cNvSpPr>
              <a:spLocks noChangeArrowheads="1"/>
            </p:cNvSpPr>
            <p:nvPr/>
          </p:nvSpPr>
          <p:spPr bwMode="auto">
            <a:xfrm>
              <a:off x="4224" y="273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979" name="Oval 11"/>
            <p:cNvSpPr>
              <a:spLocks noChangeArrowheads="1"/>
            </p:cNvSpPr>
            <p:nvPr/>
          </p:nvSpPr>
          <p:spPr bwMode="auto">
            <a:xfrm>
              <a:off x="4512" y="278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980" name="Oval 12"/>
            <p:cNvSpPr>
              <a:spLocks noChangeArrowheads="1"/>
            </p:cNvSpPr>
            <p:nvPr/>
          </p:nvSpPr>
          <p:spPr bwMode="auto">
            <a:xfrm>
              <a:off x="4752" y="244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981" name="Oval 13"/>
            <p:cNvSpPr>
              <a:spLocks noChangeArrowheads="1"/>
            </p:cNvSpPr>
            <p:nvPr/>
          </p:nvSpPr>
          <p:spPr bwMode="auto">
            <a:xfrm>
              <a:off x="4032" y="297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982" name="Oval 14"/>
            <p:cNvSpPr>
              <a:spLocks noChangeArrowheads="1"/>
            </p:cNvSpPr>
            <p:nvPr/>
          </p:nvSpPr>
          <p:spPr bwMode="auto">
            <a:xfrm>
              <a:off x="3696" y="326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983" name="Oval 15"/>
            <p:cNvSpPr>
              <a:spLocks noChangeArrowheads="1"/>
            </p:cNvSpPr>
            <p:nvPr/>
          </p:nvSpPr>
          <p:spPr bwMode="auto">
            <a:xfrm>
              <a:off x="4560" y="312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3984" name="Group 16"/>
          <p:cNvGrpSpPr>
            <a:grpSpLocks/>
          </p:cNvGrpSpPr>
          <p:nvPr/>
        </p:nvGrpSpPr>
        <p:grpSpPr bwMode="auto">
          <a:xfrm>
            <a:off x="6629400" y="2057400"/>
            <a:ext cx="2209800" cy="1447800"/>
            <a:chOff x="3216" y="1296"/>
            <a:chExt cx="1392" cy="912"/>
          </a:xfrm>
        </p:grpSpPr>
        <p:sp>
          <p:nvSpPr>
            <p:cNvPr id="83985" name="Oval 17"/>
            <p:cNvSpPr>
              <a:spLocks noChangeArrowheads="1"/>
            </p:cNvSpPr>
            <p:nvPr/>
          </p:nvSpPr>
          <p:spPr bwMode="auto">
            <a:xfrm>
              <a:off x="3216" y="134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986" name="Oval 18"/>
            <p:cNvSpPr>
              <a:spLocks noChangeArrowheads="1"/>
            </p:cNvSpPr>
            <p:nvPr/>
          </p:nvSpPr>
          <p:spPr bwMode="auto">
            <a:xfrm>
              <a:off x="3264" y="163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987" name="Oval 19"/>
            <p:cNvSpPr>
              <a:spLocks noChangeArrowheads="1"/>
            </p:cNvSpPr>
            <p:nvPr/>
          </p:nvSpPr>
          <p:spPr bwMode="auto">
            <a:xfrm>
              <a:off x="3792" y="153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988" name="Oval 20"/>
            <p:cNvSpPr>
              <a:spLocks noChangeArrowheads="1"/>
            </p:cNvSpPr>
            <p:nvPr/>
          </p:nvSpPr>
          <p:spPr bwMode="auto">
            <a:xfrm>
              <a:off x="3264" y="211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989" name="Oval 21"/>
            <p:cNvSpPr>
              <a:spLocks noChangeArrowheads="1"/>
            </p:cNvSpPr>
            <p:nvPr/>
          </p:nvSpPr>
          <p:spPr bwMode="auto">
            <a:xfrm>
              <a:off x="3696" y="211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990" name="Oval 22"/>
            <p:cNvSpPr>
              <a:spLocks noChangeArrowheads="1"/>
            </p:cNvSpPr>
            <p:nvPr/>
          </p:nvSpPr>
          <p:spPr bwMode="auto">
            <a:xfrm>
              <a:off x="4272" y="129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991" name="Oval 23"/>
            <p:cNvSpPr>
              <a:spLocks noChangeArrowheads="1"/>
            </p:cNvSpPr>
            <p:nvPr/>
          </p:nvSpPr>
          <p:spPr bwMode="auto">
            <a:xfrm>
              <a:off x="4512" y="158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3992" name="Line 24"/>
          <p:cNvSpPr>
            <a:spLocks noChangeShapeType="1"/>
          </p:cNvSpPr>
          <p:nvPr/>
        </p:nvSpPr>
        <p:spPr bwMode="auto">
          <a:xfrm flipV="1">
            <a:off x="5791200" y="2286000"/>
            <a:ext cx="426720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994" name="Rectangle 26"/>
          <p:cNvSpPr>
            <a:spLocks noChangeArrowheads="1"/>
          </p:cNvSpPr>
          <p:nvPr/>
        </p:nvSpPr>
        <p:spPr bwMode="auto">
          <a:xfrm>
            <a:off x="1981200" y="3505200"/>
            <a:ext cx="36576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2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margin width is:</a:t>
            </a:r>
          </a:p>
        </p:txBody>
      </p:sp>
      <p:sp>
        <p:nvSpPr>
          <p:cNvPr id="83995" name="Text Box 27"/>
          <p:cNvSpPr txBox="1">
            <a:spLocks noChangeArrowheads="1"/>
          </p:cNvSpPr>
          <p:nvPr/>
        </p:nvSpPr>
        <p:spPr bwMode="auto">
          <a:xfrm>
            <a:off x="10042525" y="5294314"/>
            <a:ext cx="4523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zh-CN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83996" name="Text Box 28"/>
          <p:cNvSpPr txBox="1">
            <a:spLocks noChangeArrowheads="1"/>
          </p:cNvSpPr>
          <p:nvPr/>
        </p:nvSpPr>
        <p:spPr bwMode="auto">
          <a:xfrm>
            <a:off x="6248400" y="1447801"/>
            <a:ext cx="4523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zh-CN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grpSp>
        <p:nvGrpSpPr>
          <p:cNvPr id="83997" name="Group 29"/>
          <p:cNvGrpSpPr>
            <a:grpSpLocks/>
          </p:cNvGrpSpPr>
          <p:nvPr/>
        </p:nvGrpSpPr>
        <p:grpSpPr bwMode="auto">
          <a:xfrm>
            <a:off x="10356516" y="1616076"/>
            <a:ext cx="1931987" cy="871537"/>
            <a:chOff x="4445" y="467"/>
            <a:chExt cx="1217" cy="549"/>
          </a:xfrm>
        </p:grpSpPr>
        <p:sp>
          <p:nvSpPr>
            <p:cNvPr id="83998" name="Text Box 30"/>
            <p:cNvSpPr txBox="1">
              <a:spLocks noChangeArrowheads="1"/>
            </p:cNvSpPr>
            <p:nvPr/>
          </p:nvSpPr>
          <p:spPr bwMode="auto">
            <a:xfrm>
              <a:off x="4462" y="468"/>
              <a:ext cx="1200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00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denotes +1</a:t>
              </a:r>
            </a:p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00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denotes -1</a:t>
              </a:r>
            </a:p>
          </p:txBody>
        </p:sp>
        <p:grpSp>
          <p:nvGrpSpPr>
            <p:cNvPr id="83999" name="Group 31"/>
            <p:cNvGrpSpPr>
              <a:grpSpLocks/>
            </p:cNvGrpSpPr>
            <p:nvPr/>
          </p:nvGrpSpPr>
          <p:grpSpPr bwMode="auto">
            <a:xfrm>
              <a:off x="4445" y="467"/>
              <a:ext cx="1060" cy="549"/>
              <a:chOff x="4445" y="467"/>
              <a:chExt cx="1060" cy="549"/>
            </a:xfrm>
          </p:grpSpPr>
          <p:sp>
            <p:nvSpPr>
              <p:cNvPr id="84000" name="Oval 32"/>
              <p:cNvSpPr>
                <a:spLocks noChangeArrowheads="1"/>
              </p:cNvSpPr>
              <p:nvPr/>
            </p:nvSpPr>
            <p:spPr bwMode="auto">
              <a:xfrm>
                <a:off x="4522" y="859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001" name="Oval 33"/>
              <p:cNvSpPr>
                <a:spLocks noChangeArrowheads="1"/>
              </p:cNvSpPr>
              <p:nvPr/>
            </p:nvSpPr>
            <p:spPr bwMode="auto">
              <a:xfrm>
                <a:off x="4505" y="5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002" name="Rectangle 34"/>
              <p:cNvSpPr>
                <a:spLocks noChangeArrowheads="1"/>
              </p:cNvSpPr>
              <p:nvPr/>
            </p:nvSpPr>
            <p:spPr bwMode="auto">
              <a:xfrm>
                <a:off x="4445" y="467"/>
                <a:ext cx="1060" cy="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84003" name="Object 35"/>
          <p:cNvGraphicFramePr>
            <a:graphicFrameLocks noChangeAspect="1"/>
          </p:cNvGraphicFramePr>
          <p:nvPr>
            <p:extLst/>
          </p:nvPr>
        </p:nvGraphicFramePr>
        <p:xfrm>
          <a:off x="2971801" y="1981201"/>
          <a:ext cx="1954213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Equation" r:id="rId3" imgW="927000" imgH="457200" progId="Equation.DSMT4">
                  <p:embed/>
                </p:oleObj>
              </mc:Choice>
              <mc:Fallback>
                <p:oleObj name="Equation" r:id="rId3" imgW="927000" imgH="457200" progId="Equation.DSMT4">
                  <p:embed/>
                  <p:pic>
                    <p:nvPicPr>
                      <p:cNvPr id="8400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1981201"/>
                        <a:ext cx="1954213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07" name="Line 39"/>
          <p:cNvSpPr>
            <a:spLocks noChangeShapeType="1"/>
          </p:cNvSpPr>
          <p:nvPr/>
        </p:nvSpPr>
        <p:spPr bwMode="auto">
          <a:xfrm>
            <a:off x="9753600" y="1981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008" name="Text Box 40"/>
          <p:cNvSpPr txBox="1">
            <a:spLocks noChangeArrowheads="1"/>
          </p:cNvSpPr>
          <p:nvPr/>
        </p:nvSpPr>
        <p:spPr bwMode="auto">
          <a:xfrm>
            <a:off x="9099550" y="1614489"/>
            <a:ext cx="11520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99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Margin</a:t>
            </a: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auto">
          <a:xfrm rot="19545260">
            <a:off x="7467600" y="32004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altLang="zh-CN" b="1" i="1" baseline="30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altLang="zh-CN" b="1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x + b = 0</a:t>
            </a:r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auto">
          <a:xfrm rot="19545260">
            <a:off x="8001000" y="32766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altLang="zh-CN" b="1" i="1" baseline="30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altLang="zh-CN" b="1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x + b = -1</a:t>
            </a:r>
          </a:p>
        </p:txBody>
      </p:sp>
      <p:sp>
        <p:nvSpPr>
          <p:cNvPr id="84011" name="Rectangle 43"/>
          <p:cNvSpPr>
            <a:spLocks noChangeArrowheads="1"/>
          </p:cNvSpPr>
          <p:nvPr/>
        </p:nvSpPr>
        <p:spPr bwMode="auto">
          <a:xfrm rot="19545260">
            <a:off x="6781800" y="26670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altLang="zh-CN" b="1" i="1" baseline="30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altLang="zh-CN" b="1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x + b = 1</a:t>
            </a:r>
          </a:p>
        </p:txBody>
      </p:sp>
      <p:grpSp>
        <p:nvGrpSpPr>
          <p:cNvPr id="84021" name="Group 53"/>
          <p:cNvGrpSpPr>
            <a:grpSpLocks/>
          </p:cNvGrpSpPr>
          <p:nvPr/>
        </p:nvGrpSpPr>
        <p:grpSpPr bwMode="auto">
          <a:xfrm>
            <a:off x="6934202" y="2147888"/>
            <a:ext cx="2295526" cy="2443162"/>
            <a:chOff x="3408" y="1353"/>
            <a:chExt cx="1446" cy="1539"/>
          </a:xfrm>
        </p:grpSpPr>
        <p:sp>
          <p:nvSpPr>
            <p:cNvPr id="84012" name="Oval 44"/>
            <p:cNvSpPr>
              <a:spLocks noChangeArrowheads="1"/>
            </p:cNvSpPr>
            <p:nvPr/>
          </p:nvSpPr>
          <p:spPr bwMode="auto">
            <a:xfrm>
              <a:off x="3648" y="206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013" name="Oval 45"/>
            <p:cNvSpPr>
              <a:spLocks noChangeArrowheads="1"/>
            </p:cNvSpPr>
            <p:nvPr/>
          </p:nvSpPr>
          <p:spPr bwMode="auto">
            <a:xfrm>
              <a:off x="4464" y="153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014" name="Oval 46"/>
            <p:cNvSpPr>
              <a:spLocks noChangeArrowheads="1"/>
            </p:cNvSpPr>
            <p:nvPr/>
          </p:nvSpPr>
          <p:spPr bwMode="auto">
            <a:xfrm>
              <a:off x="3792" y="259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015" name="Text Box 47"/>
            <p:cNvSpPr txBox="1">
              <a:spLocks noChangeArrowheads="1"/>
            </p:cNvSpPr>
            <p:nvPr/>
          </p:nvSpPr>
          <p:spPr bwMode="auto">
            <a:xfrm>
              <a:off x="3408" y="1968"/>
              <a:ext cx="2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altLang="zh-CN" baseline="3000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</p:txBody>
        </p:sp>
        <p:sp>
          <p:nvSpPr>
            <p:cNvPr id="84016" name="Text Box 48"/>
            <p:cNvSpPr txBox="1">
              <a:spLocks noChangeArrowheads="1"/>
            </p:cNvSpPr>
            <p:nvPr/>
          </p:nvSpPr>
          <p:spPr bwMode="auto">
            <a:xfrm>
              <a:off x="4560" y="1353"/>
              <a:ext cx="2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altLang="zh-CN" baseline="3000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</p:txBody>
        </p:sp>
        <p:sp>
          <p:nvSpPr>
            <p:cNvPr id="84017" name="Text Box 49"/>
            <p:cNvSpPr txBox="1">
              <a:spLocks noChangeArrowheads="1"/>
            </p:cNvSpPr>
            <p:nvPr/>
          </p:nvSpPr>
          <p:spPr bwMode="auto">
            <a:xfrm>
              <a:off x="4004" y="2601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altLang="zh-CN" baseline="3000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-</a:t>
              </a:r>
            </a:p>
          </p:txBody>
        </p:sp>
      </p:grpSp>
      <p:graphicFrame>
        <p:nvGraphicFramePr>
          <p:cNvPr id="84018" name="Object 50"/>
          <p:cNvGraphicFramePr>
            <a:graphicFrameLocks noChangeAspect="1"/>
          </p:cNvGraphicFramePr>
          <p:nvPr>
            <p:extLst/>
          </p:nvPr>
        </p:nvGraphicFramePr>
        <p:xfrm>
          <a:off x="2362200" y="4267200"/>
          <a:ext cx="334645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Equation" r:id="rId5" imgW="1587240" imgH="685800" progId="Equation.DSMT4">
                  <p:embed/>
                </p:oleObj>
              </mc:Choice>
              <mc:Fallback>
                <p:oleObj name="Equation" r:id="rId5" imgW="1587240" imgH="685800" progId="Equation.DSMT4">
                  <p:embed/>
                  <p:pic>
                    <p:nvPicPr>
                      <p:cNvPr id="84018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267200"/>
                        <a:ext cx="3346450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19" name="Line 51"/>
          <p:cNvSpPr>
            <a:spLocks noChangeShapeType="1"/>
          </p:cNvSpPr>
          <p:nvPr/>
        </p:nvSpPr>
        <p:spPr bwMode="auto">
          <a:xfrm flipH="1" flipV="1">
            <a:off x="6865938" y="3757613"/>
            <a:ext cx="228600" cy="381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auto">
          <a:xfrm>
            <a:off x="6629400" y="3886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</a:t>
            </a:r>
          </a:p>
        </p:txBody>
      </p:sp>
      <p:grpSp>
        <p:nvGrpSpPr>
          <p:cNvPr id="84027" name="Group 59"/>
          <p:cNvGrpSpPr>
            <a:grpSpLocks/>
          </p:cNvGrpSpPr>
          <p:nvPr/>
        </p:nvGrpSpPr>
        <p:grpSpPr bwMode="auto">
          <a:xfrm>
            <a:off x="7277099" y="2895600"/>
            <a:ext cx="2543175" cy="2865438"/>
            <a:chOff x="3624" y="1824"/>
            <a:chExt cx="1602" cy="1805"/>
          </a:xfrm>
        </p:grpSpPr>
        <p:sp>
          <p:nvSpPr>
            <p:cNvPr id="84022" name="Text Box 54"/>
            <p:cNvSpPr txBox="1">
              <a:spLocks noChangeArrowheads="1"/>
            </p:cNvSpPr>
            <p:nvPr/>
          </p:nvSpPr>
          <p:spPr bwMode="auto">
            <a:xfrm>
              <a:off x="3734" y="3338"/>
              <a:ext cx="14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99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Support Vectors</a:t>
              </a:r>
            </a:p>
          </p:txBody>
        </p:sp>
        <p:grpSp>
          <p:nvGrpSpPr>
            <p:cNvPr id="84026" name="Group 58"/>
            <p:cNvGrpSpPr>
              <a:grpSpLocks/>
            </p:cNvGrpSpPr>
            <p:nvPr/>
          </p:nvGrpSpPr>
          <p:grpSpPr bwMode="auto">
            <a:xfrm>
              <a:off x="3624" y="1824"/>
              <a:ext cx="1088" cy="1440"/>
              <a:chOff x="3624" y="1824"/>
              <a:chExt cx="1088" cy="1440"/>
            </a:xfrm>
          </p:grpSpPr>
          <p:sp>
            <p:nvSpPr>
              <p:cNvPr id="84023" name="Freeform 55"/>
              <p:cNvSpPr>
                <a:spLocks/>
              </p:cNvSpPr>
              <p:nvPr/>
            </p:nvSpPr>
            <p:spPr bwMode="auto">
              <a:xfrm>
                <a:off x="3936" y="2808"/>
                <a:ext cx="1" cy="456"/>
              </a:xfrm>
              <a:custGeom>
                <a:avLst/>
                <a:gdLst>
                  <a:gd name="T0" fmla="*/ 0 w 1"/>
                  <a:gd name="T1" fmla="*/ 456 h 456"/>
                  <a:gd name="T2" fmla="*/ 0 w 1"/>
                  <a:gd name="T3" fmla="*/ 72 h 456"/>
                  <a:gd name="T4" fmla="*/ 0 w 1"/>
                  <a:gd name="T5" fmla="*/ 24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56">
                    <a:moveTo>
                      <a:pt x="0" y="456"/>
                    </a:moveTo>
                    <a:cubicBezTo>
                      <a:pt x="0" y="300"/>
                      <a:pt x="0" y="144"/>
                      <a:pt x="0" y="72"/>
                    </a:cubicBezTo>
                    <a:cubicBezTo>
                      <a:pt x="0" y="0"/>
                      <a:pt x="0" y="12"/>
                      <a:pt x="0" y="24"/>
                    </a:cubicBezTo>
                  </a:path>
                </a:pathLst>
              </a:custGeom>
              <a:noFill/>
              <a:ln w="254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024" name="Freeform 56"/>
              <p:cNvSpPr>
                <a:spLocks/>
              </p:cNvSpPr>
              <p:nvPr/>
            </p:nvSpPr>
            <p:spPr bwMode="auto">
              <a:xfrm>
                <a:off x="3984" y="1824"/>
                <a:ext cx="728" cy="1440"/>
              </a:xfrm>
              <a:custGeom>
                <a:avLst/>
                <a:gdLst>
                  <a:gd name="T0" fmla="*/ 0 w 728"/>
                  <a:gd name="T1" fmla="*/ 1440 h 1440"/>
                  <a:gd name="T2" fmla="*/ 624 w 728"/>
                  <a:gd name="T3" fmla="*/ 864 h 1440"/>
                  <a:gd name="T4" fmla="*/ 624 w 728"/>
                  <a:gd name="T5" fmla="*/ 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8" h="1440">
                    <a:moveTo>
                      <a:pt x="0" y="1440"/>
                    </a:moveTo>
                    <a:cubicBezTo>
                      <a:pt x="260" y="1272"/>
                      <a:pt x="520" y="1104"/>
                      <a:pt x="624" y="864"/>
                    </a:cubicBezTo>
                    <a:cubicBezTo>
                      <a:pt x="728" y="624"/>
                      <a:pt x="676" y="312"/>
                      <a:pt x="624" y="0"/>
                    </a:cubicBezTo>
                  </a:path>
                </a:pathLst>
              </a:custGeom>
              <a:noFill/>
              <a:ln w="254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025" name="Freeform 57"/>
              <p:cNvSpPr>
                <a:spLocks/>
              </p:cNvSpPr>
              <p:nvPr/>
            </p:nvSpPr>
            <p:spPr bwMode="auto">
              <a:xfrm>
                <a:off x="3624" y="2304"/>
                <a:ext cx="216" cy="960"/>
              </a:xfrm>
              <a:custGeom>
                <a:avLst/>
                <a:gdLst>
                  <a:gd name="T0" fmla="*/ 216 w 216"/>
                  <a:gd name="T1" fmla="*/ 960 h 960"/>
                  <a:gd name="T2" fmla="*/ 24 w 216"/>
                  <a:gd name="T3" fmla="*/ 672 h 960"/>
                  <a:gd name="T4" fmla="*/ 72 w 216"/>
                  <a:gd name="T5" fmla="*/ 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960">
                    <a:moveTo>
                      <a:pt x="216" y="960"/>
                    </a:moveTo>
                    <a:cubicBezTo>
                      <a:pt x="132" y="896"/>
                      <a:pt x="48" y="832"/>
                      <a:pt x="24" y="672"/>
                    </a:cubicBezTo>
                    <a:cubicBezTo>
                      <a:pt x="0" y="512"/>
                      <a:pt x="36" y="256"/>
                      <a:pt x="72" y="0"/>
                    </a:cubicBezTo>
                  </a:path>
                </a:pathLst>
              </a:custGeom>
              <a:noFill/>
              <a:ln w="25400">
                <a:solidFill>
                  <a:srgbClr val="FF99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4283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cap="none" spc="-73" dirty="0">
                <a:solidFill>
                  <a:srgbClr val="A36900"/>
                </a:solidFill>
                <a:latin typeface="Calibri"/>
                <a:cs typeface="Calibri"/>
              </a:rPr>
              <a:t>Classification Margin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023938" y="1660116"/>
            <a:ext cx="9720262" cy="3962810"/>
          </a:xfrm>
        </p:spPr>
        <p:txBody>
          <a:bodyPr/>
          <a:lstStyle/>
          <a:p>
            <a:r>
              <a:rPr lang="en-US" alt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Distance from example data to the separator is </a:t>
            </a:r>
          </a:p>
          <a:p>
            <a:r>
              <a:rPr lang="en-US" alt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closest to the hyperplane are </a:t>
            </a:r>
            <a:r>
              <a:rPr lang="en-US" altLang="en-US" sz="2400" b="1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support vectors</a:t>
            </a:r>
            <a:r>
              <a:rPr lang="en-US" alt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r>
              <a:rPr lang="en-US" altLang="en-US" sz="2400" b="1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Margin</a:t>
            </a:r>
            <a:r>
              <a:rPr lang="en-US" alt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altLang="en-US" sz="24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ρ</a:t>
            </a:r>
            <a:r>
              <a:rPr lang="en-US" alt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of the separator is the width of separation between classes.</a:t>
            </a:r>
            <a:endParaRPr lang="en-US" altLang="en-US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876" name="Line 4"/>
          <p:cNvSpPr>
            <a:spLocks noChangeShapeType="1"/>
          </p:cNvSpPr>
          <p:nvPr/>
        </p:nvSpPr>
        <p:spPr bwMode="auto">
          <a:xfrm flipV="1">
            <a:off x="4187825" y="334010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877" name="Line 5"/>
          <p:cNvSpPr>
            <a:spLocks noChangeShapeType="1"/>
          </p:cNvSpPr>
          <p:nvPr/>
        </p:nvSpPr>
        <p:spPr bwMode="auto">
          <a:xfrm flipV="1">
            <a:off x="4052888" y="626586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878" name="AutoShape 6"/>
          <p:cNvSpPr>
            <a:spLocks noChangeArrowheads="1"/>
          </p:cNvSpPr>
          <p:nvPr/>
        </p:nvSpPr>
        <p:spPr bwMode="auto">
          <a:xfrm>
            <a:off x="5227638" y="40957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879" name="AutoShape 7"/>
          <p:cNvSpPr>
            <a:spLocks noChangeArrowheads="1"/>
          </p:cNvSpPr>
          <p:nvPr/>
        </p:nvSpPr>
        <p:spPr bwMode="auto">
          <a:xfrm>
            <a:off x="4652963" y="4452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880" name="AutoShape 8"/>
          <p:cNvSpPr>
            <a:spLocks noChangeArrowheads="1"/>
          </p:cNvSpPr>
          <p:nvPr/>
        </p:nvSpPr>
        <p:spPr bwMode="auto">
          <a:xfrm>
            <a:off x="4805363" y="4999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881" name="AutoShape 9"/>
          <p:cNvSpPr>
            <a:spLocks noChangeArrowheads="1"/>
          </p:cNvSpPr>
          <p:nvPr/>
        </p:nvSpPr>
        <p:spPr bwMode="auto">
          <a:xfrm>
            <a:off x="44243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882" name="AutoShape 10"/>
          <p:cNvSpPr>
            <a:spLocks noChangeArrowheads="1"/>
          </p:cNvSpPr>
          <p:nvPr/>
        </p:nvSpPr>
        <p:spPr bwMode="auto">
          <a:xfrm>
            <a:off x="4957763" y="3856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883" name="AutoShape 11"/>
          <p:cNvSpPr>
            <a:spLocks noChangeArrowheads="1"/>
          </p:cNvSpPr>
          <p:nvPr/>
        </p:nvSpPr>
        <p:spPr bwMode="auto">
          <a:xfrm>
            <a:off x="4424363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884" name="AutoShape 12"/>
          <p:cNvSpPr>
            <a:spLocks noChangeArrowheads="1"/>
          </p:cNvSpPr>
          <p:nvPr/>
        </p:nvSpPr>
        <p:spPr bwMode="auto">
          <a:xfrm>
            <a:off x="4576763" y="4922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885" name="AutoShape 13"/>
          <p:cNvSpPr>
            <a:spLocks noChangeArrowheads="1"/>
          </p:cNvSpPr>
          <p:nvPr/>
        </p:nvSpPr>
        <p:spPr bwMode="auto">
          <a:xfrm>
            <a:off x="5338763" y="4541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886" name="AutoShape 14"/>
          <p:cNvSpPr>
            <a:spLocks noChangeArrowheads="1"/>
          </p:cNvSpPr>
          <p:nvPr/>
        </p:nvSpPr>
        <p:spPr bwMode="auto">
          <a:xfrm>
            <a:off x="6240463" y="4529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887" name="AutoShape 15"/>
          <p:cNvSpPr>
            <a:spLocks noChangeArrowheads="1"/>
          </p:cNvSpPr>
          <p:nvPr/>
        </p:nvSpPr>
        <p:spPr bwMode="auto">
          <a:xfrm>
            <a:off x="58721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888" name="AutoShape 16"/>
          <p:cNvSpPr>
            <a:spLocks noChangeArrowheads="1"/>
          </p:cNvSpPr>
          <p:nvPr/>
        </p:nvSpPr>
        <p:spPr bwMode="auto">
          <a:xfrm>
            <a:off x="68627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889" name="AutoShape 17"/>
          <p:cNvSpPr>
            <a:spLocks noChangeArrowheads="1"/>
          </p:cNvSpPr>
          <p:nvPr/>
        </p:nvSpPr>
        <p:spPr bwMode="auto">
          <a:xfrm>
            <a:off x="5554663" y="597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890" name="AutoShape 18"/>
          <p:cNvSpPr>
            <a:spLocks noChangeArrowheads="1"/>
          </p:cNvSpPr>
          <p:nvPr/>
        </p:nvSpPr>
        <p:spPr bwMode="auto">
          <a:xfrm>
            <a:off x="6176963" y="4846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891" name="AutoShape 19"/>
          <p:cNvSpPr>
            <a:spLocks noChangeArrowheads="1"/>
          </p:cNvSpPr>
          <p:nvPr/>
        </p:nvSpPr>
        <p:spPr bwMode="auto">
          <a:xfrm>
            <a:off x="5608638" y="53403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892" name="AutoShape 20"/>
          <p:cNvSpPr>
            <a:spLocks noChangeArrowheads="1"/>
          </p:cNvSpPr>
          <p:nvPr/>
        </p:nvSpPr>
        <p:spPr bwMode="auto">
          <a:xfrm>
            <a:off x="6253163" y="5684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893" name="AutoShape 21"/>
          <p:cNvSpPr>
            <a:spLocks noChangeArrowheads="1"/>
          </p:cNvSpPr>
          <p:nvPr/>
        </p:nvSpPr>
        <p:spPr bwMode="auto">
          <a:xfrm>
            <a:off x="6938963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895" name="AutoShape 23"/>
          <p:cNvSpPr>
            <a:spLocks noChangeArrowheads="1"/>
          </p:cNvSpPr>
          <p:nvPr/>
        </p:nvSpPr>
        <p:spPr bwMode="auto">
          <a:xfrm>
            <a:off x="5424488" y="32575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896" name="AutoShape 24"/>
          <p:cNvSpPr>
            <a:spLocks noChangeArrowheads="1"/>
          </p:cNvSpPr>
          <p:nvPr/>
        </p:nvSpPr>
        <p:spPr bwMode="auto">
          <a:xfrm>
            <a:off x="6034088" y="33337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897" name="AutoShape 25"/>
          <p:cNvSpPr>
            <a:spLocks noChangeArrowheads="1"/>
          </p:cNvSpPr>
          <p:nvPr/>
        </p:nvSpPr>
        <p:spPr bwMode="auto">
          <a:xfrm>
            <a:off x="7100888" y="40957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898" name="Line 26"/>
          <p:cNvSpPr>
            <a:spLocks noChangeShapeType="1"/>
          </p:cNvSpPr>
          <p:nvPr/>
        </p:nvSpPr>
        <p:spPr bwMode="auto">
          <a:xfrm flipV="1">
            <a:off x="4652964" y="3257550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905" name="Line 33"/>
          <p:cNvSpPr>
            <a:spLocks noChangeShapeType="1"/>
          </p:cNvSpPr>
          <p:nvPr/>
        </p:nvSpPr>
        <p:spPr bwMode="auto">
          <a:xfrm>
            <a:off x="5505450" y="3340100"/>
            <a:ext cx="762000" cy="615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906" name="Line 34"/>
          <p:cNvSpPr>
            <a:spLocks noChangeShapeType="1"/>
          </p:cNvSpPr>
          <p:nvPr/>
        </p:nvSpPr>
        <p:spPr bwMode="auto">
          <a:xfrm flipH="1" flipV="1">
            <a:off x="5988050" y="4362450"/>
            <a:ext cx="254000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0790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971321"/>
              </p:ext>
            </p:extLst>
          </p:nvPr>
        </p:nvGraphicFramePr>
        <p:xfrm>
          <a:off x="9338471" y="4111626"/>
          <a:ext cx="118268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Equation" r:id="rId4" imgW="761760" imgH="469800" progId="Equation.3">
                  <p:embed/>
                </p:oleObj>
              </mc:Choice>
              <mc:Fallback>
                <p:oleObj name="Equation" r:id="rId4" imgW="761760" imgH="469800" progId="Equation.3">
                  <p:embed/>
                  <p:pic>
                    <p:nvPicPr>
                      <p:cNvPr id="20790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8471" y="4111626"/>
                        <a:ext cx="1182688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909" name="Text Box 37"/>
          <p:cNvSpPr txBox="1">
            <a:spLocks noChangeArrowheads="1"/>
          </p:cNvSpPr>
          <p:nvPr/>
        </p:nvSpPr>
        <p:spPr bwMode="auto">
          <a:xfrm>
            <a:off x="5610225" y="3476625"/>
            <a:ext cx="49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</a:t>
            </a:r>
          </a:p>
        </p:txBody>
      </p:sp>
      <p:sp>
        <p:nvSpPr>
          <p:cNvPr id="207910" name="Oval 38"/>
          <p:cNvSpPr>
            <a:spLocks noChangeArrowheads="1"/>
          </p:cNvSpPr>
          <p:nvPr/>
        </p:nvSpPr>
        <p:spPr bwMode="auto">
          <a:xfrm>
            <a:off x="5264150" y="4476751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911" name="Oval 39"/>
          <p:cNvSpPr>
            <a:spLocks noChangeArrowheads="1"/>
          </p:cNvSpPr>
          <p:nvPr/>
        </p:nvSpPr>
        <p:spPr bwMode="auto">
          <a:xfrm>
            <a:off x="5537200" y="5272089"/>
            <a:ext cx="228600" cy="219075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912" name="Oval 40"/>
          <p:cNvSpPr>
            <a:spLocks noChangeArrowheads="1"/>
          </p:cNvSpPr>
          <p:nvPr/>
        </p:nvSpPr>
        <p:spPr bwMode="auto">
          <a:xfrm>
            <a:off x="6170613" y="4459289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913" name="Line 41"/>
          <p:cNvSpPr>
            <a:spLocks noChangeShapeType="1"/>
          </p:cNvSpPr>
          <p:nvPr/>
        </p:nvSpPr>
        <p:spPr bwMode="auto">
          <a:xfrm flipH="1" flipV="1">
            <a:off x="5364164" y="5176839"/>
            <a:ext cx="244475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914" name="Line 42"/>
          <p:cNvSpPr>
            <a:spLocks noChangeShapeType="1"/>
          </p:cNvSpPr>
          <p:nvPr/>
        </p:nvSpPr>
        <p:spPr bwMode="auto">
          <a:xfrm flipH="1" flipV="1">
            <a:off x="5416550" y="4614864"/>
            <a:ext cx="234950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915" name="Line 43"/>
          <p:cNvSpPr>
            <a:spLocks noChangeShapeType="1"/>
          </p:cNvSpPr>
          <p:nvPr/>
        </p:nvSpPr>
        <p:spPr bwMode="auto">
          <a:xfrm flipV="1">
            <a:off x="5091114" y="3438525"/>
            <a:ext cx="2009775" cy="26939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916" name="Line 44"/>
          <p:cNvSpPr>
            <a:spLocks noChangeShapeType="1"/>
          </p:cNvSpPr>
          <p:nvPr/>
        </p:nvSpPr>
        <p:spPr bwMode="auto">
          <a:xfrm flipV="1">
            <a:off x="4443414" y="3076575"/>
            <a:ext cx="2066925" cy="2770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917" name="Line 45"/>
          <p:cNvSpPr>
            <a:spLocks noChangeShapeType="1"/>
          </p:cNvSpPr>
          <p:nvPr/>
        </p:nvSpPr>
        <p:spPr bwMode="auto">
          <a:xfrm>
            <a:off x="6457950" y="3143250"/>
            <a:ext cx="552450" cy="4191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918" name="Text Box 46"/>
          <p:cNvSpPr txBox="1">
            <a:spLocks noChangeArrowheads="1"/>
          </p:cNvSpPr>
          <p:nvPr/>
        </p:nvSpPr>
        <p:spPr bwMode="auto">
          <a:xfrm>
            <a:off x="6534150" y="28194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ρ</a:t>
            </a:r>
            <a:endParaRPr lang="en-US" altLang="en-US" i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039640"/>
      </p:ext>
    </p:extLst>
  </p:cSld>
  <p:clrMapOvr>
    <a:masterClrMapping/>
  </p:clrMapOvr>
  <p:transition advTm="34928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cap="none" spc="-73" dirty="0">
                <a:solidFill>
                  <a:srgbClr val="A36900"/>
                </a:solidFill>
                <a:latin typeface="Calibri"/>
                <a:cs typeface="Calibri"/>
              </a:rPr>
              <a:t>Maximum Margin Classification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023938" y="2222090"/>
            <a:ext cx="6121630" cy="39628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Maximizing the margin is good according to intuition and theory.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Implies that only support vectors are important; other training examples are ignorable. </a:t>
            </a:r>
          </a:p>
        </p:txBody>
      </p:sp>
      <p:sp>
        <p:nvSpPr>
          <p:cNvPr id="209950" name="Line 30"/>
          <p:cNvSpPr>
            <a:spLocks noChangeShapeType="1"/>
          </p:cNvSpPr>
          <p:nvPr/>
        </p:nvSpPr>
        <p:spPr bwMode="auto">
          <a:xfrm flipV="1">
            <a:off x="8061556" y="2309322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951" name="Line 31"/>
          <p:cNvSpPr>
            <a:spLocks noChangeShapeType="1"/>
          </p:cNvSpPr>
          <p:nvPr/>
        </p:nvSpPr>
        <p:spPr bwMode="auto">
          <a:xfrm flipV="1">
            <a:off x="7926619" y="5235085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952" name="AutoShape 32"/>
          <p:cNvSpPr>
            <a:spLocks noChangeArrowheads="1"/>
          </p:cNvSpPr>
          <p:nvPr/>
        </p:nvSpPr>
        <p:spPr bwMode="auto">
          <a:xfrm>
            <a:off x="9101369" y="306497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953" name="AutoShape 33"/>
          <p:cNvSpPr>
            <a:spLocks noChangeArrowheads="1"/>
          </p:cNvSpPr>
          <p:nvPr/>
        </p:nvSpPr>
        <p:spPr bwMode="auto">
          <a:xfrm>
            <a:off x="8526694" y="342216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954" name="AutoShape 34"/>
          <p:cNvSpPr>
            <a:spLocks noChangeArrowheads="1"/>
          </p:cNvSpPr>
          <p:nvPr/>
        </p:nvSpPr>
        <p:spPr bwMode="auto">
          <a:xfrm>
            <a:off x="8679094" y="396826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955" name="AutoShape 35"/>
          <p:cNvSpPr>
            <a:spLocks noChangeArrowheads="1"/>
          </p:cNvSpPr>
          <p:nvPr/>
        </p:nvSpPr>
        <p:spPr bwMode="auto">
          <a:xfrm>
            <a:off x="8298094" y="442546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956" name="AutoShape 36"/>
          <p:cNvSpPr>
            <a:spLocks noChangeArrowheads="1"/>
          </p:cNvSpPr>
          <p:nvPr/>
        </p:nvSpPr>
        <p:spPr bwMode="auto">
          <a:xfrm>
            <a:off x="8831494" y="282526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957" name="AutoShape 37"/>
          <p:cNvSpPr>
            <a:spLocks noChangeArrowheads="1"/>
          </p:cNvSpPr>
          <p:nvPr/>
        </p:nvSpPr>
        <p:spPr bwMode="auto">
          <a:xfrm>
            <a:off x="8298094" y="373966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958" name="AutoShape 38"/>
          <p:cNvSpPr>
            <a:spLocks noChangeArrowheads="1"/>
          </p:cNvSpPr>
          <p:nvPr/>
        </p:nvSpPr>
        <p:spPr bwMode="auto">
          <a:xfrm>
            <a:off x="8450494" y="389206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959" name="AutoShape 39"/>
          <p:cNvSpPr>
            <a:spLocks noChangeArrowheads="1"/>
          </p:cNvSpPr>
          <p:nvPr/>
        </p:nvSpPr>
        <p:spPr bwMode="auto">
          <a:xfrm>
            <a:off x="9212494" y="351106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960" name="AutoShape 40"/>
          <p:cNvSpPr>
            <a:spLocks noChangeArrowheads="1"/>
          </p:cNvSpPr>
          <p:nvPr/>
        </p:nvSpPr>
        <p:spPr bwMode="auto">
          <a:xfrm>
            <a:off x="10114194" y="349836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961" name="AutoShape 41"/>
          <p:cNvSpPr>
            <a:spLocks noChangeArrowheads="1"/>
          </p:cNvSpPr>
          <p:nvPr/>
        </p:nvSpPr>
        <p:spPr bwMode="auto">
          <a:xfrm>
            <a:off x="9745894" y="442546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962" name="AutoShape 42"/>
          <p:cNvSpPr>
            <a:spLocks noChangeArrowheads="1"/>
          </p:cNvSpPr>
          <p:nvPr/>
        </p:nvSpPr>
        <p:spPr bwMode="auto">
          <a:xfrm>
            <a:off x="10736494" y="442546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963" name="AutoShape 43"/>
          <p:cNvSpPr>
            <a:spLocks noChangeArrowheads="1"/>
          </p:cNvSpPr>
          <p:nvPr/>
        </p:nvSpPr>
        <p:spPr bwMode="auto">
          <a:xfrm>
            <a:off x="9428394" y="494616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964" name="AutoShape 44"/>
          <p:cNvSpPr>
            <a:spLocks noChangeArrowheads="1"/>
          </p:cNvSpPr>
          <p:nvPr/>
        </p:nvSpPr>
        <p:spPr bwMode="auto">
          <a:xfrm>
            <a:off x="10050694" y="381586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965" name="AutoShape 45"/>
          <p:cNvSpPr>
            <a:spLocks noChangeArrowheads="1"/>
          </p:cNvSpPr>
          <p:nvPr/>
        </p:nvSpPr>
        <p:spPr bwMode="auto">
          <a:xfrm>
            <a:off x="9482369" y="430957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966" name="AutoShape 46"/>
          <p:cNvSpPr>
            <a:spLocks noChangeArrowheads="1"/>
          </p:cNvSpPr>
          <p:nvPr/>
        </p:nvSpPr>
        <p:spPr bwMode="auto">
          <a:xfrm>
            <a:off x="10126894" y="465406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967" name="AutoShape 47"/>
          <p:cNvSpPr>
            <a:spLocks noChangeArrowheads="1"/>
          </p:cNvSpPr>
          <p:nvPr/>
        </p:nvSpPr>
        <p:spPr bwMode="auto">
          <a:xfrm>
            <a:off x="10812694" y="373966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968" name="AutoShape 48"/>
          <p:cNvSpPr>
            <a:spLocks noChangeArrowheads="1"/>
          </p:cNvSpPr>
          <p:nvPr/>
        </p:nvSpPr>
        <p:spPr bwMode="auto">
          <a:xfrm>
            <a:off x="9298219" y="222677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969" name="AutoShape 49"/>
          <p:cNvSpPr>
            <a:spLocks noChangeArrowheads="1"/>
          </p:cNvSpPr>
          <p:nvPr/>
        </p:nvSpPr>
        <p:spPr bwMode="auto">
          <a:xfrm>
            <a:off x="9907819" y="230297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970" name="AutoShape 50"/>
          <p:cNvSpPr>
            <a:spLocks noChangeArrowheads="1"/>
          </p:cNvSpPr>
          <p:nvPr/>
        </p:nvSpPr>
        <p:spPr bwMode="auto">
          <a:xfrm>
            <a:off x="10974619" y="306497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971" name="Line 51"/>
          <p:cNvSpPr>
            <a:spLocks noChangeShapeType="1"/>
          </p:cNvSpPr>
          <p:nvPr/>
        </p:nvSpPr>
        <p:spPr bwMode="auto">
          <a:xfrm flipV="1">
            <a:off x="8526695" y="2226772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973" name="Line 53"/>
          <p:cNvSpPr>
            <a:spLocks noChangeShapeType="1"/>
          </p:cNvSpPr>
          <p:nvPr/>
        </p:nvSpPr>
        <p:spPr bwMode="auto">
          <a:xfrm flipH="1" flipV="1">
            <a:off x="9861781" y="3331672"/>
            <a:ext cx="254000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975" name="Oval 55"/>
          <p:cNvSpPr>
            <a:spLocks noChangeArrowheads="1"/>
          </p:cNvSpPr>
          <p:nvPr/>
        </p:nvSpPr>
        <p:spPr bwMode="auto">
          <a:xfrm>
            <a:off x="9137881" y="3445973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976" name="Oval 56"/>
          <p:cNvSpPr>
            <a:spLocks noChangeArrowheads="1"/>
          </p:cNvSpPr>
          <p:nvPr/>
        </p:nvSpPr>
        <p:spPr bwMode="auto">
          <a:xfrm>
            <a:off x="9410931" y="4241311"/>
            <a:ext cx="228600" cy="219075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977" name="Oval 57"/>
          <p:cNvSpPr>
            <a:spLocks noChangeArrowheads="1"/>
          </p:cNvSpPr>
          <p:nvPr/>
        </p:nvSpPr>
        <p:spPr bwMode="auto">
          <a:xfrm>
            <a:off x="10044344" y="3428511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978" name="Line 58"/>
          <p:cNvSpPr>
            <a:spLocks noChangeShapeType="1"/>
          </p:cNvSpPr>
          <p:nvPr/>
        </p:nvSpPr>
        <p:spPr bwMode="auto">
          <a:xfrm flipH="1" flipV="1">
            <a:off x="9237895" y="4146061"/>
            <a:ext cx="244475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979" name="Line 59"/>
          <p:cNvSpPr>
            <a:spLocks noChangeShapeType="1"/>
          </p:cNvSpPr>
          <p:nvPr/>
        </p:nvSpPr>
        <p:spPr bwMode="auto">
          <a:xfrm flipH="1" flipV="1">
            <a:off x="9290281" y="3584086"/>
            <a:ext cx="234950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980" name="Line 60"/>
          <p:cNvSpPr>
            <a:spLocks noChangeShapeType="1"/>
          </p:cNvSpPr>
          <p:nvPr/>
        </p:nvSpPr>
        <p:spPr bwMode="auto">
          <a:xfrm flipV="1">
            <a:off x="8964845" y="2407747"/>
            <a:ext cx="2009775" cy="26939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981" name="Line 61"/>
          <p:cNvSpPr>
            <a:spLocks noChangeShapeType="1"/>
          </p:cNvSpPr>
          <p:nvPr/>
        </p:nvSpPr>
        <p:spPr bwMode="auto">
          <a:xfrm flipV="1">
            <a:off x="8317145" y="2045797"/>
            <a:ext cx="2066925" cy="2770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058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cap="none" spc="-73" dirty="0">
                <a:solidFill>
                  <a:srgbClr val="A36900"/>
                </a:solidFill>
                <a:latin typeface="Calibri"/>
                <a:cs typeface="Calibri"/>
              </a:rPr>
              <a:t>Statistical Learning Theory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Misclassification error and the function complexity bound generalization error.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Maximizing margins minimizes complexity.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“Eliminates” </a:t>
            </a:r>
            <a:r>
              <a:rPr lang="en-US" altLang="en-US" sz="3200" dirty="0">
                <a:solidFill>
                  <a:srgbClr val="0066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overfitting.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Solution depends only on </a:t>
            </a:r>
            <a:r>
              <a:rPr lang="en-US" altLang="en-US" sz="3200" i="1" dirty="0">
                <a:solidFill>
                  <a:srgbClr val="0066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Support Vectors</a:t>
            </a:r>
            <a:r>
              <a:rPr lang="en-US" altLang="en-US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not number of attributes.</a:t>
            </a:r>
            <a:r>
              <a:rPr lang="en-US" alt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090" y="3658603"/>
            <a:ext cx="1269841" cy="1269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089" y="1996057"/>
            <a:ext cx="126984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19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cap="none" spc="-73" dirty="0">
                <a:solidFill>
                  <a:srgbClr val="A36900"/>
                </a:solidFill>
                <a:latin typeface="Calibri"/>
                <a:cs typeface="Calibri"/>
              </a:rPr>
              <a:t>Margins and Complexity</a:t>
            </a:r>
          </a:p>
        </p:txBody>
      </p:sp>
      <p:sp>
        <p:nvSpPr>
          <p:cNvPr id="260099" name="Oval 3"/>
          <p:cNvSpPr>
            <a:spLocks noChangeArrowheads="1"/>
          </p:cNvSpPr>
          <p:nvPr/>
        </p:nvSpPr>
        <p:spPr bwMode="auto">
          <a:xfrm>
            <a:off x="2695576" y="2143125"/>
            <a:ext cx="214313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0100" name="Oval 4"/>
          <p:cNvSpPr>
            <a:spLocks noChangeArrowheads="1"/>
          </p:cNvSpPr>
          <p:nvPr/>
        </p:nvSpPr>
        <p:spPr bwMode="auto">
          <a:xfrm>
            <a:off x="2376488" y="288131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0101" name="Oval 5"/>
          <p:cNvSpPr>
            <a:spLocks noChangeArrowheads="1"/>
          </p:cNvSpPr>
          <p:nvPr/>
        </p:nvSpPr>
        <p:spPr bwMode="auto">
          <a:xfrm>
            <a:off x="2914651" y="3076575"/>
            <a:ext cx="214313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0102" name="Oval 6"/>
          <p:cNvSpPr>
            <a:spLocks noChangeArrowheads="1"/>
          </p:cNvSpPr>
          <p:nvPr/>
        </p:nvSpPr>
        <p:spPr bwMode="auto">
          <a:xfrm>
            <a:off x="4824413" y="28575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0103" name="Oval 7"/>
          <p:cNvSpPr>
            <a:spLocks noChangeArrowheads="1"/>
          </p:cNvSpPr>
          <p:nvPr/>
        </p:nvSpPr>
        <p:spPr bwMode="auto">
          <a:xfrm>
            <a:off x="4148138" y="259556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0104" name="Oval 8"/>
          <p:cNvSpPr>
            <a:spLocks noChangeArrowheads="1"/>
          </p:cNvSpPr>
          <p:nvPr/>
        </p:nvSpPr>
        <p:spPr bwMode="auto">
          <a:xfrm>
            <a:off x="2814638" y="36195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0105" name="Oval 9"/>
          <p:cNvSpPr>
            <a:spLocks noChangeArrowheads="1"/>
          </p:cNvSpPr>
          <p:nvPr/>
        </p:nvSpPr>
        <p:spPr bwMode="auto">
          <a:xfrm>
            <a:off x="5395913" y="271462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0106" name="Oval 10"/>
          <p:cNvSpPr>
            <a:spLocks noChangeArrowheads="1"/>
          </p:cNvSpPr>
          <p:nvPr/>
        </p:nvSpPr>
        <p:spPr bwMode="auto">
          <a:xfrm>
            <a:off x="4605338" y="33528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0107" name="Oval 11"/>
          <p:cNvSpPr>
            <a:spLocks noChangeArrowheads="1"/>
          </p:cNvSpPr>
          <p:nvPr/>
        </p:nvSpPr>
        <p:spPr bwMode="auto">
          <a:xfrm>
            <a:off x="3643313" y="341947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0108" name="Oval 12"/>
          <p:cNvSpPr>
            <a:spLocks noChangeArrowheads="1"/>
          </p:cNvSpPr>
          <p:nvPr/>
        </p:nvSpPr>
        <p:spPr bwMode="auto">
          <a:xfrm>
            <a:off x="3638551" y="4014789"/>
            <a:ext cx="214313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0109" name="Oval 13"/>
          <p:cNvSpPr>
            <a:spLocks noChangeArrowheads="1"/>
          </p:cNvSpPr>
          <p:nvPr/>
        </p:nvSpPr>
        <p:spPr bwMode="auto">
          <a:xfrm>
            <a:off x="4576763" y="229552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0110" name="Oval 14"/>
          <p:cNvSpPr>
            <a:spLocks noChangeArrowheads="1"/>
          </p:cNvSpPr>
          <p:nvPr/>
        </p:nvSpPr>
        <p:spPr bwMode="auto">
          <a:xfrm>
            <a:off x="4572001" y="4048125"/>
            <a:ext cx="214313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0111" name="Oval 15"/>
          <p:cNvSpPr>
            <a:spLocks noChangeArrowheads="1"/>
          </p:cNvSpPr>
          <p:nvPr/>
        </p:nvSpPr>
        <p:spPr bwMode="auto">
          <a:xfrm>
            <a:off x="5195888" y="234315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0112" name="Oval 16"/>
          <p:cNvSpPr>
            <a:spLocks noChangeArrowheads="1"/>
          </p:cNvSpPr>
          <p:nvPr/>
        </p:nvSpPr>
        <p:spPr bwMode="auto">
          <a:xfrm>
            <a:off x="4148138" y="326707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0113" name="Oval 17"/>
          <p:cNvSpPr>
            <a:spLocks noChangeArrowheads="1"/>
          </p:cNvSpPr>
          <p:nvPr/>
        </p:nvSpPr>
        <p:spPr bwMode="auto">
          <a:xfrm>
            <a:off x="4357688" y="383381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0114" name="Oval 18"/>
          <p:cNvSpPr>
            <a:spLocks noChangeArrowheads="1"/>
          </p:cNvSpPr>
          <p:nvPr/>
        </p:nvSpPr>
        <p:spPr bwMode="auto">
          <a:xfrm>
            <a:off x="5453063" y="324326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0115" name="Oval 19"/>
          <p:cNvSpPr>
            <a:spLocks noChangeArrowheads="1"/>
          </p:cNvSpPr>
          <p:nvPr/>
        </p:nvSpPr>
        <p:spPr bwMode="auto">
          <a:xfrm>
            <a:off x="3590926" y="1995489"/>
            <a:ext cx="214313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0116" name="Rectangle 20"/>
          <p:cNvSpPr>
            <a:spLocks noChangeArrowheads="1"/>
          </p:cNvSpPr>
          <p:nvPr/>
        </p:nvSpPr>
        <p:spPr bwMode="auto">
          <a:xfrm>
            <a:off x="5967413" y="4329113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0117" name="Rectangle 21"/>
          <p:cNvSpPr>
            <a:spLocks noChangeArrowheads="1"/>
          </p:cNvSpPr>
          <p:nvPr/>
        </p:nvSpPr>
        <p:spPr bwMode="auto">
          <a:xfrm>
            <a:off x="7191376" y="426720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0118" name="Rectangle 22"/>
          <p:cNvSpPr>
            <a:spLocks noChangeArrowheads="1"/>
          </p:cNvSpPr>
          <p:nvPr/>
        </p:nvSpPr>
        <p:spPr bwMode="auto">
          <a:xfrm>
            <a:off x="5600701" y="504825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0119" name="Rectangle 23"/>
          <p:cNvSpPr>
            <a:spLocks noChangeArrowheads="1"/>
          </p:cNvSpPr>
          <p:nvPr/>
        </p:nvSpPr>
        <p:spPr bwMode="auto">
          <a:xfrm>
            <a:off x="5610226" y="5872163"/>
            <a:ext cx="214313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0120" name="Rectangle 24"/>
          <p:cNvSpPr>
            <a:spLocks noChangeArrowheads="1"/>
          </p:cNvSpPr>
          <p:nvPr/>
        </p:nvSpPr>
        <p:spPr bwMode="auto">
          <a:xfrm>
            <a:off x="5162551" y="5781676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0121" name="Rectangle 25"/>
          <p:cNvSpPr>
            <a:spLocks noChangeArrowheads="1"/>
          </p:cNvSpPr>
          <p:nvPr/>
        </p:nvSpPr>
        <p:spPr bwMode="auto">
          <a:xfrm>
            <a:off x="6329363" y="5676901"/>
            <a:ext cx="214312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0122" name="Rectangle 26"/>
          <p:cNvSpPr>
            <a:spLocks noChangeArrowheads="1"/>
          </p:cNvSpPr>
          <p:nvPr/>
        </p:nvSpPr>
        <p:spPr bwMode="auto">
          <a:xfrm>
            <a:off x="7167563" y="5757863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0123" name="Rectangle 27"/>
          <p:cNvSpPr>
            <a:spLocks noChangeArrowheads="1"/>
          </p:cNvSpPr>
          <p:nvPr/>
        </p:nvSpPr>
        <p:spPr bwMode="auto">
          <a:xfrm>
            <a:off x="6805613" y="5024438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0124" name="Rectangle 28"/>
          <p:cNvSpPr>
            <a:spLocks noChangeArrowheads="1"/>
          </p:cNvSpPr>
          <p:nvPr/>
        </p:nvSpPr>
        <p:spPr bwMode="auto">
          <a:xfrm>
            <a:off x="6843713" y="3876676"/>
            <a:ext cx="214312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0125" name="Rectangle 29"/>
          <p:cNvSpPr>
            <a:spLocks noChangeArrowheads="1"/>
          </p:cNvSpPr>
          <p:nvPr/>
        </p:nvSpPr>
        <p:spPr bwMode="auto">
          <a:xfrm>
            <a:off x="6619876" y="4424363"/>
            <a:ext cx="214313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0126" name="Rectangle 30"/>
          <p:cNvSpPr>
            <a:spLocks noChangeArrowheads="1"/>
          </p:cNvSpPr>
          <p:nvPr/>
        </p:nvSpPr>
        <p:spPr bwMode="auto">
          <a:xfrm>
            <a:off x="6143626" y="516255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0127" name="Rectangle 31"/>
          <p:cNvSpPr>
            <a:spLocks noChangeArrowheads="1"/>
          </p:cNvSpPr>
          <p:nvPr/>
        </p:nvSpPr>
        <p:spPr bwMode="auto">
          <a:xfrm>
            <a:off x="7296151" y="4757738"/>
            <a:ext cx="214313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0128" name="Text Box 32"/>
          <p:cNvSpPr txBox="1">
            <a:spLocks noChangeArrowheads="1"/>
          </p:cNvSpPr>
          <p:nvPr/>
        </p:nvSpPr>
        <p:spPr bwMode="auto">
          <a:xfrm>
            <a:off x="7696201" y="3505201"/>
            <a:ext cx="287129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Skinny margin</a:t>
            </a:r>
          </a:p>
          <a:p>
            <a:pPr eaLnBrk="0" hangingPunct="0">
              <a:spcBef>
                <a:spcPct val="0"/>
              </a:spcBef>
            </a:pPr>
            <a:r>
              <a:rPr lang="en-US" alt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 more flexible</a:t>
            </a:r>
          </a:p>
          <a:p>
            <a:pPr eaLnBrk="0" hangingPunct="0">
              <a:spcBef>
                <a:spcPct val="0"/>
              </a:spcBef>
            </a:pPr>
            <a:r>
              <a:rPr lang="en-US" alt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thus more complex.</a:t>
            </a:r>
          </a:p>
        </p:txBody>
      </p:sp>
      <p:sp>
        <p:nvSpPr>
          <p:cNvPr id="260129" name="Rectangle 33" descr="50%"/>
          <p:cNvSpPr>
            <a:spLocks noChangeArrowheads="1"/>
          </p:cNvSpPr>
          <p:nvPr/>
        </p:nvSpPr>
        <p:spPr bwMode="auto">
          <a:xfrm rot="17995661" flipH="1">
            <a:off x="2672557" y="3874706"/>
            <a:ext cx="5499100" cy="290513"/>
          </a:xfrm>
          <a:prstGeom prst="rect">
            <a:avLst/>
          </a:prstGeom>
          <a:pattFill prst="pct50">
            <a:fgClr>
              <a:srgbClr val="66FF6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0130" name="Rectangle 34" descr="50%"/>
          <p:cNvSpPr>
            <a:spLocks noChangeArrowheads="1"/>
          </p:cNvSpPr>
          <p:nvPr/>
        </p:nvSpPr>
        <p:spPr bwMode="auto">
          <a:xfrm rot="19593509" flipH="1">
            <a:off x="2919413" y="4173538"/>
            <a:ext cx="5499100" cy="290512"/>
          </a:xfrm>
          <a:prstGeom prst="rect">
            <a:avLst/>
          </a:prstGeom>
          <a:pattFill prst="pct50">
            <a:fgClr>
              <a:srgbClr val="66FF6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670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cap="none" spc="-73" dirty="0">
                <a:solidFill>
                  <a:srgbClr val="A36900"/>
                </a:solidFill>
                <a:latin typeface="Calibri"/>
                <a:cs typeface="Calibri"/>
              </a:rPr>
              <a:t>Margins and Complexity</a:t>
            </a:r>
          </a:p>
        </p:txBody>
      </p:sp>
      <p:sp>
        <p:nvSpPr>
          <p:cNvPr id="261123" name="Oval 3"/>
          <p:cNvSpPr>
            <a:spLocks noChangeArrowheads="1"/>
          </p:cNvSpPr>
          <p:nvPr/>
        </p:nvSpPr>
        <p:spPr bwMode="auto">
          <a:xfrm>
            <a:off x="2695576" y="2143125"/>
            <a:ext cx="214313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1124" name="Oval 4"/>
          <p:cNvSpPr>
            <a:spLocks noChangeArrowheads="1"/>
          </p:cNvSpPr>
          <p:nvPr/>
        </p:nvSpPr>
        <p:spPr bwMode="auto">
          <a:xfrm>
            <a:off x="2376488" y="288131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1125" name="Oval 5"/>
          <p:cNvSpPr>
            <a:spLocks noChangeArrowheads="1"/>
          </p:cNvSpPr>
          <p:nvPr/>
        </p:nvSpPr>
        <p:spPr bwMode="auto">
          <a:xfrm>
            <a:off x="2914651" y="3076575"/>
            <a:ext cx="214313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1126" name="Oval 6"/>
          <p:cNvSpPr>
            <a:spLocks noChangeArrowheads="1"/>
          </p:cNvSpPr>
          <p:nvPr/>
        </p:nvSpPr>
        <p:spPr bwMode="auto">
          <a:xfrm>
            <a:off x="4824413" y="28575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1127" name="Oval 7"/>
          <p:cNvSpPr>
            <a:spLocks noChangeArrowheads="1"/>
          </p:cNvSpPr>
          <p:nvPr/>
        </p:nvSpPr>
        <p:spPr bwMode="auto">
          <a:xfrm>
            <a:off x="4148138" y="259556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1128" name="Oval 8"/>
          <p:cNvSpPr>
            <a:spLocks noChangeArrowheads="1"/>
          </p:cNvSpPr>
          <p:nvPr/>
        </p:nvSpPr>
        <p:spPr bwMode="auto">
          <a:xfrm>
            <a:off x="2814638" y="36195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1129" name="Oval 9"/>
          <p:cNvSpPr>
            <a:spLocks noChangeArrowheads="1"/>
          </p:cNvSpPr>
          <p:nvPr/>
        </p:nvSpPr>
        <p:spPr bwMode="auto">
          <a:xfrm>
            <a:off x="5395913" y="271462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1130" name="Oval 10"/>
          <p:cNvSpPr>
            <a:spLocks noChangeArrowheads="1"/>
          </p:cNvSpPr>
          <p:nvPr/>
        </p:nvSpPr>
        <p:spPr bwMode="auto">
          <a:xfrm>
            <a:off x="4605338" y="33528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1131" name="Oval 11"/>
          <p:cNvSpPr>
            <a:spLocks noChangeArrowheads="1"/>
          </p:cNvSpPr>
          <p:nvPr/>
        </p:nvSpPr>
        <p:spPr bwMode="auto">
          <a:xfrm>
            <a:off x="3643313" y="341947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1132" name="Oval 12"/>
          <p:cNvSpPr>
            <a:spLocks noChangeArrowheads="1"/>
          </p:cNvSpPr>
          <p:nvPr/>
        </p:nvSpPr>
        <p:spPr bwMode="auto">
          <a:xfrm>
            <a:off x="3638551" y="4014789"/>
            <a:ext cx="214313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1133" name="Oval 13"/>
          <p:cNvSpPr>
            <a:spLocks noChangeArrowheads="1"/>
          </p:cNvSpPr>
          <p:nvPr/>
        </p:nvSpPr>
        <p:spPr bwMode="auto">
          <a:xfrm>
            <a:off x="4576763" y="229552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1134" name="Oval 14"/>
          <p:cNvSpPr>
            <a:spLocks noChangeArrowheads="1"/>
          </p:cNvSpPr>
          <p:nvPr/>
        </p:nvSpPr>
        <p:spPr bwMode="auto">
          <a:xfrm>
            <a:off x="4572001" y="4048125"/>
            <a:ext cx="214313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1135" name="Oval 15"/>
          <p:cNvSpPr>
            <a:spLocks noChangeArrowheads="1"/>
          </p:cNvSpPr>
          <p:nvPr/>
        </p:nvSpPr>
        <p:spPr bwMode="auto">
          <a:xfrm>
            <a:off x="5195888" y="234315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1136" name="Oval 16"/>
          <p:cNvSpPr>
            <a:spLocks noChangeArrowheads="1"/>
          </p:cNvSpPr>
          <p:nvPr/>
        </p:nvSpPr>
        <p:spPr bwMode="auto">
          <a:xfrm>
            <a:off x="4148138" y="326707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1137" name="Oval 17"/>
          <p:cNvSpPr>
            <a:spLocks noChangeArrowheads="1"/>
          </p:cNvSpPr>
          <p:nvPr/>
        </p:nvSpPr>
        <p:spPr bwMode="auto">
          <a:xfrm>
            <a:off x="4357688" y="383381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1138" name="Oval 18"/>
          <p:cNvSpPr>
            <a:spLocks noChangeArrowheads="1"/>
          </p:cNvSpPr>
          <p:nvPr/>
        </p:nvSpPr>
        <p:spPr bwMode="auto">
          <a:xfrm>
            <a:off x="5453063" y="324326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1139" name="Oval 19"/>
          <p:cNvSpPr>
            <a:spLocks noChangeArrowheads="1"/>
          </p:cNvSpPr>
          <p:nvPr/>
        </p:nvSpPr>
        <p:spPr bwMode="auto">
          <a:xfrm>
            <a:off x="3590926" y="1995489"/>
            <a:ext cx="214313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1140" name="Rectangle 20"/>
          <p:cNvSpPr>
            <a:spLocks noChangeArrowheads="1"/>
          </p:cNvSpPr>
          <p:nvPr/>
        </p:nvSpPr>
        <p:spPr bwMode="auto">
          <a:xfrm>
            <a:off x="5967413" y="4329113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1141" name="Rectangle 21"/>
          <p:cNvSpPr>
            <a:spLocks noChangeArrowheads="1"/>
          </p:cNvSpPr>
          <p:nvPr/>
        </p:nvSpPr>
        <p:spPr bwMode="auto">
          <a:xfrm>
            <a:off x="7191376" y="426720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1142" name="Rectangle 22"/>
          <p:cNvSpPr>
            <a:spLocks noChangeArrowheads="1"/>
          </p:cNvSpPr>
          <p:nvPr/>
        </p:nvSpPr>
        <p:spPr bwMode="auto">
          <a:xfrm>
            <a:off x="5600701" y="504825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1143" name="Rectangle 23"/>
          <p:cNvSpPr>
            <a:spLocks noChangeArrowheads="1"/>
          </p:cNvSpPr>
          <p:nvPr/>
        </p:nvSpPr>
        <p:spPr bwMode="auto">
          <a:xfrm>
            <a:off x="5610226" y="5872163"/>
            <a:ext cx="214313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1144" name="Rectangle 24"/>
          <p:cNvSpPr>
            <a:spLocks noChangeArrowheads="1"/>
          </p:cNvSpPr>
          <p:nvPr/>
        </p:nvSpPr>
        <p:spPr bwMode="auto">
          <a:xfrm>
            <a:off x="5162551" y="5781676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1145" name="Rectangle 25"/>
          <p:cNvSpPr>
            <a:spLocks noChangeArrowheads="1"/>
          </p:cNvSpPr>
          <p:nvPr/>
        </p:nvSpPr>
        <p:spPr bwMode="auto">
          <a:xfrm>
            <a:off x="6329363" y="5676901"/>
            <a:ext cx="214312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1146" name="Rectangle 26"/>
          <p:cNvSpPr>
            <a:spLocks noChangeArrowheads="1"/>
          </p:cNvSpPr>
          <p:nvPr/>
        </p:nvSpPr>
        <p:spPr bwMode="auto">
          <a:xfrm>
            <a:off x="7167563" y="5757863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1147" name="Rectangle 27"/>
          <p:cNvSpPr>
            <a:spLocks noChangeArrowheads="1"/>
          </p:cNvSpPr>
          <p:nvPr/>
        </p:nvSpPr>
        <p:spPr bwMode="auto">
          <a:xfrm>
            <a:off x="6805613" y="5024438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1148" name="Rectangle 28"/>
          <p:cNvSpPr>
            <a:spLocks noChangeArrowheads="1"/>
          </p:cNvSpPr>
          <p:nvPr/>
        </p:nvSpPr>
        <p:spPr bwMode="auto">
          <a:xfrm>
            <a:off x="6843713" y="3876676"/>
            <a:ext cx="214312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1149" name="Rectangle 29"/>
          <p:cNvSpPr>
            <a:spLocks noChangeArrowheads="1"/>
          </p:cNvSpPr>
          <p:nvPr/>
        </p:nvSpPr>
        <p:spPr bwMode="auto">
          <a:xfrm>
            <a:off x="6619876" y="4424363"/>
            <a:ext cx="214313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1150" name="Rectangle 30"/>
          <p:cNvSpPr>
            <a:spLocks noChangeArrowheads="1"/>
          </p:cNvSpPr>
          <p:nvPr/>
        </p:nvSpPr>
        <p:spPr bwMode="auto">
          <a:xfrm>
            <a:off x="6143626" y="516255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1151" name="Rectangle 31"/>
          <p:cNvSpPr>
            <a:spLocks noChangeArrowheads="1"/>
          </p:cNvSpPr>
          <p:nvPr/>
        </p:nvSpPr>
        <p:spPr bwMode="auto">
          <a:xfrm>
            <a:off x="7296151" y="4757738"/>
            <a:ext cx="214313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1152" name="Rectangle 32" descr="50%"/>
          <p:cNvSpPr>
            <a:spLocks noChangeArrowheads="1"/>
          </p:cNvSpPr>
          <p:nvPr/>
        </p:nvSpPr>
        <p:spPr bwMode="auto">
          <a:xfrm rot="19394420">
            <a:off x="2305051" y="3848100"/>
            <a:ext cx="6119813" cy="782638"/>
          </a:xfrm>
          <a:prstGeom prst="rect">
            <a:avLst/>
          </a:prstGeom>
          <a:pattFill prst="pct50">
            <a:fgClr>
              <a:srgbClr val="66FF6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1153" name="Text Box 33"/>
          <p:cNvSpPr txBox="1">
            <a:spLocks noChangeArrowheads="1"/>
          </p:cNvSpPr>
          <p:nvPr/>
        </p:nvSpPr>
        <p:spPr bwMode="auto">
          <a:xfrm>
            <a:off x="8197850" y="3216276"/>
            <a:ext cx="23583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Fat margin</a:t>
            </a:r>
          </a:p>
          <a:p>
            <a:pPr eaLnBrk="0" hangingPunct="0">
              <a:spcBef>
                <a:spcPct val="0"/>
              </a:spcBef>
            </a:pPr>
            <a:r>
              <a:rPr lang="en-US" alt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 less complex.</a:t>
            </a:r>
          </a:p>
        </p:txBody>
      </p:sp>
    </p:spTree>
    <p:extLst>
      <p:ext uri="{BB962C8B-B14F-4D97-AF65-F5344CB8AC3E}">
        <p14:creationId xmlns:p14="http://schemas.microsoft.com/office/powerpoint/2010/main" val="1673403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cap="none" spc="-73" dirty="0">
                <a:solidFill>
                  <a:srgbClr val="A36900"/>
                </a:solidFill>
                <a:latin typeface="Calibri"/>
                <a:cs typeface="Calibri"/>
              </a:rPr>
              <a:t>Linear SVM Mathematically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023938" y="1838632"/>
            <a:ext cx="9720262" cy="434626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Assuming all data is at distance larger than 1 from the hyperplane, the following two constraints follow for a training set </a:t>
            </a:r>
            <a:r>
              <a:rPr lang="en-US" alt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{</a:t>
            </a:r>
            <a:r>
              <a:rPr lang="en-US" alt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en-US" sz="2800" b="1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altLang="en-US" sz="2800" i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altLang="en-US" sz="2800" i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)}</a:t>
            </a:r>
            <a:r>
              <a:rPr lang="en-US" alt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en-US" alt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support vectors, the inequality becomes an equality; then, since each example’s distance from the </a:t>
            </a:r>
          </a:p>
          <a:p>
            <a:endParaRPr lang="en-US" alt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hyperplane is                       	the margin is:</a:t>
            </a:r>
          </a:p>
          <a:p>
            <a:endParaRPr lang="en-US" alt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4664845" y="2996103"/>
            <a:ext cx="3810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altLang="en-US" b="1" baseline="30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altLang="en-US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en-US" b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en-US" altLang="en-US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alt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≥ 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    if </a:t>
            </a:r>
            <a:r>
              <a:rPr lang="en-US" altLang="en-US" i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altLang="en-US" i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= 1</a:t>
            </a:r>
          </a:p>
          <a:p>
            <a:pPr>
              <a:spcBef>
                <a:spcPct val="50000"/>
              </a:spcBef>
            </a:pPr>
            <a:r>
              <a:rPr lang="en-US" altLang="en-US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altLang="en-US" b="1" baseline="30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altLang="en-US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en-US" b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en-US" altLang="en-US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alt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≤ -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   if </a:t>
            </a:r>
            <a:r>
              <a:rPr lang="en-US" altLang="en-US" i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altLang="en-US" i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= -1</a:t>
            </a:r>
            <a:endParaRPr lang="en-US" altLang="en-US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10949" name="Object 5"/>
          <p:cNvGraphicFramePr>
            <a:graphicFrameLocks noChangeAspect="1"/>
          </p:cNvGraphicFramePr>
          <p:nvPr>
            <p:extLst/>
          </p:nvPr>
        </p:nvGraphicFramePr>
        <p:xfrm>
          <a:off x="6659446" y="5209367"/>
          <a:ext cx="900113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Equation" r:id="rId3" imgW="520560" imgH="444240" progId="Equation.3">
                  <p:embed/>
                </p:oleObj>
              </mc:Choice>
              <mc:Fallback>
                <p:oleObj name="Equation" r:id="rId3" imgW="520560" imgH="444240" progId="Equation.3">
                  <p:embed/>
                  <p:pic>
                    <p:nvPicPr>
                      <p:cNvPr id="2109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446" y="5209367"/>
                        <a:ext cx="900113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0" name="Object 6"/>
          <p:cNvGraphicFramePr>
            <a:graphicFrameLocks noChangeAspect="1"/>
          </p:cNvGraphicFramePr>
          <p:nvPr>
            <p:extLst/>
          </p:nvPr>
        </p:nvGraphicFramePr>
        <p:xfrm>
          <a:off x="2810279" y="5280819"/>
          <a:ext cx="14049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Equation" r:id="rId5" imgW="761760" imgH="469800" progId="Equation.3">
                  <p:embed/>
                </p:oleObj>
              </mc:Choice>
              <mc:Fallback>
                <p:oleObj name="Equation" r:id="rId5" imgW="761760" imgH="469800" progId="Equation.3">
                  <p:embed/>
                  <p:pic>
                    <p:nvPicPr>
                      <p:cNvPr id="2109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0279" y="5280819"/>
                        <a:ext cx="1404938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54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cap="none" spc="-73" dirty="0">
                <a:solidFill>
                  <a:srgbClr val="A36900"/>
                </a:solidFill>
                <a:latin typeface="Calibri"/>
                <a:cs typeface="Calibri"/>
              </a:rPr>
              <a:t>Linear SVMs Mathematically (cont.)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023938" y="2084832"/>
            <a:ext cx="9720262" cy="4100068"/>
          </a:xfrm>
        </p:spPr>
        <p:txBody>
          <a:bodyPr/>
          <a:lstStyle/>
          <a:p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Then we can formulate the </a:t>
            </a:r>
            <a:r>
              <a:rPr lang="en-US" altLang="en-US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quadratic optimization problem: </a:t>
            </a:r>
          </a:p>
          <a:p>
            <a:endParaRPr lang="en-US" altLang="en-US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en-US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en-US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en-US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en-US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better formulation: </a:t>
            </a:r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4469811" y="2545029"/>
            <a:ext cx="7041919" cy="1661993"/>
          </a:xfrm>
          <a:prstGeom prst="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Find </a:t>
            </a:r>
            <a:r>
              <a:rPr lang="en-US" alt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altLang="en-US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such that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      is maximized and for all </a:t>
            </a:r>
            <a:r>
              <a:rPr lang="en-US" alt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{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en-US" sz="2800" b="1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altLang="en-US" sz="2800" i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altLang="en-US" sz="2800" i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)}</a:t>
            </a:r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altLang="en-US" b="1" baseline="30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altLang="en-US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en-US" b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en-US" altLang="en-US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alt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≥ 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 if </a:t>
            </a:r>
            <a:r>
              <a:rPr lang="en-US" altLang="en-US" i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altLang="en-US" i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=1;   </a:t>
            </a:r>
            <a:r>
              <a:rPr lang="en-US" altLang="en-US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altLang="en-US" b="1" baseline="30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altLang="en-US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en-US" b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en-US" altLang="en-US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alt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≤ -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   if </a:t>
            </a:r>
            <a:r>
              <a:rPr lang="en-US" altLang="en-US" i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altLang="en-US" i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= -1</a:t>
            </a:r>
          </a:p>
        </p:txBody>
      </p:sp>
      <p:graphicFrame>
        <p:nvGraphicFramePr>
          <p:cNvPr id="2119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356735"/>
              </p:ext>
            </p:extLst>
          </p:nvPr>
        </p:nvGraphicFramePr>
        <p:xfrm>
          <a:off x="3435488" y="3083718"/>
          <a:ext cx="80803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Equation" r:id="rId3" imgW="520560" imgH="444240" progId="Equation.3">
                  <p:embed/>
                </p:oleObj>
              </mc:Choice>
              <mc:Fallback>
                <p:oleObj name="Equation" r:id="rId3" imgW="520560" imgH="444240" progId="Equation.3">
                  <p:embed/>
                  <p:pic>
                    <p:nvPicPr>
                      <p:cNvPr id="2119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488" y="3083718"/>
                        <a:ext cx="808038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4469811" y="4447876"/>
            <a:ext cx="7121588" cy="1661993"/>
          </a:xfrm>
          <a:prstGeom prst="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Find </a:t>
            </a:r>
            <a:r>
              <a:rPr lang="en-US" alt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altLang="en-US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such that</a:t>
            </a:r>
          </a:p>
          <a:p>
            <a:pPr>
              <a:spcBef>
                <a:spcPct val="50000"/>
              </a:spcBef>
            </a:pPr>
            <a:r>
              <a:rPr lang="el-GR" alt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Φ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alt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=½ </a:t>
            </a:r>
            <a:r>
              <a:rPr lang="en-US" altLang="en-US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altLang="en-US" baseline="30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altLang="en-US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is minimized and for all </a:t>
            </a:r>
            <a:r>
              <a:rPr lang="en-US" alt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{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en-US" sz="2800" b="1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altLang="en-US" sz="2800" i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altLang="en-US" sz="2800" i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)}</a:t>
            </a:r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i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altLang="en-US" i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altLang="en-US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altLang="en-US" b="1" baseline="30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altLang="en-US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en-US" b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en-US" altLang="en-US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alt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≥ 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8825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551" y="4913199"/>
            <a:ext cx="1269841" cy="1269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552" y="513593"/>
            <a:ext cx="1269841" cy="126984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01C884A-EC6C-4FB7-B802-4BF52FCD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b="1" cap="none" spc="-73" dirty="0">
                <a:solidFill>
                  <a:srgbClr val="A36900"/>
                </a:solidFill>
                <a:latin typeface="Calibri"/>
                <a:cs typeface="Calibri"/>
              </a:rPr>
              <a:t>Support Vector Machines</a:t>
            </a:r>
            <a:endParaRPr lang="en-IN" sz="4000" b="1" cap="none" spc="-73" dirty="0">
              <a:solidFill>
                <a:srgbClr val="A36900"/>
              </a:solidFill>
              <a:latin typeface="Calibri"/>
              <a:cs typeface="Calibri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6EE297-C6AD-48AB-8912-43B403BB0C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24128" y="2084832"/>
            <a:ext cx="9720262" cy="396281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Support Vector Machine (SVM) is a discriminative classifier formally defined by a separating hyperplane.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other words, given labeled training data (</a:t>
            </a:r>
            <a:r>
              <a:rPr lang="en-US" sz="2400" i="1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supervised learning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), the algorithm outputs an optimal hyperplane which categorizes new examples.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9713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cap="none" spc="-73" dirty="0">
                <a:solidFill>
                  <a:srgbClr val="A36900"/>
                </a:solidFill>
                <a:latin typeface="Calibri"/>
                <a:cs typeface="Calibri"/>
              </a:rPr>
              <a:t>The Optimization Problem Solution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solution has the form: </a:t>
            </a:r>
          </a:p>
          <a:p>
            <a:endParaRPr lang="en-US" alt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Each non-zero </a:t>
            </a:r>
            <a:r>
              <a:rPr lang="el-GR" altLang="en-US" sz="20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altLang="en-US" sz="2000" i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indicates that corresponding </a:t>
            </a:r>
            <a:r>
              <a:rPr lang="en-US" alt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en-US" sz="2000" b="1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is a support vector.</a:t>
            </a:r>
          </a:p>
          <a:p>
            <a:r>
              <a:rPr lang="en-US" alt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Then the classifying function will have the form:</a:t>
            </a:r>
          </a:p>
          <a:p>
            <a:endParaRPr lang="en-US" alt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Notice that it relies on an </a:t>
            </a:r>
            <a:r>
              <a:rPr lang="en-US" altLang="en-US" sz="2000" i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inner product</a:t>
            </a:r>
            <a:r>
              <a:rPr lang="en-US" alt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between the test point </a:t>
            </a:r>
            <a:r>
              <a:rPr lang="en-US" alt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en-US" sz="2000" b="1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the support vectors </a:t>
            </a:r>
            <a:r>
              <a:rPr lang="en-US" alt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en-US" sz="2000" b="1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– we will return to this later!</a:t>
            </a:r>
          </a:p>
          <a:p>
            <a:r>
              <a:rPr lang="en-US" alt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Also keep in mind that solving the optimization problem involved computing the inner products </a:t>
            </a:r>
            <a:r>
              <a:rPr lang="en-US" altLang="en-US" sz="20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en-US" sz="2000" b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000" b="1" baseline="30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altLang="en-US" sz="20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en-US" sz="2000" b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</a:t>
            </a:r>
            <a:r>
              <a:rPr lang="en-US" altLang="en-US" sz="2000" b="1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between all training points!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2213349" y="2655207"/>
            <a:ext cx="8801966" cy="584775"/>
          </a:xfrm>
          <a:prstGeom prst="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alt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</a:t>
            </a:r>
            <a:r>
              <a:rPr lang="el-GR" altLang="en-US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Σ</a:t>
            </a:r>
            <a:r>
              <a:rPr lang="el-GR" altLang="en-US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altLang="en-US" sz="2800" i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800" i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altLang="en-US" sz="2800" i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8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en-US" sz="2800" b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800" b="1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   </a:t>
            </a:r>
            <a:r>
              <a:rPr lang="en-US" altLang="en-US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alt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n-US" altLang="en-US" sz="2800" i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altLang="en-US" sz="2800" i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US" alt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altLang="en-US" sz="28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altLang="en-US" sz="2800" b="1" baseline="30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altLang="en-US" sz="28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en-US" sz="2800" b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US" alt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any </a:t>
            </a:r>
            <a:r>
              <a:rPr lang="en-US" altLang="en-US" sz="28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en-US" sz="2800" b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US" alt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such that </a:t>
            </a:r>
            <a:r>
              <a:rPr lang="el-GR" altLang="en-US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altLang="en-US" sz="2800" i="1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US" altLang="en-US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 </a:t>
            </a:r>
            <a:r>
              <a:rPr lang="en-US" alt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0</a:t>
            </a:r>
            <a:endParaRPr lang="en-US" altLang="en-US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3348427" y="4203495"/>
            <a:ext cx="4759036" cy="584775"/>
          </a:xfrm>
          <a:prstGeom prst="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alt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= </a:t>
            </a:r>
            <a:r>
              <a:rPr lang="el-GR" altLang="en-US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Σ</a:t>
            </a:r>
            <a:r>
              <a:rPr lang="el-GR" altLang="en-US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altLang="en-US" sz="2800" i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800" i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altLang="en-US" sz="2800" i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8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en-US" sz="2800" b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800" b="1" baseline="30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altLang="en-US" sz="28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altLang="en-US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23069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cap="none" spc="-73" dirty="0">
                <a:solidFill>
                  <a:srgbClr val="A36900"/>
                </a:solidFill>
                <a:latin typeface="Calibri"/>
                <a:cs typeface="Calibri"/>
              </a:rPr>
              <a:t>Soft Margin Classification  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023938" y="2222090"/>
            <a:ext cx="5655929" cy="3962810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if the training set is not linearly separable?</a:t>
            </a:r>
            <a:endParaRPr lang="en-US" altLang="en-US" sz="3200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en-US" sz="3200" i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Slack variables</a:t>
            </a:r>
            <a:r>
              <a:rPr lang="en-US" altLang="en-US" sz="320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altLang="en-US" sz="3200" i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ξ</a:t>
            </a:r>
            <a:r>
              <a:rPr lang="en-US" altLang="en-US" sz="3200" i="1" baseline="-2500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can be added to </a:t>
            </a:r>
            <a:r>
              <a:rPr lang="en-US" altLang="en-US" sz="3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allow</a:t>
            </a:r>
            <a:r>
              <a:rPr lang="en-US" altLang="en-US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misclassification of difficult or noisy examples.</a:t>
            </a:r>
          </a:p>
        </p:txBody>
      </p:sp>
      <p:sp>
        <p:nvSpPr>
          <p:cNvPr id="218116" name="Line 4"/>
          <p:cNvSpPr>
            <a:spLocks noChangeShapeType="1"/>
          </p:cNvSpPr>
          <p:nvPr/>
        </p:nvSpPr>
        <p:spPr bwMode="auto">
          <a:xfrm flipV="1">
            <a:off x="7811756" y="2388639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117" name="Line 5"/>
          <p:cNvSpPr>
            <a:spLocks noChangeShapeType="1"/>
          </p:cNvSpPr>
          <p:nvPr/>
        </p:nvSpPr>
        <p:spPr bwMode="auto">
          <a:xfrm flipV="1">
            <a:off x="7676819" y="5314402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118" name="AutoShape 6"/>
          <p:cNvSpPr>
            <a:spLocks noChangeArrowheads="1"/>
          </p:cNvSpPr>
          <p:nvPr/>
        </p:nvSpPr>
        <p:spPr bwMode="auto">
          <a:xfrm>
            <a:off x="8851569" y="314428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119" name="AutoShape 7"/>
          <p:cNvSpPr>
            <a:spLocks noChangeArrowheads="1"/>
          </p:cNvSpPr>
          <p:nvPr/>
        </p:nvSpPr>
        <p:spPr bwMode="auto">
          <a:xfrm>
            <a:off x="8276894" y="3501477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120" name="AutoShape 8"/>
          <p:cNvSpPr>
            <a:spLocks noChangeArrowheads="1"/>
          </p:cNvSpPr>
          <p:nvPr/>
        </p:nvSpPr>
        <p:spPr bwMode="auto">
          <a:xfrm>
            <a:off x="8429294" y="4047577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121" name="AutoShape 9"/>
          <p:cNvSpPr>
            <a:spLocks noChangeArrowheads="1"/>
          </p:cNvSpPr>
          <p:nvPr/>
        </p:nvSpPr>
        <p:spPr bwMode="auto">
          <a:xfrm>
            <a:off x="8048294" y="4504777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122" name="AutoShape 10"/>
          <p:cNvSpPr>
            <a:spLocks noChangeArrowheads="1"/>
          </p:cNvSpPr>
          <p:nvPr/>
        </p:nvSpPr>
        <p:spPr bwMode="auto">
          <a:xfrm>
            <a:off x="8581694" y="2904577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123" name="AutoShape 11"/>
          <p:cNvSpPr>
            <a:spLocks noChangeArrowheads="1"/>
          </p:cNvSpPr>
          <p:nvPr/>
        </p:nvSpPr>
        <p:spPr bwMode="auto">
          <a:xfrm>
            <a:off x="8048294" y="3818977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124" name="AutoShape 12"/>
          <p:cNvSpPr>
            <a:spLocks noChangeArrowheads="1"/>
          </p:cNvSpPr>
          <p:nvPr/>
        </p:nvSpPr>
        <p:spPr bwMode="auto">
          <a:xfrm>
            <a:off x="8200694" y="3971377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125" name="AutoShape 13"/>
          <p:cNvSpPr>
            <a:spLocks noChangeArrowheads="1"/>
          </p:cNvSpPr>
          <p:nvPr/>
        </p:nvSpPr>
        <p:spPr bwMode="auto">
          <a:xfrm>
            <a:off x="8962694" y="3590377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126" name="AutoShape 14"/>
          <p:cNvSpPr>
            <a:spLocks noChangeArrowheads="1"/>
          </p:cNvSpPr>
          <p:nvPr/>
        </p:nvSpPr>
        <p:spPr bwMode="auto">
          <a:xfrm>
            <a:off x="9864394" y="3577677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127" name="AutoShape 15"/>
          <p:cNvSpPr>
            <a:spLocks noChangeArrowheads="1"/>
          </p:cNvSpPr>
          <p:nvPr/>
        </p:nvSpPr>
        <p:spPr bwMode="auto">
          <a:xfrm>
            <a:off x="9496094" y="4504777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128" name="AutoShape 16"/>
          <p:cNvSpPr>
            <a:spLocks noChangeArrowheads="1"/>
          </p:cNvSpPr>
          <p:nvPr/>
        </p:nvSpPr>
        <p:spPr bwMode="auto">
          <a:xfrm>
            <a:off x="10486694" y="4504777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129" name="AutoShape 17"/>
          <p:cNvSpPr>
            <a:spLocks noChangeArrowheads="1"/>
          </p:cNvSpPr>
          <p:nvPr/>
        </p:nvSpPr>
        <p:spPr bwMode="auto">
          <a:xfrm>
            <a:off x="9178594" y="5025477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130" name="AutoShape 18"/>
          <p:cNvSpPr>
            <a:spLocks noChangeArrowheads="1"/>
          </p:cNvSpPr>
          <p:nvPr/>
        </p:nvSpPr>
        <p:spPr bwMode="auto">
          <a:xfrm>
            <a:off x="9800894" y="3895177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131" name="AutoShape 19"/>
          <p:cNvSpPr>
            <a:spLocks noChangeArrowheads="1"/>
          </p:cNvSpPr>
          <p:nvPr/>
        </p:nvSpPr>
        <p:spPr bwMode="auto">
          <a:xfrm>
            <a:off x="9232569" y="438888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132" name="AutoShape 20"/>
          <p:cNvSpPr>
            <a:spLocks noChangeArrowheads="1"/>
          </p:cNvSpPr>
          <p:nvPr/>
        </p:nvSpPr>
        <p:spPr bwMode="auto">
          <a:xfrm>
            <a:off x="9877094" y="4733377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133" name="AutoShape 21"/>
          <p:cNvSpPr>
            <a:spLocks noChangeArrowheads="1"/>
          </p:cNvSpPr>
          <p:nvPr/>
        </p:nvSpPr>
        <p:spPr bwMode="auto">
          <a:xfrm>
            <a:off x="10562894" y="3818977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134" name="AutoShape 22"/>
          <p:cNvSpPr>
            <a:spLocks noChangeArrowheads="1"/>
          </p:cNvSpPr>
          <p:nvPr/>
        </p:nvSpPr>
        <p:spPr bwMode="auto">
          <a:xfrm>
            <a:off x="9048419" y="230608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135" name="AutoShape 23"/>
          <p:cNvSpPr>
            <a:spLocks noChangeArrowheads="1"/>
          </p:cNvSpPr>
          <p:nvPr/>
        </p:nvSpPr>
        <p:spPr bwMode="auto">
          <a:xfrm>
            <a:off x="9658019" y="238228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136" name="AutoShape 24"/>
          <p:cNvSpPr>
            <a:spLocks noChangeArrowheads="1"/>
          </p:cNvSpPr>
          <p:nvPr/>
        </p:nvSpPr>
        <p:spPr bwMode="auto">
          <a:xfrm>
            <a:off x="10724819" y="314428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137" name="AutoShape 25"/>
          <p:cNvSpPr>
            <a:spLocks noChangeArrowheads="1"/>
          </p:cNvSpPr>
          <p:nvPr/>
        </p:nvSpPr>
        <p:spPr bwMode="auto">
          <a:xfrm>
            <a:off x="8537244" y="358878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138" name="AutoShape 26"/>
          <p:cNvSpPr>
            <a:spLocks noChangeArrowheads="1"/>
          </p:cNvSpPr>
          <p:nvPr/>
        </p:nvSpPr>
        <p:spPr bwMode="auto">
          <a:xfrm>
            <a:off x="8257844" y="4295227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139" name="AutoShape 27"/>
          <p:cNvSpPr>
            <a:spLocks noChangeArrowheads="1"/>
          </p:cNvSpPr>
          <p:nvPr/>
        </p:nvSpPr>
        <p:spPr bwMode="auto">
          <a:xfrm>
            <a:off x="9800894" y="4219027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140" name="Line 28"/>
          <p:cNvSpPr>
            <a:spLocks noChangeShapeType="1"/>
          </p:cNvSpPr>
          <p:nvPr/>
        </p:nvSpPr>
        <p:spPr bwMode="auto">
          <a:xfrm flipV="1">
            <a:off x="8276895" y="2306089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141" name="Line 29"/>
          <p:cNvSpPr>
            <a:spLocks noChangeShapeType="1"/>
          </p:cNvSpPr>
          <p:nvPr/>
        </p:nvSpPr>
        <p:spPr bwMode="auto">
          <a:xfrm flipH="1" flipV="1">
            <a:off x="9611981" y="3410989"/>
            <a:ext cx="254000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142" name="Oval 30"/>
          <p:cNvSpPr>
            <a:spLocks noChangeArrowheads="1"/>
          </p:cNvSpPr>
          <p:nvPr/>
        </p:nvSpPr>
        <p:spPr bwMode="auto">
          <a:xfrm>
            <a:off x="8888081" y="3525290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143" name="Oval 31"/>
          <p:cNvSpPr>
            <a:spLocks noChangeArrowheads="1"/>
          </p:cNvSpPr>
          <p:nvPr/>
        </p:nvSpPr>
        <p:spPr bwMode="auto">
          <a:xfrm>
            <a:off x="9161131" y="4320628"/>
            <a:ext cx="228600" cy="219075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144" name="Oval 32"/>
          <p:cNvSpPr>
            <a:spLocks noChangeArrowheads="1"/>
          </p:cNvSpPr>
          <p:nvPr/>
        </p:nvSpPr>
        <p:spPr bwMode="auto">
          <a:xfrm>
            <a:off x="9794544" y="3507828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145" name="Line 33"/>
          <p:cNvSpPr>
            <a:spLocks noChangeShapeType="1"/>
          </p:cNvSpPr>
          <p:nvPr/>
        </p:nvSpPr>
        <p:spPr bwMode="auto">
          <a:xfrm flipH="1" flipV="1">
            <a:off x="8988095" y="4225378"/>
            <a:ext cx="244475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146" name="Line 34"/>
          <p:cNvSpPr>
            <a:spLocks noChangeShapeType="1"/>
          </p:cNvSpPr>
          <p:nvPr/>
        </p:nvSpPr>
        <p:spPr bwMode="auto">
          <a:xfrm flipH="1" flipV="1">
            <a:off x="9040481" y="3663403"/>
            <a:ext cx="234950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147" name="Line 35"/>
          <p:cNvSpPr>
            <a:spLocks noChangeShapeType="1"/>
          </p:cNvSpPr>
          <p:nvPr/>
        </p:nvSpPr>
        <p:spPr bwMode="auto">
          <a:xfrm flipV="1">
            <a:off x="8715045" y="2487064"/>
            <a:ext cx="2009775" cy="26939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148" name="Line 36"/>
          <p:cNvSpPr>
            <a:spLocks noChangeShapeType="1"/>
          </p:cNvSpPr>
          <p:nvPr/>
        </p:nvSpPr>
        <p:spPr bwMode="auto">
          <a:xfrm flipV="1">
            <a:off x="8067345" y="2125114"/>
            <a:ext cx="2066925" cy="2770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149" name="Line 37"/>
          <p:cNvSpPr>
            <a:spLocks noChangeShapeType="1"/>
          </p:cNvSpPr>
          <p:nvPr/>
        </p:nvSpPr>
        <p:spPr bwMode="auto">
          <a:xfrm flipH="1" flipV="1">
            <a:off x="9256381" y="3868189"/>
            <a:ext cx="546100" cy="3683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150" name="Line 38"/>
          <p:cNvSpPr>
            <a:spLocks noChangeShapeType="1"/>
          </p:cNvSpPr>
          <p:nvPr/>
        </p:nvSpPr>
        <p:spPr bwMode="auto">
          <a:xfrm>
            <a:off x="8618206" y="3664989"/>
            <a:ext cx="501650" cy="3619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151" name="Text Box 39"/>
          <p:cNvSpPr txBox="1">
            <a:spLocks noChangeArrowheads="1"/>
          </p:cNvSpPr>
          <p:nvPr/>
        </p:nvSpPr>
        <p:spPr bwMode="auto">
          <a:xfrm>
            <a:off x="9424656" y="4049165"/>
            <a:ext cx="70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sz="20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ξ</a:t>
            </a:r>
            <a:r>
              <a:rPr lang="en-US" altLang="en-US" sz="2000" i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218152" name="Text Box 40"/>
          <p:cNvSpPr txBox="1">
            <a:spLocks noChangeArrowheads="1"/>
          </p:cNvSpPr>
          <p:nvPr/>
        </p:nvSpPr>
        <p:spPr bwMode="auto">
          <a:xfrm>
            <a:off x="8538831" y="3668165"/>
            <a:ext cx="70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sz="20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ξ</a:t>
            </a:r>
            <a:r>
              <a:rPr lang="en-US" altLang="en-US" sz="2000" i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712755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2" name="Picture 6" descr="Image result for C and alpha in svm">
            <a:extLst>
              <a:ext uri="{FF2B5EF4-FFF2-40B4-BE49-F238E27FC236}">
                <a16:creationId xmlns:a16="http://schemas.microsoft.com/office/drawing/2014/main" id="{B4D9274B-0791-442C-A58D-21EC6F41B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271" y="2031723"/>
            <a:ext cx="8795693" cy="403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212BAC-2F62-4B79-9B19-9D917B9E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cap="none" spc="-73" dirty="0">
                <a:solidFill>
                  <a:srgbClr val="A36900"/>
                </a:solidFill>
                <a:latin typeface="Calibri"/>
                <a:cs typeface="Calibri"/>
              </a:rPr>
              <a:t>Effect of Value of C (coefficient of slack variable)</a:t>
            </a:r>
          </a:p>
        </p:txBody>
      </p:sp>
    </p:spTree>
    <p:extLst>
      <p:ext uri="{BB962C8B-B14F-4D97-AF65-F5344CB8AC3E}">
        <p14:creationId xmlns:p14="http://schemas.microsoft.com/office/powerpoint/2010/main" val="3379841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cap="none" spc="-73" dirty="0">
                <a:solidFill>
                  <a:srgbClr val="A36900"/>
                </a:solidFill>
                <a:latin typeface="Calibri"/>
                <a:cs typeface="Calibri"/>
              </a:rPr>
              <a:t>Soft Margin Classification Mathematically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023938" y="1782618"/>
            <a:ext cx="9720262" cy="4402282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old formulation:</a:t>
            </a:r>
          </a:p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new formulation incorporating slack variables:</a:t>
            </a:r>
          </a:p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Parameter </a:t>
            </a:r>
            <a:r>
              <a:rPr lang="en-US" altLang="en-US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can be viewed as a way to control overfitting.</a:t>
            </a:r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2428817" y="2190034"/>
            <a:ext cx="8858896" cy="1092200"/>
          </a:xfrm>
          <a:prstGeom prst="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Find </a:t>
            </a:r>
            <a:r>
              <a:rPr lang="en-US" altLang="en-US"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altLang="en-US" sz="20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such that</a:t>
            </a:r>
          </a:p>
          <a:p>
            <a:pPr>
              <a:spcBef>
                <a:spcPct val="0"/>
              </a:spcBef>
            </a:pPr>
            <a:r>
              <a:rPr lang="el-GR" altLang="en-US"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Φ</a:t>
            </a: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en-US"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altLang="en-US"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=½ w</a:t>
            </a:r>
            <a:r>
              <a:rPr lang="en-US" altLang="en-US" sz="2000" baseline="30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altLang="en-US"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is minimized and for all </a:t>
            </a:r>
            <a:r>
              <a:rPr lang="en-US" alt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{</a:t>
            </a: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en-US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en-US" b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altLang="en-US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altLang="en-US" i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)}</a:t>
            </a:r>
            <a:endParaRPr lang="en-US" altLang="en-US" sz="20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20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altLang="en-US" sz="2000" i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altLang="en-US"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altLang="en-US" sz="2000" b="1" baseline="30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altLang="en-US"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en-US" sz="2000" b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+ b)</a:t>
            </a:r>
            <a:r>
              <a:rPr lang="en-US" altLang="en-US"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≥ </a:t>
            </a: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19141" name="Text Box 5"/>
          <p:cNvSpPr txBox="1">
            <a:spLocks noChangeArrowheads="1"/>
          </p:cNvSpPr>
          <p:nvPr/>
        </p:nvSpPr>
        <p:spPr bwMode="auto">
          <a:xfrm>
            <a:off x="2626963" y="4194958"/>
            <a:ext cx="7888637" cy="1077218"/>
          </a:xfrm>
          <a:prstGeom prst="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Find </a:t>
            </a:r>
            <a:r>
              <a:rPr lang="en-US" alt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alt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altLang="en-US" sz="20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alt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such that</a:t>
            </a:r>
          </a:p>
          <a:p>
            <a:pPr>
              <a:spcBef>
                <a:spcPct val="0"/>
              </a:spcBef>
            </a:pPr>
            <a:r>
              <a:rPr lang="el-GR" alt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Φ</a:t>
            </a:r>
            <a:r>
              <a:rPr lang="en-US" alt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alt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alt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=½ </a:t>
            </a:r>
            <a:r>
              <a:rPr lang="en-US" altLang="en-US" sz="20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altLang="en-US" sz="2000" baseline="30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altLang="en-US" sz="20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alt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altLang="en-US" sz="20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l-GR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Σ</a:t>
            </a:r>
            <a:r>
              <a:rPr lang="el-GR" altLang="en-US" sz="20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ξ</a:t>
            </a:r>
            <a:r>
              <a:rPr lang="en-US" altLang="en-US" sz="2000" i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is minimized and for all 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{</a:t>
            </a:r>
            <a:r>
              <a:rPr lang="en-US" alt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en-US" b="1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altLang="en-US" i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altLang="en-US" i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)}</a:t>
            </a:r>
            <a:endParaRPr lang="en-US" alt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2000" i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altLang="en-US" sz="2000" i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0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en-US" sz="20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altLang="en-US" sz="2000" b="1" baseline="30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altLang="en-US" sz="20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en-US" sz="2000" b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en-US" altLang="en-US" sz="20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alt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alt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≥ </a:t>
            </a:r>
            <a:r>
              <a:rPr lang="en-US" alt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1- </a:t>
            </a:r>
            <a:r>
              <a:rPr lang="el-GR" altLang="en-US" sz="20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ξ</a:t>
            </a:r>
            <a:r>
              <a:rPr lang="en-US" altLang="en-US" sz="2000" i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0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and    </a:t>
            </a:r>
            <a:r>
              <a:rPr lang="el-GR" altLang="en-US" sz="20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ξ</a:t>
            </a:r>
            <a:r>
              <a:rPr lang="en-US" altLang="en-US" sz="2000" i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000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≥ </a:t>
            </a:r>
            <a:r>
              <a:rPr lang="en-US" alt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 for all </a:t>
            </a:r>
            <a:r>
              <a:rPr lang="en-US" altLang="en-US" sz="2000" i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endParaRPr lang="en-US" altLang="en-US" sz="2000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068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cap="none" spc="-73" dirty="0">
                <a:solidFill>
                  <a:srgbClr val="A36900"/>
                </a:solidFill>
                <a:latin typeface="Calibri"/>
                <a:cs typeface="Calibri"/>
              </a:rPr>
              <a:t>Soft Margin Classification – Solution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023937" y="1831566"/>
            <a:ext cx="10780135" cy="396281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en-US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dual problem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for soft margin classification:</a:t>
            </a:r>
          </a:p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Neither slack variables </a:t>
            </a:r>
            <a:r>
              <a:rPr lang="el-GR" altLang="en-US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ξ</a:t>
            </a:r>
            <a:r>
              <a:rPr lang="en-US" altLang="en-US" i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nor their Lagrange multipliers appear in the dual problem!</a:t>
            </a:r>
          </a:p>
          <a:p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Again, </a:t>
            </a:r>
            <a:r>
              <a:rPr lang="en-US" alt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en-US" b="1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 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non-zero </a:t>
            </a:r>
            <a:r>
              <a:rPr lang="el-GR" altLang="en-US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altLang="en-US" i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will be </a:t>
            </a:r>
            <a:r>
              <a:rPr lang="en-US" altLang="en-US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support vectors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Solution to the dual problem is:</a:t>
            </a: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1425844" y="2228278"/>
            <a:ext cx="7419975" cy="1457325"/>
          </a:xfrm>
          <a:prstGeom prst="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Find </a:t>
            </a:r>
            <a:r>
              <a:rPr lang="el-GR" altLang="en-US" sz="20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altLang="en-US" sz="2000" i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altLang="en-US" sz="20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l-GR" altLang="en-US" sz="20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altLang="en-US" sz="2000" i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altLang="en-US" sz="2000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such that</a:t>
            </a:r>
          </a:p>
          <a:p>
            <a:pPr>
              <a:spcBef>
                <a:spcPct val="0"/>
              </a:spcBef>
            </a:pPr>
            <a:r>
              <a:rPr lang="en-US" altLang="en-US"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l-GR" altLang="en-US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altLang="en-US"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</a:t>
            </a:r>
            <a:r>
              <a:rPr lang="el-GR" alt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Σ</a:t>
            </a:r>
            <a:r>
              <a:rPr lang="el-GR" altLang="en-US" sz="20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altLang="en-US" sz="2000" i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000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altLang="en-US"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½</a:t>
            </a:r>
            <a:r>
              <a:rPr lang="el-GR" alt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ΣΣ</a:t>
            </a:r>
            <a:r>
              <a:rPr lang="el-GR" altLang="en-US" sz="20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altLang="en-US" sz="2000" i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l-GR" altLang="en-US" sz="20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altLang="en-US" sz="2000" i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</a:t>
            </a:r>
            <a:r>
              <a:rPr lang="en-US" altLang="en-US" sz="20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altLang="en-US" sz="2000" i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0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altLang="en-US" sz="2000" i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</a:t>
            </a:r>
            <a:r>
              <a:rPr lang="en-US" altLang="en-US"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en-US" sz="2000" b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000" b="1" baseline="30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altLang="en-US"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en-US" sz="2000" b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</a:t>
            </a:r>
            <a:r>
              <a:rPr lang="en-US" altLang="en-US"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 maximized and </a:t>
            </a:r>
          </a:p>
          <a:p>
            <a:pPr>
              <a:spcBef>
                <a:spcPct val="0"/>
              </a:spcBef>
            </a:pP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(1)</a:t>
            </a:r>
            <a:r>
              <a:rPr lang="en-US" alt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l-GR" alt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Σ</a:t>
            </a:r>
            <a:r>
              <a:rPr lang="el-GR" altLang="en-US" sz="20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altLang="en-US" sz="2000" i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0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altLang="en-US" sz="2000" i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000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= 0</a:t>
            </a:r>
          </a:p>
          <a:p>
            <a:pPr>
              <a:spcBef>
                <a:spcPct val="0"/>
              </a:spcBef>
            </a:pP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(2)  0 </a:t>
            </a:r>
            <a:r>
              <a:rPr lang="en-US" altLang="en-US"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≤</a:t>
            </a: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altLang="en-US" sz="20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altLang="en-US" sz="2000" i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000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≤ </a:t>
            </a:r>
            <a:r>
              <a:rPr lang="en-US" altLang="en-US" sz="20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for all </a:t>
            </a:r>
            <a:r>
              <a:rPr lang="el-GR" altLang="en-US" sz="20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altLang="en-US" sz="2000" i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1425844" y="5286376"/>
            <a:ext cx="5184506" cy="982663"/>
          </a:xfrm>
          <a:prstGeom prst="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alt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</a:t>
            </a:r>
            <a:r>
              <a:rPr lang="el-GR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Σ</a:t>
            </a:r>
            <a:r>
              <a:rPr lang="el-GR" altLang="en-US" sz="20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altLang="en-US" sz="2000" i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000" i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altLang="en-US" sz="2000" i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0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en-US" sz="2000" b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000" b="1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   </a:t>
            </a:r>
          </a:p>
          <a:p>
            <a:pPr>
              <a:spcBef>
                <a:spcPct val="0"/>
              </a:spcBef>
            </a:pPr>
            <a:r>
              <a:rPr lang="en-US" altLang="en-US" sz="20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b= </a:t>
            </a:r>
            <a:r>
              <a:rPr lang="en-US" altLang="en-US" sz="2000" i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altLang="en-US" sz="2000" i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US" alt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(1- </a:t>
            </a:r>
            <a:r>
              <a:rPr lang="el-GR" altLang="en-US" sz="20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ξ</a:t>
            </a:r>
            <a:r>
              <a:rPr lang="en-US" altLang="en-US" sz="2000" i="1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US" alt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- </a:t>
            </a:r>
            <a:r>
              <a:rPr lang="en-US" altLang="en-US" sz="20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altLang="en-US" sz="2000" b="1" baseline="30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altLang="en-US" sz="20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en-US" sz="2000" b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US" alt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where k = argmax </a:t>
            </a:r>
            <a:r>
              <a:rPr lang="el-GR" altLang="en-US" sz="20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altLang="en-US" sz="2000" i="1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</a:t>
            </a:r>
          </a:p>
        </p:txBody>
      </p:sp>
      <p:sp>
        <p:nvSpPr>
          <p:cNvPr id="220166" name="Text Box 6"/>
          <p:cNvSpPr txBox="1">
            <a:spLocks noChangeArrowheads="1"/>
          </p:cNvSpPr>
          <p:nvPr/>
        </p:nvSpPr>
        <p:spPr bwMode="auto">
          <a:xfrm>
            <a:off x="5591175" y="5924550"/>
            <a:ext cx="723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</a:t>
            </a:r>
          </a:p>
        </p:txBody>
      </p:sp>
      <p:sp>
        <p:nvSpPr>
          <p:cNvPr id="220168" name="Text Box 8"/>
          <p:cNvSpPr txBox="1">
            <a:spLocks noChangeArrowheads="1"/>
          </p:cNvSpPr>
          <p:nvPr/>
        </p:nvSpPr>
        <p:spPr bwMode="auto">
          <a:xfrm>
            <a:off x="6934200" y="5810251"/>
            <a:ext cx="2343150" cy="461665"/>
          </a:xfrm>
          <a:prstGeom prst="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0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en-US"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= </a:t>
            </a:r>
            <a:r>
              <a:rPr lang="el-GR" alt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Σ</a:t>
            </a:r>
            <a:r>
              <a:rPr lang="el-GR" altLang="en-US" sz="20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altLang="en-US" sz="2000" i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0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altLang="en-US" sz="2000" i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en-US" sz="2000" b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000" b="1" baseline="30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altLang="en-US"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 + </a:t>
            </a:r>
            <a:r>
              <a:rPr lang="en-US" altLang="en-US" sz="20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sp>
        <p:nvSpPr>
          <p:cNvPr id="220169" name="Text Box 9"/>
          <p:cNvSpPr txBox="1">
            <a:spLocks noChangeArrowheads="1"/>
          </p:cNvSpPr>
          <p:nvPr/>
        </p:nvSpPr>
        <p:spPr bwMode="auto">
          <a:xfrm>
            <a:off x="7038975" y="4772026"/>
            <a:ext cx="30289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But neither </a:t>
            </a:r>
            <a:r>
              <a:rPr lang="en-US" altLang="en-US"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nor </a:t>
            </a:r>
            <a:r>
              <a:rPr lang="en-US" altLang="en-US" sz="20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 </a:t>
            </a: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are needed explicitly for classification!</a:t>
            </a:r>
          </a:p>
        </p:txBody>
      </p:sp>
    </p:spTree>
    <p:extLst>
      <p:ext uri="{BB962C8B-B14F-4D97-AF65-F5344CB8AC3E}">
        <p14:creationId xmlns:p14="http://schemas.microsoft.com/office/powerpoint/2010/main" val="1178656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090" y="3658603"/>
            <a:ext cx="1269841" cy="1269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089" y="1996057"/>
            <a:ext cx="1269841" cy="126984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7549DB1-326E-4DF1-8C38-9D86A0E87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cap="none" spc="-73" dirty="0">
                <a:solidFill>
                  <a:srgbClr val="A36900"/>
                </a:solidFill>
                <a:latin typeface="Calibri"/>
                <a:cs typeface="Calibri"/>
              </a:rPr>
              <a:t>Soft V/s Hard Margin SVM</a:t>
            </a:r>
            <a:endParaRPr lang="en-IN" sz="4000" b="1" cap="none" spc="-73" dirty="0">
              <a:solidFill>
                <a:srgbClr val="A36900"/>
              </a:solidFill>
              <a:latin typeface="Calibri"/>
              <a:cs typeface="Calibri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528B53-5190-498E-83EE-1241816EF3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Soft-Margin always have a solution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Soft-Margin is more robust to outliers – Smoother surfaces (in the non-linear case)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Hard-Margin does not require to guess the cost parameter (requires no parameters at all)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0913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cap="none" spc="-73" dirty="0">
                <a:solidFill>
                  <a:srgbClr val="A36900"/>
                </a:solidFill>
                <a:latin typeface="Calibri"/>
                <a:cs typeface="Calibri"/>
              </a:rPr>
              <a:t>Linear SVMs:  Overview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023938" y="1849562"/>
            <a:ext cx="9720262" cy="4335338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classifier is a </a:t>
            </a:r>
            <a:r>
              <a:rPr lang="en-US" altLang="en-US" i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separating hyperplane.</a:t>
            </a:r>
            <a:endParaRPr lang="en-US" altLang="en-US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Most “important” training points are support vectors; they define the hyperplane.</a:t>
            </a:r>
          </a:p>
          <a:p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Quadratic optimization algorithms can identify which training points </a:t>
            </a:r>
            <a:r>
              <a:rPr lang="en-US" alt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en-US" b="1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 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are support vectors with </a:t>
            </a:r>
            <a:r>
              <a:rPr lang="en-US" altLang="en-US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non-zero </a:t>
            </a:r>
            <a:r>
              <a:rPr lang="en-US" altLang="en-US" dirty="0" err="1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Lagrangian</a:t>
            </a:r>
            <a:r>
              <a:rPr lang="en-US" altLang="en-US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multipliers </a:t>
            </a:r>
            <a:r>
              <a:rPr lang="el-GR" altLang="en-US" i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altLang="en-US" i="1" baseline="-25000" dirty="0" err="1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b="1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altLang="en-US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Both in the dual formulation of the problem and in the solution training points appear only inside inner products: </a:t>
            </a:r>
          </a:p>
          <a:p>
            <a:endParaRPr lang="en-US" altLang="en-US" b="1" baseline="-25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1117049" y="4585104"/>
            <a:ext cx="7876691" cy="1692771"/>
          </a:xfrm>
          <a:prstGeom prst="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Find </a:t>
            </a:r>
            <a:r>
              <a:rPr lang="el-GR" altLang="en-US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altLang="en-US" i="1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altLang="en-US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l-GR" altLang="en-US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altLang="en-US" i="1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altLang="en-US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such that</a:t>
            </a:r>
          </a:p>
          <a:p>
            <a:pPr>
              <a:spcBef>
                <a:spcPct val="0"/>
              </a:spcBef>
            </a:pPr>
            <a:r>
              <a:rPr lang="en-US" alt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l-GR" alt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alt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</a:t>
            </a:r>
            <a:r>
              <a:rPr lang="el-GR" alt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Σ</a:t>
            </a:r>
            <a:r>
              <a:rPr lang="el-GR" altLang="en-US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altLang="en-US" i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alt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½</a:t>
            </a:r>
            <a:r>
              <a:rPr lang="el-GR" alt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ΣΣ</a:t>
            </a:r>
            <a:r>
              <a:rPr lang="el-GR" altLang="en-US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altLang="en-US" i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l-GR" altLang="en-US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altLang="en-US" i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</a:t>
            </a:r>
            <a:r>
              <a:rPr lang="en-US" altLang="en-US" i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altLang="en-US" i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i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altLang="en-US" i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</a:t>
            </a:r>
            <a:r>
              <a:rPr lang="en-US" altLang="en-US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en-US" b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b="1" baseline="30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altLang="en-US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en-US" b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</a:t>
            </a:r>
            <a:r>
              <a:rPr lang="en-US" alt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 maximized and 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(1)</a:t>
            </a:r>
            <a:r>
              <a:rPr lang="en-US" alt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l-GR" alt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Σ</a:t>
            </a:r>
            <a:r>
              <a:rPr lang="el-GR" altLang="en-US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altLang="en-US" i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i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altLang="en-US" i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= 0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(2)  0 </a:t>
            </a:r>
            <a:r>
              <a:rPr lang="en-US" alt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≤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altLang="en-US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altLang="en-US" i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≤ </a:t>
            </a:r>
            <a:r>
              <a:rPr lang="en-US" altLang="en-US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for all </a:t>
            </a:r>
            <a:r>
              <a:rPr lang="el-GR" altLang="en-US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altLang="en-US" i="1" baseline="-25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endParaRPr lang="en-US" altLang="en-US" i="1" baseline="-25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1189" name="AutoShape 5"/>
          <p:cNvSpPr>
            <a:spLocks noChangeArrowheads="1"/>
          </p:cNvSpPr>
          <p:nvPr/>
        </p:nvSpPr>
        <p:spPr bwMode="auto">
          <a:xfrm>
            <a:off x="3785617" y="5020619"/>
            <a:ext cx="419100" cy="32385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1191" name="Text Box 7"/>
          <p:cNvSpPr txBox="1">
            <a:spLocks noChangeArrowheads="1"/>
          </p:cNvSpPr>
          <p:nvPr/>
        </p:nvSpPr>
        <p:spPr bwMode="auto">
          <a:xfrm>
            <a:off x="9086850" y="4919960"/>
            <a:ext cx="2343150" cy="461665"/>
          </a:xfrm>
          <a:prstGeom prst="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0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en-US"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= </a:t>
            </a:r>
            <a:r>
              <a:rPr lang="el-GR" alt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Σ</a:t>
            </a:r>
            <a:r>
              <a:rPr lang="el-GR" altLang="en-US" sz="20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altLang="en-US" sz="2000" i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0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altLang="en-US" sz="2000" i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en-US" sz="2000" b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000" b="1" baseline="30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altLang="en-US"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 + </a:t>
            </a:r>
            <a:r>
              <a:rPr lang="en-US" altLang="en-US" sz="20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sp>
        <p:nvSpPr>
          <p:cNvPr id="221192" name="AutoShape 8"/>
          <p:cNvSpPr>
            <a:spLocks noChangeArrowheads="1"/>
          </p:cNvSpPr>
          <p:nvPr/>
        </p:nvSpPr>
        <p:spPr bwMode="auto">
          <a:xfrm>
            <a:off x="10325423" y="5008438"/>
            <a:ext cx="438150" cy="32385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086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967" y="4203495"/>
            <a:ext cx="1269841" cy="1269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277" y="673100"/>
            <a:ext cx="1269841" cy="126984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01B1F15-DCF7-47C6-9DB1-92AA1FD8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cap="none" spc="-73" dirty="0">
                <a:solidFill>
                  <a:srgbClr val="A36900"/>
                </a:solidFill>
                <a:latin typeface="Calibri"/>
                <a:cs typeface="Calibri"/>
              </a:rPr>
              <a:t>Non Linear SVM</a:t>
            </a:r>
            <a:endParaRPr lang="en-IN" sz="4000" b="1" cap="none" spc="-73" dirty="0">
              <a:solidFill>
                <a:srgbClr val="A36900"/>
              </a:solidFill>
              <a:latin typeface="Calibri"/>
              <a:cs typeface="Calibri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02CBD1-E9B4-4583-B961-DCEA904026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buClr>
                <a:srgbClr val="DC522C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allows the algorithm to fit the maximum-margin hyperplane in a transformed feature space. </a:t>
            </a:r>
          </a:p>
          <a:p>
            <a:pPr marL="457200" indent="-457200">
              <a:lnSpc>
                <a:spcPct val="150000"/>
              </a:lnSpc>
              <a:buClr>
                <a:srgbClr val="DC522C"/>
              </a:buCl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lnSpc>
                <a:spcPct val="150000"/>
              </a:lnSpc>
              <a:buClr>
                <a:srgbClr val="DC522C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transformation may be non-linear and the transformed space high </a:t>
            </a:r>
            <a:r>
              <a:rPr lang="en-US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dimensionalthus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though the classifier is a hyperplane in the high-dimensional feature space, it may be non-linear in the original input space.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9070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cap="none" spc="-73" dirty="0">
                <a:solidFill>
                  <a:srgbClr val="A36900"/>
                </a:solidFill>
                <a:latin typeface="Calibri"/>
                <a:cs typeface="Calibri"/>
              </a:rPr>
              <a:t>Non-linear SVMs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023938" y="1774900"/>
            <a:ext cx="9720262" cy="43751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Datasets that are linearly separable with some noise work out great: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But what are we going to do if the dataset is just too hard?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about… mapping data to a higher-dimensional space:</a:t>
            </a:r>
          </a:p>
        </p:txBody>
      </p:sp>
      <p:grpSp>
        <p:nvGrpSpPr>
          <p:cNvPr id="222271" name="Group 63"/>
          <p:cNvGrpSpPr>
            <a:grpSpLocks/>
          </p:cNvGrpSpPr>
          <p:nvPr/>
        </p:nvGrpSpPr>
        <p:grpSpPr bwMode="auto">
          <a:xfrm>
            <a:off x="3200400" y="3890388"/>
            <a:ext cx="4286250" cy="423863"/>
            <a:chOff x="1056" y="2322"/>
            <a:chExt cx="2700" cy="267"/>
          </a:xfrm>
        </p:grpSpPr>
        <p:sp>
          <p:nvSpPr>
            <p:cNvPr id="222228" name="Line 20"/>
            <p:cNvSpPr>
              <a:spLocks noChangeShapeType="1"/>
            </p:cNvSpPr>
            <p:nvPr/>
          </p:nvSpPr>
          <p:spPr bwMode="auto">
            <a:xfrm>
              <a:off x="1056" y="2358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229" name="AutoShape 21"/>
            <p:cNvSpPr>
              <a:spLocks noChangeArrowheads="1"/>
            </p:cNvSpPr>
            <p:nvPr/>
          </p:nvSpPr>
          <p:spPr bwMode="auto">
            <a:xfrm>
              <a:off x="133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230" name="Line 22"/>
            <p:cNvSpPr>
              <a:spLocks noChangeShapeType="1"/>
            </p:cNvSpPr>
            <p:nvPr/>
          </p:nvSpPr>
          <p:spPr bwMode="auto">
            <a:xfrm>
              <a:off x="2196" y="2322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231" name="Text Box 23"/>
            <p:cNvSpPr txBox="1">
              <a:spLocks noChangeArrowheads="1"/>
            </p:cNvSpPr>
            <p:nvPr/>
          </p:nvSpPr>
          <p:spPr bwMode="auto">
            <a:xfrm>
              <a:off x="2106" y="2358"/>
              <a:ext cx="2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0</a:t>
              </a:r>
            </a:p>
          </p:txBody>
        </p:sp>
        <p:sp>
          <p:nvSpPr>
            <p:cNvPr id="222232" name="AutoShape 24"/>
            <p:cNvSpPr>
              <a:spLocks noChangeArrowheads="1"/>
            </p:cNvSpPr>
            <p:nvPr/>
          </p:nvSpPr>
          <p:spPr bwMode="auto">
            <a:xfrm>
              <a:off x="1563" y="23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233" name="AutoShape 25"/>
            <p:cNvSpPr>
              <a:spLocks noChangeArrowheads="1"/>
            </p:cNvSpPr>
            <p:nvPr/>
          </p:nvSpPr>
          <p:spPr bwMode="auto">
            <a:xfrm>
              <a:off x="1863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234" name="AutoShape 26"/>
            <p:cNvSpPr>
              <a:spLocks noChangeArrowheads="1"/>
            </p:cNvSpPr>
            <p:nvPr/>
          </p:nvSpPr>
          <p:spPr bwMode="auto">
            <a:xfrm>
              <a:off x="199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235" name="AutoShape 27"/>
            <p:cNvSpPr>
              <a:spLocks noChangeArrowheads="1"/>
            </p:cNvSpPr>
            <p:nvPr/>
          </p:nvSpPr>
          <p:spPr bwMode="auto">
            <a:xfrm>
              <a:off x="253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236" name="AutoShape 28"/>
            <p:cNvSpPr>
              <a:spLocks noChangeArrowheads="1"/>
            </p:cNvSpPr>
            <p:nvPr/>
          </p:nvSpPr>
          <p:spPr bwMode="auto">
            <a:xfrm>
              <a:off x="2679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237" name="AutoShape 29"/>
            <p:cNvSpPr>
              <a:spLocks noChangeArrowheads="1"/>
            </p:cNvSpPr>
            <p:nvPr/>
          </p:nvSpPr>
          <p:spPr bwMode="auto">
            <a:xfrm>
              <a:off x="2451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243" name="AutoShape 35"/>
            <p:cNvSpPr>
              <a:spLocks noChangeArrowheads="1"/>
            </p:cNvSpPr>
            <p:nvPr/>
          </p:nvSpPr>
          <p:spPr bwMode="auto">
            <a:xfrm>
              <a:off x="2919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244" name="AutoShape 36"/>
            <p:cNvSpPr>
              <a:spLocks noChangeArrowheads="1"/>
            </p:cNvSpPr>
            <p:nvPr/>
          </p:nvSpPr>
          <p:spPr bwMode="auto">
            <a:xfrm>
              <a:off x="3063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245" name="AutoShape 37"/>
            <p:cNvSpPr>
              <a:spLocks noChangeArrowheads="1"/>
            </p:cNvSpPr>
            <p:nvPr/>
          </p:nvSpPr>
          <p:spPr bwMode="auto">
            <a:xfrm>
              <a:off x="3375" y="23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262" name="Text Box 54"/>
            <p:cNvSpPr txBox="1">
              <a:spLocks noChangeArrowheads="1"/>
            </p:cNvSpPr>
            <p:nvPr/>
          </p:nvSpPr>
          <p:spPr bwMode="auto">
            <a:xfrm>
              <a:off x="3468" y="232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i="1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US" altLang="en-US" sz="1800" i="1" baseline="30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2270" name="Group 62"/>
          <p:cNvGrpSpPr>
            <a:grpSpLocks/>
          </p:cNvGrpSpPr>
          <p:nvPr/>
        </p:nvGrpSpPr>
        <p:grpSpPr bwMode="auto">
          <a:xfrm>
            <a:off x="3176011" y="2397057"/>
            <a:ext cx="4324350" cy="642938"/>
            <a:chOff x="1056" y="1284"/>
            <a:chExt cx="2724" cy="405"/>
          </a:xfrm>
        </p:grpSpPr>
        <p:sp>
          <p:nvSpPr>
            <p:cNvPr id="222212" name="Line 4"/>
            <p:cNvSpPr>
              <a:spLocks noChangeShapeType="1"/>
            </p:cNvSpPr>
            <p:nvPr/>
          </p:nvSpPr>
          <p:spPr bwMode="auto">
            <a:xfrm>
              <a:off x="1056" y="1458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213" name="AutoShape 5"/>
            <p:cNvSpPr>
              <a:spLocks noChangeArrowheads="1"/>
            </p:cNvSpPr>
            <p:nvPr/>
          </p:nvSpPr>
          <p:spPr bwMode="auto">
            <a:xfrm>
              <a:off x="13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214" name="Line 6"/>
            <p:cNvSpPr>
              <a:spLocks noChangeShapeType="1"/>
            </p:cNvSpPr>
            <p:nvPr/>
          </p:nvSpPr>
          <p:spPr bwMode="auto">
            <a:xfrm>
              <a:off x="2196" y="1422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215" name="Text Box 7"/>
            <p:cNvSpPr txBox="1">
              <a:spLocks noChangeArrowheads="1"/>
            </p:cNvSpPr>
            <p:nvPr/>
          </p:nvSpPr>
          <p:spPr bwMode="auto">
            <a:xfrm>
              <a:off x="2106" y="1458"/>
              <a:ext cx="2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0</a:t>
              </a:r>
            </a:p>
          </p:txBody>
        </p:sp>
        <p:sp>
          <p:nvSpPr>
            <p:cNvPr id="222216" name="AutoShape 8"/>
            <p:cNvSpPr>
              <a:spLocks noChangeArrowheads="1"/>
            </p:cNvSpPr>
            <p:nvPr/>
          </p:nvSpPr>
          <p:spPr bwMode="auto">
            <a:xfrm>
              <a:off x="1563" y="14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217" name="AutoShape 9"/>
            <p:cNvSpPr>
              <a:spLocks noChangeArrowheads="1"/>
            </p:cNvSpPr>
            <p:nvPr/>
          </p:nvSpPr>
          <p:spPr bwMode="auto">
            <a:xfrm>
              <a:off x="1863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218" name="AutoShape 10"/>
            <p:cNvSpPr>
              <a:spLocks noChangeArrowheads="1"/>
            </p:cNvSpPr>
            <p:nvPr/>
          </p:nvSpPr>
          <p:spPr bwMode="auto">
            <a:xfrm>
              <a:off x="199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219" name="AutoShape 11"/>
            <p:cNvSpPr>
              <a:spLocks noChangeArrowheads="1"/>
            </p:cNvSpPr>
            <p:nvPr/>
          </p:nvSpPr>
          <p:spPr bwMode="auto">
            <a:xfrm>
              <a:off x="25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220" name="AutoShape 12"/>
            <p:cNvSpPr>
              <a:spLocks noChangeArrowheads="1"/>
            </p:cNvSpPr>
            <p:nvPr/>
          </p:nvSpPr>
          <p:spPr bwMode="auto">
            <a:xfrm>
              <a:off x="2679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221" name="AutoShape 13"/>
            <p:cNvSpPr>
              <a:spLocks noChangeArrowheads="1"/>
            </p:cNvSpPr>
            <p:nvPr/>
          </p:nvSpPr>
          <p:spPr bwMode="auto">
            <a:xfrm>
              <a:off x="2451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222" name="Line 14"/>
            <p:cNvSpPr>
              <a:spLocks noChangeShapeType="1"/>
            </p:cNvSpPr>
            <p:nvPr/>
          </p:nvSpPr>
          <p:spPr bwMode="auto">
            <a:xfrm>
              <a:off x="2268" y="1302"/>
              <a:ext cx="0" cy="3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223" name="Oval 15"/>
            <p:cNvSpPr>
              <a:spLocks noChangeArrowheads="1"/>
            </p:cNvSpPr>
            <p:nvPr/>
          </p:nvSpPr>
          <p:spPr bwMode="auto">
            <a:xfrm>
              <a:off x="2405" y="1393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224" name="Oval 16"/>
            <p:cNvSpPr>
              <a:spLocks noChangeArrowheads="1"/>
            </p:cNvSpPr>
            <p:nvPr/>
          </p:nvSpPr>
          <p:spPr bwMode="auto">
            <a:xfrm>
              <a:off x="1955" y="1387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226" name="Line 18"/>
            <p:cNvSpPr>
              <a:spLocks noChangeShapeType="1"/>
            </p:cNvSpPr>
            <p:nvPr/>
          </p:nvSpPr>
          <p:spPr bwMode="auto">
            <a:xfrm flipH="1" flipV="1">
              <a:off x="247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227" name="Line 19"/>
            <p:cNvSpPr>
              <a:spLocks noChangeShapeType="1"/>
            </p:cNvSpPr>
            <p:nvPr/>
          </p:nvSpPr>
          <p:spPr bwMode="auto">
            <a:xfrm flipH="1" flipV="1">
              <a:off x="202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263" name="Text Box 55"/>
            <p:cNvSpPr txBox="1">
              <a:spLocks noChangeArrowheads="1"/>
            </p:cNvSpPr>
            <p:nvPr/>
          </p:nvSpPr>
          <p:spPr bwMode="auto">
            <a:xfrm>
              <a:off x="3492" y="1410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i="1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US" altLang="en-US" sz="1800" i="1" baseline="30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DA04D00-E384-4635-9461-63756513AA5B}"/>
              </a:ext>
            </a:extLst>
          </p:cNvPr>
          <p:cNvGrpSpPr/>
          <p:nvPr/>
        </p:nvGrpSpPr>
        <p:grpSpPr>
          <a:xfrm>
            <a:off x="3305175" y="4433169"/>
            <a:ext cx="4352925" cy="1966913"/>
            <a:chOff x="3305175" y="4562476"/>
            <a:chExt cx="4352925" cy="1966913"/>
          </a:xfrm>
        </p:grpSpPr>
        <p:sp>
          <p:nvSpPr>
            <p:cNvPr id="222249" name="Text Box 41"/>
            <p:cNvSpPr txBox="1">
              <a:spLocks noChangeArrowheads="1"/>
            </p:cNvSpPr>
            <p:nvPr/>
          </p:nvSpPr>
          <p:spPr bwMode="auto">
            <a:xfrm>
              <a:off x="4972050" y="6162676"/>
              <a:ext cx="3429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0</a:t>
              </a:r>
            </a:p>
          </p:txBody>
        </p:sp>
        <p:sp>
          <p:nvSpPr>
            <p:cNvPr id="222260" name="Text Box 52"/>
            <p:cNvSpPr txBox="1">
              <a:spLocks noChangeArrowheads="1"/>
            </p:cNvSpPr>
            <p:nvPr/>
          </p:nvSpPr>
          <p:spPr bwMode="auto">
            <a:xfrm>
              <a:off x="5114925" y="4562476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i="1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altLang="en-US" sz="1800" i="1" baseline="3000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7AF4EE9-CB71-4EA9-B66E-39BE4A9058F1}"/>
                </a:ext>
              </a:extLst>
            </p:cNvPr>
            <p:cNvGrpSpPr/>
            <p:nvPr/>
          </p:nvGrpSpPr>
          <p:grpSpPr>
            <a:xfrm>
              <a:off x="3305175" y="4572434"/>
              <a:ext cx="4352925" cy="1825626"/>
              <a:chOff x="3305175" y="4637088"/>
              <a:chExt cx="4352925" cy="1825626"/>
            </a:xfrm>
          </p:grpSpPr>
          <p:sp>
            <p:nvSpPr>
              <p:cNvPr id="222246" name="Line 38"/>
              <p:cNvSpPr>
                <a:spLocks noChangeShapeType="1"/>
              </p:cNvSpPr>
              <p:nvPr/>
            </p:nvSpPr>
            <p:spPr bwMode="auto">
              <a:xfrm>
                <a:off x="3305175" y="6191250"/>
                <a:ext cx="3962400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2247" name="AutoShape 39"/>
              <p:cNvSpPr>
                <a:spLocks noChangeArrowheads="1"/>
              </p:cNvSpPr>
              <p:nvPr/>
            </p:nvSpPr>
            <p:spPr bwMode="auto">
              <a:xfrm>
                <a:off x="3805238" y="5170488"/>
                <a:ext cx="88900" cy="88900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2248" name="Line 40"/>
              <p:cNvSpPr>
                <a:spLocks noChangeShapeType="1"/>
              </p:cNvSpPr>
              <p:nvPr/>
            </p:nvSpPr>
            <p:spPr bwMode="auto">
              <a:xfrm>
                <a:off x="5114925" y="6134100"/>
                <a:ext cx="0" cy="11430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2250" name="AutoShape 42"/>
              <p:cNvSpPr>
                <a:spLocks noChangeArrowheads="1"/>
              </p:cNvSpPr>
              <p:nvPr/>
            </p:nvSpPr>
            <p:spPr bwMode="auto">
              <a:xfrm>
                <a:off x="4129088" y="5646738"/>
                <a:ext cx="88900" cy="88900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2251" name="AutoShape 43"/>
              <p:cNvSpPr>
                <a:spLocks noChangeArrowheads="1"/>
              </p:cNvSpPr>
              <p:nvPr/>
            </p:nvSpPr>
            <p:spPr bwMode="auto">
              <a:xfrm>
                <a:off x="4586288" y="5961063"/>
                <a:ext cx="88900" cy="88900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2252" name="AutoShape 44"/>
              <p:cNvSpPr>
                <a:spLocks noChangeArrowheads="1"/>
              </p:cNvSpPr>
              <p:nvPr/>
            </p:nvSpPr>
            <p:spPr bwMode="auto">
              <a:xfrm>
                <a:off x="4814888" y="6056313"/>
                <a:ext cx="88900" cy="88900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2253" name="AutoShape 45"/>
              <p:cNvSpPr>
                <a:spLocks noChangeArrowheads="1"/>
              </p:cNvSpPr>
              <p:nvPr/>
            </p:nvSpPr>
            <p:spPr bwMode="auto">
              <a:xfrm>
                <a:off x="5653088" y="5970588"/>
                <a:ext cx="88900" cy="88900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2254" name="AutoShape 46"/>
              <p:cNvSpPr>
                <a:spLocks noChangeArrowheads="1"/>
              </p:cNvSpPr>
              <p:nvPr/>
            </p:nvSpPr>
            <p:spPr bwMode="auto">
              <a:xfrm>
                <a:off x="5881688" y="5789613"/>
                <a:ext cx="88900" cy="88900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2255" name="AutoShape 47"/>
              <p:cNvSpPr>
                <a:spLocks noChangeArrowheads="1"/>
              </p:cNvSpPr>
              <p:nvPr/>
            </p:nvSpPr>
            <p:spPr bwMode="auto">
              <a:xfrm>
                <a:off x="5462588" y="6037263"/>
                <a:ext cx="88900" cy="88900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2256" name="AutoShape 48"/>
              <p:cNvSpPr>
                <a:spLocks noChangeArrowheads="1"/>
              </p:cNvSpPr>
              <p:nvPr/>
            </p:nvSpPr>
            <p:spPr bwMode="auto">
              <a:xfrm>
                <a:off x="6262688" y="5465763"/>
                <a:ext cx="88900" cy="88900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2257" name="AutoShape 49"/>
              <p:cNvSpPr>
                <a:spLocks noChangeArrowheads="1"/>
              </p:cNvSpPr>
              <p:nvPr/>
            </p:nvSpPr>
            <p:spPr bwMode="auto">
              <a:xfrm>
                <a:off x="6548438" y="5160963"/>
                <a:ext cx="88900" cy="88900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2258" name="AutoShape 50"/>
              <p:cNvSpPr>
                <a:spLocks noChangeArrowheads="1"/>
              </p:cNvSpPr>
              <p:nvPr/>
            </p:nvSpPr>
            <p:spPr bwMode="auto">
              <a:xfrm>
                <a:off x="6967538" y="4637088"/>
                <a:ext cx="88900" cy="88900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2259" name="Line 51"/>
              <p:cNvSpPr>
                <a:spLocks noChangeShapeType="1"/>
              </p:cNvSpPr>
              <p:nvPr/>
            </p:nvSpPr>
            <p:spPr bwMode="auto">
              <a:xfrm flipV="1">
                <a:off x="5114925" y="4743450"/>
                <a:ext cx="0" cy="148590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2261" name="Text Box 53"/>
              <p:cNvSpPr txBox="1">
                <a:spLocks noChangeArrowheads="1"/>
              </p:cNvSpPr>
              <p:nvPr/>
            </p:nvSpPr>
            <p:spPr bwMode="auto">
              <a:xfrm>
                <a:off x="7200900" y="6096001"/>
                <a:ext cx="4572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 i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endParaRPr lang="en-US" altLang="en-US" sz="1800" i="1" baseline="3000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2264" name="Line 56"/>
              <p:cNvSpPr>
                <a:spLocks noChangeShapeType="1"/>
              </p:cNvSpPr>
              <p:nvPr/>
            </p:nvSpPr>
            <p:spPr bwMode="auto">
              <a:xfrm flipV="1">
                <a:off x="4476750" y="5048250"/>
                <a:ext cx="3181350" cy="129540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2265" name="Line 57"/>
              <p:cNvSpPr>
                <a:spLocks noChangeShapeType="1"/>
              </p:cNvSpPr>
              <p:nvPr/>
            </p:nvSpPr>
            <p:spPr bwMode="auto">
              <a:xfrm flipV="1">
                <a:off x="4471989" y="4972050"/>
                <a:ext cx="3114675" cy="1284288"/>
              </a:xfrm>
              <a:prstGeom prst="line">
                <a:avLst/>
              </a:prstGeom>
              <a:noFill/>
              <a:ln w="9525" cap="rnd">
                <a:solidFill>
                  <a:schemeClr val="tx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2266" name="Line 58"/>
              <p:cNvSpPr>
                <a:spLocks noChangeShapeType="1"/>
              </p:cNvSpPr>
              <p:nvPr/>
            </p:nvSpPr>
            <p:spPr bwMode="auto">
              <a:xfrm flipV="1">
                <a:off x="4586289" y="5143500"/>
                <a:ext cx="3057525" cy="1246188"/>
              </a:xfrm>
              <a:prstGeom prst="line">
                <a:avLst/>
              </a:prstGeom>
              <a:noFill/>
              <a:ln w="9525" cap="rnd">
                <a:solidFill>
                  <a:schemeClr val="tx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2267" name="Oval 59"/>
              <p:cNvSpPr>
                <a:spLocks noChangeArrowheads="1"/>
              </p:cNvSpPr>
              <p:nvPr/>
            </p:nvSpPr>
            <p:spPr bwMode="auto">
              <a:xfrm>
                <a:off x="6199188" y="5402264"/>
                <a:ext cx="228600" cy="219075"/>
              </a:xfrm>
              <a:prstGeom prst="ellipse">
                <a:avLst/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2268" name="Oval 60"/>
              <p:cNvSpPr>
                <a:spLocks noChangeArrowheads="1"/>
              </p:cNvSpPr>
              <p:nvPr/>
            </p:nvSpPr>
            <p:spPr bwMode="auto">
              <a:xfrm>
                <a:off x="5808663" y="5716589"/>
                <a:ext cx="228600" cy="219075"/>
              </a:xfrm>
              <a:prstGeom prst="ellipse">
                <a:avLst/>
              </a:prstGeom>
              <a:noFill/>
              <a:ln w="19050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2269" name="Oval 61"/>
              <p:cNvSpPr>
                <a:spLocks noChangeArrowheads="1"/>
              </p:cNvSpPr>
              <p:nvPr/>
            </p:nvSpPr>
            <p:spPr bwMode="auto">
              <a:xfrm>
                <a:off x="4741863" y="5992814"/>
                <a:ext cx="228600" cy="219075"/>
              </a:xfrm>
              <a:prstGeom prst="ellipse">
                <a:avLst/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3458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cap="none" spc="-73" dirty="0">
                <a:solidFill>
                  <a:srgbClr val="A36900"/>
                </a:solidFill>
                <a:latin typeface="Calibri"/>
                <a:cs typeface="Calibri"/>
              </a:rPr>
              <a:t>Nonlinear Classification</a:t>
            </a:r>
          </a:p>
        </p:txBody>
      </p:sp>
      <p:grpSp>
        <p:nvGrpSpPr>
          <p:cNvPr id="262147" name="Group 3"/>
          <p:cNvGrpSpPr>
            <a:grpSpLocks/>
          </p:cNvGrpSpPr>
          <p:nvPr/>
        </p:nvGrpSpPr>
        <p:grpSpPr bwMode="auto">
          <a:xfrm>
            <a:off x="6977064" y="2038351"/>
            <a:ext cx="2752725" cy="2449513"/>
            <a:chOff x="876" y="1257"/>
            <a:chExt cx="1734" cy="1543"/>
          </a:xfrm>
        </p:grpSpPr>
        <p:sp>
          <p:nvSpPr>
            <p:cNvPr id="262148" name="Oval 4"/>
            <p:cNvSpPr>
              <a:spLocks noChangeArrowheads="1"/>
            </p:cNvSpPr>
            <p:nvPr/>
          </p:nvSpPr>
          <p:spPr bwMode="auto">
            <a:xfrm>
              <a:off x="1135" y="1529"/>
              <a:ext cx="135" cy="1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2149" name="Oval 5"/>
            <p:cNvSpPr>
              <a:spLocks noChangeArrowheads="1"/>
            </p:cNvSpPr>
            <p:nvPr/>
          </p:nvSpPr>
          <p:spPr bwMode="auto">
            <a:xfrm>
              <a:off x="876" y="1938"/>
              <a:ext cx="135" cy="1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2150" name="Oval 6"/>
            <p:cNvSpPr>
              <a:spLocks noChangeArrowheads="1"/>
            </p:cNvSpPr>
            <p:nvPr/>
          </p:nvSpPr>
          <p:spPr bwMode="auto">
            <a:xfrm>
              <a:off x="2195" y="1313"/>
              <a:ext cx="135" cy="1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2151" name="Oval 7"/>
            <p:cNvSpPr>
              <a:spLocks noChangeArrowheads="1"/>
            </p:cNvSpPr>
            <p:nvPr/>
          </p:nvSpPr>
          <p:spPr bwMode="auto">
            <a:xfrm>
              <a:off x="1038" y="1738"/>
              <a:ext cx="135" cy="1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2152" name="Oval 8"/>
            <p:cNvSpPr>
              <a:spLocks noChangeArrowheads="1"/>
            </p:cNvSpPr>
            <p:nvPr/>
          </p:nvSpPr>
          <p:spPr bwMode="auto">
            <a:xfrm>
              <a:off x="1017" y="2434"/>
              <a:ext cx="135" cy="1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2153" name="Oval 9"/>
            <p:cNvSpPr>
              <a:spLocks noChangeArrowheads="1"/>
            </p:cNvSpPr>
            <p:nvPr/>
          </p:nvSpPr>
          <p:spPr bwMode="auto">
            <a:xfrm>
              <a:off x="2439" y="1710"/>
              <a:ext cx="135" cy="1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2154" name="Oval 10"/>
            <p:cNvSpPr>
              <a:spLocks noChangeArrowheads="1"/>
            </p:cNvSpPr>
            <p:nvPr/>
          </p:nvSpPr>
          <p:spPr bwMode="auto">
            <a:xfrm>
              <a:off x="2299" y="2381"/>
              <a:ext cx="135" cy="1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2155" name="Oval 11"/>
            <p:cNvSpPr>
              <a:spLocks noChangeArrowheads="1"/>
            </p:cNvSpPr>
            <p:nvPr/>
          </p:nvSpPr>
          <p:spPr bwMode="auto">
            <a:xfrm>
              <a:off x="1001" y="2206"/>
              <a:ext cx="135" cy="1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2156" name="Oval 12"/>
            <p:cNvSpPr>
              <a:spLocks noChangeArrowheads="1"/>
            </p:cNvSpPr>
            <p:nvPr/>
          </p:nvSpPr>
          <p:spPr bwMode="auto">
            <a:xfrm>
              <a:off x="1332" y="2529"/>
              <a:ext cx="135" cy="1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2157" name="Oval 13"/>
            <p:cNvSpPr>
              <a:spLocks noChangeArrowheads="1"/>
            </p:cNvSpPr>
            <p:nvPr/>
          </p:nvSpPr>
          <p:spPr bwMode="auto">
            <a:xfrm>
              <a:off x="1923" y="1446"/>
              <a:ext cx="135" cy="1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2158" name="Oval 14"/>
            <p:cNvSpPr>
              <a:spLocks noChangeArrowheads="1"/>
            </p:cNvSpPr>
            <p:nvPr/>
          </p:nvSpPr>
          <p:spPr bwMode="auto">
            <a:xfrm>
              <a:off x="2074" y="2627"/>
              <a:ext cx="135" cy="1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2159" name="Oval 15"/>
            <p:cNvSpPr>
              <a:spLocks noChangeArrowheads="1"/>
            </p:cNvSpPr>
            <p:nvPr/>
          </p:nvSpPr>
          <p:spPr bwMode="auto">
            <a:xfrm>
              <a:off x="2313" y="1476"/>
              <a:ext cx="135" cy="1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2160" name="Oval 16"/>
            <p:cNvSpPr>
              <a:spLocks noChangeArrowheads="1"/>
            </p:cNvSpPr>
            <p:nvPr/>
          </p:nvSpPr>
          <p:spPr bwMode="auto">
            <a:xfrm>
              <a:off x="1575" y="1417"/>
              <a:ext cx="135" cy="1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2161" name="Oval 17"/>
            <p:cNvSpPr>
              <a:spLocks noChangeArrowheads="1"/>
            </p:cNvSpPr>
            <p:nvPr/>
          </p:nvSpPr>
          <p:spPr bwMode="auto">
            <a:xfrm>
              <a:off x="1785" y="2683"/>
              <a:ext cx="135" cy="1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2162" name="Oval 18"/>
            <p:cNvSpPr>
              <a:spLocks noChangeArrowheads="1"/>
            </p:cNvSpPr>
            <p:nvPr/>
          </p:nvSpPr>
          <p:spPr bwMode="auto">
            <a:xfrm>
              <a:off x="2475" y="2043"/>
              <a:ext cx="135" cy="1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2163" name="Oval 19"/>
            <p:cNvSpPr>
              <a:spLocks noChangeArrowheads="1"/>
            </p:cNvSpPr>
            <p:nvPr/>
          </p:nvSpPr>
          <p:spPr bwMode="auto">
            <a:xfrm>
              <a:off x="1302" y="1257"/>
              <a:ext cx="135" cy="1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2164" name="Rectangle 20"/>
            <p:cNvSpPr>
              <a:spLocks noChangeArrowheads="1"/>
            </p:cNvSpPr>
            <p:nvPr/>
          </p:nvSpPr>
          <p:spPr bwMode="auto">
            <a:xfrm>
              <a:off x="1788" y="1972"/>
              <a:ext cx="135" cy="13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11111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2165" name="Rectangle 21"/>
            <p:cNvSpPr>
              <a:spLocks noChangeArrowheads="1"/>
            </p:cNvSpPr>
            <p:nvPr/>
          </p:nvSpPr>
          <p:spPr bwMode="auto">
            <a:xfrm>
              <a:off x="1996" y="1830"/>
              <a:ext cx="135" cy="13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11111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2166" name="Rectangle 22"/>
            <p:cNvSpPr>
              <a:spLocks noChangeArrowheads="1"/>
            </p:cNvSpPr>
            <p:nvPr/>
          </p:nvSpPr>
          <p:spPr bwMode="auto">
            <a:xfrm>
              <a:off x="1595" y="2310"/>
              <a:ext cx="135" cy="13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11111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2167" name="Rectangle 23"/>
            <p:cNvSpPr>
              <a:spLocks noChangeArrowheads="1"/>
            </p:cNvSpPr>
            <p:nvPr/>
          </p:nvSpPr>
          <p:spPr bwMode="auto">
            <a:xfrm>
              <a:off x="1417" y="1810"/>
              <a:ext cx="135" cy="13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11111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2168" name="Rectangle 24"/>
            <p:cNvSpPr>
              <a:spLocks noChangeArrowheads="1"/>
            </p:cNvSpPr>
            <p:nvPr/>
          </p:nvSpPr>
          <p:spPr bwMode="auto">
            <a:xfrm>
              <a:off x="1830" y="2243"/>
              <a:ext cx="135" cy="13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11111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2169" name="Rectangle 25"/>
            <p:cNvSpPr>
              <a:spLocks noChangeArrowheads="1"/>
            </p:cNvSpPr>
            <p:nvPr/>
          </p:nvSpPr>
          <p:spPr bwMode="auto">
            <a:xfrm>
              <a:off x="2109" y="2096"/>
              <a:ext cx="135" cy="13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11111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2170" name="Rectangle 26"/>
            <p:cNvSpPr>
              <a:spLocks noChangeArrowheads="1"/>
            </p:cNvSpPr>
            <p:nvPr/>
          </p:nvSpPr>
          <p:spPr bwMode="auto">
            <a:xfrm>
              <a:off x="1520" y="2019"/>
              <a:ext cx="135" cy="13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11111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2171" name="Rectangle 27"/>
            <p:cNvSpPr>
              <a:spLocks noChangeArrowheads="1"/>
            </p:cNvSpPr>
            <p:nvPr/>
          </p:nvSpPr>
          <p:spPr bwMode="auto">
            <a:xfrm>
              <a:off x="1374" y="2151"/>
              <a:ext cx="135" cy="13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11111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2172" name="Rectangle 28"/>
            <p:cNvSpPr>
              <a:spLocks noChangeArrowheads="1"/>
            </p:cNvSpPr>
            <p:nvPr/>
          </p:nvSpPr>
          <p:spPr bwMode="auto">
            <a:xfrm>
              <a:off x="1677" y="1743"/>
              <a:ext cx="135" cy="13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11111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2173" name="Oval 29"/>
            <p:cNvSpPr>
              <a:spLocks noChangeArrowheads="1"/>
            </p:cNvSpPr>
            <p:nvPr/>
          </p:nvSpPr>
          <p:spPr bwMode="auto">
            <a:xfrm>
              <a:off x="1255" y="1664"/>
              <a:ext cx="1049" cy="947"/>
            </a:xfrm>
            <a:prstGeom prst="ellipse">
              <a:avLst/>
            </a:prstGeom>
            <a:noFill/>
            <a:ln w="38100">
              <a:solidFill>
                <a:srgbClr val="66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en-US" alt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62174" name="Object 30"/>
          <p:cNvGraphicFramePr>
            <a:graphicFrameLocks noChangeAspect="1"/>
          </p:cNvGraphicFramePr>
          <p:nvPr>
            <p:extLst/>
          </p:nvPr>
        </p:nvGraphicFramePr>
        <p:xfrm>
          <a:off x="1909764" y="1936751"/>
          <a:ext cx="8181975" cy="369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Equation" r:id="rId3" imgW="2476440" imgH="1218960" progId="Equation.DSMT4">
                  <p:embed/>
                </p:oleObj>
              </mc:Choice>
              <mc:Fallback>
                <p:oleObj name="Equation" r:id="rId3" imgW="2476440" imgH="1218960" progId="Equation.DSMT4">
                  <p:embed/>
                  <p:pic>
                    <p:nvPicPr>
                      <p:cNvPr id="26217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4" y="1936751"/>
                        <a:ext cx="8181975" cy="369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998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4000" b="1" cap="none" spc="-73" dirty="0">
                <a:solidFill>
                  <a:srgbClr val="A36900"/>
                </a:solidFill>
                <a:latin typeface="Calibri"/>
                <a:cs typeface="Calibri"/>
              </a:rPr>
              <a:t>Support Vector Machines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024128" y="2084832"/>
            <a:ext cx="9720072" cy="4100068"/>
          </a:xfrm>
        </p:spPr>
        <p:txBody>
          <a:bodyPr>
            <a:normAutofit/>
          </a:bodyPr>
          <a:lstStyle/>
          <a:p>
            <a:r>
              <a:rPr lang="en-GB" altLang="en-US" sz="3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SVMs pick </a:t>
            </a:r>
            <a:r>
              <a:rPr lang="en-GB" altLang="en-US" sz="3600" dirty="0">
                <a:solidFill>
                  <a:srgbClr val="0000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best</a:t>
            </a:r>
            <a:r>
              <a:rPr lang="en-GB" altLang="en-US" sz="3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separating hyperplane according to some criterion</a:t>
            </a:r>
          </a:p>
          <a:p>
            <a:pPr lvl="1"/>
            <a:r>
              <a:rPr lang="en-GB" altLang="en-US" sz="3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e.g. maximum margin</a:t>
            </a:r>
          </a:p>
          <a:p>
            <a:r>
              <a:rPr lang="en-GB" altLang="en-US" sz="3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Training process is an </a:t>
            </a:r>
            <a:r>
              <a:rPr lang="en-GB" altLang="en-US" sz="3600" dirty="0">
                <a:solidFill>
                  <a:srgbClr val="0000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optimisation</a:t>
            </a:r>
          </a:p>
          <a:p>
            <a:r>
              <a:rPr lang="en-GB" altLang="en-US" sz="3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Training set is effectively reduced to a relatively small number of </a:t>
            </a:r>
            <a:r>
              <a:rPr lang="en-GB" altLang="en-US" sz="3600" dirty="0">
                <a:solidFill>
                  <a:srgbClr val="0000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support vectors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621" y="5286647"/>
            <a:ext cx="1269841" cy="1269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951" y="585216"/>
            <a:ext cx="126984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60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cap="none" spc="-73" dirty="0">
                <a:solidFill>
                  <a:srgbClr val="A36900"/>
                </a:solidFill>
                <a:latin typeface="Calibri"/>
                <a:cs typeface="Calibri"/>
              </a:rPr>
              <a:t>Non-linear SVMs:  Feature spaces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023938" y="2084832"/>
            <a:ext cx="9720262" cy="4100068"/>
          </a:xfrm>
        </p:spPr>
        <p:txBody>
          <a:bodyPr/>
          <a:lstStyle/>
          <a:p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General idea:   the original feature space can always be mapped to some higher-dimensional feature space where the training set is separable:</a:t>
            </a:r>
          </a:p>
        </p:txBody>
      </p:sp>
      <p:sp>
        <p:nvSpPr>
          <p:cNvPr id="223274" name="Line 42"/>
          <p:cNvSpPr>
            <a:spLocks noChangeShapeType="1"/>
          </p:cNvSpPr>
          <p:nvPr/>
        </p:nvSpPr>
        <p:spPr bwMode="auto">
          <a:xfrm flipV="1">
            <a:off x="3592513" y="2883144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275" name="Line 43"/>
          <p:cNvSpPr>
            <a:spLocks noChangeShapeType="1"/>
          </p:cNvSpPr>
          <p:nvPr/>
        </p:nvSpPr>
        <p:spPr bwMode="auto">
          <a:xfrm flipV="1">
            <a:off x="1971676" y="4494457"/>
            <a:ext cx="3319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276" name="AutoShape 44"/>
          <p:cNvSpPr>
            <a:spLocks noChangeArrowheads="1"/>
          </p:cNvSpPr>
          <p:nvPr/>
        </p:nvSpPr>
        <p:spPr bwMode="auto">
          <a:xfrm>
            <a:off x="3622675" y="3714994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277" name="AutoShape 45"/>
          <p:cNvSpPr>
            <a:spLocks noChangeArrowheads="1"/>
          </p:cNvSpPr>
          <p:nvPr/>
        </p:nvSpPr>
        <p:spPr bwMode="auto">
          <a:xfrm>
            <a:off x="3048000" y="407218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278" name="AutoShape 46"/>
          <p:cNvSpPr>
            <a:spLocks noChangeArrowheads="1"/>
          </p:cNvSpPr>
          <p:nvPr/>
        </p:nvSpPr>
        <p:spPr bwMode="auto">
          <a:xfrm>
            <a:off x="3200400" y="461828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279" name="AutoShape 47"/>
          <p:cNvSpPr>
            <a:spLocks noChangeArrowheads="1"/>
          </p:cNvSpPr>
          <p:nvPr/>
        </p:nvSpPr>
        <p:spPr bwMode="auto">
          <a:xfrm>
            <a:off x="3733800" y="509453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280" name="AutoShape 48"/>
          <p:cNvSpPr>
            <a:spLocks noChangeArrowheads="1"/>
          </p:cNvSpPr>
          <p:nvPr/>
        </p:nvSpPr>
        <p:spPr bwMode="auto">
          <a:xfrm>
            <a:off x="3314700" y="376103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281" name="AutoShape 49"/>
          <p:cNvSpPr>
            <a:spLocks noChangeArrowheads="1"/>
          </p:cNvSpPr>
          <p:nvPr/>
        </p:nvSpPr>
        <p:spPr bwMode="auto">
          <a:xfrm>
            <a:off x="2819400" y="438968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282" name="AutoShape 50"/>
          <p:cNvSpPr>
            <a:spLocks noChangeArrowheads="1"/>
          </p:cNvSpPr>
          <p:nvPr/>
        </p:nvSpPr>
        <p:spPr bwMode="auto">
          <a:xfrm>
            <a:off x="3238500" y="513263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283" name="AutoShape 51"/>
          <p:cNvSpPr>
            <a:spLocks noChangeArrowheads="1"/>
          </p:cNvSpPr>
          <p:nvPr/>
        </p:nvSpPr>
        <p:spPr bwMode="auto">
          <a:xfrm>
            <a:off x="3733800" y="416108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284" name="AutoShape 52"/>
          <p:cNvSpPr>
            <a:spLocks noChangeArrowheads="1"/>
          </p:cNvSpPr>
          <p:nvPr/>
        </p:nvSpPr>
        <p:spPr bwMode="auto">
          <a:xfrm>
            <a:off x="4635500" y="414838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285" name="AutoShape 53"/>
          <p:cNvSpPr>
            <a:spLocks noChangeArrowheads="1"/>
          </p:cNvSpPr>
          <p:nvPr/>
        </p:nvSpPr>
        <p:spPr bwMode="auto">
          <a:xfrm>
            <a:off x="4495800" y="536123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286" name="AutoShape 54"/>
          <p:cNvSpPr>
            <a:spLocks noChangeArrowheads="1"/>
          </p:cNvSpPr>
          <p:nvPr/>
        </p:nvSpPr>
        <p:spPr bwMode="auto">
          <a:xfrm>
            <a:off x="2247900" y="427538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287" name="AutoShape 55"/>
          <p:cNvSpPr>
            <a:spLocks noChangeArrowheads="1"/>
          </p:cNvSpPr>
          <p:nvPr/>
        </p:nvSpPr>
        <p:spPr bwMode="auto">
          <a:xfrm>
            <a:off x="3759200" y="572953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288" name="AutoShape 56"/>
          <p:cNvSpPr>
            <a:spLocks noChangeArrowheads="1"/>
          </p:cNvSpPr>
          <p:nvPr/>
        </p:nvSpPr>
        <p:spPr bwMode="auto">
          <a:xfrm>
            <a:off x="4724400" y="488498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289" name="AutoShape 57"/>
          <p:cNvSpPr>
            <a:spLocks noChangeArrowheads="1"/>
          </p:cNvSpPr>
          <p:nvPr/>
        </p:nvSpPr>
        <p:spPr bwMode="auto">
          <a:xfrm>
            <a:off x="2787650" y="542473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290" name="AutoShape 58"/>
          <p:cNvSpPr>
            <a:spLocks noChangeArrowheads="1"/>
          </p:cNvSpPr>
          <p:nvPr/>
        </p:nvSpPr>
        <p:spPr bwMode="auto">
          <a:xfrm>
            <a:off x="2476500" y="494213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291" name="AutoShape 59"/>
          <p:cNvSpPr>
            <a:spLocks noChangeArrowheads="1"/>
          </p:cNvSpPr>
          <p:nvPr/>
        </p:nvSpPr>
        <p:spPr bwMode="auto">
          <a:xfrm>
            <a:off x="2533650" y="341813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293" name="AutoShape 61"/>
          <p:cNvSpPr>
            <a:spLocks noChangeArrowheads="1"/>
          </p:cNvSpPr>
          <p:nvPr/>
        </p:nvSpPr>
        <p:spPr bwMode="auto">
          <a:xfrm>
            <a:off x="4029075" y="4553194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294" name="AutoShape 62"/>
          <p:cNvSpPr>
            <a:spLocks noChangeArrowheads="1"/>
          </p:cNvSpPr>
          <p:nvPr/>
        </p:nvSpPr>
        <p:spPr bwMode="auto">
          <a:xfrm>
            <a:off x="3648075" y="4686544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295" name="AutoShape 63"/>
          <p:cNvSpPr>
            <a:spLocks noChangeArrowheads="1"/>
          </p:cNvSpPr>
          <p:nvPr/>
        </p:nvSpPr>
        <p:spPr bwMode="auto">
          <a:xfrm>
            <a:off x="3933825" y="3448294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298" name="Oval 66"/>
          <p:cNvSpPr>
            <a:spLocks noChangeArrowheads="1"/>
          </p:cNvSpPr>
          <p:nvPr/>
        </p:nvSpPr>
        <p:spPr bwMode="auto">
          <a:xfrm>
            <a:off x="2638425" y="3534019"/>
            <a:ext cx="1885950" cy="1905000"/>
          </a:xfrm>
          <a:prstGeom prst="ellipse">
            <a:avLst/>
          </a:prstGeom>
          <a:noFill/>
          <a:ln w="15875" algn="ctr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299" name="AutoShape 67"/>
          <p:cNvSpPr>
            <a:spLocks noChangeArrowheads="1"/>
          </p:cNvSpPr>
          <p:nvPr/>
        </p:nvSpPr>
        <p:spPr bwMode="auto">
          <a:xfrm>
            <a:off x="2686050" y="357053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300" name="AutoShape 68"/>
          <p:cNvSpPr>
            <a:spLocks noChangeArrowheads="1"/>
          </p:cNvSpPr>
          <p:nvPr/>
        </p:nvSpPr>
        <p:spPr bwMode="auto">
          <a:xfrm>
            <a:off x="4610100" y="355148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301" name="Line 69"/>
          <p:cNvSpPr>
            <a:spLocks noChangeShapeType="1"/>
          </p:cNvSpPr>
          <p:nvPr/>
        </p:nvSpPr>
        <p:spPr bwMode="auto">
          <a:xfrm flipH="1" flipV="1">
            <a:off x="7631113" y="2635494"/>
            <a:ext cx="0" cy="207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302" name="Line 70"/>
          <p:cNvSpPr>
            <a:spLocks noChangeShapeType="1"/>
          </p:cNvSpPr>
          <p:nvPr/>
        </p:nvSpPr>
        <p:spPr bwMode="auto">
          <a:xfrm>
            <a:off x="7600951" y="4723057"/>
            <a:ext cx="2347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303" name="AutoShape 71"/>
          <p:cNvSpPr>
            <a:spLocks noChangeArrowheads="1"/>
          </p:cNvSpPr>
          <p:nvPr/>
        </p:nvSpPr>
        <p:spPr bwMode="auto">
          <a:xfrm>
            <a:off x="7899400" y="408646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304" name="AutoShape 72"/>
          <p:cNvSpPr>
            <a:spLocks noChangeArrowheads="1"/>
          </p:cNvSpPr>
          <p:nvPr/>
        </p:nvSpPr>
        <p:spPr bwMode="auto">
          <a:xfrm>
            <a:off x="7324725" y="4443657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305" name="AutoShape 73"/>
          <p:cNvSpPr>
            <a:spLocks noChangeArrowheads="1"/>
          </p:cNvSpPr>
          <p:nvPr/>
        </p:nvSpPr>
        <p:spPr bwMode="auto">
          <a:xfrm>
            <a:off x="7705725" y="499928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306" name="AutoShape 74"/>
          <p:cNvSpPr>
            <a:spLocks noChangeArrowheads="1"/>
          </p:cNvSpPr>
          <p:nvPr/>
        </p:nvSpPr>
        <p:spPr bwMode="auto">
          <a:xfrm>
            <a:off x="8524875" y="499928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307" name="AutoShape 75"/>
          <p:cNvSpPr>
            <a:spLocks noChangeArrowheads="1"/>
          </p:cNvSpPr>
          <p:nvPr/>
        </p:nvSpPr>
        <p:spPr bwMode="auto">
          <a:xfrm>
            <a:off x="7591425" y="4132507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308" name="AutoShape 76"/>
          <p:cNvSpPr>
            <a:spLocks noChangeArrowheads="1"/>
          </p:cNvSpPr>
          <p:nvPr/>
        </p:nvSpPr>
        <p:spPr bwMode="auto">
          <a:xfrm>
            <a:off x="7800975" y="440873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309" name="AutoShape 77"/>
          <p:cNvSpPr>
            <a:spLocks noChangeArrowheads="1"/>
          </p:cNvSpPr>
          <p:nvPr/>
        </p:nvSpPr>
        <p:spPr bwMode="auto">
          <a:xfrm>
            <a:off x="8029575" y="503738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310" name="AutoShape 78"/>
          <p:cNvSpPr>
            <a:spLocks noChangeArrowheads="1"/>
          </p:cNvSpPr>
          <p:nvPr/>
        </p:nvSpPr>
        <p:spPr bwMode="auto">
          <a:xfrm>
            <a:off x="8010525" y="4532557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311" name="AutoShape 79"/>
          <p:cNvSpPr>
            <a:spLocks noChangeArrowheads="1"/>
          </p:cNvSpPr>
          <p:nvPr/>
        </p:nvSpPr>
        <p:spPr bwMode="auto">
          <a:xfrm>
            <a:off x="9617075" y="416743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312" name="AutoShape 80"/>
          <p:cNvSpPr>
            <a:spLocks noChangeArrowheads="1"/>
          </p:cNvSpPr>
          <p:nvPr/>
        </p:nvSpPr>
        <p:spPr bwMode="auto">
          <a:xfrm>
            <a:off x="9477375" y="538028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313" name="AutoShape 81"/>
          <p:cNvSpPr>
            <a:spLocks noChangeArrowheads="1"/>
          </p:cNvSpPr>
          <p:nvPr/>
        </p:nvSpPr>
        <p:spPr bwMode="auto">
          <a:xfrm>
            <a:off x="9001125" y="313238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314" name="AutoShape 82"/>
          <p:cNvSpPr>
            <a:spLocks noChangeArrowheads="1"/>
          </p:cNvSpPr>
          <p:nvPr/>
        </p:nvSpPr>
        <p:spPr bwMode="auto">
          <a:xfrm>
            <a:off x="9007475" y="439603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315" name="AutoShape 83"/>
          <p:cNvSpPr>
            <a:spLocks noChangeArrowheads="1"/>
          </p:cNvSpPr>
          <p:nvPr/>
        </p:nvSpPr>
        <p:spPr bwMode="auto">
          <a:xfrm>
            <a:off x="9705975" y="490403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316" name="AutoShape 84"/>
          <p:cNvSpPr>
            <a:spLocks noChangeArrowheads="1"/>
          </p:cNvSpPr>
          <p:nvPr/>
        </p:nvSpPr>
        <p:spPr bwMode="auto">
          <a:xfrm>
            <a:off x="8531225" y="384358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317" name="AutoShape 85"/>
          <p:cNvSpPr>
            <a:spLocks noChangeArrowheads="1"/>
          </p:cNvSpPr>
          <p:nvPr/>
        </p:nvSpPr>
        <p:spPr bwMode="auto">
          <a:xfrm>
            <a:off x="9134475" y="507548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318" name="AutoShape 86"/>
          <p:cNvSpPr>
            <a:spLocks noChangeArrowheads="1"/>
          </p:cNvSpPr>
          <p:nvPr/>
        </p:nvSpPr>
        <p:spPr bwMode="auto">
          <a:xfrm>
            <a:off x="8924925" y="334193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319" name="AutoShape 87"/>
          <p:cNvSpPr>
            <a:spLocks noChangeArrowheads="1"/>
          </p:cNvSpPr>
          <p:nvPr/>
        </p:nvSpPr>
        <p:spPr bwMode="auto">
          <a:xfrm>
            <a:off x="7534275" y="484846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320" name="AutoShape 88"/>
          <p:cNvSpPr>
            <a:spLocks noChangeArrowheads="1"/>
          </p:cNvSpPr>
          <p:nvPr/>
        </p:nvSpPr>
        <p:spPr bwMode="auto">
          <a:xfrm>
            <a:off x="7153275" y="498181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321" name="AutoShape 89"/>
          <p:cNvSpPr>
            <a:spLocks noChangeArrowheads="1"/>
          </p:cNvSpPr>
          <p:nvPr/>
        </p:nvSpPr>
        <p:spPr bwMode="auto">
          <a:xfrm>
            <a:off x="8915400" y="3467344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323" name="AutoShape 91"/>
          <p:cNvSpPr>
            <a:spLocks noChangeArrowheads="1"/>
          </p:cNvSpPr>
          <p:nvPr/>
        </p:nvSpPr>
        <p:spPr bwMode="auto">
          <a:xfrm>
            <a:off x="8467725" y="299903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324" name="AutoShape 92"/>
          <p:cNvSpPr>
            <a:spLocks noChangeArrowheads="1"/>
          </p:cNvSpPr>
          <p:nvPr/>
        </p:nvSpPr>
        <p:spPr bwMode="auto">
          <a:xfrm>
            <a:off x="9591675" y="357053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325" name="Line 93"/>
          <p:cNvSpPr>
            <a:spLocks noChangeShapeType="1"/>
          </p:cNvSpPr>
          <p:nvPr/>
        </p:nvSpPr>
        <p:spPr bwMode="auto">
          <a:xfrm flipH="1">
            <a:off x="6383338" y="4724644"/>
            <a:ext cx="1238250" cy="99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326" name="Line 94"/>
          <p:cNvSpPr>
            <a:spLocks noChangeShapeType="1"/>
          </p:cNvSpPr>
          <p:nvPr/>
        </p:nvSpPr>
        <p:spPr bwMode="auto">
          <a:xfrm>
            <a:off x="7620000" y="3372094"/>
            <a:ext cx="1447800" cy="13335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327" name="Line 95"/>
          <p:cNvSpPr>
            <a:spLocks noChangeShapeType="1"/>
          </p:cNvSpPr>
          <p:nvPr/>
        </p:nvSpPr>
        <p:spPr bwMode="auto">
          <a:xfrm flipV="1">
            <a:off x="7848600" y="4743694"/>
            <a:ext cx="1219200" cy="1219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328" name="Line 96"/>
          <p:cNvSpPr>
            <a:spLocks noChangeShapeType="1"/>
          </p:cNvSpPr>
          <p:nvPr/>
        </p:nvSpPr>
        <p:spPr bwMode="auto">
          <a:xfrm flipV="1">
            <a:off x="6153150" y="3410194"/>
            <a:ext cx="1466850" cy="838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329" name="Line 97"/>
          <p:cNvSpPr>
            <a:spLocks noChangeShapeType="1"/>
          </p:cNvSpPr>
          <p:nvPr/>
        </p:nvSpPr>
        <p:spPr bwMode="auto">
          <a:xfrm>
            <a:off x="6134100" y="4248394"/>
            <a:ext cx="1714500" cy="169545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330" name="AutoShape 98"/>
          <p:cNvSpPr>
            <a:spLocks noChangeArrowheads="1"/>
          </p:cNvSpPr>
          <p:nvPr/>
        </p:nvSpPr>
        <p:spPr bwMode="auto">
          <a:xfrm>
            <a:off x="5114925" y="2810119"/>
            <a:ext cx="1638300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331" name="Text Box 99"/>
          <p:cNvSpPr txBox="1">
            <a:spLocks noChangeArrowheads="1"/>
          </p:cNvSpPr>
          <p:nvPr/>
        </p:nvSpPr>
        <p:spPr bwMode="auto">
          <a:xfrm>
            <a:off x="5114925" y="3210169"/>
            <a:ext cx="1504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Φ</a:t>
            </a: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 </a:t>
            </a:r>
            <a:r>
              <a:rPr lang="en-US" altLang="en-US"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en-US" sz="2000" b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→</a:t>
            </a: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φ</a:t>
            </a: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en-US"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8559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E55FCCAF-7837-447B-860E-2F015F3A796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83139" y="411119"/>
            <a:ext cx="7743464" cy="580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32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4000" b="1" cap="none" spc="-73" dirty="0">
                <a:solidFill>
                  <a:srgbClr val="A36900"/>
                </a:solidFill>
                <a:latin typeface="Calibri"/>
                <a:cs typeface="Calibri"/>
              </a:rPr>
              <a:t>Kernels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alt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may use Kernel functions to </a:t>
            </a:r>
            <a:r>
              <a:rPr lang="en-GB" altLang="en-US" sz="2800" dirty="0">
                <a:solidFill>
                  <a:srgbClr val="0000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implicitly</a:t>
            </a:r>
            <a:r>
              <a:rPr lang="en-GB" alt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map to a new feature space</a:t>
            </a:r>
          </a:p>
          <a:p>
            <a:r>
              <a:rPr lang="en-GB" alt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Kernel </a:t>
            </a:r>
            <a:r>
              <a:rPr lang="en-GB" altLang="en-US" sz="2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fn</a:t>
            </a:r>
            <a:r>
              <a:rPr lang="en-GB" alt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endParaRPr lang="en-GB" altLang="en-US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alt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Kernel must be equivalent to an </a:t>
            </a:r>
            <a:r>
              <a:rPr lang="en-GB" altLang="en-US" sz="2800" dirty="0">
                <a:solidFill>
                  <a:srgbClr val="0000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inner product</a:t>
            </a:r>
            <a:r>
              <a:rPr lang="en-GB" alt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some feature space</a:t>
            </a:r>
          </a:p>
        </p:txBody>
      </p:sp>
      <p:graphicFrame>
        <p:nvGraphicFramePr>
          <p:cNvPr id="254980" name="Object 4"/>
          <p:cNvGraphicFramePr>
            <a:graphicFrameLocks noChangeAspect="1"/>
          </p:cNvGraphicFramePr>
          <p:nvPr>
            <p:extLst/>
          </p:nvPr>
        </p:nvGraphicFramePr>
        <p:xfrm>
          <a:off x="3201840" y="3106219"/>
          <a:ext cx="203993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Equation" r:id="rId3" imgW="850680" imgH="215640" progId="Equation.3">
                  <p:embed/>
                </p:oleObj>
              </mc:Choice>
              <mc:Fallback>
                <p:oleObj name="Equation" r:id="rId3" imgW="850680" imgH="215640" progId="Equation.3">
                  <p:embed/>
                  <p:pic>
                    <p:nvPicPr>
                      <p:cNvPr id="2549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840" y="3106219"/>
                        <a:ext cx="2039938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082" y="3841483"/>
            <a:ext cx="1269841" cy="12698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083" y="2129974"/>
            <a:ext cx="126984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56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4000" b="1" cap="none" spc="-73" dirty="0">
                <a:solidFill>
                  <a:srgbClr val="A36900"/>
                </a:solidFill>
                <a:latin typeface="Calibri"/>
                <a:cs typeface="Calibri"/>
              </a:rPr>
              <a:t>Example Kernels</a:t>
            </a:r>
          </a:p>
        </p:txBody>
      </p:sp>
      <p:graphicFrame>
        <p:nvGraphicFramePr>
          <p:cNvPr id="2560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203825"/>
              </p:ext>
            </p:extLst>
          </p:nvPr>
        </p:nvGraphicFramePr>
        <p:xfrm>
          <a:off x="4286597" y="2131289"/>
          <a:ext cx="76358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2" name="Equation" r:id="rId3" imgW="380880" imgH="253800" progId="Equation.3">
                  <p:embed/>
                </p:oleObj>
              </mc:Choice>
              <mc:Fallback>
                <p:oleObj name="Equation" r:id="rId3" imgW="380880" imgH="253800" progId="Equation.3">
                  <p:embed/>
                  <p:pic>
                    <p:nvPicPr>
                      <p:cNvPr id="2560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597" y="2131289"/>
                        <a:ext cx="763588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1143925" y="213129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Linear:</a:t>
            </a:r>
          </a:p>
        </p:txBody>
      </p:sp>
      <p:sp>
        <p:nvSpPr>
          <p:cNvPr id="256005" name="Text Box 5"/>
          <p:cNvSpPr txBox="1">
            <a:spLocks noChangeArrowheads="1"/>
          </p:cNvSpPr>
          <p:nvPr/>
        </p:nvSpPr>
        <p:spPr bwMode="auto">
          <a:xfrm>
            <a:off x="1143925" y="319809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Polynomial:</a:t>
            </a:r>
          </a:p>
        </p:txBody>
      </p:sp>
      <p:graphicFrame>
        <p:nvGraphicFramePr>
          <p:cNvPr id="2560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425413"/>
              </p:ext>
            </p:extLst>
          </p:nvPr>
        </p:nvGraphicFramePr>
        <p:xfrm>
          <a:off x="4057998" y="3198089"/>
          <a:ext cx="11160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3" name="Equation" r:id="rId5" imgW="558720" imgH="253800" progId="Equation.3">
                  <p:embed/>
                </p:oleObj>
              </mc:Choice>
              <mc:Fallback>
                <p:oleObj name="Equation" r:id="rId5" imgW="558720" imgH="253800" progId="Equation.3">
                  <p:embed/>
                  <p:pic>
                    <p:nvPicPr>
                      <p:cNvPr id="2560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998" y="3198089"/>
                        <a:ext cx="11160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07" name="Text Box 7"/>
          <p:cNvSpPr txBox="1">
            <a:spLocks noChangeArrowheads="1"/>
          </p:cNvSpPr>
          <p:nvPr/>
        </p:nvSpPr>
        <p:spPr bwMode="auto">
          <a:xfrm>
            <a:off x="1143925" y="434109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Gaussian:</a:t>
            </a:r>
          </a:p>
        </p:txBody>
      </p:sp>
      <p:graphicFrame>
        <p:nvGraphicFramePr>
          <p:cNvPr id="2560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044449"/>
              </p:ext>
            </p:extLst>
          </p:nvPr>
        </p:nvGraphicFramePr>
        <p:xfrm>
          <a:off x="3524598" y="4341089"/>
          <a:ext cx="22891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4" name="Equation" r:id="rId7" imgW="1143000" imgH="279360" progId="Equation.3">
                  <p:embed/>
                </p:oleObj>
              </mc:Choice>
              <mc:Fallback>
                <p:oleObj name="Equation" r:id="rId7" imgW="1143000" imgH="279360" progId="Equation.3">
                  <p:embed/>
                  <p:pic>
                    <p:nvPicPr>
                      <p:cNvPr id="2560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598" y="4341089"/>
                        <a:ext cx="228917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082" y="3841483"/>
            <a:ext cx="1269841" cy="12698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083" y="2129974"/>
            <a:ext cx="126984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25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799F-1926-429A-A4FE-9A043A76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 descr="../_images/sphx_glr_plot_iris_0012.png">
            <a:extLst>
              <a:ext uri="{FF2B5EF4-FFF2-40B4-BE49-F238E27FC236}">
                <a16:creationId xmlns:a16="http://schemas.microsoft.com/office/drawing/2014/main" id="{AA37685C-C22C-4CFE-B49B-7EF16CE6C93B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559" y="1878827"/>
            <a:ext cx="5790695" cy="434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7843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cap="none" spc="-73" dirty="0">
                <a:solidFill>
                  <a:srgbClr val="A36900"/>
                </a:solidFill>
                <a:latin typeface="Calibri"/>
                <a:cs typeface="Calibri"/>
              </a:rPr>
              <a:t>Non-linear SVMs Mathematically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Dual problem formulation:</a:t>
            </a:r>
          </a:p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solution is:</a:t>
            </a:r>
          </a:p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Optimization techniques for finding </a:t>
            </a:r>
            <a:r>
              <a:rPr lang="el-GR" altLang="en-US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altLang="en-US" i="1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’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 remain the same!</a:t>
            </a: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3348852" y="2700337"/>
            <a:ext cx="6438900" cy="1457325"/>
          </a:xfrm>
          <a:prstGeom prst="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Find </a:t>
            </a:r>
            <a:r>
              <a:rPr lang="el-GR" altLang="en-US" sz="20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altLang="en-US" sz="2000" i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altLang="en-US" sz="20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l-GR" altLang="en-US" sz="20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altLang="en-US" sz="2000" i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altLang="en-US" sz="2000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such that</a:t>
            </a:r>
          </a:p>
          <a:p>
            <a:pPr>
              <a:spcBef>
                <a:spcPct val="0"/>
              </a:spcBef>
            </a:pPr>
            <a:r>
              <a:rPr lang="en-US" altLang="en-US"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l-GR" altLang="en-US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altLang="en-US"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</a:t>
            </a:r>
            <a:r>
              <a:rPr lang="el-GR" alt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Σ</a:t>
            </a:r>
            <a:r>
              <a:rPr lang="el-GR" altLang="en-US" sz="20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altLang="en-US" sz="2000" i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000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altLang="en-US"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½</a:t>
            </a:r>
            <a:r>
              <a:rPr lang="el-GR" alt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ΣΣ</a:t>
            </a:r>
            <a:r>
              <a:rPr lang="el-GR" altLang="en-US" sz="20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altLang="en-US" sz="2000" i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l-GR" altLang="en-US" sz="20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altLang="en-US" sz="2000" i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</a:t>
            </a:r>
            <a:r>
              <a:rPr lang="en-US" altLang="en-US" sz="20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altLang="en-US" sz="2000" i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0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altLang="en-US" sz="2000" i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</a:t>
            </a:r>
            <a:r>
              <a:rPr lang="en-US" altLang="en-US" sz="20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en-US"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en-US" sz="2000" b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altLang="en-US" sz="2000" b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en-US" sz="2000" b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</a:t>
            </a: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altLang="en-US"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 maximized and </a:t>
            </a:r>
          </a:p>
          <a:p>
            <a:pPr>
              <a:spcBef>
                <a:spcPct val="0"/>
              </a:spcBef>
            </a:pP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(1)</a:t>
            </a:r>
            <a:r>
              <a:rPr lang="en-US" alt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l-GR" alt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Σ</a:t>
            </a:r>
            <a:r>
              <a:rPr lang="el-GR" altLang="en-US" sz="20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altLang="en-US" sz="2000" i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0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altLang="en-US" sz="2000" i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000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= 0</a:t>
            </a:r>
          </a:p>
          <a:p>
            <a:pPr>
              <a:spcBef>
                <a:spcPct val="0"/>
              </a:spcBef>
            </a:pP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(2) </a:t>
            </a:r>
            <a:r>
              <a:rPr lang="el-GR" altLang="en-US" sz="20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altLang="en-US" sz="2000" i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≥ </a:t>
            </a: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 for all </a:t>
            </a:r>
            <a:r>
              <a:rPr lang="el-GR" altLang="en-US" sz="20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altLang="en-US" sz="2000" i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endParaRPr lang="en-US" altLang="en-US" sz="2000" i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8358" name="Text Box 6"/>
          <p:cNvSpPr txBox="1">
            <a:spLocks noChangeArrowheads="1"/>
          </p:cNvSpPr>
          <p:nvPr/>
        </p:nvSpPr>
        <p:spPr bwMode="auto">
          <a:xfrm>
            <a:off x="3431980" y="5015346"/>
            <a:ext cx="2781300" cy="461665"/>
          </a:xfrm>
          <a:prstGeom prst="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0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en-US"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= </a:t>
            </a:r>
            <a:r>
              <a:rPr lang="el-GR" alt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Σ</a:t>
            </a:r>
            <a:r>
              <a:rPr lang="el-GR" altLang="en-US" sz="20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altLang="en-US" sz="2000" i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0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altLang="en-US" sz="2000" i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0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en-US"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en-US" sz="2000" b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altLang="en-US" sz="2000" b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en-US" sz="2000" b="1" baseline="-25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</a:t>
            </a:r>
            <a:r>
              <a:rPr lang="en-US" altLang="en-US"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altLang="en-US"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en-US" altLang="en-US" sz="20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488578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spc="-73" dirty="0">
                <a:solidFill>
                  <a:srgbClr val="A36900"/>
                </a:solidFill>
                <a:latin typeface="Calibri"/>
                <a:cs typeface="Calibri"/>
              </a:rPr>
              <a:t>Neural Network V/s Support Vector Machines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36858397"/>
              </p:ext>
            </p:extLst>
          </p:nvPr>
        </p:nvGraphicFramePr>
        <p:xfrm>
          <a:off x="623454" y="2002040"/>
          <a:ext cx="10945092" cy="4270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546">
                  <a:extLst>
                    <a:ext uri="{9D8B030D-6E8A-4147-A177-3AD203B41FA5}">
                      <a16:colId xmlns:a16="http://schemas.microsoft.com/office/drawing/2014/main" val="2358919575"/>
                    </a:ext>
                  </a:extLst>
                </a:gridCol>
                <a:gridCol w="5472546">
                  <a:extLst>
                    <a:ext uri="{9D8B030D-6E8A-4147-A177-3AD203B41FA5}">
                      <a16:colId xmlns:a16="http://schemas.microsoft.com/office/drawing/2014/main" val="746698938"/>
                    </a:ext>
                  </a:extLst>
                </a:gridCol>
              </a:tblGrid>
              <a:tr h="453358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Neural Networks</a:t>
                      </a:r>
                    </a:p>
                  </a:txBody>
                  <a:tcPr marL="76876" marR="76876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Support Vector Machines</a:t>
                      </a:r>
                    </a:p>
                  </a:txBody>
                  <a:tcPr marL="76876" marR="76876"/>
                </a:tc>
                <a:extLst>
                  <a:ext uri="{0D108BD9-81ED-4DB2-BD59-A6C34878D82A}">
                    <a16:rowId xmlns:a16="http://schemas.microsoft.com/office/drawing/2014/main" val="2604972979"/>
                  </a:ext>
                </a:extLst>
              </a:tr>
              <a:tr h="3813544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Hidden Layers map to lower dimensional spaces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Search space has multiple local minima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Training is expensive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Classification extremely efficient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Requires number of hidden units and layers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Very good accuracy in typical domains </a:t>
                      </a:r>
                    </a:p>
                  </a:txBody>
                  <a:tcPr marL="76876" marR="76876"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Kernel maps to a very-high dimensional space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Search space has a unique minimum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Training is extremely efficient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Classification extremely efficient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Kernel and cost the two parameters to select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Very good accuracy in typical domains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Extremely robust</a:t>
                      </a:r>
                    </a:p>
                  </a:txBody>
                  <a:tcPr marL="76876" marR="76876"/>
                </a:tc>
                <a:extLst>
                  <a:ext uri="{0D108BD9-81ED-4DB2-BD59-A6C34878D82A}">
                    <a16:rowId xmlns:a16="http://schemas.microsoft.com/office/drawing/2014/main" val="3354155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588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cap="none" spc="-73" dirty="0">
                <a:solidFill>
                  <a:srgbClr val="A36900"/>
                </a:solidFill>
                <a:latin typeface="Calibri"/>
                <a:cs typeface="Calibri"/>
              </a:rPr>
              <a:t>SVM Extensions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Regression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Variable Selection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Boosting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Density Estimation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Unsupervised Learning</a:t>
            </a:r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Novelty/Outlier Detection</a:t>
            </a:r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Feature Detection	</a:t>
            </a:r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Clustering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082" y="3775208"/>
            <a:ext cx="1269841" cy="1269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082" y="1946181"/>
            <a:ext cx="126984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061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cap="none" spc="-73" dirty="0">
                <a:solidFill>
                  <a:srgbClr val="A36900"/>
                </a:solidFill>
                <a:latin typeface="Calibri"/>
                <a:cs typeface="Calibri"/>
              </a:rPr>
              <a:t>Applications of Support Vector Machine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Speech Recognition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Base Marketing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Quark Flavors in High Energy Physics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 Object Recognition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Knock Detection in Engines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Protein Sequence Problem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855E01-D93D-4E4E-9C7B-75CCDDCBF0FC}"/>
              </a:ext>
            </a:extLst>
          </p:cNvPr>
          <p:cNvSpPr/>
          <p:nvPr/>
        </p:nvSpPr>
        <p:spPr>
          <a:xfrm>
            <a:off x="6339250" y="2288545"/>
            <a:ext cx="6096000" cy="29115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Text Categorization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Breast Cancer Diagnosis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Cancer Tissue classification 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Translation initiation site recognition in DNA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Protein fold recognition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63393-0125-4DD6-B809-C5004B77F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443" y="5200111"/>
            <a:ext cx="1269841" cy="12698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CAB8B9-B51B-47E9-8A59-74C95634F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443" y="602380"/>
            <a:ext cx="126984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90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70">
            <a:extLst>
              <a:ext uri="{FF2B5EF4-FFF2-40B4-BE49-F238E27FC236}">
                <a16:creationId xmlns:a16="http://schemas.microsoft.com/office/drawing/2014/main" id="{7624DB4B-273D-4F37-AD77-7818C762DC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17" name="Freeform 9">
            <a:extLst>
              <a:ext uri="{FF2B5EF4-FFF2-40B4-BE49-F238E27FC236}">
                <a16:creationId xmlns:a16="http://schemas.microsoft.com/office/drawing/2014/main" id="{0AACDBA6-CFDF-49EC-8008-46FD62C460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318" name="Straight Connector 74">
            <a:extLst>
              <a:ext uri="{FF2B5EF4-FFF2-40B4-BE49-F238E27FC236}">
                <a16:creationId xmlns:a16="http://schemas.microsoft.com/office/drawing/2014/main" id="{BA790F5F-7816-441D-BA59-630FDC224E7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9" name="Rectangle 76">
            <a:extLst>
              <a:ext uri="{FF2B5EF4-FFF2-40B4-BE49-F238E27FC236}">
                <a16:creationId xmlns:a16="http://schemas.microsoft.com/office/drawing/2014/main" id="{5680B04F-5758-4739-8F98-EC9564A65D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0" name="Rectangle 78">
            <a:extLst>
              <a:ext uri="{FF2B5EF4-FFF2-40B4-BE49-F238E27FC236}">
                <a16:creationId xmlns:a16="http://schemas.microsoft.com/office/drawing/2014/main" id="{0E67FE4C-918A-4FE7-8C7E-0FA64E5CB4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21" name="Straight Connector 80">
            <a:extLst>
              <a:ext uri="{FF2B5EF4-FFF2-40B4-BE49-F238E27FC236}">
                <a16:creationId xmlns:a16="http://schemas.microsoft.com/office/drawing/2014/main" id="{98504503-F46F-467F-B25B-DEB58F77BC9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 descr="Image result for Support vector classification">
            <a:extLst>
              <a:ext uri="{FF2B5EF4-FFF2-40B4-BE49-F238E27FC236}">
                <a16:creationId xmlns:a16="http://schemas.microsoft.com/office/drawing/2014/main" id="{7343C215-F37A-48F1-A95A-DA64E6A769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6000" y="2286002"/>
            <a:ext cx="5459470" cy="228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FBE884-FAF5-48BE-B44F-C7CF71F2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600" b="1" cap="none" spc="-73" dirty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Support Vector Machine For Classification - SVC</a:t>
            </a:r>
          </a:p>
        </p:txBody>
      </p:sp>
    </p:spTree>
    <p:extLst>
      <p:ext uri="{BB962C8B-B14F-4D97-AF65-F5344CB8AC3E}">
        <p14:creationId xmlns:p14="http://schemas.microsoft.com/office/powerpoint/2010/main" val="315437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4128" y="561613"/>
            <a:ext cx="9720072" cy="1499616"/>
          </a:xfrm>
        </p:spPr>
        <p:txBody>
          <a:bodyPr>
            <a:normAutofit/>
          </a:bodyPr>
          <a:lstStyle/>
          <a:p>
            <a:r>
              <a:rPr lang="en-GB" altLang="en-US" sz="4000" b="1" cap="none" spc="-73" dirty="0">
                <a:solidFill>
                  <a:srgbClr val="A36900"/>
                </a:solidFill>
                <a:latin typeface="Calibri"/>
                <a:cs typeface="Calibri"/>
              </a:rPr>
              <a:t>Feature Spaces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023938" y="2061229"/>
            <a:ext cx="9720262" cy="3962810"/>
          </a:xfrm>
        </p:spPr>
        <p:txBody>
          <a:bodyPr/>
          <a:lstStyle/>
          <a:p>
            <a:r>
              <a:rPr lang="en-GB" altLang="en-US" sz="3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may separate data by mapping to a higher-dimensional feature space</a:t>
            </a:r>
          </a:p>
          <a:p>
            <a:pPr lvl="1"/>
            <a:r>
              <a:rPr lang="en-GB" altLang="en-US" sz="3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feature space may even have an infinite number of dimensions!</a:t>
            </a:r>
          </a:p>
          <a:p>
            <a:pPr lvl="1"/>
            <a:endParaRPr lang="en-GB" altLang="en-US" sz="3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altLang="en-US" sz="3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need not </a:t>
            </a:r>
            <a:r>
              <a:rPr lang="en-GB" altLang="en-US" sz="3600" dirty="0">
                <a:solidFill>
                  <a:srgbClr val="0000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explicitly</a:t>
            </a:r>
            <a:r>
              <a:rPr lang="en-GB" altLang="en-US" sz="3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construct the new feature space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460" y="4057614"/>
            <a:ext cx="1269841" cy="1269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967" y="2159158"/>
            <a:ext cx="126984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101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54EB-9F48-4F41-B795-19E9E35A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cap="none" spc="-73" dirty="0">
                <a:solidFill>
                  <a:srgbClr val="3A3A3A"/>
                </a:solidFill>
                <a:latin typeface="Calibri"/>
                <a:ea typeface="+mn-ea"/>
                <a:cs typeface="Calibri"/>
              </a:rPr>
              <a:t>Social Network Ads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62E0-A3F7-42CB-8A6F-DA67A62E5F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It’s a dataset which tells whether users purchased or not purchased a particular product.</a:t>
            </a:r>
          </a:p>
          <a:p>
            <a:r>
              <a:rPr lang="en-IN" dirty="0"/>
              <a:t>Contains columns like </a:t>
            </a:r>
            <a:r>
              <a:rPr lang="en-IN" dirty="0" err="1"/>
              <a:t>UserID</a:t>
            </a:r>
            <a:r>
              <a:rPr lang="en-IN" dirty="0"/>
              <a:t>, Gender, Age, </a:t>
            </a:r>
            <a:r>
              <a:rPr lang="en-IN" dirty="0" err="1"/>
              <a:t>EstimatedSalary</a:t>
            </a:r>
            <a:r>
              <a:rPr lang="en-IN" dirty="0"/>
              <a:t> and Purchased.</a:t>
            </a:r>
          </a:p>
          <a:p>
            <a:endParaRPr lang="en-IN" dirty="0"/>
          </a:p>
          <a:p>
            <a:r>
              <a:rPr lang="en-IN" dirty="0"/>
              <a:t>Last column is a label and is a categorical variable.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814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7200322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 marR="0" lvl="0" indent="0" algn="l" defTabSz="457200" rtl="0" eaLnBrk="1" fontAlgn="auto" latinLnBrk="0" hangingPunct="1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-73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Importing libraries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5" y="1926724"/>
            <a:ext cx="10042286" cy="4089860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lvl="0" defTabSz="914400" eaLnBrk="0" fontAlgn="base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pandas as </a:t>
              </a:r>
              <a:r>
                <a:rPr lang="en-US" alt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pd</a:t>
              </a:r>
              <a:r>
                <a:rPr lang="en-US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lvl="0" defTabSz="914400" eaLnBrk="0" fontAlgn="base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en-US" alt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numpy</a:t>
              </a:r>
              <a:r>
                <a:rPr lang="en-US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as np </a:t>
              </a:r>
            </a:p>
            <a:p>
              <a:pPr lvl="0" defTabSz="914400" eaLnBrk="0" fontAlgn="base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en-US" alt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matplotlib.pyplot</a:t>
              </a:r>
              <a:r>
                <a:rPr lang="en-US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as </a:t>
              </a:r>
              <a:r>
                <a:rPr lang="en-US" alt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</a:t>
              </a:r>
              <a:endPara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6469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7200322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 marR="0" lvl="0" indent="0" algn="l" defTabSz="457200" rtl="0" eaLnBrk="1" fontAlgn="auto" latinLnBrk="0" hangingPunct="1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-73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Importing Dataset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5" y="1926724"/>
            <a:ext cx="10042286" cy="4089860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lvl="0" defTabSz="914400" eaLnBrk="0" fontAlgn="base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dataset = </a:t>
              </a:r>
              <a:r>
                <a:rPr lang="en-US" alt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pd.read_csv</a:t>
              </a:r>
              <a:r>
                <a:rPr lang="en-US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('Social_Network_Ads.csv’) </a:t>
              </a:r>
            </a:p>
            <a:p>
              <a:pPr lvl="0" defTabSz="914400" eaLnBrk="0" fontAlgn="base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 = </a:t>
              </a:r>
              <a:r>
                <a:rPr lang="en-US" alt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dataset.iloc</a:t>
              </a:r>
              <a:r>
                <a:rPr lang="en-US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[:,2:4] </a:t>
              </a:r>
            </a:p>
            <a:p>
              <a:pPr lvl="0" defTabSz="914400" eaLnBrk="0" fontAlgn="base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y= </a:t>
              </a:r>
              <a:r>
                <a:rPr lang="en-US" alt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dataset.iloc</a:t>
              </a:r>
              <a:r>
                <a:rPr lang="en-US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[:,-1]</a:t>
              </a:r>
              <a:endPara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23225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10707304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 lvl="0">
              <a:spcBef>
                <a:spcPts val="85"/>
              </a:spcBef>
            </a:pPr>
            <a:r>
              <a:rPr lang="en-US" sz="4000" b="1" spc="-73" dirty="0">
                <a:solidFill>
                  <a:srgbClr val="3A3A3A"/>
                </a:solidFill>
                <a:latin typeface="Calibri"/>
                <a:cs typeface="Calibri"/>
              </a:rPr>
              <a:t>Splitting dataset into Training Set &amp; Test Set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5" y="1697645"/>
            <a:ext cx="10042286" cy="4499955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lvl="0" defTabSz="9144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</a:t>
              </a:r>
              <a:r>
                <a:rPr lang="en-US" alt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sklearn.model_selection</a:t>
              </a:r>
              <a:r>
                <a:rPr lang="en-US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en-US" alt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train_test_split</a:t>
              </a:r>
              <a:r>
                <a:rPr lang="en-US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lvl="0" defTabSz="9144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X_train</a:t>
              </a:r>
              <a:r>
                <a:rPr lang="en-US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alt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X_test</a:t>
              </a:r>
              <a:r>
                <a:rPr lang="en-US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alt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y_train</a:t>
              </a:r>
              <a:r>
                <a:rPr lang="en-US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alt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y_test</a:t>
              </a:r>
              <a:r>
                <a:rPr lang="en-US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alt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train_test_split</a:t>
              </a:r>
              <a:r>
                <a:rPr lang="en-US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(X, y, </a:t>
              </a:r>
              <a:r>
                <a:rPr lang="en-US" alt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test_size</a:t>
              </a:r>
              <a:r>
                <a:rPr lang="en-US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0.25, </a:t>
              </a:r>
              <a:r>
                <a:rPr lang="en-US" alt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random_state</a:t>
              </a:r>
              <a:r>
                <a:rPr lang="en-US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0)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1234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9111260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 marR="0" lvl="0" indent="0" algn="l" defTabSz="457200" rtl="0" eaLnBrk="1" fontAlgn="auto" latinLnBrk="0" hangingPunct="1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-73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Feature Scaling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5" y="1968827"/>
            <a:ext cx="10042286" cy="4047758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lvl="0">
                <a:lnSpc>
                  <a:spcPct val="15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sklearn.preprocessing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StandardScaler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lvl="0">
                <a:lnSpc>
                  <a:spcPct val="150000"/>
                </a:lnSpc>
              </a:pP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StandardScaler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</a:p>
            <a:p>
              <a:pPr lvl="0">
                <a:lnSpc>
                  <a:spcPct val="150000"/>
                </a:lnSpc>
              </a:pP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X_train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sc.fit_transform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X_train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</a:p>
            <a:p>
              <a:pPr lvl="0">
                <a:lnSpc>
                  <a:spcPct val="150000"/>
                </a:lnSpc>
              </a:pP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X_test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sc.transform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X_test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95670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9111260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 marR="0" lvl="0" indent="0" algn="l" defTabSz="457200" rtl="0" eaLnBrk="1" fontAlgn="auto" latinLnBrk="0" hangingPunct="1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-73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Fitting the classifier into the training set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5" y="1968827"/>
            <a:ext cx="10042286" cy="4047758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lvl="0">
                <a:lnSpc>
                  <a:spcPct val="15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sklearn.svm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SVC </a:t>
              </a:r>
            </a:p>
            <a:p>
              <a:pPr lvl="0">
                <a:lnSpc>
                  <a:spcPct val="15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classifier = SVC(kernel = 'linear',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random_state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0) </a:t>
              </a:r>
            </a:p>
            <a:p>
              <a:pPr lvl="0">
                <a:lnSpc>
                  <a:spcPct val="150000"/>
                </a:lnSpc>
              </a:pP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>
                <a:lnSpc>
                  <a:spcPct val="150000"/>
                </a:lnSpc>
              </a:pPr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</a:t>
              </a:r>
            </a:p>
            <a:p>
              <a:pPr lvl="0">
                <a:lnSpc>
                  <a:spcPct val="150000"/>
                </a:lnSpc>
              </a:pP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>
                <a:lnSpc>
                  <a:spcPct val="15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classifier = SVC(kernel = '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rbf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random_state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0)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classifier.fit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X_train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y_train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03694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9111260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 lvl="0">
              <a:spcBef>
                <a:spcPts val="85"/>
              </a:spcBef>
              <a:defRPr/>
            </a:pP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Confusion Matrix</a:t>
            </a:r>
            <a:endParaRPr lang="en-IN" sz="40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5" y="1968827"/>
            <a:ext cx="10042286" cy="4047758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lvl="0">
                <a:lnSpc>
                  <a:spcPct val="15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sklearn.metrics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confusion_matrix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lvl="0">
                <a:lnSpc>
                  <a:spcPct val="15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cm =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confusion_matrix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y_test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y_pred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564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9111260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 marR="0" lvl="0" indent="0" algn="l" defTabSz="457200" rtl="0" eaLnBrk="1" fontAlgn="auto" latinLnBrk="0" hangingPunct="1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-73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 Fold Cross Validation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5" y="1968827"/>
            <a:ext cx="10042286" cy="4047758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lvl="0">
                <a:lnSpc>
                  <a:spcPct val="15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sklearn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model_selection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lvl="0">
                <a:lnSpc>
                  <a:spcPct val="15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sklearn.model_selection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cross_val_score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lvl="0">
                <a:lnSpc>
                  <a:spcPct val="150000"/>
                </a:lnSpc>
              </a:pP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kfold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model_selection.KFold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n_splits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=10,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random_state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=7) </a:t>
              </a:r>
            </a:p>
            <a:p>
              <a:pPr lvl="0">
                <a:lnSpc>
                  <a:spcPct val="150000"/>
                </a:lnSpc>
              </a:pP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modelCV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SVC(kernel = 'linear',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random_state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0) </a:t>
              </a:r>
            </a:p>
            <a:p>
              <a:pPr lvl="0">
                <a:lnSpc>
                  <a:spcPct val="15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results =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model_selection.cross_val_score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modelCV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X_train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y_train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cv=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kfold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scoring=‘accuracy’)</a:t>
              </a:r>
            </a:p>
            <a:p>
              <a:pPr lvl="0">
                <a:lnSpc>
                  <a:spcPct val="15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print("10-fold cross validation average accuracy: %.3f" % (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results.mean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()))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78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9111260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 marR="0" lvl="0" indent="0" algn="l" defTabSz="457200" rtl="0" eaLnBrk="1" fontAlgn="auto" latinLnBrk="0" hangingPunct="1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-73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Prediction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5" y="1968827"/>
            <a:ext cx="10042286" cy="3201689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lvl="0">
                <a:lnSpc>
                  <a:spcPct val="150000"/>
                </a:lnSpc>
              </a:pP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y_pred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classifier.predict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X_test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76797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9111260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 marR="0" lvl="0" indent="0" algn="l" defTabSz="457200" rtl="0" eaLnBrk="1" fontAlgn="auto" latinLnBrk="0" hangingPunct="1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-73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Evaluating Classification Report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5" y="1968827"/>
            <a:ext cx="10042286" cy="4047758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lvl="0">
                <a:lnSpc>
                  <a:spcPct val="15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sklearn.metrics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classification_report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lvl="0">
                <a:lnSpc>
                  <a:spcPct val="150000"/>
                </a:lnSpc>
              </a:pP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>
                <a:lnSpc>
                  <a:spcPct val="15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classification_report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y_test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y_pred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299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cap="none" spc="-73" dirty="0">
                <a:solidFill>
                  <a:srgbClr val="A36900"/>
                </a:solidFill>
                <a:latin typeface="Calibri"/>
                <a:cs typeface="Calibri"/>
              </a:rPr>
              <a:t>Perceptron Revisited:  Linear Separators 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classification can be viewed as the task of separating classes in feature space:</a:t>
            </a:r>
          </a:p>
          <a:p>
            <a:endParaRPr lang="en-US" alt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5892" name="Line 4"/>
          <p:cNvSpPr>
            <a:spLocks noChangeShapeType="1"/>
          </p:cNvSpPr>
          <p:nvPr/>
        </p:nvSpPr>
        <p:spPr bwMode="auto">
          <a:xfrm flipV="1">
            <a:off x="2420938" y="30543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5893" name="Line 5"/>
          <p:cNvSpPr>
            <a:spLocks noChangeShapeType="1"/>
          </p:cNvSpPr>
          <p:nvPr/>
        </p:nvSpPr>
        <p:spPr bwMode="auto">
          <a:xfrm flipV="1">
            <a:off x="2286001" y="5980113"/>
            <a:ext cx="4081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5894" name="AutoShape 6"/>
          <p:cNvSpPr>
            <a:spLocks noChangeArrowheads="1"/>
          </p:cNvSpPr>
          <p:nvPr/>
        </p:nvSpPr>
        <p:spPr bwMode="auto">
          <a:xfrm>
            <a:off x="3460750" y="38100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5895" name="AutoShape 7"/>
          <p:cNvSpPr>
            <a:spLocks noChangeArrowheads="1"/>
          </p:cNvSpPr>
          <p:nvPr/>
        </p:nvSpPr>
        <p:spPr bwMode="auto">
          <a:xfrm>
            <a:off x="2886075" y="4167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5896" name="AutoShape 8"/>
          <p:cNvSpPr>
            <a:spLocks noChangeArrowheads="1"/>
          </p:cNvSpPr>
          <p:nvPr/>
        </p:nvSpPr>
        <p:spPr bwMode="auto">
          <a:xfrm>
            <a:off x="3038475" y="4713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5897" name="AutoShape 9"/>
          <p:cNvSpPr>
            <a:spLocks noChangeArrowheads="1"/>
          </p:cNvSpPr>
          <p:nvPr/>
        </p:nvSpPr>
        <p:spPr bwMode="auto">
          <a:xfrm>
            <a:off x="2657475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5898" name="AutoShape 10"/>
          <p:cNvSpPr>
            <a:spLocks noChangeArrowheads="1"/>
          </p:cNvSpPr>
          <p:nvPr/>
        </p:nvSpPr>
        <p:spPr bwMode="auto">
          <a:xfrm>
            <a:off x="3190875" y="3570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5899" name="AutoShape 11"/>
          <p:cNvSpPr>
            <a:spLocks noChangeArrowheads="1"/>
          </p:cNvSpPr>
          <p:nvPr/>
        </p:nvSpPr>
        <p:spPr bwMode="auto">
          <a:xfrm>
            <a:off x="2657475" y="4484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5900" name="AutoShape 12"/>
          <p:cNvSpPr>
            <a:spLocks noChangeArrowheads="1"/>
          </p:cNvSpPr>
          <p:nvPr/>
        </p:nvSpPr>
        <p:spPr bwMode="auto">
          <a:xfrm>
            <a:off x="2809875" y="4637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5901" name="AutoShape 13"/>
          <p:cNvSpPr>
            <a:spLocks noChangeArrowheads="1"/>
          </p:cNvSpPr>
          <p:nvPr/>
        </p:nvSpPr>
        <p:spPr bwMode="auto">
          <a:xfrm>
            <a:off x="3571875" y="4256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5902" name="AutoShape 14"/>
          <p:cNvSpPr>
            <a:spLocks noChangeArrowheads="1"/>
          </p:cNvSpPr>
          <p:nvPr/>
        </p:nvSpPr>
        <p:spPr bwMode="auto">
          <a:xfrm>
            <a:off x="4473575" y="4243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5903" name="AutoShape 15"/>
          <p:cNvSpPr>
            <a:spLocks noChangeArrowheads="1"/>
          </p:cNvSpPr>
          <p:nvPr/>
        </p:nvSpPr>
        <p:spPr bwMode="auto">
          <a:xfrm>
            <a:off x="4105275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5904" name="AutoShape 16"/>
          <p:cNvSpPr>
            <a:spLocks noChangeArrowheads="1"/>
          </p:cNvSpPr>
          <p:nvPr/>
        </p:nvSpPr>
        <p:spPr bwMode="auto">
          <a:xfrm>
            <a:off x="5095875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5905" name="AutoShape 17"/>
          <p:cNvSpPr>
            <a:spLocks noChangeArrowheads="1"/>
          </p:cNvSpPr>
          <p:nvPr/>
        </p:nvSpPr>
        <p:spPr bwMode="auto">
          <a:xfrm>
            <a:off x="3787775" y="5691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5906" name="AutoShape 18"/>
          <p:cNvSpPr>
            <a:spLocks noChangeArrowheads="1"/>
          </p:cNvSpPr>
          <p:nvPr/>
        </p:nvSpPr>
        <p:spPr bwMode="auto">
          <a:xfrm>
            <a:off x="4410075" y="4560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5907" name="AutoShape 19"/>
          <p:cNvSpPr>
            <a:spLocks noChangeArrowheads="1"/>
          </p:cNvSpPr>
          <p:nvPr/>
        </p:nvSpPr>
        <p:spPr bwMode="auto">
          <a:xfrm>
            <a:off x="3787775" y="5005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5908" name="AutoShape 20"/>
          <p:cNvSpPr>
            <a:spLocks noChangeArrowheads="1"/>
          </p:cNvSpPr>
          <p:nvPr/>
        </p:nvSpPr>
        <p:spPr bwMode="auto">
          <a:xfrm>
            <a:off x="4486275" y="5399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5909" name="AutoShape 21"/>
          <p:cNvSpPr>
            <a:spLocks noChangeArrowheads="1"/>
          </p:cNvSpPr>
          <p:nvPr/>
        </p:nvSpPr>
        <p:spPr bwMode="auto">
          <a:xfrm>
            <a:off x="5172075" y="44846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5910" name="Line 22"/>
          <p:cNvSpPr>
            <a:spLocks noChangeShapeType="1"/>
          </p:cNvSpPr>
          <p:nvPr/>
        </p:nvSpPr>
        <p:spPr bwMode="auto">
          <a:xfrm flipV="1">
            <a:off x="2733675" y="3036888"/>
            <a:ext cx="2438400" cy="2667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5911" name="AutoShape 23"/>
          <p:cNvSpPr>
            <a:spLocks noChangeArrowheads="1"/>
          </p:cNvSpPr>
          <p:nvPr/>
        </p:nvSpPr>
        <p:spPr bwMode="auto">
          <a:xfrm>
            <a:off x="3657600" y="29718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5912" name="AutoShape 24"/>
          <p:cNvSpPr>
            <a:spLocks noChangeArrowheads="1"/>
          </p:cNvSpPr>
          <p:nvPr/>
        </p:nvSpPr>
        <p:spPr bwMode="auto">
          <a:xfrm>
            <a:off x="4267200" y="30480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5913" name="AutoShape 25"/>
          <p:cNvSpPr>
            <a:spLocks noChangeArrowheads="1"/>
          </p:cNvSpPr>
          <p:nvPr/>
        </p:nvSpPr>
        <p:spPr bwMode="auto">
          <a:xfrm>
            <a:off x="5334000" y="38100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5914" name="Text Box 26"/>
          <p:cNvSpPr txBox="1">
            <a:spLocks noChangeArrowheads="1"/>
          </p:cNvSpPr>
          <p:nvPr/>
        </p:nvSpPr>
        <p:spPr bwMode="auto">
          <a:xfrm>
            <a:off x="5143500" y="2695575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altLang="en-US" b="1" baseline="30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altLang="en-US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 </a:t>
            </a:r>
            <a:r>
              <a:rPr lang="en-US" alt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en-US" altLang="en-US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altLang="en-US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0</a:t>
            </a:r>
          </a:p>
        </p:txBody>
      </p:sp>
      <p:sp>
        <p:nvSpPr>
          <p:cNvPr id="165915" name="Text Box 27"/>
          <p:cNvSpPr txBox="1">
            <a:spLocks noChangeArrowheads="1"/>
          </p:cNvSpPr>
          <p:nvPr/>
        </p:nvSpPr>
        <p:spPr bwMode="auto">
          <a:xfrm>
            <a:off x="5143500" y="325755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altLang="en-US" b="1" baseline="30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altLang="en-US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 </a:t>
            </a:r>
            <a:r>
              <a:rPr lang="en-US" alt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en-US" altLang="en-US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altLang="en-US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&lt; 0</a:t>
            </a:r>
          </a:p>
        </p:txBody>
      </p:sp>
      <p:sp>
        <p:nvSpPr>
          <p:cNvPr id="165916" name="Text Box 28"/>
          <p:cNvSpPr txBox="1">
            <a:spLocks noChangeArrowheads="1"/>
          </p:cNvSpPr>
          <p:nvPr/>
        </p:nvSpPr>
        <p:spPr bwMode="auto">
          <a:xfrm>
            <a:off x="2714625" y="3038475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altLang="en-US" b="1" baseline="30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altLang="en-US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 </a:t>
            </a:r>
            <a:r>
              <a:rPr lang="en-US" alt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en-US" altLang="en-US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altLang="en-US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&gt; 0</a:t>
            </a:r>
          </a:p>
        </p:txBody>
      </p:sp>
      <p:sp>
        <p:nvSpPr>
          <p:cNvPr id="165917" name="Text Box 29"/>
          <p:cNvSpPr txBox="1">
            <a:spLocks noChangeArrowheads="1"/>
          </p:cNvSpPr>
          <p:nvPr/>
        </p:nvSpPr>
        <p:spPr bwMode="auto">
          <a:xfrm>
            <a:off x="6810375" y="4381500"/>
            <a:ext cx="293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alt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en-US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altLang="en-US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alt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sign(</a:t>
            </a:r>
            <a:r>
              <a:rPr lang="en-US" altLang="en-US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altLang="en-US" b="1" baseline="30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altLang="en-US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 </a:t>
            </a:r>
            <a:r>
              <a:rPr lang="en-US" alt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en-US" altLang="en-US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alt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altLang="en-US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403908"/>
      </p:ext>
    </p:extLst>
  </p:cSld>
  <p:clrMapOvr>
    <a:masterClrMapping/>
  </p:clrMapOvr>
  <p:transition advTm="34928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DE1CC6-63BB-4F9E-BA01-17961ED1304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287DF-63B2-4B7A-8034-C6B8A1AD23C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A86DA6-9773-40FB-ABE6-7561E38F392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DFBE884-FAF5-48BE-B44F-C7CF71F2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673331"/>
            <a:ext cx="3779085" cy="149961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IN" sz="4000" b="1" cap="none" spc="-73" dirty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Support Vector Machine For Regression - SVR</a:t>
            </a:r>
            <a:endParaRPr lang="en-US" cap="none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EF04E6-EEAA-40D5-895F-09ABAAEBEC72}"/>
              </a:ext>
            </a:extLst>
          </p:cNvPr>
          <p:cNvSpPr/>
          <p:nvPr/>
        </p:nvSpPr>
        <p:spPr>
          <a:xfrm>
            <a:off x="1024129" y="3592142"/>
            <a:ext cx="40632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SVR does not include the feature scaling as some of the linear regression models from </a:t>
            </a:r>
            <a:r>
              <a:rPr lang="en-IN" dirty="0" err="1">
                <a:solidFill>
                  <a:schemeClr val="bg1"/>
                </a:solidFill>
              </a:rPr>
              <a:t>sklearn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So do perform feature scaling separately</a:t>
            </a:r>
          </a:p>
        </p:txBody>
      </p:sp>
      <p:pic>
        <p:nvPicPr>
          <p:cNvPr id="14338" name="Picture 2" descr="Image result for Support vector regression">
            <a:extLst>
              <a:ext uri="{FF2B5EF4-FFF2-40B4-BE49-F238E27FC236}">
                <a16:creationId xmlns:a16="http://schemas.microsoft.com/office/drawing/2014/main" id="{F74B17AB-2865-4A22-B282-1294501FC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26324"/>
            <a:ext cx="5952836" cy="446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7858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54EB-9F48-4F41-B795-19E9E35A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cap="none" spc="-73" dirty="0">
                <a:solidFill>
                  <a:srgbClr val="3A3A3A"/>
                </a:solidFill>
                <a:latin typeface="Calibri"/>
                <a:ea typeface="+mn-ea"/>
                <a:cs typeface="Calibri"/>
              </a:rPr>
              <a:t>Positional Salary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62E0-A3F7-42CB-8A6F-DA67A62E5F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23938" y="2222090"/>
            <a:ext cx="4416280" cy="3962810"/>
          </a:xfrm>
        </p:spPr>
        <p:txBody>
          <a:bodyPr/>
          <a:lstStyle/>
          <a:p>
            <a:r>
              <a:rPr lang="en-IN" dirty="0"/>
              <a:t>The Dataset contains salary of 10 positions with level mentioned.</a:t>
            </a:r>
          </a:p>
          <a:p>
            <a:endParaRPr lang="en-IN" dirty="0"/>
          </a:p>
          <a:p>
            <a:r>
              <a:rPr lang="en-IN" dirty="0"/>
              <a:t>We have to fit a regression model using Support Vector Machine.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44E14F4-7CA7-4F73-BB94-D28BF3F5DF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56050"/>
              </p:ext>
            </p:extLst>
          </p:nvPr>
        </p:nvGraphicFramePr>
        <p:xfrm>
          <a:off x="6650181" y="1862124"/>
          <a:ext cx="4787179" cy="4322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Worksheet" r:id="rId3" imgW="2438258" imgH="2202054" progId="Excel.Sheet.12">
                  <p:embed/>
                </p:oleObj>
              </mc:Choice>
              <mc:Fallback>
                <p:oleObj name="Worksheet" r:id="rId3" imgW="2438258" imgH="22020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50181" y="1862124"/>
                        <a:ext cx="4787179" cy="4322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96211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7200322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 marR="0" lvl="0" indent="0" algn="l" defTabSz="457200" rtl="0" eaLnBrk="1" fontAlgn="auto" latinLnBrk="0" hangingPunct="1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-73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Importing libraries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5" y="1926724"/>
            <a:ext cx="10042286" cy="4089860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import pandas as </a:t>
              </a:r>
              <a:r>
                <a:rPr kumimoji="0" lang="en-US" altLang="en-US" sz="200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pd</a:t>
              </a:r>
              <a:r>
                <a:rPr kumimoji="0" lang="en-US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</a:t>
              </a:r>
            </a:p>
            <a:p>
              <a:pPr marL="0" marR="0" lvl="0" indent="0" algn="l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import </a:t>
              </a:r>
              <a:r>
                <a:rPr kumimoji="0" lang="en-US" altLang="en-US" sz="200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numpy</a:t>
              </a:r>
              <a:r>
                <a:rPr kumimoji="0" lang="en-US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as np </a:t>
              </a:r>
            </a:p>
            <a:p>
              <a:pPr marL="0" marR="0" lvl="0" indent="0" algn="l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import </a:t>
              </a:r>
              <a:r>
                <a:rPr kumimoji="0" lang="en-US" altLang="en-US" sz="200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matplotlib.pyplot</a:t>
              </a:r>
              <a:r>
                <a:rPr kumimoji="0" lang="en-US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as </a:t>
              </a:r>
              <a:r>
                <a:rPr kumimoji="0" lang="en-US" altLang="en-US" sz="200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plt</a:t>
              </a:r>
              <a:endPara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40445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7200322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 marR="0" lvl="0" indent="0" algn="l" defTabSz="457200" rtl="0" eaLnBrk="1" fontAlgn="auto" latinLnBrk="0" hangingPunct="1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-73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Importing Dataset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5" y="1926724"/>
            <a:ext cx="10042286" cy="4089860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dataset = </a:t>
              </a:r>
              <a:r>
                <a:rPr kumimoji="0" lang="en-US" altLang="en-US" sz="200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pd.read_csv</a:t>
              </a:r>
              <a:r>
                <a:rPr kumimoji="0" lang="en-US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(‘Position_salaries.csv’)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 = </a:t>
              </a:r>
              <a:r>
                <a:rPr kumimoji="0" lang="en-US" altLang="en-US" sz="200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dataset.iloc</a:t>
              </a:r>
              <a:r>
                <a:rPr kumimoji="0" lang="en-US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[:,1:2] </a:t>
              </a:r>
            </a:p>
            <a:p>
              <a:pPr marL="0" marR="0" lvl="0" indent="0" algn="l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y= </a:t>
              </a:r>
              <a:r>
                <a:rPr kumimoji="0" lang="en-US" altLang="en-US" sz="200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dataset.iloc</a:t>
              </a:r>
              <a:r>
                <a:rPr kumimoji="0" lang="en-US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[:,2:3]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55533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9111260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 marR="0" lvl="0" indent="0" algn="l" defTabSz="457200" rtl="0" eaLnBrk="1" fontAlgn="auto" latinLnBrk="0" hangingPunct="1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-73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Feature Scaling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5" y="1968827"/>
            <a:ext cx="10042286" cy="4047758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from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sklearn.preprocessing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import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StandardScaler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</a:t>
              </a:r>
            </a:p>
            <a:p>
              <a:pPr lvl="0">
                <a:lnSpc>
                  <a:spcPct val="150000"/>
                </a:lnSpc>
              </a:pP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sc_X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StandardScaler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</a:p>
            <a:p>
              <a:pPr lvl="0">
                <a:lnSpc>
                  <a:spcPct val="150000"/>
                </a:lnSpc>
              </a:pP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sc_y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StandardScaler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</a:p>
            <a:p>
              <a:pPr lvl="0">
                <a:lnSpc>
                  <a:spcPct val="150000"/>
                </a:lnSpc>
              </a:pP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 = 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sc_X.fit_transform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(X) </a:t>
              </a:r>
            </a:p>
            <a:p>
              <a:pPr lvl="0">
                <a:lnSpc>
                  <a:spcPct val="150000"/>
                </a:lnSpc>
              </a:pP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 = 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sc_y.fit_transform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(y)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37434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9111260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 marR="0" lvl="0" indent="0" algn="l" defTabSz="457200" rtl="0" eaLnBrk="1" fontAlgn="auto" latinLnBrk="0" hangingPunct="1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-73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Support Vector Regressor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5" y="1968827"/>
            <a:ext cx="10042286" cy="4047758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lvl="0">
                <a:lnSpc>
                  <a:spcPct val="150000"/>
                </a:lnSpc>
              </a:pP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sklearn.svm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import SVR </a:t>
              </a:r>
            </a:p>
            <a:p>
              <a:pPr lvl="0">
                <a:lnSpc>
                  <a:spcPct val="150000"/>
                </a:lnSpc>
              </a:pP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regressor = SVR(kernel='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rbf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’) </a:t>
              </a:r>
            </a:p>
            <a:p>
              <a:pPr lvl="0">
                <a:lnSpc>
                  <a:spcPct val="150000"/>
                </a:lnSpc>
              </a:pP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model = 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regressor.fit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X,y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49790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9111260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 marR="0" lvl="0" indent="0" algn="l" defTabSz="457200" rtl="0" eaLnBrk="1" fontAlgn="auto" latinLnBrk="0" hangingPunct="1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-73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Plotting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5" y="1968827"/>
            <a:ext cx="10042286" cy="3201689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lvl="0">
                <a:lnSpc>
                  <a:spcPct val="150000"/>
                </a:lnSpc>
              </a:pP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plt.scatter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(X, y, color = 'red’) </a:t>
              </a:r>
            </a:p>
            <a:p>
              <a:pPr lvl="0">
                <a:lnSpc>
                  <a:spcPct val="150000"/>
                </a:lnSpc>
              </a:pP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plt.plot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(X, 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regressor.predict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(X), color = 'blue’) </a:t>
              </a:r>
            </a:p>
            <a:p>
              <a:pPr lvl="0">
                <a:lnSpc>
                  <a:spcPct val="150000"/>
                </a:lnSpc>
              </a:pP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plt.title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('Truth or Bluff (SVR)’) </a:t>
              </a:r>
            </a:p>
            <a:p>
              <a:pPr lvl="0">
                <a:lnSpc>
                  <a:spcPct val="150000"/>
                </a:lnSpc>
              </a:pP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plt.xlabel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('Position level’) </a:t>
              </a:r>
            </a:p>
            <a:p>
              <a:pPr lvl="0">
                <a:lnSpc>
                  <a:spcPct val="150000"/>
                </a:lnSpc>
              </a:pP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plt.ylabel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('Salary’) </a:t>
              </a:r>
            </a:p>
            <a:p>
              <a:pPr lvl="0">
                <a:lnSpc>
                  <a:spcPct val="150000"/>
                </a:lnSpc>
              </a:pP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plt.show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92029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8BD4-B0DE-49F7-B2BB-A4736A15C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701" lvl="0" defTabSz="457200">
              <a:lnSpc>
                <a:spcPct val="100000"/>
              </a:lnSpc>
              <a:spcBef>
                <a:spcPts val="85"/>
              </a:spcBef>
              <a:defRPr/>
            </a:pPr>
            <a:r>
              <a:rPr lang="en-IN" sz="4000" b="1" cap="none" spc="-73" dirty="0">
                <a:solidFill>
                  <a:srgbClr val="3A3A3A"/>
                </a:solidFill>
                <a:latin typeface="Calibri"/>
                <a:ea typeface="+mn-ea"/>
                <a:cs typeface="Calibri"/>
              </a:rPr>
              <a:t>Plotting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FD4BCA-5018-4D40-8D48-E6A26BB3ACB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67457" y="2222500"/>
            <a:ext cx="5233223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038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21C225-5C4D-4168-90AF-3D263D72CBA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84928E-D694-4849-BBAD-D7C7DC4054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Freeform 18">
            <a:extLst>
              <a:ext uri="{FF2B5EF4-FFF2-40B4-BE49-F238E27FC236}">
                <a16:creationId xmlns:a16="http://schemas.microsoft.com/office/drawing/2014/main" id="{A24A153C-9BEC-46E7-9AA4-DFC65A2B1A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69400" y="1910808"/>
            <a:ext cx="5571069" cy="3036377"/>
          </a:xfrm>
          <a:custGeom>
            <a:avLst/>
            <a:gdLst>
              <a:gd name="connsiteX0" fmla="*/ 5215514 w 5851096"/>
              <a:gd name="connsiteY0" fmla="*/ 659222 h 3089525"/>
              <a:gd name="connsiteX1" fmla="*/ 5783878 w 5851096"/>
              <a:gd name="connsiteY1" fmla="*/ 1223782 h 3089525"/>
              <a:gd name="connsiteX2" fmla="*/ 5215514 w 5851096"/>
              <a:gd name="connsiteY2" fmla="*/ 659222 h 3089525"/>
              <a:gd name="connsiteX3" fmla="*/ 5215514 w 5851096"/>
              <a:gd name="connsiteY3" fmla="*/ 2417442 h 3089525"/>
              <a:gd name="connsiteX4" fmla="*/ 5783878 w 5851096"/>
              <a:gd name="connsiteY4" fmla="*/ 2982001 h 3089525"/>
              <a:gd name="connsiteX5" fmla="*/ 5215514 w 5851096"/>
              <a:gd name="connsiteY5" fmla="*/ 2417442 h 3089525"/>
              <a:gd name="connsiteX6" fmla="*/ 5215512 w 5851096"/>
              <a:gd name="connsiteY6" fmla="*/ 2107862 h 3089525"/>
              <a:gd name="connsiteX7" fmla="*/ 5783876 w 5851096"/>
              <a:gd name="connsiteY7" fmla="*/ 1547735 h 3089525"/>
              <a:gd name="connsiteX8" fmla="*/ 5215512 w 5851096"/>
              <a:gd name="connsiteY8" fmla="*/ 2107862 h 3089525"/>
              <a:gd name="connsiteX9" fmla="*/ 5065535 w 5851096"/>
              <a:gd name="connsiteY9" fmla="*/ 521483 h 3089525"/>
              <a:gd name="connsiteX10" fmla="*/ 5066157 w 5851096"/>
              <a:gd name="connsiteY10" fmla="*/ 509629 h 3089525"/>
              <a:gd name="connsiteX11" fmla="*/ 5066678 w 5851096"/>
              <a:gd name="connsiteY11" fmla="*/ 509663 h 3089525"/>
              <a:gd name="connsiteX12" fmla="*/ 5066705 w 5851096"/>
              <a:gd name="connsiteY12" fmla="*/ 509151 h 3089525"/>
              <a:gd name="connsiteX13" fmla="*/ 5084580 w 5851096"/>
              <a:gd name="connsiteY13" fmla="*/ 510833 h 3089525"/>
              <a:gd name="connsiteX14" fmla="*/ 5184444 w 5851096"/>
              <a:gd name="connsiteY14" fmla="*/ 520226 h 3089525"/>
              <a:gd name="connsiteX15" fmla="*/ 5201405 w 5851096"/>
              <a:gd name="connsiteY15" fmla="*/ 521820 h 3089525"/>
              <a:gd name="connsiteX16" fmla="*/ 5201527 w 5851096"/>
              <a:gd name="connsiteY16" fmla="*/ 523010 h 3089525"/>
              <a:gd name="connsiteX17" fmla="*/ 5841311 w 5851096"/>
              <a:gd name="connsiteY17" fmla="*/ 983324 h 3089525"/>
              <a:gd name="connsiteX18" fmla="*/ 5851096 w 5851096"/>
              <a:gd name="connsiteY18" fmla="*/ 1006985 h 3089525"/>
              <a:gd name="connsiteX19" fmla="*/ 5851096 w 5851096"/>
              <a:gd name="connsiteY19" fmla="*/ 1366179 h 3089525"/>
              <a:gd name="connsiteX20" fmla="*/ 5814952 w 5851096"/>
              <a:gd name="connsiteY20" fmla="*/ 1362779 h 3089525"/>
              <a:gd name="connsiteX21" fmla="*/ 5797987 w 5851096"/>
              <a:gd name="connsiteY21" fmla="*/ 1361184 h 3089525"/>
              <a:gd name="connsiteX22" fmla="*/ 5797866 w 5851096"/>
              <a:gd name="connsiteY22" fmla="*/ 1359994 h 3089525"/>
              <a:gd name="connsiteX23" fmla="*/ 5075873 w 5851096"/>
              <a:gd name="connsiteY23" fmla="*/ 641878 h 3089525"/>
              <a:gd name="connsiteX24" fmla="*/ 5075344 w 5851096"/>
              <a:gd name="connsiteY24" fmla="*/ 641812 h 3089525"/>
              <a:gd name="connsiteX25" fmla="*/ 5074781 w 5851096"/>
              <a:gd name="connsiteY25" fmla="*/ 634895 h 3089525"/>
              <a:gd name="connsiteX26" fmla="*/ 5066970 w 5851096"/>
              <a:gd name="connsiteY26" fmla="*/ 539073 h 3089525"/>
              <a:gd name="connsiteX27" fmla="*/ 5065535 w 5851096"/>
              <a:gd name="connsiteY27" fmla="*/ 521483 h 3089525"/>
              <a:gd name="connsiteX28" fmla="*/ 5065535 w 5851096"/>
              <a:gd name="connsiteY28" fmla="*/ 2279702 h 3089525"/>
              <a:gd name="connsiteX29" fmla="*/ 5066157 w 5851096"/>
              <a:gd name="connsiteY29" fmla="*/ 2267848 h 3089525"/>
              <a:gd name="connsiteX30" fmla="*/ 5066678 w 5851096"/>
              <a:gd name="connsiteY30" fmla="*/ 2267882 h 3089525"/>
              <a:gd name="connsiteX31" fmla="*/ 5066705 w 5851096"/>
              <a:gd name="connsiteY31" fmla="*/ 2267371 h 3089525"/>
              <a:gd name="connsiteX32" fmla="*/ 5084580 w 5851096"/>
              <a:gd name="connsiteY32" fmla="*/ 2269052 h 3089525"/>
              <a:gd name="connsiteX33" fmla="*/ 5184444 w 5851096"/>
              <a:gd name="connsiteY33" fmla="*/ 2278445 h 3089525"/>
              <a:gd name="connsiteX34" fmla="*/ 5201405 w 5851096"/>
              <a:gd name="connsiteY34" fmla="*/ 2280040 h 3089525"/>
              <a:gd name="connsiteX35" fmla="*/ 5201527 w 5851096"/>
              <a:gd name="connsiteY35" fmla="*/ 2281230 h 3089525"/>
              <a:gd name="connsiteX36" fmla="*/ 5841311 w 5851096"/>
              <a:gd name="connsiteY36" fmla="*/ 2741544 h 3089525"/>
              <a:gd name="connsiteX37" fmla="*/ 5851096 w 5851096"/>
              <a:gd name="connsiteY37" fmla="*/ 2765204 h 3089525"/>
              <a:gd name="connsiteX38" fmla="*/ 5851096 w 5851096"/>
              <a:gd name="connsiteY38" fmla="*/ 3089525 h 3089525"/>
              <a:gd name="connsiteX39" fmla="*/ 5680952 w 5851096"/>
              <a:gd name="connsiteY39" fmla="*/ 3089525 h 3089525"/>
              <a:gd name="connsiteX40" fmla="*/ 5661219 w 5851096"/>
              <a:gd name="connsiteY40" fmla="*/ 3084683 h 3089525"/>
              <a:gd name="connsiteX41" fmla="*/ 5075873 w 5851096"/>
              <a:gd name="connsiteY41" fmla="*/ 2400097 h 3089525"/>
              <a:gd name="connsiteX42" fmla="*/ 5075344 w 5851096"/>
              <a:gd name="connsiteY42" fmla="*/ 2400032 h 3089525"/>
              <a:gd name="connsiteX43" fmla="*/ 5074781 w 5851096"/>
              <a:gd name="connsiteY43" fmla="*/ 2393114 h 3089525"/>
              <a:gd name="connsiteX44" fmla="*/ 5066970 w 5851096"/>
              <a:gd name="connsiteY44" fmla="*/ 2297292 h 3089525"/>
              <a:gd name="connsiteX45" fmla="*/ 5065535 w 5851096"/>
              <a:gd name="connsiteY45" fmla="*/ 2279702 h 3089525"/>
              <a:gd name="connsiteX46" fmla="*/ 5065533 w 5851096"/>
              <a:gd name="connsiteY46" fmla="*/ 486299 h 3089525"/>
              <a:gd name="connsiteX47" fmla="*/ 5066968 w 5851096"/>
              <a:gd name="connsiteY47" fmla="*/ 468842 h 3089525"/>
              <a:gd name="connsiteX48" fmla="*/ 5074776 w 5851096"/>
              <a:gd name="connsiteY48" fmla="*/ 373792 h 3089525"/>
              <a:gd name="connsiteX49" fmla="*/ 5075341 w 5851096"/>
              <a:gd name="connsiteY49" fmla="*/ 366915 h 3089525"/>
              <a:gd name="connsiteX50" fmla="*/ 5075869 w 5851096"/>
              <a:gd name="connsiteY50" fmla="*/ 366850 h 3089525"/>
              <a:gd name="connsiteX51" fmla="*/ 5163966 w 5851096"/>
              <a:gd name="connsiteY51" fmla="*/ 100280 h 3089525"/>
              <a:gd name="connsiteX52" fmla="*/ 5229488 w 5851096"/>
              <a:gd name="connsiteY52" fmla="*/ 0 h 3089525"/>
              <a:gd name="connsiteX53" fmla="*/ 5405629 w 5851096"/>
              <a:gd name="connsiteY53" fmla="*/ 0 h 3089525"/>
              <a:gd name="connsiteX54" fmla="*/ 5334254 w 5851096"/>
              <a:gd name="connsiteY54" fmla="*/ 79433 h 3089525"/>
              <a:gd name="connsiteX55" fmla="*/ 5215512 w 5851096"/>
              <a:gd name="connsiteY55" fmla="*/ 349642 h 3089525"/>
              <a:gd name="connsiteX56" fmla="*/ 5674730 w 5851096"/>
              <a:gd name="connsiteY56" fmla="*/ 45955 h 3089525"/>
              <a:gd name="connsiteX57" fmla="*/ 5697983 w 5851096"/>
              <a:gd name="connsiteY57" fmla="*/ 0 h 3089525"/>
              <a:gd name="connsiteX58" fmla="*/ 5851096 w 5851096"/>
              <a:gd name="connsiteY58" fmla="*/ 0 h 3089525"/>
              <a:gd name="connsiteX59" fmla="*/ 5851096 w 5851096"/>
              <a:gd name="connsiteY59" fmla="*/ 4349 h 3089525"/>
              <a:gd name="connsiteX60" fmla="*/ 5799246 w 5851096"/>
              <a:gd name="connsiteY60" fmla="*/ 99096 h 3089525"/>
              <a:gd name="connsiteX61" fmla="*/ 5201524 w 5851096"/>
              <a:gd name="connsiteY61" fmla="*/ 484784 h 3089525"/>
              <a:gd name="connsiteX62" fmla="*/ 5201403 w 5851096"/>
              <a:gd name="connsiteY62" fmla="*/ 485964 h 3089525"/>
              <a:gd name="connsiteX63" fmla="*/ 5184438 w 5851096"/>
              <a:gd name="connsiteY63" fmla="*/ 487548 h 3089525"/>
              <a:gd name="connsiteX64" fmla="*/ 5084610 w 5851096"/>
              <a:gd name="connsiteY64" fmla="*/ 496864 h 3089525"/>
              <a:gd name="connsiteX65" fmla="*/ 5066703 w 5851096"/>
              <a:gd name="connsiteY65" fmla="*/ 498535 h 3089525"/>
              <a:gd name="connsiteX66" fmla="*/ 5066676 w 5851096"/>
              <a:gd name="connsiteY66" fmla="*/ 498027 h 3089525"/>
              <a:gd name="connsiteX67" fmla="*/ 5066154 w 5851096"/>
              <a:gd name="connsiteY67" fmla="*/ 498061 h 3089525"/>
              <a:gd name="connsiteX68" fmla="*/ 5065533 w 5851096"/>
              <a:gd name="connsiteY68" fmla="*/ 486299 h 3089525"/>
              <a:gd name="connsiteX69" fmla="*/ 5065533 w 5851096"/>
              <a:gd name="connsiteY69" fmla="*/ 2244520 h 3089525"/>
              <a:gd name="connsiteX70" fmla="*/ 5066968 w 5851096"/>
              <a:gd name="connsiteY70" fmla="*/ 2227062 h 3089525"/>
              <a:gd name="connsiteX71" fmla="*/ 5074776 w 5851096"/>
              <a:gd name="connsiteY71" fmla="*/ 2132012 h 3089525"/>
              <a:gd name="connsiteX72" fmla="*/ 5075341 w 5851096"/>
              <a:gd name="connsiteY72" fmla="*/ 2125135 h 3089525"/>
              <a:gd name="connsiteX73" fmla="*/ 5075869 w 5851096"/>
              <a:gd name="connsiteY73" fmla="*/ 2125070 h 3089525"/>
              <a:gd name="connsiteX74" fmla="*/ 5797863 w 5851096"/>
              <a:gd name="connsiteY74" fmla="*/ 1412593 h 3089525"/>
              <a:gd name="connsiteX75" fmla="*/ 5797985 w 5851096"/>
              <a:gd name="connsiteY75" fmla="*/ 1411413 h 3089525"/>
              <a:gd name="connsiteX76" fmla="*/ 5814946 w 5851096"/>
              <a:gd name="connsiteY76" fmla="*/ 1409830 h 3089525"/>
              <a:gd name="connsiteX77" fmla="*/ 5851096 w 5851096"/>
              <a:gd name="connsiteY77" fmla="*/ 1406457 h 3089525"/>
              <a:gd name="connsiteX78" fmla="*/ 5851096 w 5851096"/>
              <a:gd name="connsiteY78" fmla="*/ 1762823 h 3089525"/>
              <a:gd name="connsiteX79" fmla="*/ 5841309 w 5851096"/>
              <a:gd name="connsiteY79" fmla="*/ 1786304 h 3089525"/>
              <a:gd name="connsiteX80" fmla="*/ 5201524 w 5851096"/>
              <a:gd name="connsiteY80" fmla="*/ 2243004 h 3089525"/>
              <a:gd name="connsiteX81" fmla="*/ 5201403 w 5851096"/>
              <a:gd name="connsiteY81" fmla="*/ 2244184 h 3089525"/>
              <a:gd name="connsiteX82" fmla="*/ 5184438 w 5851096"/>
              <a:gd name="connsiteY82" fmla="*/ 2245767 h 3089525"/>
              <a:gd name="connsiteX83" fmla="*/ 5084610 w 5851096"/>
              <a:gd name="connsiteY83" fmla="*/ 2255084 h 3089525"/>
              <a:gd name="connsiteX84" fmla="*/ 5066703 w 5851096"/>
              <a:gd name="connsiteY84" fmla="*/ 2256755 h 3089525"/>
              <a:gd name="connsiteX85" fmla="*/ 5066676 w 5851096"/>
              <a:gd name="connsiteY85" fmla="*/ 2256246 h 3089525"/>
              <a:gd name="connsiteX86" fmla="*/ 5066154 w 5851096"/>
              <a:gd name="connsiteY86" fmla="*/ 2256280 h 3089525"/>
              <a:gd name="connsiteX87" fmla="*/ 5065533 w 5851096"/>
              <a:gd name="connsiteY87" fmla="*/ 2244520 h 3089525"/>
              <a:gd name="connsiteX88" fmla="*/ 4325732 w 5851096"/>
              <a:gd name="connsiteY88" fmla="*/ 1223782 h 3089525"/>
              <a:gd name="connsiteX89" fmla="*/ 4894096 w 5851096"/>
              <a:gd name="connsiteY89" fmla="*/ 659222 h 3089525"/>
              <a:gd name="connsiteX90" fmla="*/ 4325732 w 5851096"/>
              <a:gd name="connsiteY90" fmla="*/ 1223782 h 3089525"/>
              <a:gd name="connsiteX91" fmla="*/ 4325732 w 5851096"/>
              <a:gd name="connsiteY91" fmla="*/ 1547735 h 3089525"/>
              <a:gd name="connsiteX92" fmla="*/ 4894096 w 5851096"/>
              <a:gd name="connsiteY92" fmla="*/ 2107862 h 3089525"/>
              <a:gd name="connsiteX93" fmla="*/ 4325732 w 5851096"/>
              <a:gd name="connsiteY93" fmla="*/ 1547735 h 3089525"/>
              <a:gd name="connsiteX94" fmla="*/ 4325732 w 5851096"/>
              <a:gd name="connsiteY94" fmla="*/ 2982001 h 3089525"/>
              <a:gd name="connsiteX95" fmla="*/ 4894096 w 5851096"/>
              <a:gd name="connsiteY95" fmla="*/ 2417442 h 3089525"/>
              <a:gd name="connsiteX96" fmla="*/ 4325732 w 5851096"/>
              <a:gd name="connsiteY96" fmla="*/ 2982001 h 3089525"/>
              <a:gd name="connsiteX97" fmla="*/ 4256134 w 5851096"/>
              <a:gd name="connsiteY97" fmla="*/ 0 h 3089525"/>
              <a:gd name="connsiteX98" fmla="*/ 4411625 w 5851096"/>
              <a:gd name="connsiteY98" fmla="*/ 0 h 3089525"/>
              <a:gd name="connsiteX99" fmla="*/ 4434878 w 5851096"/>
              <a:gd name="connsiteY99" fmla="*/ 45955 h 3089525"/>
              <a:gd name="connsiteX100" fmla="*/ 4894096 w 5851096"/>
              <a:gd name="connsiteY100" fmla="*/ 349642 h 3089525"/>
              <a:gd name="connsiteX101" fmla="*/ 4775353 w 5851096"/>
              <a:gd name="connsiteY101" fmla="*/ 79433 h 3089525"/>
              <a:gd name="connsiteX102" fmla="*/ 4703980 w 5851096"/>
              <a:gd name="connsiteY102" fmla="*/ 0 h 3089525"/>
              <a:gd name="connsiteX103" fmla="*/ 4880119 w 5851096"/>
              <a:gd name="connsiteY103" fmla="*/ 0 h 3089525"/>
              <a:gd name="connsiteX104" fmla="*/ 4945641 w 5851096"/>
              <a:gd name="connsiteY104" fmla="*/ 100280 h 3089525"/>
              <a:gd name="connsiteX105" fmla="*/ 5033738 w 5851096"/>
              <a:gd name="connsiteY105" fmla="*/ 366850 h 3089525"/>
              <a:gd name="connsiteX106" fmla="*/ 5034267 w 5851096"/>
              <a:gd name="connsiteY106" fmla="*/ 366915 h 3089525"/>
              <a:gd name="connsiteX107" fmla="*/ 5034832 w 5851096"/>
              <a:gd name="connsiteY107" fmla="*/ 373792 h 3089525"/>
              <a:gd name="connsiteX108" fmla="*/ 5042640 w 5851096"/>
              <a:gd name="connsiteY108" fmla="*/ 468842 h 3089525"/>
              <a:gd name="connsiteX109" fmla="*/ 5044074 w 5851096"/>
              <a:gd name="connsiteY109" fmla="*/ 486299 h 3089525"/>
              <a:gd name="connsiteX110" fmla="*/ 5043454 w 5851096"/>
              <a:gd name="connsiteY110" fmla="*/ 498061 h 3089525"/>
              <a:gd name="connsiteX111" fmla="*/ 5042932 w 5851096"/>
              <a:gd name="connsiteY111" fmla="*/ 498027 h 3089525"/>
              <a:gd name="connsiteX112" fmla="*/ 5042905 w 5851096"/>
              <a:gd name="connsiteY112" fmla="*/ 498535 h 3089525"/>
              <a:gd name="connsiteX113" fmla="*/ 5024997 w 5851096"/>
              <a:gd name="connsiteY113" fmla="*/ 496864 h 3089525"/>
              <a:gd name="connsiteX114" fmla="*/ 4925170 w 5851096"/>
              <a:gd name="connsiteY114" fmla="*/ 487548 h 3089525"/>
              <a:gd name="connsiteX115" fmla="*/ 4908205 w 5851096"/>
              <a:gd name="connsiteY115" fmla="*/ 485964 h 3089525"/>
              <a:gd name="connsiteX116" fmla="*/ 4908084 w 5851096"/>
              <a:gd name="connsiteY116" fmla="*/ 484784 h 3089525"/>
              <a:gd name="connsiteX117" fmla="*/ 4310363 w 5851096"/>
              <a:gd name="connsiteY117" fmla="*/ 99096 h 3089525"/>
              <a:gd name="connsiteX118" fmla="*/ 4178216 w 5851096"/>
              <a:gd name="connsiteY118" fmla="*/ 3089525 h 3089525"/>
              <a:gd name="connsiteX119" fmla="*/ 4184996 w 5851096"/>
              <a:gd name="connsiteY119" fmla="*/ 3006343 h 3089525"/>
              <a:gd name="connsiteX120" fmla="*/ 4185561 w 5851096"/>
              <a:gd name="connsiteY120" fmla="*/ 2999411 h 3089525"/>
              <a:gd name="connsiteX121" fmla="*/ 4186090 w 5851096"/>
              <a:gd name="connsiteY121" fmla="*/ 2999346 h 3089525"/>
              <a:gd name="connsiteX122" fmla="*/ 4908083 w 5851096"/>
              <a:gd name="connsiteY122" fmla="*/ 2281230 h 3089525"/>
              <a:gd name="connsiteX123" fmla="*/ 4908205 w 5851096"/>
              <a:gd name="connsiteY123" fmla="*/ 2280040 h 3089525"/>
              <a:gd name="connsiteX124" fmla="*/ 4925166 w 5851096"/>
              <a:gd name="connsiteY124" fmla="*/ 2278445 h 3089525"/>
              <a:gd name="connsiteX125" fmla="*/ 5025030 w 5851096"/>
              <a:gd name="connsiteY125" fmla="*/ 2269052 h 3089525"/>
              <a:gd name="connsiteX126" fmla="*/ 5042905 w 5851096"/>
              <a:gd name="connsiteY126" fmla="*/ 2267371 h 3089525"/>
              <a:gd name="connsiteX127" fmla="*/ 5042932 w 5851096"/>
              <a:gd name="connsiteY127" fmla="*/ 2267882 h 3089525"/>
              <a:gd name="connsiteX128" fmla="*/ 5043453 w 5851096"/>
              <a:gd name="connsiteY128" fmla="*/ 2267848 h 3089525"/>
              <a:gd name="connsiteX129" fmla="*/ 5044074 w 5851096"/>
              <a:gd name="connsiteY129" fmla="*/ 2279702 h 3089525"/>
              <a:gd name="connsiteX130" fmla="*/ 5042640 w 5851096"/>
              <a:gd name="connsiteY130" fmla="*/ 2297292 h 3089525"/>
              <a:gd name="connsiteX131" fmla="*/ 5034829 w 5851096"/>
              <a:gd name="connsiteY131" fmla="*/ 2393114 h 3089525"/>
              <a:gd name="connsiteX132" fmla="*/ 5034266 w 5851096"/>
              <a:gd name="connsiteY132" fmla="*/ 2400032 h 3089525"/>
              <a:gd name="connsiteX133" fmla="*/ 5033737 w 5851096"/>
              <a:gd name="connsiteY133" fmla="*/ 2400097 h 3089525"/>
              <a:gd name="connsiteX134" fmla="*/ 4448391 w 5851096"/>
              <a:gd name="connsiteY134" fmla="*/ 3084683 h 3089525"/>
              <a:gd name="connsiteX135" fmla="*/ 4428658 w 5851096"/>
              <a:gd name="connsiteY135" fmla="*/ 3089525 h 3089525"/>
              <a:gd name="connsiteX136" fmla="*/ 4175753 w 5851096"/>
              <a:gd name="connsiteY136" fmla="*/ 1361522 h 3089525"/>
              <a:gd name="connsiteX137" fmla="*/ 4177187 w 5851096"/>
              <a:gd name="connsiteY137" fmla="*/ 1343926 h 3089525"/>
              <a:gd name="connsiteX138" fmla="*/ 4184996 w 5851096"/>
              <a:gd name="connsiteY138" fmla="*/ 1248124 h 3089525"/>
              <a:gd name="connsiteX139" fmla="*/ 4185561 w 5851096"/>
              <a:gd name="connsiteY139" fmla="*/ 1241192 h 3089525"/>
              <a:gd name="connsiteX140" fmla="*/ 4186090 w 5851096"/>
              <a:gd name="connsiteY140" fmla="*/ 1241127 h 3089525"/>
              <a:gd name="connsiteX141" fmla="*/ 4908083 w 5851096"/>
              <a:gd name="connsiteY141" fmla="*/ 523010 h 3089525"/>
              <a:gd name="connsiteX142" fmla="*/ 4908205 w 5851096"/>
              <a:gd name="connsiteY142" fmla="*/ 521820 h 3089525"/>
              <a:gd name="connsiteX143" fmla="*/ 4925166 w 5851096"/>
              <a:gd name="connsiteY143" fmla="*/ 520226 h 3089525"/>
              <a:gd name="connsiteX144" fmla="*/ 5025030 w 5851096"/>
              <a:gd name="connsiteY144" fmla="*/ 510833 h 3089525"/>
              <a:gd name="connsiteX145" fmla="*/ 5042905 w 5851096"/>
              <a:gd name="connsiteY145" fmla="*/ 509151 h 3089525"/>
              <a:gd name="connsiteX146" fmla="*/ 5042932 w 5851096"/>
              <a:gd name="connsiteY146" fmla="*/ 509663 h 3089525"/>
              <a:gd name="connsiteX147" fmla="*/ 5043453 w 5851096"/>
              <a:gd name="connsiteY147" fmla="*/ 509629 h 3089525"/>
              <a:gd name="connsiteX148" fmla="*/ 5044074 w 5851096"/>
              <a:gd name="connsiteY148" fmla="*/ 521483 h 3089525"/>
              <a:gd name="connsiteX149" fmla="*/ 5042640 w 5851096"/>
              <a:gd name="connsiteY149" fmla="*/ 539073 h 3089525"/>
              <a:gd name="connsiteX150" fmla="*/ 5034829 w 5851096"/>
              <a:gd name="connsiteY150" fmla="*/ 634895 h 3089525"/>
              <a:gd name="connsiteX151" fmla="*/ 5034266 w 5851096"/>
              <a:gd name="connsiteY151" fmla="*/ 641812 h 3089525"/>
              <a:gd name="connsiteX152" fmla="*/ 5033737 w 5851096"/>
              <a:gd name="connsiteY152" fmla="*/ 641878 h 3089525"/>
              <a:gd name="connsiteX153" fmla="*/ 4311744 w 5851096"/>
              <a:gd name="connsiteY153" fmla="*/ 1359994 h 3089525"/>
              <a:gd name="connsiteX154" fmla="*/ 4311623 w 5851096"/>
              <a:gd name="connsiteY154" fmla="*/ 1361184 h 3089525"/>
              <a:gd name="connsiteX155" fmla="*/ 4294658 w 5851096"/>
              <a:gd name="connsiteY155" fmla="*/ 1362780 h 3089525"/>
              <a:gd name="connsiteX156" fmla="*/ 4194831 w 5851096"/>
              <a:gd name="connsiteY156" fmla="*/ 1372169 h 3089525"/>
              <a:gd name="connsiteX157" fmla="*/ 4176923 w 5851096"/>
              <a:gd name="connsiteY157" fmla="*/ 1373854 h 3089525"/>
              <a:gd name="connsiteX158" fmla="*/ 4176896 w 5851096"/>
              <a:gd name="connsiteY158" fmla="*/ 1373341 h 3089525"/>
              <a:gd name="connsiteX159" fmla="*/ 4176374 w 5851096"/>
              <a:gd name="connsiteY159" fmla="*/ 1373376 h 3089525"/>
              <a:gd name="connsiteX160" fmla="*/ 4175753 w 5851096"/>
              <a:gd name="connsiteY160" fmla="*/ 1361522 h 3089525"/>
              <a:gd name="connsiteX161" fmla="*/ 4175753 w 5851096"/>
              <a:gd name="connsiteY161" fmla="*/ 1411078 h 3089525"/>
              <a:gd name="connsiteX162" fmla="*/ 4176375 w 5851096"/>
              <a:gd name="connsiteY162" fmla="*/ 1399317 h 3089525"/>
              <a:gd name="connsiteX163" fmla="*/ 4176896 w 5851096"/>
              <a:gd name="connsiteY163" fmla="*/ 1399351 h 3089525"/>
              <a:gd name="connsiteX164" fmla="*/ 4176923 w 5851096"/>
              <a:gd name="connsiteY164" fmla="*/ 1398843 h 3089525"/>
              <a:gd name="connsiteX165" fmla="*/ 4194799 w 5851096"/>
              <a:gd name="connsiteY165" fmla="*/ 1400511 h 3089525"/>
              <a:gd name="connsiteX166" fmla="*/ 4294662 w 5851096"/>
              <a:gd name="connsiteY166" fmla="*/ 1409831 h 3089525"/>
              <a:gd name="connsiteX167" fmla="*/ 4311623 w 5851096"/>
              <a:gd name="connsiteY167" fmla="*/ 1411413 h 3089525"/>
              <a:gd name="connsiteX168" fmla="*/ 4311745 w 5851096"/>
              <a:gd name="connsiteY168" fmla="*/ 1412593 h 3089525"/>
              <a:gd name="connsiteX169" fmla="*/ 5033738 w 5851096"/>
              <a:gd name="connsiteY169" fmla="*/ 2125070 h 3089525"/>
              <a:gd name="connsiteX170" fmla="*/ 5034267 w 5851096"/>
              <a:gd name="connsiteY170" fmla="*/ 2125135 h 3089525"/>
              <a:gd name="connsiteX171" fmla="*/ 5034832 w 5851096"/>
              <a:gd name="connsiteY171" fmla="*/ 2132012 h 3089525"/>
              <a:gd name="connsiteX172" fmla="*/ 5042640 w 5851096"/>
              <a:gd name="connsiteY172" fmla="*/ 2227062 h 3089525"/>
              <a:gd name="connsiteX173" fmla="*/ 5044074 w 5851096"/>
              <a:gd name="connsiteY173" fmla="*/ 2244520 h 3089525"/>
              <a:gd name="connsiteX174" fmla="*/ 5043454 w 5851096"/>
              <a:gd name="connsiteY174" fmla="*/ 2256280 h 3089525"/>
              <a:gd name="connsiteX175" fmla="*/ 5042932 w 5851096"/>
              <a:gd name="connsiteY175" fmla="*/ 2256246 h 3089525"/>
              <a:gd name="connsiteX176" fmla="*/ 5042905 w 5851096"/>
              <a:gd name="connsiteY176" fmla="*/ 2256755 h 3089525"/>
              <a:gd name="connsiteX177" fmla="*/ 5024997 w 5851096"/>
              <a:gd name="connsiteY177" fmla="*/ 2255084 h 3089525"/>
              <a:gd name="connsiteX178" fmla="*/ 4925170 w 5851096"/>
              <a:gd name="connsiteY178" fmla="*/ 2245767 h 3089525"/>
              <a:gd name="connsiteX179" fmla="*/ 4908205 w 5851096"/>
              <a:gd name="connsiteY179" fmla="*/ 2244184 h 3089525"/>
              <a:gd name="connsiteX180" fmla="*/ 4908084 w 5851096"/>
              <a:gd name="connsiteY180" fmla="*/ 2243004 h 3089525"/>
              <a:gd name="connsiteX181" fmla="*/ 4186091 w 5851096"/>
              <a:gd name="connsiteY181" fmla="*/ 1530527 h 3089525"/>
              <a:gd name="connsiteX182" fmla="*/ 4185562 w 5851096"/>
              <a:gd name="connsiteY182" fmla="*/ 1530463 h 3089525"/>
              <a:gd name="connsiteX183" fmla="*/ 4184999 w 5851096"/>
              <a:gd name="connsiteY183" fmla="*/ 1523599 h 3089525"/>
              <a:gd name="connsiteX184" fmla="*/ 4177187 w 5851096"/>
              <a:gd name="connsiteY184" fmla="*/ 1428529 h 3089525"/>
              <a:gd name="connsiteX185" fmla="*/ 4175753 w 5851096"/>
              <a:gd name="connsiteY185" fmla="*/ 1411078 h 3089525"/>
              <a:gd name="connsiteX186" fmla="*/ 3445328 w 5851096"/>
              <a:gd name="connsiteY186" fmla="*/ 659222 h 3089525"/>
              <a:gd name="connsiteX187" fmla="*/ 4013692 w 5851096"/>
              <a:gd name="connsiteY187" fmla="*/ 1223782 h 3089525"/>
              <a:gd name="connsiteX188" fmla="*/ 3445328 w 5851096"/>
              <a:gd name="connsiteY188" fmla="*/ 659222 h 3089525"/>
              <a:gd name="connsiteX189" fmla="*/ 3445328 w 5851096"/>
              <a:gd name="connsiteY189" fmla="*/ 2417442 h 3089525"/>
              <a:gd name="connsiteX190" fmla="*/ 4013692 w 5851096"/>
              <a:gd name="connsiteY190" fmla="*/ 2982001 h 3089525"/>
              <a:gd name="connsiteX191" fmla="*/ 3445328 w 5851096"/>
              <a:gd name="connsiteY191" fmla="*/ 2417442 h 3089525"/>
              <a:gd name="connsiteX192" fmla="*/ 3445326 w 5851096"/>
              <a:gd name="connsiteY192" fmla="*/ 2107862 h 3089525"/>
              <a:gd name="connsiteX193" fmla="*/ 4013690 w 5851096"/>
              <a:gd name="connsiteY193" fmla="*/ 1547735 h 3089525"/>
              <a:gd name="connsiteX194" fmla="*/ 3445326 w 5851096"/>
              <a:gd name="connsiteY194" fmla="*/ 2107862 h 3089525"/>
              <a:gd name="connsiteX195" fmla="*/ 3295350 w 5851096"/>
              <a:gd name="connsiteY195" fmla="*/ 521483 h 3089525"/>
              <a:gd name="connsiteX196" fmla="*/ 3295971 w 5851096"/>
              <a:gd name="connsiteY196" fmla="*/ 509629 h 3089525"/>
              <a:gd name="connsiteX197" fmla="*/ 3296492 w 5851096"/>
              <a:gd name="connsiteY197" fmla="*/ 509663 h 3089525"/>
              <a:gd name="connsiteX198" fmla="*/ 3296519 w 5851096"/>
              <a:gd name="connsiteY198" fmla="*/ 509151 h 3089525"/>
              <a:gd name="connsiteX199" fmla="*/ 3314395 w 5851096"/>
              <a:gd name="connsiteY199" fmla="*/ 510833 h 3089525"/>
              <a:gd name="connsiteX200" fmla="*/ 3414258 w 5851096"/>
              <a:gd name="connsiteY200" fmla="*/ 520226 h 3089525"/>
              <a:gd name="connsiteX201" fmla="*/ 3431219 w 5851096"/>
              <a:gd name="connsiteY201" fmla="*/ 521820 h 3089525"/>
              <a:gd name="connsiteX202" fmla="*/ 3431341 w 5851096"/>
              <a:gd name="connsiteY202" fmla="*/ 523010 h 3089525"/>
              <a:gd name="connsiteX203" fmla="*/ 4153335 w 5851096"/>
              <a:gd name="connsiteY203" fmla="*/ 1241127 h 3089525"/>
              <a:gd name="connsiteX204" fmla="*/ 4153863 w 5851096"/>
              <a:gd name="connsiteY204" fmla="*/ 1241192 h 3089525"/>
              <a:gd name="connsiteX205" fmla="*/ 4154429 w 5851096"/>
              <a:gd name="connsiteY205" fmla="*/ 1248124 h 3089525"/>
              <a:gd name="connsiteX206" fmla="*/ 4162237 w 5851096"/>
              <a:gd name="connsiteY206" fmla="*/ 1343926 h 3089525"/>
              <a:gd name="connsiteX207" fmla="*/ 4163671 w 5851096"/>
              <a:gd name="connsiteY207" fmla="*/ 1361522 h 3089525"/>
              <a:gd name="connsiteX208" fmla="*/ 4163050 w 5851096"/>
              <a:gd name="connsiteY208" fmla="*/ 1373376 h 3089525"/>
              <a:gd name="connsiteX209" fmla="*/ 4162528 w 5851096"/>
              <a:gd name="connsiteY209" fmla="*/ 1373341 h 3089525"/>
              <a:gd name="connsiteX210" fmla="*/ 4162501 w 5851096"/>
              <a:gd name="connsiteY210" fmla="*/ 1373854 h 3089525"/>
              <a:gd name="connsiteX211" fmla="*/ 4144594 w 5851096"/>
              <a:gd name="connsiteY211" fmla="*/ 1372169 h 3089525"/>
              <a:gd name="connsiteX212" fmla="*/ 4044766 w 5851096"/>
              <a:gd name="connsiteY212" fmla="*/ 1362780 h 3089525"/>
              <a:gd name="connsiteX213" fmla="*/ 4027802 w 5851096"/>
              <a:gd name="connsiteY213" fmla="*/ 1361184 h 3089525"/>
              <a:gd name="connsiteX214" fmla="*/ 4027681 w 5851096"/>
              <a:gd name="connsiteY214" fmla="*/ 1359994 h 3089525"/>
              <a:gd name="connsiteX215" fmla="*/ 3305687 w 5851096"/>
              <a:gd name="connsiteY215" fmla="*/ 641878 h 3089525"/>
              <a:gd name="connsiteX216" fmla="*/ 3305158 w 5851096"/>
              <a:gd name="connsiteY216" fmla="*/ 641812 h 3089525"/>
              <a:gd name="connsiteX217" fmla="*/ 3304595 w 5851096"/>
              <a:gd name="connsiteY217" fmla="*/ 634895 h 3089525"/>
              <a:gd name="connsiteX218" fmla="*/ 3296784 w 5851096"/>
              <a:gd name="connsiteY218" fmla="*/ 539073 h 3089525"/>
              <a:gd name="connsiteX219" fmla="*/ 3295350 w 5851096"/>
              <a:gd name="connsiteY219" fmla="*/ 521483 h 3089525"/>
              <a:gd name="connsiteX220" fmla="*/ 3295350 w 5851096"/>
              <a:gd name="connsiteY220" fmla="*/ 2279702 h 3089525"/>
              <a:gd name="connsiteX221" fmla="*/ 3295971 w 5851096"/>
              <a:gd name="connsiteY221" fmla="*/ 2267848 h 3089525"/>
              <a:gd name="connsiteX222" fmla="*/ 3296492 w 5851096"/>
              <a:gd name="connsiteY222" fmla="*/ 2267882 h 3089525"/>
              <a:gd name="connsiteX223" fmla="*/ 3296519 w 5851096"/>
              <a:gd name="connsiteY223" fmla="*/ 2267371 h 3089525"/>
              <a:gd name="connsiteX224" fmla="*/ 3314395 w 5851096"/>
              <a:gd name="connsiteY224" fmla="*/ 2269052 h 3089525"/>
              <a:gd name="connsiteX225" fmla="*/ 3414258 w 5851096"/>
              <a:gd name="connsiteY225" fmla="*/ 2278445 h 3089525"/>
              <a:gd name="connsiteX226" fmla="*/ 3431219 w 5851096"/>
              <a:gd name="connsiteY226" fmla="*/ 2280040 h 3089525"/>
              <a:gd name="connsiteX227" fmla="*/ 3431341 w 5851096"/>
              <a:gd name="connsiteY227" fmla="*/ 2281230 h 3089525"/>
              <a:gd name="connsiteX228" fmla="*/ 4153335 w 5851096"/>
              <a:gd name="connsiteY228" fmla="*/ 2999346 h 3089525"/>
              <a:gd name="connsiteX229" fmla="*/ 4153863 w 5851096"/>
              <a:gd name="connsiteY229" fmla="*/ 2999411 h 3089525"/>
              <a:gd name="connsiteX230" fmla="*/ 4154429 w 5851096"/>
              <a:gd name="connsiteY230" fmla="*/ 3006343 h 3089525"/>
              <a:gd name="connsiteX231" fmla="*/ 4161209 w 5851096"/>
              <a:gd name="connsiteY231" fmla="*/ 3089525 h 3089525"/>
              <a:gd name="connsiteX232" fmla="*/ 3910768 w 5851096"/>
              <a:gd name="connsiteY232" fmla="*/ 3089525 h 3089525"/>
              <a:gd name="connsiteX233" fmla="*/ 3891034 w 5851096"/>
              <a:gd name="connsiteY233" fmla="*/ 3084683 h 3089525"/>
              <a:gd name="connsiteX234" fmla="*/ 3305687 w 5851096"/>
              <a:gd name="connsiteY234" fmla="*/ 2400097 h 3089525"/>
              <a:gd name="connsiteX235" fmla="*/ 3305158 w 5851096"/>
              <a:gd name="connsiteY235" fmla="*/ 2400032 h 3089525"/>
              <a:gd name="connsiteX236" fmla="*/ 3304595 w 5851096"/>
              <a:gd name="connsiteY236" fmla="*/ 2393114 h 3089525"/>
              <a:gd name="connsiteX237" fmla="*/ 3296784 w 5851096"/>
              <a:gd name="connsiteY237" fmla="*/ 2297292 h 3089525"/>
              <a:gd name="connsiteX238" fmla="*/ 3295350 w 5851096"/>
              <a:gd name="connsiteY238" fmla="*/ 2279702 h 3089525"/>
              <a:gd name="connsiteX239" fmla="*/ 3295347 w 5851096"/>
              <a:gd name="connsiteY239" fmla="*/ 486299 h 3089525"/>
              <a:gd name="connsiteX240" fmla="*/ 3296782 w 5851096"/>
              <a:gd name="connsiteY240" fmla="*/ 468842 h 3089525"/>
              <a:gd name="connsiteX241" fmla="*/ 3304590 w 5851096"/>
              <a:gd name="connsiteY241" fmla="*/ 373792 h 3089525"/>
              <a:gd name="connsiteX242" fmla="*/ 3305155 w 5851096"/>
              <a:gd name="connsiteY242" fmla="*/ 366915 h 3089525"/>
              <a:gd name="connsiteX243" fmla="*/ 3305684 w 5851096"/>
              <a:gd name="connsiteY243" fmla="*/ 366850 h 3089525"/>
              <a:gd name="connsiteX244" fmla="*/ 3393781 w 5851096"/>
              <a:gd name="connsiteY244" fmla="*/ 100280 h 3089525"/>
              <a:gd name="connsiteX245" fmla="*/ 3459303 w 5851096"/>
              <a:gd name="connsiteY245" fmla="*/ 0 h 3089525"/>
              <a:gd name="connsiteX246" fmla="*/ 3635443 w 5851096"/>
              <a:gd name="connsiteY246" fmla="*/ 0 h 3089525"/>
              <a:gd name="connsiteX247" fmla="*/ 3564068 w 5851096"/>
              <a:gd name="connsiteY247" fmla="*/ 79433 h 3089525"/>
              <a:gd name="connsiteX248" fmla="*/ 3445326 w 5851096"/>
              <a:gd name="connsiteY248" fmla="*/ 349642 h 3089525"/>
              <a:gd name="connsiteX249" fmla="*/ 3904544 w 5851096"/>
              <a:gd name="connsiteY249" fmla="*/ 45955 h 3089525"/>
              <a:gd name="connsiteX250" fmla="*/ 3927798 w 5851096"/>
              <a:gd name="connsiteY250" fmla="*/ 0 h 3089525"/>
              <a:gd name="connsiteX251" fmla="*/ 4083290 w 5851096"/>
              <a:gd name="connsiteY251" fmla="*/ 0 h 3089525"/>
              <a:gd name="connsiteX252" fmla="*/ 4029061 w 5851096"/>
              <a:gd name="connsiteY252" fmla="*/ 99096 h 3089525"/>
              <a:gd name="connsiteX253" fmla="*/ 3431338 w 5851096"/>
              <a:gd name="connsiteY253" fmla="*/ 484784 h 3089525"/>
              <a:gd name="connsiteX254" fmla="*/ 3431217 w 5851096"/>
              <a:gd name="connsiteY254" fmla="*/ 485964 h 3089525"/>
              <a:gd name="connsiteX255" fmla="*/ 3414252 w 5851096"/>
              <a:gd name="connsiteY255" fmla="*/ 487548 h 3089525"/>
              <a:gd name="connsiteX256" fmla="*/ 3314425 w 5851096"/>
              <a:gd name="connsiteY256" fmla="*/ 496864 h 3089525"/>
              <a:gd name="connsiteX257" fmla="*/ 3296517 w 5851096"/>
              <a:gd name="connsiteY257" fmla="*/ 498535 h 3089525"/>
              <a:gd name="connsiteX258" fmla="*/ 3296490 w 5851096"/>
              <a:gd name="connsiteY258" fmla="*/ 498027 h 3089525"/>
              <a:gd name="connsiteX259" fmla="*/ 3295968 w 5851096"/>
              <a:gd name="connsiteY259" fmla="*/ 498061 h 3089525"/>
              <a:gd name="connsiteX260" fmla="*/ 3295347 w 5851096"/>
              <a:gd name="connsiteY260" fmla="*/ 486299 h 3089525"/>
              <a:gd name="connsiteX261" fmla="*/ 3295347 w 5851096"/>
              <a:gd name="connsiteY261" fmla="*/ 2244520 h 3089525"/>
              <a:gd name="connsiteX262" fmla="*/ 3296782 w 5851096"/>
              <a:gd name="connsiteY262" fmla="*/ 2227062 h 3089525"/>
              <a:gd name="connsiteX263" fmla="*/ 3304590 w 5851096"/>
              <a:gd name="connsiteY263" fmla="*/ 2132012 h 3089525"/>
              <a:gd name="connsiteX264" fmla="*/ 3305155 w 5851096"/>
              <a:gd name="connsiteY264" fmla="*/ 2125135 h 3089525"/>
              <a:gd name="connsiteX265" fmla="*/ 3305684 w 5851096"/>
              <a:gd name="connsiteY265" fmla="*/ 2125070 h 3089525"/>
              <a:gd name="connsiteX266" fmla="*/ 4027678 w 5851096"/>
              <a:gd name="connsiteY266" fmla="*/ 1412593 h 3089525"/>
              <a:gd name="connsiteX267" fmla="*/ 4027800 w 5851096"/>
              <a:gd name="connsiteY267" fmla="*/ 1411413 h 3089525"/>
              <a:gd name="connsiteX268" fmla="*/ 4044760 w 5851096"/>
              <a:gd name="connsiteY268" fmla="*/ 1409831 h 3089525"/>
              <a:gd name="connsiteX269" fmla="*/ 4144624 w 5851096"/>
              <a:gd name="connsiteY269" fmla="*/ 1400511 h 3089525"/>
              <a:gd name="connsiteX270" fmla="*/ 4162499 w 5851096"/>
              <a:gd name="connsiteY270" fmla="*/ 1398843 h 3089525"/>
              <a:gd name="connsiteX271" fmla="*/ 4162526 w 5851096"/>
              <a:gd name="connsiteY271" fmla="*/ 1399351 h 3089525"/>
              <a:gd name="connsiteX272" fmla="*/ 4163047 w 5851096"/>
              <a:gd name="connsiteY272" fmla="*/ 1399317 h 3089525"/>
              <a:gd name="connsiteX273" fmla="*/ 4163669 w 5851096"/>
              <a:gd name="connsiteY273" fmla="*/ 1411078 h 3089525"/>
              <a:gd name="connsiteX274" fmla="*/ 4162235 w 5851096"/>
              <a:gd name="connsiteY274" fmla="*/ 1428529 h 3089525"/>
              <a:gd name="connsiteX275" fmla="*/ 4154424 w 5851096"/>
              <a:gd name="connsiteY275" fmla="*/ 1523599 h 3089525"/>
              <a:gd name="connsiteX276" fmla="*/ 4153860 w 5851096"/>
              <a:gd name="connsiteY276" fmla="*/ 1530463 h 3089525"/>
              <a:gd name="connsiteX277" fmla="*/ 4153332 w 5851096"/>
              <a:gd name="connsiteY277" fmla="*/ 1530527 h 3089525"/>
              <a:gd name="connsiteX278" fmla="*/ 3431338 w 5851096"/>
              <a:gd name="connsiteY278" fmla="*/ 2243004 h 3089525"/>
              <a:gd name="connsiteX279" fmla="*/ 3431217 w 5851096"/>
              <a:gd name="connsiteY279" fmla="*/ 2244184 h 3089525"/>
              <a:gd name="connsiteX280" fmla="*/ 3414252 w 5851096"/>
              <a:gd name="connsiteY280" fmla="*/ 2245767 h 3089525"/>
              <a:gd name="connsiteX281" fmla="*/ 3314425 w 5851096"/>
              <a:gd name="connsiteY281" fmla="*/ 2255084 h 3089525"/>
              <a:gd name="connsiteX282" fmla="*/ 3296517 w 5851096"/>
              <a:gd name="connsiteY282" fmla="*/ 2256755 h 3089525"/>
              <a:gd name="connsiteX283" fmla="*/ 3296490 w 5851096"/>
              <a:gd name="connsiteY283" fmla="*/ 2256246 h 3089525"/>
              <a:gd name="connsiteX284" fmla="*/ 3295968 w 5851096"/>
              <a:gd name="connsiteY284" fmla="*/ 2256280 h 3089525"/>
              <a:gd name="connsiteX285" fmla="*/ 3295347 w 5851096"/>
              <a:gd name="connsiteY285" fmla="*/ 2244520 h 3089525"/>
              <a:gd name="connsiteX286" fmla="*/ 2555546 w 5851096"/>
              <a:gd name="connsiteY286" fmla="*/ 1223782 h 3089525"/>
              <a:gd name="connsiteX287" fmla="*/ 3123910 w 5851096"/>
              <a:gd name="connsiteY287" fmla="*/ 659222 h 3089525"/>
              <a:gd name="connsiteX288" fmla="*/ 2555546 w 5851096"/>
              <a:gd name="connsiteY288" fmla="*/ 1223782 h 3089525"/>
              <a:gd name="connsiteX289" fmla="*/ 2555546 w 5851096"/>
              <a:gd name="connsiteY289" fmla="*/ 1547735 h 3089525"/>
              <a:gd name="connsiteX290" fmla="*/ 3123910 w 5851096"/>
              <a:gd name="connsiteY290" fmla="*/ 2107862 h 3089525"/>
              <a:gd name="connsiteX291" fmla="*/ 2555546 w 5851096"/>
              <a:gd name="connsiteY291" fmla="*/ 1547735 h 3089525"/>
              <a:gd name="connsiteX292" fmla="*/ 2555546 w 5851096"/>
              <a:gd name="connsiteY292" fmla="*/ 2982001 h 3089525"/>
              <a:gd name="connsiteX293" fmla="*/ 3123910 w 5851096"/>
              <a:gd name="connsiteY293" fmla="*/ 2417442 h 3089525"/>
              <a:gd name="connsiteX294" fmla="*/ 2555546 w 5851096"/>
              <a:gd name="connsiteY294" fmla="*/ 2982001 h 3089525"/>
              <a:gd name="connsiteX295" fmla="*/ 2485948 w 5851096"/>
              <a:gd name="connsiteY295" fmla="*/ 0 h 3089525"/>
              <a:gd name="connsiteX296" fmla="*/ 2641440 w 5851096"/>
              <a:gd name="connsiteY296" fmla="*/ 0 h 3089525"/>
              <a:gd name="connsiteX297" fmla="*/ 2664693 w 5851096"/>
              <a:gd name="connsiteY297" fmla="*/ 45955 h 3089525"/>
              <a:gd name="connsiteX298" fmla="*/ 3123910 w 5851096"/>
              <a:gd name="connsiteY298" fmla="*/ 349642 h 3089525"/>
              <a:gd name="connsiteX299" fmla="*/ 3005167 w 5851096"/>
              <a:gd name="connsiteY299" fmla="*/ 79433 h 3089525"/>
              <a:gd name="connsiteX300" fmla="*/ 2933794 w 5851096"/>
              <a:gd name="connsiteY300" fmla="*/ 0 h 3089525"/>
              <a:gd name="connsiteX301" fmla="*/ 3109934 w 5851096"/>
              <a:gd name="connsiteY301" fmla="*/ 0 h 3089525"/>
              <a:gd name="connsiteX302" fmla="*/ 3175456 w 5851096"/>
              <a:gd name="connsiteY302" fmla="*/ 100280 h 3089525"/>
              <a:gd name="connsiteX303" fmla="*/ 3263553 w 5851096"/>
              <a:gd name="connsiteY303" fmla="*/ 366850 h 3089525"/>
              <a:gd name="connsiteX304" fmla="*/ 3264081 w 5851096"/>
              <a:gd name="connsiteY304" fmla="*/ 366915 h 3089525"/>
              <a:gd name="connsiteX305" fmla="*/ 3264647 w 5851096"/>
              <a:gd name="connsiteY305" fmla="*/ 373792 h 3089525"/>
              <a:gd name="connsiteX306" fmla="*/ 3272455 w 5851096"/>
              <a:gd name="connsiteY306" fmla="*/ 468842 h 3089525"/>
              <a:gd name="connsiteX307" fmla="*/ 3273888 w 5851096"/>
              <a:gd name="connsiteY307" fmla="*/ 486299 h 3089525"/>
              <a:gd name="connsiteX308" fmla="*/ 3273268 w 5851096"/>
              <a:gd name="connsiteY308" fmla="*/ 498061 h 3089525"/>
              <a:gd name="connsiteX309" fmla="*/ 3272746 w 5851096"/>
              <a:gd name="connsiteY309" fmla="*/ 498027 h 3089525"/>
              <a:gd name="connsiteX310" fmla="*/ 3272719 w 5851096"/>
              <a:gd name="connsiteY310" fmla="*/ 498535 h 3089525"/>
              <a:gd name="connsiteX311" fmla="*/ 3254811 w 5851096"/>
              <a:gd name="connsiteY311" fmla="*/ 496864 h 3089525"/>
              <a:gd name="connsiteX312" fmla="*/ 3154984 w 5851096"/>
              <a:gd name="connsiteY312" fmla="*/ 487548 h 3089525"/>
              <a:gd name="connsiteX313" fmla="*/ 3138020 w 5851096"/>
              <a:gd name="connsiteY313" fmla="*/ 485964 h 3089525"/>
              <a:gd name="connsiteX314" fmla="*/ 3137899 w 5851096"/>
              <a:gd name="connsiteY314" fmla="*/ 484784 h 3089525"/>
              <a:gd name="connsiteX315" fmla="*/ 2540177 w 5851096"/>
              <a:gd name="connsiteY315" fmla="*/ 99096 h 3089525"/>
              <a:gd name="connsiteX316" fmla="*/ 2408030 w 5851096"/>
              <a:gd name="connsiteY316" fmla="*/ 3089525 h 3089525"/>
              <a:gd name="connsiteX317" fmla="*/ 2414810 w 5851096"/>
              <a:gd name="connsiteY317" fmla="*/ 3006343 h 3089525"/>
              <a:gd name="connsiteX318" fmla="*/ 2415375 w 5851096"/>
              <a:gd name="connsiteY318" fmla="*/ 2999411 h 3089525"/>
              <a:gd name="connsiteX319" fmla="*/ 2415904 w 5851096"/>
              <a:gd name="connsiteY319" fmla="*/ 2999346 h 3089525"/>
              <a:gd name="connsiteX320" fmla="*/ 3137898 w 5851096"/>
              <a:gd name="connsiteY320" fmla="*/ 2281230 h 3089525"/>
              <a:gd name="connsiteX321" fmla="*/ 3138020 w 5851096"/>
              <a:gd name="connsiteY321" fmla="*/ 2280040 h 3089525"/>
              <a:gd name="connsiteX322" fmla="*/ 3154980 w 5851096"/>
              <a:gd name="connsiteY322" fmla="*/ 2278445 h 3089525"/>
              <a:gd name="connsiteX323" fmla="*/ 3254844 w 5851096"/>
              <a:gd name="connsiteY323" fmla="*/ 2269052 h 3089525"/>
              <a:gd name="connsiteX324" fmla="*/ 3272719 w 5851096"/>
              <a:gd name="connsiteY324" fmla="*/ 2267371 h 3089525"/>
              <a:gd name="connsiteX325" fmla="*/ 3272746 w 5851096"/>
              <a:gd name="connsiteY325" fmla="*/ 2267882 h 3089525"/>
              <a:gd name="connsiteX326" fmla="*/ 3273267 w 5851096"/>
              <a:gd name="connsiteY326" fmla="*/ 2267848 h 3089525"/>
              <a:gd name="connsiteX327" fmla="*/ 3273888 w 5851096"/>
              <a:gd name="connsiteY327" fmla="*/ 2279702 h 3089525"/>
              <a:gd name="connsiteX328" fmla="*/ 3272455 w 5851096"/>
              <a:gd name="connsiteY328" fmla="*/ 2297292 h 3089525"/>
              <a:gd name="connsiteX329" fmla="*/ 3264644 w 5851096"/>
              <a:gd name="connsiteY329" fmla="*/ 2393114 h 3089525"/>
              <a:gd name="connsiteX330" fmla="*/ 3264080 w 5851096"/>
              <a:gd name="connsiteY330" fmla="*/ 2400032 h 3089525"/>
              <a:gd name="connsiteX331" fmla="*/ 3263552 w 5851096"/>
              <a:gd name="connsiteY331" fmla="*/ 2400097 h 3089525"/>
              <a:gd name="connsiteX332" fmla="*/ 2678205 w 5851096"/>
              <a:gd name="connsiteY332" fmla="*/ 3084683 h 3089525"/>
              <a:gd name="connsiteX333" fmla="*/ 2658472 w 5851096"/>
              <a:gd name="connsiteY333" fmla="*/ 3089525 h 3089525"/>
              <a:gd name="connsiteX334" fmla="*/ 2405567 w 5851096"/>
              <a:gd name="connsiteY334" fmla="*/ 1361522 h 3089525"/>
              <a:gd name="connsiteX335" fmla="*/ 2407002 w 5851096"/>
              <a:gd name="connsiteY335" fmla="*/ 1343926 h 3089525"/>
              <a:gd name="connsiteX336" fmla="*/ 2414810 w 5851096"/>
              <a:gd name="connsiteY336" fmla="*/ 1248124 h 3089525"/>
              <a:gd name="connsiteX337" fmla="*/ 2415375 w 5851096"/>
              <a:gd name="connsiteY337" fmla="*/ 1241192 h 3089525"/>
              <a:gd name="connsiteX338" fmla="*/ 2415904 w 5851096"/>
              <a:gd name="connsiteY338" fmla="*/ 1241127 h 3089525"/>
              <a:gd name="connsiteX339" fmla="*/ 3137898 w 5851096"/>
              <a:gd name="connsiteY339" fmla="*/ 523010 h 3089525"/>
              <a:gd name="connsiteX340" fmla="*/ 3138020 w 5851096"/>
              <a:gd name="connsiteY340" fmla="*/ 521820 h 3089525"/>
              <a:gd name="connsiteX341" fmla="*/ 3154980 w 5851096"/>
              <a:gd name="connsiteY341" fmla="*/ 520226 h 3089525"/>
              <a:gd name="connsiteX342" fmla="*/ 3254844 w 5851096"/>
              <a:gd name="connsiteY342" fmla="*/ 510833 h 3089525"/>
              <a:gd name="connsiteX343" fmla="*/ 3272719 w 5851096"/>
              <a:gd name="connsiteY343" fmla="*/ 509151 h 3089525"/>
              <a:gd name="connsiteX344" fmla="*/ 3272746 w 5851096"/>
              <a:gd name="connsiteY344" fmla="*/ 509663 h 3089525"/>
              <a:gd name="connsiteX345" fmla="*/ 3273267 w 5851096"/>
              <a:gd name="connsiteY345" fmla="*/ 509629 h 3089525"/>
              <a:gd name="connsiteX346" fmla="*/ 3273888 w 5851096"/>
              <a:gd name="connsiteY346" fmla="*/ 521483 h 3089525"/>
              <a:gd name="connsiteX347" fmla="*/ 3272455 w 5851096"/>
              <a:gd name="connsiteY347" fmla="*/ 539073 h 3089525"/>
              <a:gd name="connsiteX348" fmla="*/ 3264644 w 5851096"/>
              <a:gd name="connsiteY348" fmla="*/ 634895 h 3089525"/>
              <a:gd name="connsiteX349" fmla="*/ 3264080 w 5851096"/>
              <a:gd name="connsiteY349" fmla="*/ 641812 h 3089525"/>
              <a:gd name="connsiteX350" fmla="*/ 3263552 w 5851096"/>
              <a:gd name="connsiteY350" fmla="*/ 641878 h 3089525"/>
              <a:gd name="connsiteX351" fmla="*/ 2541558 w 5851096"/>
              <a:gd name="connsiteY351" fmla="*/ 1359994 h 3089525"/>
              <a:gd name="connsiteX352" fmla="*/ 2541437 w 5851096"/>
              <a:gd name="connsiteY352" fmla="*/ 1361184 h 3089525"/>
              <a:gd name="connsiteX353" fmla="*/ 2524472 w 5851096"/>
              <a:gd name="connsiteY353" fmla="*/ 1362780 h 3089525"/>
              <a:gd name="connsiteX354" fmla="*/ 2424645 w 5851096"/>
              <a:gd name="connsiteY354" fmla="*/ 1372169 h 3089525"/>
              <a:gd name="connsiteX355" fmla="*/ 2406737 w 5851096"/>
              <a:gd name="connsiteY355" fmla="*/ 1373854 h 3089525"/>
              <a:gd name="connsiteX356" fmla="*/ 2406710 w 5851096"/>
              <a:gd name="connsiteY356" fmla="*/ 1373341 h 3089525"/>
              <a:gd name="connsiteX357" fmla="*/ 2406188 w 5851096"/>
              <a:gd name="connsiteY357" fmla="*/ 1373376 h 3089525"/>
              <a:gd name="connsiteX358" fmla="*/ 2405567 w 5851096"/>
              <a:gd name="connsiteY358" fmla="*/ 1361522 h 3089525"/>
              <a:gd name="connsiteX359" fmla="*/ 2405567 w 5851096"/>
              <a:gd name="connsiteY359" fmla="*/ 1411078 h 3089525"/>
              <a:gd name="connsiteX360" fmla="*/ 2406189 w 5851096"/>
              <a:gd name="connsiteY360" fmla="*/ 1399317 h 3089525"/>
              <a:gd name="connsiteX361" fmla="*/ 2406710 w 5851096"/>
              <a:gd name="connsiteY361" fmla="*/ 1399351 h 3089525"/>
              <a:gd name="connsiteX362" fmla="*/ 2406737 w 5851096"/>
              <a:gd name="connsiteY362" fmla="*/ 1398843 h 3089525"/>
              <a:gd name="connsiteX363" fmla="*/ 2424613 w 5851096"/>
              <a:gd name="connsiteY363" fmla="*/ 1400511 h 3089525"/>
              <a:gd name="connsiteX364" fmla="*/ 2524476 w 5851096"/>
              <a:gd name="connsiteY364" fmla="*/ 1409831 h 3089525"/>
              <a:gd name="connsiteX365" fmla="*/ 2541437 w 5851096"/>
              <a:gd name="connsiteY365" fmla="*/ 1411413 h 3089525"/>
              <a:gd name="connsiteX366" fmla="*/ 2541559 w 5851096"/>
              <a:gd name="connsiteY366" fmla="*/ 1412593 h 3089525"/>
              <a:gd name="connsiteX367" fmla="*/ 3263553 w 5851096"/>
              <a:gd name="connsiteY367" fmla="*/ 2125070 h 3089525"/>
              <a:gd name="connsiteX368" fmla="*/ 3264081 w 5851096"/>
              <a:gd name="connsiteY368" fmla="*/ 2125135 h 3089525"/>
              <a:gd name="connsiteX369" fmla="*/ 3264647 w 5851096"/>
              <a:gd name="connsiteY369" fmla="*/ 2132012 h 3089525"/>
              <a:gd name="connsiteX370" fmla="*/ 3272455 w 5851096"/>
              <a:gd name="connsiteY370" fmla="*/ 2227062 h 3089525"/>
              <a:gd name="connsiteX371" fmla="*/ 3273888 w 5851096"/>
              <a:gd name="connsiteY371" fmla="*/ 2244520 h 3089525"/>
              <a:gd name="connsiteX372" fmla="*/ 3273268 w 5851096"/>
              <a:gd name="connsiteY372" fmla="*/ 2256280 h 3089525"/>
              <a:gd name="connsiteX373" fmla="*/ 3272746 w 5851096"/>
              <a:gd name="connsiteY373" fmla="*/ 2256246 h 3089525"/>
              <a:gd name="connsiteX374" fmla="*/ 3272719 w 5851096"/>
              <a:gd name="connsiteY374" fmla="*/ 2256755 h 3089525"/>
              <a:gd name="connsiteX375" fmla="*/ 3254811 w 5851096"/>
              <a:gd name="connsiteY375" fmla="*/ 2255084 h 3089525"/>
              <a:gd name="connsiteX376" fmla="*/ 3154984 w 5851096"/>
              <a:gd name="connsiteY376" fmla="*/ 2245767 h 3089525"/>
              <a:gd name="connsiteX377" fmla="*/ 3138020 w 5851096"/>
              <a:gd name="connsiteY377" fmla="*/ 2244184 h 3089525"/>
              <a:gd name="connsiteX378" fmla="*/ 3137899 w 5851096"/>
              <a:gd name="connsiteY378" fmla="*/ 2243004 h 3089525"/>
              <a:gd name="connsiteX379" fmla="*/ 2415905 w 5851096"/>
              <a:gd name="connsiteY379" fmla="*/ 1530527 h 3089525"/>
              <a:gd name="connsiteX380" fmla="*/ 2415376 w 5851096"/>
              <a:gd name="connsiteY380" fmla="*/ 1530463 h 3089525"/>
              <a:gd name="connsiteX381" fmla="*/ 2414813 w 5851096"/>
              <a:gd name="connsiteY381" fmla="*/ 1523599 h 3089525"/>
              <a:gd name="connsiteX382" fmla="*/ 2407002 w 5851096"/>
              <a:gd name="connsiteY382" fmla="*/ 1428529 h 3089525"/>
              <a:gd name="connsiteX383" fmla="*/ 2405567 w 5851096"/>
              <a:gd name="connsiteY383" fmla="*/ 1411078 h 3089525"/>
              <a:gd name="connsiteX384" fmla="*/ 1675142 w 5851096"/>
              <a:gd name="connsiteY384" fmla="*/ 659222 h 3089525"/>
              <a:gd name="connsiteX385" fmla="*/ 2243506 w 5851096"/>
              <a:gd name="connsiteY385" fmla="*/ 1223782 h 3089525"/>
              <a:gd name="connsiteX386" fmla="*/ 1675142 w 5851096"/>
              <a:gd name="connsiteY386" fmla="*/ 659222 h 3089525"/>
              <a:gd name="connsiteX387" fmla="*/ 1675142 w 5851096"/>
              <a:gd name="connsiteY387" fmla="*/ 2417442 h 3089525"/>
              <a:gd name="connsiteX388" fmla="*/ 2243506 w 5851096"/>
              <a:gd name="connsiteY388" fmla="*/ 2982001 h 3089525"/>
              <a:gd name="connsiteX389" fmla="*/ 1675142 w 5851096"/>
              <a:gd name="connsiteY389" fmla="*/ 2417442 h 3089525"/>
              <a:gd name="connsiteX390" fmla="*/ 1675140 w 5851096"/>
              <a:gd name="connsiteY390" fmla="*/ 2107862 h 3089525"/>
              <a:gd name="connsiteX391" fmla="*/ 2243504 w 5851096"/>
              <a:gd name="connsiteY391" fmla="*/ 1547735 h 3089525"/>
              <a:gd name="connsiteX392" fmla="*/ 1675140 w 5851096"/>
              <a:gd name="connsiteY392" fmla="*/ 2107862 h 3089525"/>
              <a:gd name="connsiteX393" fmla="*/ 1525164 w 5851096"/>
              <a:gd name="connsiteY393" fmla="*/ 521483 h 3089525"/>
              <a:gd name="connsiteX394" fmla="*/ 1525785 w 5851096"/>
              <a:gd name="connsiteY394" fmla="*/ 509629 h 3089525"/>
              <a:gd name="connsiteX395" fmla="*/ 1526306 w 5851096"/>
              <a:gd name="connsiteY395" fmla="*/ 509663 h 3089525"/>
              <a:gd name="connsiteX396" fmla="*/ 1526333 w 5851096"/>
              <a:gd name="connsiteY396" fmla="*/ 509151 h 3089525"/>
              <a:gd name="connsiteX397" fmla="*/ 1544208 w 5851096"/>
              <a:gd name="connsiteY397" fmla="*/ 510833 h 3089525"/>
              <a:gd name="connsiteX398" fmla="*/ 1644072 w 5851096"/>
              <a:gd name="connsiteY398" fmla="*/ 520226 h 3089525"/>
              <a:gd name="connsiteX399" fmla="*/ 1661032 w 5851096"/>
              <a:gd name="connsiteY399" fmla="*/ 521820 h 3089525"/>
              <a:gd name="connsiteX400" fmla="*/ 1661154 w 5851096"/>
              <a:gd name="connsiteY400" fmla="*/ 523010 h 3089525"/>
              <a:gd name="connsiteX401" fmla="*/ 2383148 w 5851096"/>
              <a:gd name="connsiteY401" fmla="*/ 1241127 h 3089525"/>
              <a:gd name="connsiteX402" fmla="*/ 2383678 w 5851096"/>
              <a:gd name="connsiteY402" fmla="*/ 1241192 h 3089525"/>
              <a:gd name="connsiteX403" fmla="*/ 2384242 w 5851096"/>
              <a:gd name="connsiteY403" fmla="*/ 1248124 h 3089525"/>
              <a:gd name="connsiteX404" fmla="*/ 2392051 w 5851096"/>
              <a:gd name="connsiteY404" fmla="*/ 1343926 h 3089525"/>
              <a:gd name="connsiteX405" fmla="*/ 2393485 w 5851096"/>
              <a:gd name="connsiteY405" fmla="*/ 1361522 h 3089525"/>
              <a:gd name="connsiteX406" fmla="*/ 2392864 w 5851096"/>
              <a:gd name="connsiteY406" fmla="*/ 1373376 h 3089525"/>
              <a:gd name="connsiteX407" fmla="*/ 2392342 w 5851096"/>
              <a:gd name="connsiteY407" fmla="*/ 1373341 h 3089525"/>
              <a:gd name="connsiteX408" fmla="*/ 2392315 w 5851096"/>
              <a:gd name="connsiteY408" fmla="*/ 1373854 h 3089525"/>
              <a:gd name="connsiteX409" fmla="*/ 2374407 w 5851096"/>
              <a:gd name="connsiteY409" fmla="*/ 1372169 h 3089525"/>
              <a:gd name="connsiteX410" fmla="*/ 2274580 w 5851096"/>
              <a:gd name="connsiteY410" fmla="*/ 1362780 h 3089525"/>
              <a:gd name="connsiteX411" fmla="*/ 2257615 w 5851096"/>
              <a:gd name="connsiteY411" fmla="*/ 1361184 h 3089525"/>
              <a:gd name="connsiteX412" fmla="*/ 2257494 w 5851096"/>
              <a:gd name="connsiteY412" fmla="*/ 1359994 h 3089525"/>
              <a:gd name="connsiteX413" fmla="*/ 1535500 w 5851096"/>
              <a:gd name="connsiteY413" fmla="*/ 641878 h 3089525"/>
              <a:gd name="connsiteX414" fmla="*/ 1534972 w 5851096"/>
              <a:gd name="connsiteY414" fmla="*/ 641812 h 3089525"/>
              <a:gd name="connsiteX415" fmla="*/ 1534408 w 5851096"/>
              <a:gd name="connsiteY415" fmla="*/ 634895 h 3089525"/>
              <a:gd name="connsiteX416" fmla="*/ 1526597 w 5851096"/>
              <a:gd name="connsiteY416" fmla="*/ 539073 h 3089525"/>
              <a:gd name="connsiteX417" fmla="*/ 1525164 w 5851096"/>
              <a:gd name="connsiteY417" fmla="*/ 521483 h 3089525"/>
              <a:gd name="connsiteX418" fmla="*/ 1525164 w 5851096"/>
              <a:gd name="connsiteY418" fmla="*/ 2279702 h 3089525"/>
              <a:gd name="connsiteX419" fmla="*/ 1525785 w 5851096"/>
              <a:gd name="connsiteY419" fmla="*/ 2267848 h 3089525"/>
              <a:gd name="connsiteX420" fmla="*/ 1526306 w 5851096"/>
              <a:gd name="connsiteY420" fmla="*/ 2267882 h 3089525"/>
              <a:gd name="connsiteX421" fmla="*/ 1526333 w 5851096"/>
              <a:gd name="connsiteY421" fmla="*/ 2267371 h 3089525"/>
              <a:gd name="connsiteX422" fmla="*/ 1544208 w 5851096"/>
              <a:gd name="connsiteY422" fmla="*/ 2269052 h 3089525"/>
              <a:gd name="connsiteX423" fmla="*/ 1644072 w 5851096"/>
              <a:gd name="connsiteY423" fmla="*/ 2278445 h 3089525"/>
              <a:gd name="connsiteX424" fmla="*/ 1661032 w 5851096"/>
              <a:gd name="connsiteY424" fmla="*/ 2280040 h 3089525"/>
              <a:gd name="connsiteX425" fmla="*/ 1661154 w 5851096"/>
              <a:gd name="connsiteY425" fmla="*/ 2281230 h 3089525"/>
              <a:gd name="connsiteX426" fmla="*/ 2383148 w 5851096"/>
              <a:gd name="connsiteY426" fmla="*/ 2999346 h 3089525"/>
              <a:gd name="connsiteX427" fmla="*/ 2383678 w 5851096"/>
              <a:gd name="connsiteY427" fmla="*/ 2999411 h 3089525"/>
              <a:gd name="connsiteX428" fmla="*/ 2384242 w 5851096"/>
              <a:gd name="connsiteY428" fmla="*/ 3006343 h 3089525"/>
              <a:gd name="connsiteX429" fmla="*/ 2391022 w 5851096"/>
              <a:gd name="connsiteY429" fmla="*/ 3089525 h 3089525"/>
              <a:gd name="connsiteX430" fmla="*/ 2140581 w 5851096"/>
              <a:gd name="connsiteY430" fmla="*/ 3089525 h 3089525"/>
              <a:gd name="connsiteX431" fmla="*/ 2120847 w 5851096"/>
              <a:gd name="connsiteY431" fmla="*/ 3084683 h 3089525"/>
              <a:gd name="connsiteX432" fmla="*/ 1535500 w 5851096"/>
              <a:gd name="connsiteY432" fmla="*/ 2400097 h 3089525"/>
              <a:gd name="connsiteX433" fmla="*/ 1534972 w 5851096"/>
              <a:gd name="connsiteY433" fmla="*/ 2400032 h 3089525"/>
              <a:gd name="connsiteX434" fmla="*/ 1534408 w 5851096"/>
              <a:gd name="connsiteY434" fmla="*/ 2393114 h 3089525"/>
              <a:gd name="connsiteX435" fmla="*/ 1526597 w 5851096"/>
              <a:gd name="connsiteY435" fmla="*/ 2297292 h 3089525"/>
              <a:gd name="connsiteX436" fmla="*/ 1525164 w 5851096"/>
              <a:gd name="connsiteY436" fmla="*/ 2279702 h 3089525"/>
              <a:gd name="connsiteX437" fmla="*/ 1525162 w 5851096"/>
              <a:gd name="connsiteY437" fmla="*/ 486299 h 3089525"/>
              <a:gd name="connsiteX438" fmla="*/ 1526595 w 5851096"/>
              <a:gd name="connsiteY438" fmla="*/ 468842 h 3089525"/>
              <a:gd name="connsiteX439" fmla="*/ 1534403 w 5851096"/>
              <a:gd name="connsiteY439" fmla="*/ 373792 h 3089525"/>
              <a:gd name="connsiteX440" fmla="*/ 1534969 w 5851096"/>
              <a:gd name="connsiteY440" fmla="*/ 366915 h 3089525"/>
              <a:gd name="connsiteX441" fmla="*/ 1535497 w 5851096"/>
              <a:gd name="connsiteY441" fmla="*/ 366850 h 3089525"/>
              <a:gd name="connsiteX442" fmla="*/ 1623594 w 5851096"/>
              <a:gd name="connsiteY442" fmla="*/ 100280 h 3089525"/>
              <a:gd name="connsiteX443" fmla="*/ 1689117 w 5851096"/>
              <a:gd name="connsiteY443" fmla="*/ 0 h 3089525"/>
              <a:gd name="connsiteX444" fmla="*/ 1865257 w 5851096"/>
              <a:gd name="connsiteY444" fmla="*/ 0 h 3089525"/>
              <a:gd name="connsiteX445" fmla="*/ 1793882 w 5851096"/>
              <a:gd name="connsiteY445" fmla="*/ 79433 h 3089525"/>
              <a:gd name="connsiteX446" fmla="*/ 1675140 w 5851096"/>
              <a:gd name="connsiteY446" fmla="*/ 349642 h 3089525"/>
              <a:gd name="connsiteX447" fmla="*/ 2134358 w 5851096"/>
              <a:gd name="connsiteY447" fmla="*/ 45955 h 3089525"/>
              <a:gd name="connsiteX448" fmla="*/ 2157611 w 5851096"/>
              <a:gd name="connsiteY448" fmla="*/ 0 h 3089525"/>
              <a:gd name="connsiteX449" fmla="*/ 2313103 w 5851096"/>
              <a:gd name="connsiteY449" fmla="*/ 0 h 3089525"/>
              <a:gd name="connsiteX450" fmla="*/ 2258874 w 5851096"/>
              <a:gd name="connsiteY450" fmla="*/ 99096 h 3089525"/>
              <a:gd name="connsiteX451" fmla="*/ 1661151 w 5851096"/>
              <a:gd name="connsiteY451" fmla="*/ 484784 h 3089525"/>
              <a:gd name="connsiteX452" fmla="*/ 1661030 w 5851096"/>
              <a:gd name="connsiteY452" fmla="*/ 485964 h 3089525"/>
              <a:gd name="connsiteX453" fmla="*/ 1644066 w 5851096"/>
              <a:gd name="connsiteY453" fmla="*/ 487548 h 3089525"/>
              <a:gd name="connsiteX454" fmla="*/ 1544239 w 5851096"/>
              <a:gd name="connsiteY454" fmla="*/ 496864 h 3089525"/>
              <a:gd name="connsiteX455" fmla="*/ 1526331 w 5851096"/>
              <a:gd name="connsiteY455" fmla="*/ 498535 h 3089525"/>
              <a:gd name="connsiteX456" fmla="*/ 1526304 w 5851096"/>
              <a:gd name="connsiteY456" fmla="*/ 498027 h 3089525"/>
              <a:gd name="connsiteX457" fmla="*/ 1525782 w 5851096"/>
              <a:gd name="connsiteY457" fmla="*/ 498061 h 3089525"/>
              <a:gd name="connsiteX458" fmla="*/ 1525162 w 5851096"/>
              <a:gd name="connsiteY458" fmla="*/ 486299 h 3089525"/>
              <a:gd name="connsiteX459" fmla="*/ 1525161 w 5851096"/>
              <a:gd name="connsiteY459" fmla="*/ 2244520 h 3089525"/>
              <a:gd name="connsiteX460" fmla="*/ 1526595 w 5851096"/>
              <a:gd name="connsiteY460" fmla="*/ 2227062 h 3089525"/>
              <a:gd name="connsiteX461" fmla="*/ 1534403 w 5851096"/>
              <a:gd name="connsiteY461" fmla="*/ 2132012 h 3089525"/>
              <a:gd name="connsiteX462" fmla="*/ 1534969 w 5851096"/>
              <a:gd name="connsiteY462" fmla="*/ 2125135 h 3089525"/>
              <a:gd name="connsiteX463" fmla="*/ 1535497 w 5851096"/>
              <a:gd name="connsiteY463" fmla="*/ 2125070 h 3089525"/>
              <a:gd name="connsiteX464" fmla="*/ 2257491 w 5851096"/>
              <a:gd name="connsiteY464" fmla="*/ 1412593 h 3089525"/>
              <a:gd name="connsiteX465" fmla="*/ 2257613 w 5851096"/>
              <a:gd name="connsiteY465" fmla="*/ 1411413 h 3089525"/>
              <a:gd name="connsiteX466" fmla="*/ 2274574 w 5851096"/>
              <a:gd name="connsiteY466" fmla="*/ 1409831 h 3089525"/>
              <a:gd name="connsiteX467" fmla="*/ 2374437 w 5851096"/>
              <a:gd name="connsiteY467" fmla="*/ 1400511 h 3089525"/>
              <a:gd name="connsiteX468" fmla="*/ 2392313 w 5851096"/>
              <a:gd name="connsiteY468" fmla="*/ 1398843 h 3089525"/>
              <a:gd name="connsiteX469" fmla="*/ 2392341 w 5851096"/>
              <a:gd name="connsiteY469" fmla="*/ 1399351 h 3089525"/>
              <a:gd name="connsiteX470" fmla="*/ 2392861 w 5851096"/>
              <a:gd name="connsiteY470" fmla="*/ 1399317 h 3089525"/>
              <a:gd name="connsiteX471" fmla="*/ 2393483 w 5851096"/>
              <a:gd name="connsiteY471" fmla="*/ 1411078 h 3089525"/>
              <a:gd name="connsiteX472" fmla="*/ 2392048 w 5851096"/>
              <a:gd name="connsiteY472" fmla="*/ 1428529 h 3089525"/>
              <a:gd name="connsiteX473" fmla="*/ 2384237 w 5851096"/>
              <a:gd name="connsiteY473" fmla="*/ 1523599 h 3089525"/>
              <a:gd name="connsiteX474" fmla="*/ 2383674 w 5851096"/>
              <a:gd name="connsiteY474" fmla="*/ 1530463 h 3089525"/>
              <a:gd name="connsiteX475" fmla="*/ 2383145 w 5851096"/>
              <a:gd name="connsiteY475" fmla="*/ 1530527 h 3089525"/>
              <a:gd name="connsiteX476" fmla="*/ 1661151 w 5851096"/>
              <a:gd name="connsiteY476" fmla="*/ 2243004 h 3089525"/>
              <a:gd name="connsiteX477" fmla="*/ 1661030 w 5851096"/>
              <a:gd name="connsiteY477" fmla="*/ 2244184 h 3089525"/>
              <a:gd name="connsiteX478" fmla="*/ 1644066 w 5851096"/>
              <a:gd name="connsiteY478" fmla="*/ 2245767 h 3089525"/>
              <a:gd name="connsiteX479" fmla="*/ 1544238 w 5851096"/>
              <a:gd name="connsiteY479" fmla="*/ 2255084 h 3089525"/>
              <a:gd name="connsiteX480" fmla="*/ 1526331 w 5851096"/>
              <a:gd name="connsiteY480" fmla="*/ 2256755 h 3089525"/>
              <a:gd name="connsiteX481" fmla="*/ 1526304 w 5851096"/>
              <a:gd name="connsiteY481" fmla="*/ 2256246 h 3089525"/>
              <a:gd name="connsiteX482" fmla="*/ 1525782 w 5851096"/>
              <a:gd name="connsiteY482" fmla="*/ 2256280 h 3089525"/>
              <a:gd name="connsiteX483" fmla="*/ 1525161 w 5851096"/>
              <a:gd name="connsiteY483" fmla="*/ 2244520 h 3089525"/>
              <a:gd name="connsiteX484" fmla="*/ 785360 w 5851096"/>
              <a:gd name="connsiteY484" fmla="*/ 1223782 h 3089525"/>
              <a:gd name="connsiteX485" fmla="*/ 1353724 w 5851096"/>
              <a:gd name="connsiteY485" fmla="*/ 659222 h 3089525"/>
              <a:gd name="connsiteX486" fmla="*/ 785360 w 5851096"/>
              <a:gd name="connsiteY486" fmla="*/ 1223782 h 3089525"/>
              <a:gd name="connsiteX487" fmla="*/ 785360 w 5851096"/>
              <a:gd name="connsiteY487" fmla="*/ 1547735 h 3089525"/>
              <a:gd name="connsiteX488" fmla="*/ 1353724 w 5851096"/>
              <a:gd name="connsiteY488" fmla="*/ 2107862 h 3089525"/>
              <a:gd name="connsiteX489" fmla="*/ 785360 w 5851096"/>
              <a:gd name="connsiteY489" fmla="*/ 1547735 h 3089525"/>
              <a:gd name="connsiteX490" fmla="*/ 785360 w 5851096"/>
              <a:gd name="connsiteY490" fmla="*/ 2982001 h 3089525"/>
              <a:gd name="connsiteX491" fmla="*/ 1353724 w 5851096"/>
              <a:gd name="connsiteY491" fmla="*/ 2417442 h 3089525"/>
              <a:gd name="connsiteX492" fmla="*/ 785360 w 5851096"/>
              <a:gd name="connsiteY492" fmla="*/ 2982001 h 3089525"/>
              <a:gd name="connsiteX493" fmla="*/ 715762 w 5851096"/>
              <a:gd name="connsiteY493" fmla="*/ 0 h 3089525"/>
              <a:gd name="connsiteX494" fmla="*/ 871255 w 5851096"/>
              <a:gd name="connsiteY494" fmla="*/ 0 h 3089525"/>
              <a:gd name="connsiteX495" fmla="*/ 894508 w 5851096"/>
              <a:gd name="connsiteY495" fmla="*/ 45955 h 3089525"/>
              <a:gd name="connsiteX496" fmla="*/ 1353724 w 5851096"/>
              <a:gd name="connsiteY496" fmla="*/ 349642 h 3089525"/>
              <a:gd name="connsiteX497" fmla="*/ 1234983 w 5851096"/>
              <a:gd name="connsiteY497" fmla="*/ 79433 h 3089525"/>
              <a:gd name="connsiteX498" fmla="*/ 1163608 w 5851096"/>
              <a:gd name="connsiteY498" fmla="*/ 0 h 3089525"/>
              <a:gd name="connsiteX499" fmla="*/ 1339748 w 5851096"/>
              <a:gd name="connsiteY499" fmla="*/ 0 h 3089525"/>
              <a:gd name="connsiteX500" fmla="*/ 1405271 w 5851096"/>
              <a:gd name="connsiteY500" fmla="*/ 100280 h 3089525"/>
              <a:gd name="connsiteX501" fmla="*/ 1493366 w 5851096"/>
              <a:gd name="connsiteY501" fmla="*/ 366850 h 3089525"/>
              <a:gd name="connsiteX502" fmla="*/ 1493895 w 5851096"/>
              <a:gd name="connsiteY502" fmla="*/ 366914 h 3089525"/>
              <a:gd name="connsiteX503" fmla="*/ 1494460 w 5851096"/>
              <a:gd name="connsiteY503" fmla="*/ 373792 h 3089525"/>
              <a:gd name="connsiteX504" fmla="*/ 1502268 w 5851096"/>
              <a:gd name="connsiteY504" fmla="*/ 468842 h 3089525"/>
              <a:gd name="connsiteX505" fmla="*/ 1503703 w 5851096"/>
              <a:gd name="connsiteY505" fmla="*/ 486299 h 3089525"/>
              <a:gd name="connsiteX506" fmla="*/ 1503082 w 5851096"/>
              <a:gd name="connsiteY506" fmla="*/ 498061 h 3089525"/>
              <a:gd name="connsiteX507" fmla="*/ 1502560 w 5851096"/>
              <a:gd name="connsiteY507" fmla="*/ 498027 h 3089525"/>
              <a:gd name="connsiteX508" fmla="*/ 1502533 w 5851096"/>
              <a:gd name="connsiteY508" fmla="*/ 498535 h 3089525"/>
              <a:gd name="connsiteX509" fmla="*/ 1484625 w 5851096"/>
              <a:gd name="connsiteY509" fmla="*/ 496864 h 3089525"/>
              <a:gd name="connsiteX510" fmla="*/ 1384798 w 5851096"/>
              <a:gd name="connsiteY510" fmla="*/ 487548 h 3089525"/>
              <a:gd name="connsiteX511" fmla="*/ 1367833 w 5851096"/>
              <a:gd name="connsiteY511" fmla="*/ 485964 h 3089525"/>
              <a:gd name="connsiteX512" fmla="*/ 1367712 w 5851096"/>
              <a:gd name="connsiteY512" fmla="*/ 484784 h 3089525"/>
              <a:gd name="connsiteX513" fmla="*/ 769992 w 5851096"/>
              <a:gd name="connsiteY513" fmla="*/ 99096 h 3089525"/>
              <a:gd name="connsiteX514" fmla="*/ 637843 w 5851096"/>
              <a:gd name="connsiteY514" fmla="*/ 3089525 h 3089525"/>
              <a:gd name="connsiteX515" fmla="*/ 644623 w 5851096"/>
              <a:gd name="connsiteY515" fmla="*/ 3006343 h 3089525"/>
              <a:gd name="connsiteX516" fmla="*/ 645189 w 5851096"/>
              <a:gd name="connsiteY516" fmla="*/ 2999411 h 3089525"/>
              <a:gd name="connsiteX517" fmla="*/ 645717 w 5851096"/>
              <a:gd name="connsiteY517" fmla="*/ 2999346 h 3089525"/>
              <a:gd name="connsiteX518" fmla="*/ 1367711 w 5851096"/>
              <a:gd name="connsiteY518" fmla="*/ 2281230 h 3089525"/>
              <a:gd name="connsiteX519" fmla="*/ 1367833 w 5851096"/>
              <a:gd name="connsiteY519" fmla="*/ 2280040 h 3089525"/>
              <a:gd name="connsiteX520" fmla="*/ 1384794 w 5851096"/>
              <a:gd name="connsiteY520" fmla="*/ 2278445 h 3089525"/>
              <a:gd name="connsiteX521" fmla="*/ 1484657 w 5851096"/>
              <a:gd name="connsiteY521" fmla="*/ 2269052 h 3089525"/>
              <a:gd name="connsiteX522" fmla="*/ 1502533 w 5851096"/>
              <a:gd name="connsiteY522" fmla="*/ 2267371 h 3089525"/>
              <a:gd name="connsiteX523" fmla="*/ 1502560 w 5851096"/>
              <a:gd name="connsiteY523" fmla="*/ 2267882 h 3089525"/>
              <a:gd name="connsiteX524" fmla="*/ 1503081 w 5851096"/>
              <a:gd name="connsiteY524" fmla="*/ 2267848 h 3089525"/>
              <a:gd name="connsiteX525" fmla="*/ 1503703 w 5851096"/>
              <a:gd name="connsiteY525" fmla="*/ 2279702 h 3089525"/>
              <a:gd name="connsiteX526" fmla="*/ 1502268 w 5851096"/>
              <a:gd name="connsiteY526" fmla="*/ 2297292 h 3089525"/>
              <a:gd name="connsiteX527" fmla="*/ 1494457 w 5851096"/>
              <a:gd name="connsiteY527" fmla="*/ 2393114 h 3089525"/>
              <a:gd name="connsiteX528" fmla="*/ 1493894 w 5851096"/>
              <a:gd name="connsiteY528" fmla="*/ 2400032 h 3089525"/>
              <a:gd name="connsiteX529" fmla="*/ 1493365 w 5851096"/>
              <a:gd name="connsiteY529" fmla="*/ 2400097 h 3089525"/>
              <a:gd name="connsiteX530" fmla="*/ 908018 w 5851096"/>
              <a:gd name="connsiteY530" fmla="*/ 3084683 h 3089525"/>
              <a:gd name="connsiteX531" fmla="*/ 888285 w 5851096"/>
              <a:gd name="connsiteY531" fmla="*/ 3089525 h 3089525"/>
              <a:gd name="connsiteX532" fmla="*/ 635382 w 5851096"/>
              <a:gd name="connsiteY532" fmla="*/ 1361522 h 3089525"/>
              <a:gd name="connsiteX533" fmla="*/ 636815 w 5851096"/>
              <a:gd name="connsiteY533" fmla="*/ 1343926 h 3089525"/>
              <a:gd name="connsiteX534" fmla="*/ 644623 w 5851096"/>
              <a:gd name="connsiteY534" fmla="*/ 1248124 h 3089525"/>
              <a:gd name="connsiteX535" fmla="*/ 645189 w 5851096"/>
              <a:gd name="connsiteY535" fmla="*/ 1241192 h 3089525"/>
              <a:gd name="connsiteX536" fmla="*/ 645717 w 5851096"/>
              <a:gd name="connsiteY536" fmla="*/ 1241127 h 3089525"/>
              <a:gd name="connsiteX537" fmla="*/ 1367711 w 5851096"/>
              <a:gd name="connsiteY537" fmla="*/ 523010 h 3089525"/>
              <a:gd name="connsiteX538" fmla="*/ 1367833 w 5851096"/>
              <a:gd name="connsiteY538" fmla="*/ 521820 h 3089525"/>
              <a:gd name="connsiteX539" fmla="*/ 1384794 w 5851096"/>
              <a:gd name="connsiteY539" fmla="*/ 520226 h 3089525"/>
              <a:gd name="connsiteX540" fmla="*/ 1484657 w 5851096"/>
              <a:gd name="connsiteY540" fmla="*/ 510833 h 3089525"/>
              <a:gd name="connsiteX541" fmla="*/ 1502533 w 5851096"/>
              <a:gd name="connsiteY541" fmla="*/ 509151 h 3089525"/>
              <a:gd name="connsiteX542" fmla="*/ 1502560 w 5851096"/>
              <a:gd name="connsiteY542" fmla="*/ 509663 h 3089525"/>
              <a:gd name="connsiteX543" fmla="*/ 1503081 w 5851096"/>
              <a:gd name="connsiteY543" fmla="*/ 509629 h 3089525"/>
              <a:gd name="connsiteX544" fmla="*/ 1503703 w 5851096"/>
              <a:gd name="connsiteY544" fmla="*/ 521483 h 3089525"/>
              <a:gd name="connsiteX545" fmla="*/ 1502268 w 5851096"/>
              <a:gd name="connsiteY545" fmla="*/ 539073 h 3089525"/>
              <a:gd name="connsiteX546" fmla="*/ 1494457 w 5851096"/>
              <a:gd name="connsiteY546" fmla="*/ 634895 h 3089525"/>
              <a:gd name="connsiteX547" fmla="*/ 1493894 w 5851096"/>
              <a:gd name="connsiteY547" fmla="*/ 641812 h 3089525"/>
              <a:gd name="connsiteX548" fmla="*/ 1493365 w 5851096"/>
              <a:gd name="connsiteY548" fmla="*/ 641878 h 3089525"/>
              <a:gd name="connsiteX549" fmla="*/ 771371 w 5851096"/>
              <a:gd name="connsiteY549" fmla="*/ 1359994 h 3089525"/>
              <a:gd name="connsiteX550" fmla="*/ 771250 w 5851096"/>
              <a:gd name="connsiteY550" fmla="*/ 1361184 h 3089525"/>
              <a:gd name="connsiteX551" fmla="*/ 754286 w 5851096"/>
              <a:gd name="connsiteY551" fmla="*/ 1362780 h 3089525"/>
              <a:gd name="connsiteX552" fmla="*/ 654458 w 5851096"/>
              <a:gd name="connsiteY552" fmla="*/ 1372169 h 3089525"/>
              <a:gd name="connsiteX553" fmla="*/ 636551 w 5851096"/>
              <a:gd name="connsiteY553" fmla="*/ 1373854 h 3089525"/>
              <a:gd name="connsiteX554" fmla="*/ 636524 w 5851096"/>
              <a:gd name="connsiteY554" fmla="*/ 1373341 h 3089525"/>
              <a:gd name="connsiteX555" fmla="*/ 636002 w 5851096"/>
              <a:gd name="connsiteY555" fmla="*/ 1373376 h 3089525"/>
              <a:gd name="connsiteX556" fmla="*/ 635382 w 5851096"/>
              <a:gd name="connsiteY556" fmla="*/ 1361522 h 3089525"/>
              <a:gd name="connsiteX557" fmla="*/ 635382 w 5851096"/>
              <a:gd name="connsiteY557" fmla="*/ 1411078 h 3089525"/>
              <a:gd name="connsiteX558" fmla="*/ 636003 w 5851096"/>
              <a:gd name="connsiteY558" fmla="*/ 1399317 h 3089525"/>
              <a:gd name="connsiteX559" fmla="*/ 636524 w 5851096"/>
              <a:gd name="connsiteY559" fmla="*/ 1399351 h 3089525"/>
              <a:gd name="connsiteX560" fmla="*/ 636551 w 5851096"/>
              <a:gd name="connsiteY560" fmla="*/ 1398843 h 3089525"/>
              <a:gd name="connsiteX561" fmla="*/ 654426 w 5851096"/>
              <a:gd name="connsiteY561" fmla="*/ 1400511 h 3089525"/>
              <a:gd name="connsiteX562" fmla="*/ 754290 w 5851096"/>
              <a:gd name="connsiteY562" fmla="*/ 1409831 h 3089525"/>
              <a:gd name="connsiteX563" fmla="*/ 771250 w 5851096"/>
              <a:gd name="connsiteY563" fmla="*/ 1411413 h 3089525"/>
              <a:gd name="connsiteX564" fmla="*/ 771372 w 5851096"/>
              <a:gd name="connsiteY564" fmla="*/ 1412593 h 3089525"/>
              <a:gd name="connsiteX565" fmla="*/ 1493366 w 5851096"/>
              <a:gd name="connsiteY565" fmla="*/ 2125070 h 3089525"/>
              <a:gd name="connsiteX566" fmla="*/ 1493895 w 5851096"/>
              <a:gd name="connsiteY566" fmla="*/ 2125135 h 3089525"/>
              <a:gd name="connsiteX567" fmla="*/ 1494460 w 5851096"/>
              <a:gd name="connsiteY567" fmla="*/ 2132012 h 3089525"/>
              <a:gd name="connsiteX568" fmla="*/ 1502268 w 5851096"/>
              <a:gd name="connsiteY568" fmla="*/ 2227062 h 3089525"/>
              <a:gd name="connsiteX569" fmla="*/ 1503703 w 5851096"/>
              <a:gd name="connsiteY569" fmla="*/ 2244520 h 3089525"/>
              <a:gd name="connsiteX570" fmla="*/ 1503082 w 5851096"/>
              <a:gd name="connsiteY570" fmla="*/ 2256280 h 3089525"/>
              <a:gd name="connsiteX571" fmla="*/ 1502560 w 5851096"/>
              <a:gd name="connsiteY571" fmla="*/ 2256246 h 3089525"/>
              <a:gd name="connsiteX572" fmla="*/ 1502533 w 5851096"/>
              <a:gd name="connsiteY572" fmla="*/ 2256755 h 3089525"/>
              <a:gd name="connsiteX573" fmla="*/ 1484625 w 5851096"/>
              <a:gd name="connsiteY573" fmla="*/ 2255084 h 3089525"/>
              <a:gd name="connsiteX574" fmla="*/ 1384798 w 5851096"/>
              <a:gd name="connsiteY574" fmla="*/ 2245767 h 3089525"/>
              <a:gd name="connsiteX575" fmla="*/ 1367833 w 5851096"/>
              <a:gd name="connsiteY575" fmla="*/ 2244184 h 3089525"/>
              <a:gd name="connsiteX576" fmla="*/ 1367712 w 5851096"/>
              <a:gd name="connsiteY576" fmla="*/ 2243004 h 3089525"/>
              <a:gd name="connsiteX577" fmla="*/ 645718 w 5851096"/>
              <a:gd name="connsiteY577" fmla="*/ 1530527 h 3089525"/>
              <a:gd name="connsiteX578" fmla="*/ 645190 w 5851096"/>
              <a:gd name="connsiteY578" fmla="*/ 1530463 h 3089525"/>
              <a:gd name="connsiteX579" fmla="*/ 644626 w 5851096"/>
              <a:gd name="connsiteY579" fmla="*/ 1523599 h 3089525"/>
              <a:gd name="connsiteX580" fmla="*/ 636815 w 5851096"/>
              <a:gd name="connsiteY580" fmla="*/ 1428529 h 3089525"/>
              <a:gd name="connsiteX581" fmla="*/ 635382 w 5851096"/>
              <a:gd name="connsiteY581" fmla="*/ 1411078 h 3089525"/>
              <a:gd name="connsiteX582" fmla="*/ 0 w 5851096"/>
              <a:gd name="connsiteY582" fmla="*/ 120584 h 3089525"/>
              <a:gd name="connsiteX583" fmla="*/ 0 w 5851096"/>
              <a:gd name="connsiteY583" fmla="*/ 0 h 3089525"/>
              <a:gd name="connsiteX584" fmla="*/ 95071 w 5851096"/>
              <a:gd name="connsiteY584" fmla="*/ 0 h 3089525"/>
              <a:gd name="connsiteX585" fmla="*/ 23697 w 5851096"/>
              <a:gd name="connsiteY585" fmla="*/ 79433 h 3089525"/>
              <a:gd name="connsiteX586" fmla="*/ 0 w 5851096"/>
              <a:gd name="connsiteY586" fmla="*/ 459154 h 3089525"/>
              <a:gd name="connsiteX587" fmla="*/ 0 w 5851096"/>
              <a:gd name="connsiteY587" fmla="*/ 322913 h 3089525"/>
              <a:gd name="connsiteX588" fmla="*/ 85961 w 5851096"/>
              <a:gd name="connsiteY588" fmla="*/ 286715 h 3089525"/>
              <a:gd name="connsiteX589" fmla="*/ 364172 w 5851096"/>
              <a:gd name="connsiteY589" fmla="*/ 45955 h 3089525"/>
              <a:gd name="connsiteX590" fmla="*/ 387426 w 5851096"/>
              <a:gd name="connsiteY590" fmla="*/ 0 h 3089525"/>
              <a:gd name="connsiteX591" fmla="*/ 542918 w 5851096"/>
              <a:gd name="connsiteY591" fmla="*/ 0 h 3089525"/>
              <a:gd name="connsiteX592" fmla="*/ 488688 w 5851096"/>
              <a:gd name="connsiteY592" fmla="*/ 99096 h 3089525"/>
              <a:gd name="connsiteX593" fmla="*/ 13938 w 5851096"/>
              <a:gd name="connsiteY593" fmla="*/ 455878 h 3089525"/>
              <a:gd name="connsiteX594" fmla="*/ 0 w 5851096"/>
              <a:gd name="connsiteY594" fmla="*/ 1108862 h 3089525"/>
              <a:gd name="connsiteX595" fmla="*/ 0 w 5851096"/>
              <a:gd name="connsiteY595" fmla="*/ 893255 h 3089525"/>
              <a:gd name="connsiteX596" fmla="*/ 33376 w 5851096"/>
              <a:gd name="connsiteY596" fmla="*/ 945052 h 3089525"/>
              <a:gd name="connsiteX597" fmla="*/ 473320 w 5851096"/>
              <a:gd name="connsiteY597" fmla="*/ 1223782 h 3089525"/>
              <a:gd name="connsiteX598" fmla="*/ 9746 w 5851096"/>
              <a:gd name="connsiteY598" fmla="*/ 689563 h 3089525"/>
              <a:gd name="connsiteX599" fmla="*/ 0 w 5851096"/>
              <a:gd name="connsiteY599" fmla="*/ 686740 h 3089525"/>
              <a:gd name="connsiteX600" fmla="*/ 0 w 5851096"/>
              <a:gd name="connsiteY600" fmla="*/ 549764 h 3089525"/>
              <a:gd name="connsiteX601" fmla="*/ 27617 w 5851096"/>
              <a:gd name="connsiteY601" fmla="*/ 556541 h 3089525"/>
              <a:gd name="connsiteX602" fmla="*/ 612962 w 5851096"/>
              <a:gd name="connsiteY602" fmla="*/ 1241127 h 3089525"/>
              <a:gd name="connsiteX603" fmla="*/ 613492 w 5851096"/>
              <a:gd name="connsiteY603" fmla="*/ 1241192 h 3089525"/>
              <a:gd name="connsiteX604" fmla="*/ 614057 w 5851096"/>
              <a:gd name="connsiteY604" fmla="*/ 1248124 h 3089525"/>
              <a:gd name="connsiteX605" fmla="*/ 621865 w 5851096"/>
              <a:gd name="connsiteY605" fmla="*/ 1343926 h 3089525"/>
              <a:gd name="connsiteX606" fmla="*/ 623299 w 5851096"/>
              <a:gd name="connsiteY606" fmla="*/ 1361522 h 3089525"/>
              <a:gd name="connsiteX607" fmla="*/ 622679 w 5851096"/>
              <a:gd name="connsiteY607" fmla="*/ 1373376 h 3089525"/>
              <a:gd name="connsiteX608" fmla="*/ 622157 w 5851096"/>
              <a:gd name="connsiteY608" fmla="*/ 1373341 h 3089525"/>
              <a:gd name="connsiteX609" fmla="*/ 622129 w 5851096"/>
              <a:gd name="connsiteY609" fmla="*/ 1373854 h 3089525"/>
              <a:gd name="connsiteX610" fmla="*/ 604221 w 5851096"/>
              <a:gd name="connsiteY610" fmla="*/ 1372169 h 3089525"/>
              <a:gd name="connsiteX611" fmla="*/ 504394 w 5851096"/>
              <a:gd name="connsiteY611" fmla="*/ 1362780 h 3089525"/>
              <a:gd name="connsiteX612" fmla="*/ 487429 w 5851096"/>
              <a:gd name="connsiteY612" fmla="*/ 1361184 h 3089525"/>
              <a:gd name="connsiteX613" fmla="*/ 487308 w 5851096"/>
              <a:gd name="connsiteY613" fmla="*/ 1359994 h 3089525"/>
              <a:gd name="connsiteX614" fmla="*/ 5260 w 5851096"/>
              <a:gd name="connsiteY614" fmla="*/ 1114967 h 3089525"/>
              <a:gd name="connsiteX615" fmla="*/ 0 w 5851096"/>
              <a:gd name="connsiteY615" fmla="*/ 2216459 h 3089525"/>
              <a:gd name="connsiteX616" fmla="*/ 0 w 5851096"/>
              <a:gd name="connsiteY616" fmla="*/ 2080559 h 3089525"/>
              <a:gd name="connsiteX617" fmla="*/ 9744 w 5851096"/>
              <a:gd name="connsiteY617" fmla="*/ 2077760 h 3089525"/>
              <a:gd name="connsiteX618" fmla="*/ 473318 w 5851096"/>
              <a:gd name="connsiteY618" fmla="*/ 1547735 h 3089525"/>
              <a:gd name="connsiteX619" fmla="*/ 33374 w 5851096"/>
              <a:gd name="connsiteY619" fmla="*/ 1824276 h 3089525"/>
              <a:gd name="connsiteX620" fmla="*/ 0 w 5851096"/>
              <a:gd name="connsiteY620" fmla="*/ 1875663 h 3089525"/>
              <a:gd name="connsiteX621" fmla="*/ 0 w 5851096"/>
              <a:gd name="connsiteY621" fmla="*/ 1661750 h 3089525"/>
              <a:gd name="connsiteX622" fmla="*/ 5257 w 5851096"/>
              <a:gd name="connsiteY622" fmla="*/ 1655695 h 3089525"/>
              <a:gd name="connsiteX623" fmla="*/ 487305 w 5851096"/>
              <a:gd name="connsiteY623" fmla="*/ 1412593 h 3089525"/>
              <a:gd name="connsiteX624" fmla="*/ 487427 w 5851096"/>
              <a:gd name="connsiteY624" fmla="*/ 1411413 h 3089525"/>
              <a:gd name="connsiteX625" fmla="*/ 504388 w 5851096"/>
              <a:gd name="connsiteY625" fmla="*/ 1409831 h 3089525"/>
              <a:gd name="connsiteX626" fmla="*/ 604251 w 5851096"/>
              <a:gd name="connsiteY626" fmla="*/ 1400511 h 3089525"/>
              <a:gd name="connsiteX627" fmla="*/ 622127 w 5851096"/>
              <a:gd name="connsiteY627" fmla="*/ 1398843 h 3089525"/>
              <a:gd name="connsiteX628" fmla="*/ 622154 w 5851096"/>
              <a:gd name="connsiteY628" fmla="*/ 1399351 h 3089525"/>
              <a:gd name="connsiteX629" fmla="*/ 622675 w 5851096"/>
              <a:gd name="connsiteY629" fmla="*/ 1399317 h 3089525"/>
              <a:gd name="connsiteX630" fmla="*/ 623297 w 5851096"/>
              <a:gd name="connsiteY630" fmla="*/ 1411078 h 3089525"/>
              <a:gd name="connsiteX631" fmla="*/ 621863 w 5851096"/>
              <a:gd name="connsiteY631" fmla="*/ 1428529 h 3089525"/>
              <a:gd name="connsiteX632" fmla="*/ 614051 w 5851096"/>
              <a:gd name="connsiteY632" fmla="*/ 1523599 h 3089525"/>
              <a:gd name="connsiteX633" fmla="*/ 613488 w 5851096"/>
              <a:gd name="connsiteY633" fmla="*/ 1530463 h 3089525"/>
              <a:gd name="connsiteX634" fmla="*/ 612959 w 5851096"/>
              <a:gd name="connsiteY634" fmla="*/ 1530527 h 3089525"/>
              <a:gd name="connsiteX635" fmla="*/ 27613 w 5851096"/>
              <a:gd name="connsiteY635" fmla="*/ 2209736 h 3089525"/>
              <a:gd name="connsiteX636" fmla="*/ 0 w 5851096"/>
              <a:gd name="connsiteY636" fmla="*/ 2867081 h 3089525"/>
              <a:gd name="connsiteX637" fmla="*/ 0 w 5851096"/>
              <a:gd name="connsiteY637" fmla="*/ 2651475 h 3089525"/>
              <a:gd name="connsiteX638" fmla="*/ 33376 w 5851096"/>
              <a:gd name="connsiteY638" fmla="*/ 2703272 h 3089525"/>
              <a:gd name="connsiteX639" fmla="*/ 473320 w 5851096"/>
              <a:gd name="connsiteY639" fmla="*/ 2982001 h 3089525"/>
              <a:gd name="connsiteX640" fmla="*/ 9746 w 5851096"/>
              <a:gd name="connsiteY640" fmla="*/ 2447782 h 3089525"/>
              <a:gd name="connsiteX641" fmla="*/ 0 w 5851096"/>
              <a:gd name="connsiteY641" fmla="*/ 2444960 h 3089525"/>
              <a:gd name="connsiteX642" fmla="*/ 0 w 5851096"/>
              <a:gd name="connsiteY642" fmla="*/ 2307984 h 3089525"/>
              <a:gd name="connsiteX643" fmla="*/ 27617 w 5851096"/>
              <a:gd name="connsiteY643" fmla="*/ 2314760 h 3089525"/>
              <a:gd name="connsiteX644" fmla="*/ 612962 w 5851096"/>
              <a:gd name="connsiteY644" fmla="*/ 2999346 h 3089525"/>
              <a:gd name="connsiteX645" fmla="*/ 613492 w 5851096"/>
              <a:gd name="connsiteY645" fmla="*/ 2999411 h 3089525"/>
              <a:gd name="connsiteX646" fmla="*/ 614056 w 5851096"/>
              <a:gd name="connsiteY646" fmla="*/ 3006343 h 3089525"/>
              <a:gd name="connsiteX647" fmla="*/ 620836 w 5851096"/>
              <a:gd name="connsiteY647" fmla="*/ 3089525 h 3089525"/>
              <a:gd name="connsiteX648" fmla="*/ 370396 w 5851096"/>
              <a:gd name="connsiteY648" fmla="*/ 3089525 h 3089525"/>
              <a:gd name="connsiteX649" fmla="*/ 350661 w 5851096"/>
              <a:gd name="connsiteY649" fmla="*/ 3084682 h 3089525"/>
              <a:gd name="connsiteX650" fmla="*/ 5260 w 5851096"/>
              <a:gd name="connsiteY650" fmla="*/ 2873187 h 3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5851096" h="3089525">
                <a:moveTo>
                  <a:pt x="5215514" y="659222"/>
                </a:moveTo>
                <a:cubicBezTo>
                  <a:pt x="5271247" y="939930"/>
                  <a:pt x="5495997" y="1162499"/>
                  <a:pt x="5783878" y="1223782"/>
                </a:cubicBezTo>
                <a:cubicBezTo>
                  <a:pt x="5728146" y="943074"/>
                  <a:pt x="5503395" y="720505"/>
                  <a:pt x="5215514" y="659222"/>
                </a:cubicBezTo>
                <a:close/>
                <a:moveTo>
                  <a:pt x="5215514" y="2417442"/>
                </a:moveTo>
                <a:cubicBezTo>
                  <a:pt x="5271247" y="2698150"/>
                  <a:pt x="5495997" y="2920718"/>
                  <a:pt x="5783878" y="2982001"/>
                </a:cubicBezTo>
                <a:cubicBezTo>
                  <a:pt x="5728146" y="2701294"/>
                  <a:pt x="5503395" y="2478725"/>
                  <a:pt x="5215514" y="2417442"/>
                </a:cubicBezTo>
                <a:close/>
                <a:moveTo>
                  <a:pt x="5215512" y="2107862"/>
                </a:moveTo>
                <a:cubicBezTo>
                  <a:pt x="5503392" y="2047060"/>
                  <a:pt x="5728143" y="1826239"/>
                  <a:pt x="5783876" y="1547735"/>
                </a:cubicBezTo>
                <a:cubicBezTo>
                  <a:pt x="5495995" y="1608537"/>
                  <a:pt x="5271244" y="1829358"/>
                  <a:pt x="5215512" y="2107862"/>
                </a:cubicBezTo>
                <a:close/>
                <a:moveTo>
                  <a:pt x="5065535" y="521483"/>
                </a:moveTo>
                <a:lnTo>
                  <a:pt x="5066157" y="509629"/>
                </a:lnTo>
                <a:lnTo>
                  <a:pt x="5066678" y="509663"/>
                </a:lnTo>
                <a:lnTo>
                  <a:pt x="5066705" y="509151"/>
                </a:lnTo>
                <a:lnTo>
                  <a:pt x="5084580" y="510833"/>
                </a:lnTo>
                <a:cubicBezTo>
                  <a:pt x="5118460" y="511379"/>
                  <a:pt x="5151823" y="514468"/>
                  <a:pt x="5184444" y="520226"/>
                </a:cubicBezTo>
                <a:cubicBezTo>
                  <a:pt x="5190277" y="519792"/>
                  <a:pt x="5195851" y="520774"/>
                  <a:pt x="5201405" y="521820"/>
                </a:cubicBezTo>
                <a:lnTo>
                  <a:pt x="5201527" y="523010"/>
                </a:lnTo>
                <a:cubicBezTo>
                  <a:pt x="5483077" y="569171"/>
                  <a:pt x="5718838" y="744362"/>
                  <a:pt x="5841311" y="983324"/>
                </a:cubicBezTo>
                <a:lnTo>
                  <a:pt x="5851096" y="1006985"/>
                </a:lnTo>
                <a:lnTo>
                  <a:pt x="5851096" y="1366179"/>
                </a:lnTo>
                <a:lnTo>
                  <a:pt x="5814952" y="1362779"/>
                </a:lnTo>
                <a:cubicBezTo>
                  <a:pt x="5809118" y="1363214"/>
                  <a:pt x="5803543" y="1362231"/>
                  <a:pt x="5797987" y="1361184"/>
                </a:cubicBezTo>
                <a:lnTo>
                  <a:pt x="5797866" y="1359994"/>
                </a:lnTo>
                <a:cubicBezTo>
                  <a:pt x="5422466" y="1298446"/>
                  <a:pt x="5128467" y="1007510"/>
                  <a:pt x="5075873" y="641878"/>
                </a:cubicBezTo>
                <a:cubicBezTo>
                  <a:pt x="5075697" y="641823"/>
                  <a:pt x="5075522" y="641817"/>
                  <a:pt x="5075344" y="641812"/>
                </a:cubicBezTo>
                <a:lnTo>
                  <a:pt x="5074781" y="634895"/>
                </a:lnTo>
                <a:cubicBezTo>
                  <a:pt x="5069489" y="603550"/>
                  <a:pt x="5066925" y="571542"/>
                  <a:pt x="5066970" y="539073"/>
                </a:cubicBezTo>
                <a:cubicBezTo>
                  <a:pt x="5065597" y="533241"/>
                  <a:pt x="5065535" y="527369"/>
                  <a:pt x="5065535" y="521483"/>
                </a:cubicBezTo>
                <a:close/>
                <a:moveTo>
                  <a:pt x="5065535" y="2279702"/>
                </a:moveTo>
                <a:lnTo>
                  <a:pt x="5066157" y="2267848"/>
                </a:lnTo>
                <a:lnTo>
                  <a:pt x="5066678" y="2267882"/>
                </a:lnTo>
                <a:lnTo>
                  <a:pt x="5066705" y="2267371"/>
                </a:lnTo>
                <a:lnTo>
                  <a:pt x="5084580" y="2269052"/>
                </a:lnTo>
                <a:cubicBezTo>
                  <a:pt x="5118460" y="2269598"/>
                  <a:pt x="5151823" y="2272687"/>
                  <a:pt x="5184444" y="2278445"/>
                </a:cubicBezTo>
                <a:cubicBezTo>
                  <a:pt x="5190277" y="2278011"/>
                  <a:pt x="5195851" y="2278993"/>
                  <a:pt x="5201405" y="2280040"/>
                </a:cubicBezTo>
                <a:lnTo>
                  <a:pt x="5201527" y="2281230"/>
                </a:lnTo>
                <a:cubicBezTo>
                  <a:pt x="5483077" y="2327390"/>
                  <a:pt x="5718838" y="2502582"/>
                  <a:pt x="5841311" y="2741544"/>
                </a:cubicBezTo>
                <a:lnTo>
                  <a:pt x="5851096" y="2765204"/>
                </a:lnTo>
                <a:lnTo>
                  <a:pt x="5851096" y="3089525"/>
                </a:lnTo>
                <a:lnTo>
                  <a:pt x="5680952" y="3089525"/>
                </a:lnTo>
                <a:lnTo>
                  <a:pt x="5661219" y="3084683"/>
                </a:lnTo>
                <a:cubicBezTo>
                  <a:pt x="5352738" y="2982764"/>
                  <a:pt x="5121893" y="2720025"/>
                  <a:pt x="5075873" y="2400097"/>
                </a:cubicBezTo>
                <a:cubicBezTo>
                  <a:pt x="5075697" y="2400042"/>
                  <a:pt x="5075522" y="2400037"/>
                  <a:pt x="5075344" y="2400032"/>
                </a:cubicBezTo>
                <a:lnTo>
                  <a:pt x="5074781" y="2393114"/>
                </a:lnTo>
                <a:cubicBezTo>
                  <a:pt x="5069489" y="2361770"/>
                  <a:pt x="5066925" y="2329761"/>
                  <a:pt x="5066970" y="2297292"/>
                </a:cubicBezTo>
                <a:cubicBezTo>
                  <a:pt x="5065597" y="2291461"/>
                  <a:pt x="5065535" y="2285589"/>
                  <a:pt x="5065535" y="2279702"/>
                </a:cubicBezTo>
                <a:close/>
                <a:moveTo>
                  <a:pt x="5065533" y="486299"/>
                </a:moveTo>
                <a:cubicBezTo>
                  <a:pt x="5065533" y="480458"/>
                  <a:pt x="5065595" y="474631"/>
                  <a:pt x="5066968" y="468842"/>
                </a:cubicBezTo>
                <a:cubicBezTo>
                  <a:pt x="5066923" y="436636"/>
                  <a:pt x="5069486" y="404884"/>
                  <a:pt x="5074776" y="373792"/>
                </a:cubicBezTo>
                <a:lnTo>
                  <a:pt x="5075341" y="366915"/>
                </a:lnTo>
                <a:cubicBezTo>
                  <a:pt x="5075518" y="366910"/>
                  <a:pt x="5075694" y="366905"/>
                  <a:pt x="5075869" y="366850"/>
                </a:cubicBezTo>
                <a:cubicBezTo>
                  <a:pt x="5089628" y="271960"/>
                  <a:pt x="5119903" y="182140"/>
                  <a:pt x="5163966" y="100280"/>
                </a:cubicBezTo>
                <a:lnTo>
                  <a:pt x="5229488" y="0"/>
                </a:lnTo>
                <a:lnTo>
                  <a:pt x="5405629" y="0"/>
                </a:lnTo>
                <a:lnTo>
                  <a:pt x="5334254" y="79433"/>
                </a:lnTo>
                <a:cubicBezTo>
                  <a:pt x="5276439" y="159050"/>
                  <a:pt x="5235311" y="250706"/>
                  <a:pt x="5215512" y="349642"/>
                </a:cubicBezTo>
                <a:cubicBezTo>
                  <a:pt x="5406992" y="309201"/>
                  <a:pt x="5570544" y="197965"/>
                  <a:pt x="5674730" y="45955"/>
                </a:cubicBezTo>
                <a:lnTo>
                  <a:pt x="5697983" y="0"/>
                </a:lnTo>
                <a:lnTo>
                  <a:pt x="5851096" y="0"/>
                </a:lnTo>
                <a:lnTo>
                  <a:pt x="5851096" y="4349"/>
                </a:lnTo>
                <a:lnTo>
                  <a:pt x="5799246" y="99096"/>
                </a:lnTo>
                <a:cubicBezTo>
                  <a:pt x="5669765" y="299632"/>
                  <a:pt x="5454064" y="443705"/>
                  <a:pt x="5201524" y="484784"/>
                </a:cubicBezTo>
                <a:lnTo>
                  <a:pt x="5201403" y="485964"/>
                </a:lnTo>
                <a:cubicBezTo>
                  <a:pt x="5195847" y="487004"/>
                  <a:pt x="5190272" y="487979"/>
                  <a:pt x="5184438" y="487548"/>
                </a:cubicBezTo>
                <a:cubicBezTo>
                  <a:pt x="5151829" y="493257"/>
                  <a:pt x="5118478" y="496322"/>
                  <a:pt x="5084610" y="496864"/>
                </a:cubicBezTo>
                <a:lnTo>
                  <a:pt x="5066703" y="498535"/>
                </a:lnTo>
                <a:lnTo>
                  <a:pt x="5066676" y="498027"/>
                </a:lnTo>
                <a:lnTo>
                  <a:pt x="5066154" y="498061"/>
                </a:lnTo>
                <a:cubicBezTo>
                  <a:pt x="5065562" y="494151"/>
                  <a:pt x="5065533" y="490228"/>
                  <a:pt x="5065533" y="486299"/>
                </a:cubicBezTo>
                <a:close/>
                <a:moveTo>
                  <a:pt x="5065533" y="2244520"/>
                </a:moveTo>
                <a:cubicBezTo>
                  <a:pt x="5065533" y="2238678"/>
                  <a:pt x="5065595" y="2232850"/>
                  <a:pt x="5066968" y="2227062"/>
                </a:cubicBezTo>
                <a:cubicBezTo>
                  <a:pt x="5066923" y="2194855"/>
                  <a:pt x="5069486" y="2163105"/>
                  <a:pt x="5074776" y="2132012"/>
                </a:cubicBezTo>
                <a:lnTo>
                  <a:pt x="5075341" y="2125135"/>
                </a:lnTo>
                <a:cubicBezTo>
                  <a:pt x="5075518" y="2125130"/>
                  <a:pt x="5075694" y="2125125"/>
                  <a:pt x="5075869" y="2125070"/>
                </a:cubicBezTo>
                <a:cubicBezTo>
                  <a:pt x="5128465" y="1762307"/>
                  <a:pt x="5422464" y="1473657"/>
                  <a:pt x="5797863" y="1412593"/>
                </a:cubicBezTo>
                <a:lnTo>
                  <a:pt x="5797985" y="1411413"/>
                </a:lnTo>
                <a:cubicBezTo>
                  <a:pt x="5803539" y="1410374"/>
                  <a:pt x="5809112" y="1409399"/>
                  <a:pt x="5814946" y="1409830"/>
                </a:cubicBezTo>
                <a:lnTo>
                  <a:pt x="5851096" y="1406457"/>
                </a:lnTo>
                <a:lnTo>
                  <a:pt x="5851096" y="1762823"/>
                </a:lnTo>
                <a:lnTo>
                  <a:pt x="5841309" y="1786304"/>
                </a:lnTo>
                <a:cubicBezTo>
                  <a:pt x="5718836" y="2023390"/>
                  <a:pt x="5483074" y="2197206"/>
                  <a:pt x="5201524" y="2243004"/>
                </a:cubicBezTo>
                <a:lnTo>
                  <a:pt x="5201403" y="2244184"/>
                </a:lnTo>
                <a:cubicBezTo>
                  <a:pt x="5195847" y="2245223"/>
                  <a:pt x="5190272" y="2246198"/>
                  <a:pt x="5184438" y="2245767"/>
                </a:cubicBezTo>
                <a:cubicBezTo>
                  <a:pt x="5151829" y="2251477"/>
                  <a:pt x="5118478" y="2254542"/>
                  <a:pt x="5084610" y="2255084"/>
                </a:cubicBezTo>
                <a:lnTo>
                  <a:pt x="5066703" y="2256755"/>
                </a:lnTo>
                <a:lnTo>
                  <a:pt x="5066676" y="2256246"/>
                </a:lnTo>
                <a:lnTo>
                  <a:pt x="5066154" y="2256280"/>
                </a:lnTo>
                <a:cubicBezTo>
                  <a:pt x="5065562" y="2252372"/>
                  <a:pt x="5065533" y="2248449"/>
                  <a:pt x="5065533" y="2244520"/>
                </a:cubicBezTo>
                <a:close/>
                <a:moveTo>
                  <a:pt x="4325732" y="1223782"/>
                </a:moveTo>
                <a:cubicBezTo>
                  <a:pt x="4613612" y="1162499"/>
                  <a:pt x="4838363" y="939930"/>
                  <a:pt x="4894096" y="659222"/>
                </a:cubicBezTo>
                <a:cubicBezTo>
                  <a:pt x="4606215" y="720505"/>
                  <a:pt x="4381464" y="943074"/>
                  <a:pt x="4325732" y="1223782"/>
                </a:cubicBezTo>
                <a:close/>
                <a:moveTo>
                  <a:pt x="4325732" y="1547735"/>
                </a:moveTo>
                <a:cubicBezTo>
                  <a:pt x="4381465" y="1826239"/>
                  <a:pt x="4606215" y="2047060"/>
                  <a:pt x="4894096" y="2107862"/>
                </a:cubicBezTo>
                <a:cubicBezTo>
                  <a:pt x="4838364" y="1829358"/>
                  <a:pt x="4613612" y="1608537"/>
                  <a:pt x="4325732" y="1547735"/>
                </a:cubicBezTo>
                <a:close/>
                <a:moveTo>
                  <a:pt x="4325732" y="2982001"/>
                </a:moveTo>
                <a:cubicBezTo>
                  <a:pt x="4613612" y="2920718"/>
                  <a:pt x="4838363" y="2698150"/>
                  <a:pt x="4894096" y="2417442"/>
                </a:cubicBezTo>
                <a:cubicBezTo>
                  <a:pt x="4606215" y="2478725"/>
                  <a:pt x="4381464" y="2701294"/>
                  <a:pt x="4325732" y="2982001"/>
                </a:cubicBezTo>
                <a:close/>
                <a:moveTo>
                  <a:pt x="4256134" y="0"/>
                </a:moveTo>
                <a:lnTo>
                  <a:pt x="4411625" y="0"/>
                </a:lnTo>
                <a:lnTo>
                  <a:pt x="4434878" y="45955"/>
                </a:lnTo>
                <a:cubicBezTo>
                  <a:pt x="4539065" y="197965"/>
                  <a:pt x="4702616" y="309201"/>
                  <a:pt x="4894096" y="349642"/>
                </a:cubicBezTo>
                <a:cubicBezTo>
                  <a:pt x="4874298" y="250706"/>
                  <a:pt x="4833170" y="159050"/>
                  <a:pt x="4775353" y="79433"/>
                </a:cubicBezTo>
                <a:lnTo>
                  <a:pt x="4703980" y="0"/>
                </a:lnTo>
                <a:lnTo>
                  <a:pt x="4880119" y="0"/>
                </a:lnTo>
                <a:lnTo>
                  <a:pt x="4945641" y="100280"/>
                </a:lnTo>
                <a:cubicBezTo>
                  <a:pt x="4989705" y="182140"/>
                  <a:pt x="5019980" y="271960"/>
                  <a:pt x="5033738" y="366850"/>
                </a:cubicBezTo>
                <a:cubicBezTo>
                  <a:pt x="5033914" y="366905"/>
                  <a:pt x="5034090" y="366910"/>
                  <a:pt x="5034267" y="366915"/>
                </a:cubicBezTo>
                <a:lnTo>
                  <a:pt x="5034832" y="373792"/>
                </a:lnTo>
                <a:cubicBezTo>
                  <a:pt x="5040122" y="404884"/>
                  <a:pt x="5042685" y="436636"/>
                  <a:pt x="5042640" y="468842"/>
                </a:cubicBezTo>
                <a:cubicBezTo>
                  <a:pt x="5044013" y="474631"/>
                  <a:pt x="5044074" y="480458"/>
                  <a:pt x="5044074" y="486299"/>
                </a:cubicBezTo>
                <a:cubicBezTo>
                  <a:pt x="5044074" y="490228"/>
                  <a:pt x="5044046" y="494151"/>
                  <a:pt x="5043454" y="498061"/>
                </a:cubicBezTo>
                <a:lnTo>
                  <a:pt x="5042932" y="498027"/>
                </a:lnTo>
                <a:lnTo>
                  <a:pt x="5042905" y="498535"/>
                </a:lnTo>
                <a:lnTo>
                  <a:pt x="5024997" y="496864"/>
                </a:lnTo>
                <a:cubicBezTo>
                  <a:pt x="4991129" y="496322"/>
                  <a:pt x="4957779" y="493257"/>
                  <a:pt x="4925170" y="487548"/>
                </a:cubicBezTo>
                <a:cubicBezTo>
                  <a:pt x="4919336" y="487979"/>
                  <a:pt x="4913761" y="487004"/>
                  <a:pt x="4908205" y="485964"/>
                </a:cubicBezTo>
                <a:lnTo>
                  <a:pt x="4908084" y="484784"/>
                </a:lnTo>
                <a:cubicBezTo>
                  <a:pt x="4655545" y="443705"/>
                  <a:pt x="4439844" y="299632"/>
                  <a:pt x="4310363" y="99096"/>
                </a:cubicBezTo>
                <a:close/>
                <a:moveTo>
                  <a:pt x="4178216" y="3089525"/>
                </a:moveTo>
                <a:lnTo>
                  <a:pt x="4184996" y="3006343"/>
                </a:lnTo>
                <a:lnTo>
                  <a:pt x="4185561" y="2999411"/>
                </a:lnTo>
                <a:cubicBezTo>
                  <a:pt x="4185737" y="2999406"/>
                  <a:pt x="4185914" y="2999401"/>
                  <a:pt x="4186090" y="2999346"/>
                </a:cubicBezTo>
                <a:cubicBezTo>
                  <a:pt x="4238685" y="2633713"/>
                  <a:pt x="4532684" y="2342777"/>
                  <a:pt x="4908083" y="2281230"/>
                </a:cubicBezTo>
                <a:lnTo>
                  <a:pt x="4908205" y="2280040"/>
                </a:lnTo>
                <a:cubicBezTo>
                  <a:pt x="4913759" y="2278993"/>
                  <a:pt x="4919332" y="2278011"/>
                  <a:pt x="4925166" y="2278445"/>
                </a:cubicBezTo>
                <a:cubicBezTo>
                  <a:pt x="4957787" y="2272687"/>
                  <a:pt x="4991150" y="2269598"/>
                  <a:pt x="5025030" y="2269052"/>
                </a:cubicBezTo>
                <a:lnTo>
                  <a:pt x="5042905" y="2267371"/>
                </a:lnTo>
                <a:lnTo>
                  <a:pt x="5042932" y="2267882"/>
                </a:lnTo>
                <a:lnTo>
                  <a:pt x="5043453" y="2267848"/>
                </a:lnTo>
                <a:lnTo>
                  <a:pt x="5044074" y="2279702"/>
                </a:lnTo>
                <a:cubicBezTo>
                  <a:pt x="5044074" y="2285589"/>
                  <a:pt x="5044013" y="2291461"/>
                  <a:pt x="5042640" y="2297292"/>
                </a:cubicBezTo>
                <a:cubicBezTo>
                  <a:pt x="5042685" y="2329761"/>
                  <a:pt x="5040121" y="2361770"/>
                  <a:pt x="5034829" y="2393114"/>
                </a:cubicBezTo>
                <a:lnTo>
                  <a:pt x="5034266" y="2400032"/>
                </a:lnTo>
                <a:cubicBezTo>
                  <a:pt x="5034088" y="2400037"/>
                  <a:pt x="5033912" y="2400042"/>
                  <a:pt x="5033737" y="2400097"/>
                </a:cubicBezTo>
                <a:cubicBezTo>
                  <a:pt x="4987717" y="2720025"/>
                  <a:pt x="4756872" y="2982764"/>
                  <a:pt x="4448391" y="3084683"/>
                </a:cubicBezTo>
                <a:lnTo>
                  <a:pt x="4428658" y="3089525"/>
                </a:lnTo>
                <a:close/>
                <a:moveTo>
                  <a:pt x="4175753" y="1361522"/>
                </a:moveTo>
                <a:cubicBezTo>
                  <a:pt x="4175753" y="1355634"/>
                  <a:pt x="4175815" y="1349760"/>
                  <a:pt x="4177187" y="1343926"/>
                </a:cubicBezTo>
                <a:cubicBezTo>
                  <a:pt x="4177144" y="1311465"/>
                  <a:pt x="4179705" y="1279462"/>
                  <a:pt x="4184996" y="1248124"/>
                </a:cubicBezTo>
                <a:lnTo>
                  <a:pt x="4185561" y="1241192"/>
                </a:lnTo>
                <a:cubicBezTo>
                  <a:pt x="4185737" y="1241187"/>
                  <a:pt x="4185914" y="1241182"/>
                  <a:pt x="4186090" y="1241127"/>
                </a:cubicBezTo>
                <a:cubicBezTo>
                  <a:pt x="4238685" y="875493"/>
                  <a:pt x="4532684" y="584557"/>
                  <a:pt x="4908083" y="523010"/>
                </a:cubicBezTo>
                <a:lnTo>
                  <a:pt x="4908205" y="521820"/>
                </a:lnTo>
                <a:cubicBezTo>
                  <a:pt x="4913759" y="520774"/>
                  <a:pt x="4919332" y="519792"/>
                  <a:pt x="4925166" y="520226"/>
                </a:cubicBezTo>
                <a:cubicBezTo>
                  <a:pt x="4957787" y="514468"/>
                  <a:pt x="4991150" y="511379"/>
                  <a:pt x="5025030" y="510833"/>
                </a:cubicBezTo>
                <a:lnTo>
                  <a:pt x="5042905" y="509151"/>
                </a:lnTo>
                <a:lnTo>
                  <a:pt x="5042932" y="509663"/>
                </a:lnTo>
                <a:lnTo>
                  <a:pt x="5043453" y="509629"/>
                </a:lnTo>
                <a:lnTo>
                  <a:pt x="5044074" y="521483"/>
                </a:lnTo>
                <a:cubicBezTo>
                  <a:pt x="5044074" y="527369"/>
                  <a:pt x="5044013" y="533241"/>
                  <a:pt x="5042640" y="539073"/>
                </a:cubicBezTo>
                <a:cubicBezTo>
                  <a:pt x="5042685" y="571542"/>
                  <a:pt x="5040121" y="603550"/>
                  <a:pt x="5034829" y="634895"/>
                </a:cubicBezTo>
                <a:lnTo>
                  <a:pt x="5034266" y="641812"/>
                </a:lnTo>
                <a:cubicBezTo>
                  <a:pt x="5034088" y="641817"/>
                  <a:pt x="5033912" y="641823"/>
                  <a:pt x="5033737" y="641878"/>
                </a:cubicBezTo>
                <a:cubicBezTo>
                  <a:pt x="4981143" y="1007510"/>
                  <a:pt x="4687144" y="1298446"/>
                  <a:pt x="4311744" y="1359994"/>
                </a:cubicBezTo>
                <a:lnTo>
                  <a:pt x="4311623" y="1361184"/>
                </a:lnTo>
                <a:cubicBezTo>
                  <a:pt x="4306067" y="1362231"/>
                  <a:pt x="4300492" y="1363214"/>
                  <a:pt x="4294658" y="1362780"/>
                </a:cubicBezTo>
                <a:cubicBezTo>
                  <a:pt x="4262048" y="1368535"/>
                  <a:pt x="4228698" y="1371623"/>
                  <a:pt x="4194831" y="1372169"/>
                </a:cubicBezTo>
                <a:lnTo>
                  <a:pt x="4176923" y="1373854"/>
                </a:lnTo>
                <a:lnTo>
                  <a:pt x="4176896" y="1373341"/>
                </a:lnTo>
                <a:lnTo>
                  <a:pt x="4176374" y="1373376"/>
                </a:lnTo>
                <a:cubicBezTo>
                  <a:pt x="4175781" y="1369436"/>
                  <a:pt x="4175753" y="1365482"/>
                  <a:pt x="4175753" y="1361522"/>
                </a:cubicBezTo>
                <a:close/>
                <a:moveTo>
                  <a:pt x="4175753" y="1411078"/>
                </a:moveTo>
                <a:lnTo>
                  <a:pt x="4176375" y="1399317"/>
                </a:lnTo>
                <a:lnTo>
                  <a:pt x="4176896" y="1399351"/>
                </a:lnTo>
                <a:lnTo>
                  <a:pt x="4176923" y="1398843"/>
                </a:lnTo>
                <a:lnTo>
                  <a:pt x="4194799" y="1400511"/>
                </a:lnTo>
                <a:cubicBezTo>
                  <a:pt x="4228677" y="1401053"/>
                  <a:pt x="4262041" y="1404118"/>
                  <a:pt x="4294662" y="1409831"/>
                </a:cubicBezTo>
                <a:cubicBezTo>
                  <a:pt x="4300495" y="1409399"/>
                  <a:pt x="4306069" y="1410375"/>
                  <a:pt x="4311623" y="1411413"/>
                </a:cubicBezTo>
                <a:lnTo>
                  <a:pt x="4311745" y="1412593"/>
                </a:lnTo>
                <a:cubicBezTo>
                  <a:pt x="4687144" y="1473657"/>
                  <a:pt x="4981143" y="1762307"/>
                  <a:pt x="5033738" y="2125070"/>
                </a:cubicBezTo>
                <a:cubicBezTo>
                  <a:pt x="5033914" y="2125125"/>
                  <a:pt x="5034090" y="2125130"/>
                  <a:pt x="5034267" y="2125135"/>
                </a:cubicBezTo>
                <a:lnTo>
                  <a:pt x="5034832" y="2132012"/>
                </a:lnTo>
                <a:cubicBezTo>
                  <a:pt x="5040122" y="2163105"/>
                  <a:pt x="5042685" y="2194855"/>
                  <a:pt x="5042640" y="2227062"/>
                </a:cubicBezTo>
                <a:cubicBezTo>
                  <a:pt x="5044013" y="2232850"/>
                  <a:pt x="5044074" y="2238678"/>
                  <a:pt x="5044074" y="2244520"/>
                </a:cubicBezTo>
                <a:cubicBezTo>
                  <a:pt x="5044074" y="2248449"/>
                  <a:pt x="5044046" y="2252372"/>
                  <a:pt x="5043454" y="2256280"/>
                </a:cubicBezTo>
                <a:lnTo>
                  <a:pt x="5042932" y="2256246"/>
                </a:lnTo>
                <a:lnTo>
                  <a:pt x="5042905" y="2256755"/>
                </a:lnTo>
                <a:lnTo>
                  <a:pt x="5024997" y="2255084"/>
                </a:lnTo>
                <a:cubicBezTo>
                  <a:pt x="4991129" y="2254542"/>
                  <a:pt x="4957779" y="2251477"/>
                  <a:pt x="4925170" y="2245767"/>
                </a:cubicBezTo>
                <a:cubicBezTo>
                  <a:pt x="4919336" y="2246198"/>
                  <a:pt x="4913761" y="2245223"/>
                  <a:pt x="4908205" y="2244184"/>
                </a:cubicBezTo>
                <a:lnTo>
                  <a:pt x="4908084" y="2243004"/>
                </a:lnTo>
                <a:cubicBezTo>
                  <a:pt x="4532684" y="2181939"/>
                  <a:pt x="4238685" y="1893288"/>
                  <a:pt x="4186091" y="1530527"/>
                </a:cubicBezTo>
                <a:cubicBezTo>
                  <a:pt x="4185915" y="1530472"/>
                  <a:pt x="4185739" y="1530468"/>
                  <a:pt x="4185562" y="1530463"/>
                </a:cubicBezTo>
                <a:lnTo>
                  <a:pt x="4184999" y="1523599"/>
                </a:lnTo>
                <a:cubicBezTo>
                  <a:pt x="4179707" y="1492501"/>
                  <a:pt x="4177144" y="1460743"/>
                  <a:pt x="4177187" y="1428529"/>
                </a:cubicBezTo>
                <a:cubicBezTo>
                  <a:pt x="4175815" y="1422743"/>
                  <a:pt x="4175753" y="1416918"/>
                  <a:pt x="4175753" y="1411078"/>
                </a:cubicBezTo>
                <a:close/>
                <a:moveTo>
                  <a:pt x="3445328" y="659222"/>
                </a:moveTo>
                <a:cubicBezTo>
                  <a:pt x="3501061" y="939930"/>
                  <a:pt x="3725812" y="1162499"/>
                  <a:pt x="4013692" y="1223782"/>
                </a:cubicBezTo>
                <a:cubicBezTo>
                  <a:pt x="3957960" y="943074"/>
                  <a:pt x="3733209" y="720505"/>
                  <a:pt x="3445328" y="659222"/>
                </a:cubicBezTo>
                <a:close/>
                <a:moveTo>
                  <a:pt x="3445328" y="2417442"/>
                </a:moveTo>
                <a:cubicBezTo>
                  <a:pt x="3501061" y="2698150"/>
                  <a:pt x="3725812" y="2920718"/>
                  <a:pt x="4013692" y="2982001"/>
                </a:cubicBezTo>
                <a:cubicBezTo>
                  <a:pt x="3957960" y="2701294"/>
                  <a:pt x="3733209" y="2478725"/>
                  <a:pt x="3445328" y="2417442"/>
                </a:cubicBezTo>
                <a:close/>
                <a:moveTo>
                  <a:pt x="3445326" y="2107862"/>
                </a:moveTo>
                <a:cubicBezTo>
                  <a:pt x="3733207" y="2047060"/>
                  <a:pt x="3957957" y="1826239"/>
                  <a:pt x="4013690" y="1547735"/>
                </a:cubicBezTo>
                <a:cubicBezTo>
                  <a:pt x="3725809" y="1608537"/>
                  <a:pt x="3501058" y="1829358"/>
                  <a:pt x="3445326" y="2107862"/>
                </a:cubicBezTo>
                <a:close/>
                <a:moveTo>
                  <a:pt x="3295350" y="521483"/>
                </a:moveTo>
                <a:lnTo>
                  <a:pt x="3295971" y="509629"/>
                </a:lnTo>
                <a:lnTo>
                  <a:pt x="3296492" y="509663"/>
                </a:lnTo>
                <a:lnTo>
                  <a:pt x="3296519" y="509151"/>
                </a:lnTo>
                <a:lnTo>
                  <a:pt x="3314395" y="510833"/>
                </a:lnTo>
                <a:cubicBezTo>
                  <a:pt x="3348274" y="511379"/>
                  <a:pt x="3381637" y="514468"/>
                  <a:pt x="3414258" y="520226"/>
                </a:cubicBezTo>
                <a:cubicBezTo>
                  <a:pt x="3420092" y="519792"/>
                  <a:pt x="3425665" y="520774"/>
                  <a:pt x="3431219" y="521820"/>
                </a:cubicBezTo>
                <a:lnTo>
                  <a:pt x="3431341" y="523010"/>
                </a:lnTo>
                <a:cubicBezTo>
                  <a:pt x="3806740" y="584557"/>
                  <a:pt x="4100739" y="875493"/>
                  <a:pt x="4153335" y="1241127"/>
                </a:cubicBezTo>
                <a:cubicBezTo>
                  <a:pt x="4153510" y="1241182"/>
                  <a:pt x="4153688" y="1241187"/>
                  <a:pt x="4153863" y="1241192"/>
                </a:cubicBezTo>
                <a:lnTo>
                  <a:pt x="4154429" y="1248124"/>
                </a:lnTo>
                <a:cubicBezTo>
                  <a:pt x="4159718" y="1279462"/>
                  <a:pt x="4162281" y="1311465"/>
                  <a:pt x="4162237" y="1343926"/>
                </a:cubicBezTo>
                <a:cubicBezTo>
                  <a:pt x="4163610" y="1349760"/>
                  <a:pt x="4163671" y="1355634"/>
                  <a:pt x="4163671" y="1361522"/>
                </a:cubicBezTo>
                <a:cubicBezTo>
                  <a:pt x="4163671" y="1365482"/>
                  <a:pt x="4163642" y="1369436"/>
                  <a:pt x="4163050" y="1373376"/>
                </a:cubicBezTo>
                <a:lnTo>
                  <a:pt x="4162528" y="1373341"/>
                </a:lnTo>
                <a:lnTo>
                  <a:pt x="4162501" y="1373854"/>
                </a:lnTo>
                <a:lnTo>
                  <a:pt x="4144594" y="1372169"/>
                </a:lnTo>
                <a:cubicBezTo>
                  <a:pt x="4110727" y="1371623"/>
                  <a:pt x="4077375" y="1368535"/>
                  <a:pt x="4044766" y="1362780"/>
                </a:cubicBezTo>
                <a:cubicBezTo>
                  <a:pt x="4038932" y="1363214"/>
                  <a:pt x="4033357" y="1362231"/>
                  <a:pt x="4027802" y="1361184"/>
                </a:cubicBezTo>
                <a:lnTo>
                  <a:pt x="4027681" y="1359994"/>
                </a:lnTo>
                <a:cubicBezTo>
                  <a:pt x="3652280" y="1298446"/>
                  <a:pt x="3358281" y="1007510"/>
                  <a:pt x="3305687" y="641878"/>
                </a:cubicBezTo>
                <a:cubicBezTo>
                  <a:pt x="3305511" y="641823"/>
                  <a:pt x="3305336" y="641818"/>
                  <a:pt x="3305158" y="641812"/>
                </a:cubicBezTo>
                <a:lnTo>
                  <a:pt x="3304595" y="634895"/>
                </a:lnTo>
                <a:cubicBezTo>
                  <a:pt x="3299303" y="603550"/>
                  <a:pt x="3296740" y="571542"/>
                  <a:pt x="3296784" y="539073"/>
                </a:cubicBezTo>
                <a:cubicBezTo>
                  <a:pt x="3295411" y="533241"/>
                  <a:pt x="3295350" y="527369"/>
                  <a:pt x="3295350" y="521483"/>
                </a:cubicBezTo>
                <a:close/>
                <a:moveTo>
                  <a:pt x="3295350" y="2279702"/>
                </a:moveTo>
                <a:lnTo>
                  <a:pt x="3295971" y="2267848"/>
                </a:lnTo>
                <a:lnTo>
                  <a:pt x="3296492" y="2267882"/>
                </a:lnTo>
                <a:lnTo>
                  <a:pt x="3296519" y="2267371"/>
                </a:lnTo>
                <a:lnTo>
                  <a:pt x="3314395" y="2269052"/>
                </a:lnTo>
                <a:cubicBezTo>
                  <a:pt x="3348274" y="2269598"/>
                  <a:pt x="3381637" y="2272687"/>
                  <a:pt x="3414258" y="2278445"/>
                </a:cubicBezTo>
                <a:cubicBezTo>
                  <a:pt x="3420092" y="2278011"/>
                  <a:pt x="3425665" y="2278993"/>
                  <a:pt x="3431219" y="2280040"/>
                </a:cubicBezTo>
                <a:lnTo>
                  <a:pt x="3431341" y="2281230"/>
                </a:lnTo>
                <a:cubicBezTo>
                  <a:pt x="3806740" y="2342777"/>
                  <a:pt x="4100739" y="2633713"/>
                  <a:pt x="4153335" y="2999346"/>
                </a:cubicBezTo>
                <a:cubicBezTo>
                  <a:pt x="4153510" y="2999401"/>
                  <a:pt x="4153688" y="2999406"/>
                  <a:pt x="4153863" y="2999411"/>
                </a:cubicBezTo>
                <a:lnTo>
                  <a:pt x="4154429" y="3006343"/>
                </a:lnTo>
                <a:lnTo>
                  <a:pt x="4161209" y="3089525"/>
                </a:lnTo>
                <a:lnTo>
                  <a:pt x="3910768" y="3089525"/>
                </a:lnTo>
                <a:lnTo>
                  <a:pt x="3891034" y="3084683"/>
                </a:lnTo>
                <a:cubicBezTo>
                  <a:pt x="3582552" y="2982764"/>
                  <a:pt x="3351706" y="2720025"/>
                  <a:pt x="3305687" y="2400097"/>
                </a:cubicBezTo>
                <a:cubicBezTo>
                  <a:pt x="3305511" y="2400042"/>
                  <a:pt x="3305336" y="2400037"/>
                  <a:pt x="3305158" y="2400032"/>
                </a:cubicBezTo>
                <a:lnTo>
                  <a:pt x="3304595" y="2393114"/>
                </a:lnTo>
                <a:cubicBezTo>
                  <a:pt x="3299303" y="2361770"/>
                  <a:pt x="3296740" y="2329761"/>
                  <a:pt x="3296784" y="2297292"/>
                </a:cubicBezTo>
                <a:cubicBezTo>
                  <a:pt x="3295411" y="2291461"/>
                  <a:pt x="3295350" y="2285589"/>
                  <a:pt x="3295350" y="2279702"/>
                </a:cubicBezTo>
                <a:close/>
                <a:moveTo>
                  <a:pt x="3295347" y="486299"/>
                </a:moveTo>
                <a:cubicBezTo>
                  <a:pt x="3295347" y="480458"/>
                  <a:pt x="3295409" y="474631"/>
                  <a:pt x="3296782" y="468842"/>
                </a:cubicBezTo>
                <a:cubicBezTo>
                  <a:pt x="3296738" y="436636"/>
                  <a:pt x="3299300" y="404884"/>
                  <a:pt x="3304590" y="373792"/>
                </a:cubicBezTo>
                <a:lnTo>
                  <a:pt x="3305155" y="366915"/>
                </a:lnTo>
                <a:cubicBezTo>
                  <a:pt x="3305332" y="366910"/>
                  <a:pt x="3305508" y="366905"/>
                  <a:pt x="3305684" y="366850"/>
                </a:cubicBezTo>
                <a:cubicBezTo>
                  <a:pt x="3319442" y="271960"/>
                  <a:pt x="3349717" y="182140"/>
                  <a:pt x="3393781" y="100280"/>
                </a:cubicBezTo>
                <a:lnTo>
                  <a:pt x="3459303" y="0"/>
                </a:lnTo>
                <a:lnTo>
                  <a:pt x="3635443" y="0"/>
                </a:lnTo>
                <a:lnTo>
                  <a:pt x="3564068" y="79433"/>
                </a:lnTo>
                <a:cubicBezTo>
                  <a:pt x="3506253" y="159050"/>
                  <a:pt x="3465125" y="250706"/>
                  <a:pt x="3445326" y="349642"/>
                </a:cubicBezTo>
                <a:cubicBezTo>
                  <a:pt x="3636807" y="309201"/>
                  <a:pt x="3800358" y="197965"/>
                  <a:pt x="3904544" y="45955"/>
                </a:cubicBezTo>
                <a:lnTo>
                  <a:pt x="3927798" y="0"/>
                </a:lnTo>
                <a:lnTo>
                  <a:pt x="4083290" y="0"/>
                </a:lnTo>
                <a:lnTo>
                  <a:pt x="4029061" y="99096"/>
                </a:lnTo>
                <a:cubicBezTo>
                  <a:pt x="3899579" y="299632"/>
                  <a:pt x="3683877" y="443705"/>
                  <a:pt x="3431338" y="484784"/>
                </a:cubicBezTo>
                <a:lnTo>
                  <a:pt x="3431217" y="485964"/>
                </a:lnTo>
                <a:cubicBezTo>
                  <a:pt x="3425661" y="487004"/>
                  <a:pt x="3420086" y="487979"/>
                  <a:pt x="3414252" y="487548"/>
                </a:cubicBezTo>
                <a:cubicBezTo>
                  <a:pt x="3381643" y="493257"/>
                  <a:pt x="3348292" y="496322"/>
                  <a:pt x="3314425" y="496864"/>
                </a:cubicBezTo>
                <a:lnTo>
                  <a:pt x="3296517" y="498535"/>
                </a:lnTo>
                <a:lnTo>
                  <a:pt x="3296490" y="498027"/>
                </a:lnTo>
                <a:lnTo>
                  <a:pt x="3295968" y="498061"/>
                </a:lnTo>
                <a:cubicBezTo>
                  <a:pt x="3295376" y="494151"/>
                  <a:pt x="3295347" y="490228"/>
                  <a:pt x="3295347" y="486299"/>
                </a:cubicBezTo>
                <a:close/>
                <a:moveTo>
                  <a:pt x="3295347" y="2244520"/>
                </a:moveTo>
                <a:cubicBezTo>
                  <a:pt x="3295347" y="2238678"/>
                  <a:pt x="3295409" y="2232850"/>
                  <a:pt x="3296782" y="2227062"/>
                </a:cubicBezTo>
                <a:cubicBezTo>
                  <a:pt x="3296738" y="2194855"/>
                  <a:pt x="3299300" y="2163105"/>
                  <a:pt x="3304590" y="2132012"/>
                </a:cubicBezTo>
                <a:lnTo>
                  <a:pt x="3305155" y="2125135"/>
                </a:lnTo>
                <a:cubicBezTo>
                  <a:pt x="3305332" y="2125130"/>
                  <a:pt x="3305508" y="2125125"/>
                  <a:pt x="3305684" y="2125070"/>
                </a:cubicBezTo>
                <a:cubicBezTo>
                  <a:pt x="3358279" y="1762307"/>
                  <a:pt x="3652278" y="1473657"/>
                  <a:pt x="4027678" y="1412593"/>
                </a:cubicBezTo>
                <a:lnTo>
                  <a:pt x="4027800" y="1411413"/>
                </a:lnTo>
                <a:cubicBezTo>
                  <a:pt x="4033353" y="1410375"/>
                  <a:pt x="4038927" y="1409399"/>
                  <a:pt x="4044760" y="1409831"/>
                </a:cubicBezTo>
                <a:cubicBezTo>
                  <a:pt x="4077382" y="1404118"/>
                  <a:pt x="4110744" y="1401053"/>
                  <a:pt x="4144624" y="1400511"/>
                </a:cubicBezTo>
                <a:lnTo>
                  <a:pt x="4162499" y="1398843"/>
                </a:lnTo>
                <a:lnTo>
                  <a:pt x="4162526" y="1399351"/>
                </a:lnTo>
                <a:lnTo>
                  <a:pt x="4163047" y="1399317"/>
                </a:lnTo>
                <a:lnTo>
                  <a:pt x="4163669" y="1411078"/>
                </a:lnTo>
                <a:cubicBezTo>
                  <a:pt x="4163669" y="1416918"/>
                  <a:pt x="4163608" y="1422743"/>
                  <a:pt x="4162235" y="1428529"/>
                </a:cubicBezTo>
                <a:cubicBezTo>
                  <a:pt x="4162279" y="1460743"/>
                  <a:pt x="4159715" y="1492501"/>
                  <a:pt x="4154424" y="1523599"/>
                </a:cubicBezTo>
                <a:lnTo>
                  <a:pt x="4153860" y="1530463"/>
                </a:lnTo>
                <a:cubicBezTo>
                  <a:pt x="4153683" y="1530468"/>
                  <a:pt x="4153507" y="1530472"/>
                  <a:pt x="4153332" y="1530527"/>
                </a:cubicBezTo>
                <a:cubicBezTo>
                  <a:pt x="4100737" y="1893288"/>
                  <a:pt x="3806738" y="2181939"/>
                  <a:pt x="3431338" y="2243004"/>
                </a:cubicBezTo>
                <a:lnTo>
                  <a:pt x="3431217" y="2244184"/>
                </a:lnTo>
                <a:cubicBezTo>
                  <a:pt x="3425661" y="2245223"/>
                  <a:pt x="3420086" y="2246198"/>
                  <a:pt x="3414252" y="2245767"/>
                </a:cubicBezTo>
                <a:cubicBezTo>
                  <a:pt x="3381643" y="2251477"/>
                  <a:pt x="3348292" y="2254542"/>
                  <a:pt x="3314425" y="2255084"/>
                </a:cubicBezTo>
                <a:lnTo>
                  <a:pt x="3296517" y="2256755"/>
                </a:lnTo>
                <a:lnTo>
                  <a:pt x="3296490" y="2256246"/>
                </a:lnTo>
                <a:lnTo>
                  <a:pt x="3295968" y="2256280"/>
                </a:lnTo>
                <a:cubicBezTo>
                  <a:pt x="3295376" y="2252372"/>
                  <a:pt x="3295347" y="2248449"/>
                  <a:pt x="3295347" y="2244520"/>
                </a:cubicBezTo>
                <a:close/>
                <a:moveTo>
                  <a:pt x="2555546" y="1223782"/>
                </a:moveTo>
                <a:cubicBezTo>
                  <a:pt x="2843426" y="1162499"/>
                  <a:pt x="3068177" y="939930"/>
                  <a:pt x="3123910" y="659222"/>
                </a:cubicBezTo>
                <a:cubicBezTo>
                  <a:pt x="2836029" y="720505"/>
                  <a:pt x="2611278" y="943074"/>
                  <a:pt x="2555546" y="1223782"/>
                </a:cubicBezTo>
                <a:close/>
                <a:moveTo>
                  <a:pt x="2555546" y="1547735"/>
                </a:moveTo>
                <a:cubicBezTo>
                  <a:pt x="2611279" y="1826239"/>
                  <a:pt x="2836029" y="2047060"/>
                  <a:pt x="3123910" y="2107862"/>
                </a:cubicBezTo>
                <a:cubicBezTo>
                  <a:pt x="3068178" y="1829358"/>
                  <a:pt x="2843426" y="1608537"/>
                  <a:pt x="2555546" y="1547735"/>
                </a:cubicBezTo>
                <a:close/>
                <a:moveTo>
                  <a:pt x="2555546" y="2982001"/>
                </a:moveTo>
                <a:cubicBezTo>
                  <a:pt x="2843426" y="2920718"/>
                  <a:pt x="3068177" y="2698150"/>
                  <a:pt x="3123910" y="2417442"/>
                </a:cubicBezTo>
                <a:cubicBezTo>
                  <a:pt x="2836029" y="2478725"/>
                  <a:pt x="2611278" y="2701294"/>
                  <a:pt x="2555546" y="2982001"/>
                </a:cubicBezTo>
                <a:close/>
                <a:moveTo>
                  <a:pt x="2485948" y="0"/>
                </a:moveTo>
                <a:lnTo>
                  <a:pt x="2641440" y="0"/>
                </a:lnTo>
                <a:lnTo>
                  <a:pt x="2664693" y="45955"/>
                </a:lnTo>
                <a:cubicBezTo>
                  <a:pt x="2768879" y="197965"/>
                  <a:pt x="2932430" y="309201"/>
                  <a:pt x="3123910" y="349642"/>
                </a:cubicBezTo>
                <a:cubicBezTo>
                  <a:pt x="3104112" y="250706"/>
                  <a:pt x="3062984" y="159050"/>
                  <a:pt x="3005167" y="79433"/>
                </a:cubicBezTo>
                <a:lnTo>
                  <a:pt x="2933794" y="0"/>
                </a:lnTo>
                <a:lnTo>
                  <a:pt x="3109934" y="0"/>
                </a:lnTo>
                <a:lnTo>
                  <a:pt x="3175456" y="100280"/>
                </a:lnTo>
                <a:cubicBezTo>
                  <a:pt x="3219520" y="182140"/>
                  <a:pt x="3249795" y="271960"/>
                  <a:pt x="3263553" y="366850"/>
                </a:cubicBezTo>
                <a:cubicBezTo>
                  <a:pt x="3263728" y="366905"/>
                  <a:pt x="3263905" y="366910"/>
                  <a:pt x="3264081" y="366915"/>
                </a:cubicBezTo>
                <a:lnTo>
                  <a:pt x="3264647" y="373792"/>
                </a:lnTo>
                <a:cubicBezTo>
                  <a:pt x="3269936" y="404884"/>
                  <a:pt x="3272499" y="436636"/>
                  <a:pt x="3272455" y="468842"/>
                </a:cubicBezTo>
                <a:cubicBezTo>
                  <a:pt x="3273828" y="474631"/>
                  <a:pt x="3273888" y="480458"/>
                  <a:pt x="3273888" y="486299"/>
                </a:cubicBezTo>
                <a:cubicBezTo>
                  <a:pt x="3273888" y="490228"/>
                  <a:pt x="3273860" y="494151"/>
                  <a:pt x="3273268" y="498061"/>
                </a:cubicBezTo>
                <a:lnTo>
                  <a:pt x="3272746" y="498027"/>
                </a:lnTo>
                <a:lnTo>
                  <a:pt x="3272719" y="498535"/>
                </a:lnTo>
                <a:lnTo>
                  <a:pt x="3254811" y="496864"/>
                </a:lnTo>
                <a:cubicBezTo>
                  <a:pt x="3220945" y="496322"/>
                  <a:pt x="3187593" y="493257"/>
                  <a:pt x="3154984" y="487548"/>
                </a:cubicBezTo>
                <a:cubicBezTo>
                  <a:pt x="3149150" y="487979"/>
                  <a:pt x="3143575" y="487004"/>
                  <a:pt x="3138020" y="485964"/>
                </a:cubicBezTo>
                <a:lnTo>
                  <a:pt x="3137899" y="484784"/>
                </a:lnTo>
                <a:cubicBezTo>
                  <a:pt x="2885360" y="443705"/>
                  <a:pt x="2669659" y="299632"/>
                  <a:pt x="2540177" y="99096"/>
                </a:cubicBezTo>
                <a:close/>
                <a:moveTo>
                  <a:pt x="2408030" y="3089525"/>
                </a:moveTo>
                <a:lnTo>
                  <a:pt x="2414810" y="3006343"/>
                </a:lnTo>
                <a:lnTo>
                  <a:pt x="2415375" y="2999411"/>
                </a:lnTo>
                <a:cubicBezTo>
                  <a:pt x="2415552" y="2999406"/>
                  <a:pt x="2415728" y="2999401"/>
                  <a:pt x="2415904" y="2999346"/>
                </a:cubicBezTo>
                <a:cubicBezTo>
                  <a:pt x="2468499" y="2633713"/>
                  <a:pt x="2762498" y="2342777"/>
                  <a:pt x="3137898" y="2281230"/>
                </a:cubicBezTo>
                <a:lnTo>
                  <a:pt x="3138020" y="2280040"/>
                </a:lnTo>
                <a:cubicBezTo>
                  <a:pt x="3143573" y="2278993"/>
                  <a:pt x="3149146" y="2278011"/>
                  <a:pt x="3154980" y="2278445"/>
                </a:cubicBezTo>
                <a:cubicBezTo>
                  <a:pt x="3187602" y="2272687"/>
                  <a:pt x="3220964" y="2269598"/>
                  <a:pt x="3254844" y="2269052"/>
                </a:cubicBezTo>
                <a:lnTo>
                  <a:pt x="3272719" y="2267371"/>
                </a:lnTo>
                <a:lnTo>
                  <a:pt x="3272746" y="2267882"/>
                </a:lnTo>
                <a:lnTo>
                  <a:pt x="3273267" y="2267848"/>
                </a:lnTo>
                <a:lnTo>
                  <a:pt x="3273888" y="2279702"/>
                </a:lnTo>
                <a:cubicBezTo>
                  <a:pt x="3273888" y="2285589"/>
                  <a:pt x="3273828" y="2291461"/>
                  <a:pt x="3272455" y="2297292"/>
                </a:cubicBezTo>
                <a:cubicBezTo>
                  <a:pt x="3272499" y="2329761"/>
                  <a:pt x="3269935" y="2361770"/>
                  <a:pt x="3264644" y="2393114"/>
                </a:cubicBezTo>
                <a:lnTo>
                  <a:pt x="3264080" y="2400032"/>
                </a:lnTo>
                <a:cubicBezTo>
                  <a:pt x="3263903" y="2400037"/>
                  <a:pt x="3263726" y="2400042"/>
                  <a:pt x="3263552" y="2400097"/>
                </a:cubicBezTo>
                <a:cubicBezTo>
                  <a:pt x="3217532" y="2720025"/>
                  <a:pt x="2986686" y="2982764"/>
                  <a:pt x="2678205" y="3084683"/>
                </a:cubicBezTo>
                <a:lnTo>
                  <a:pt x="2658472" y="3089525"/>
                </a:lnTo>
                <a:close/>
                <a:moveTo>
                  <a:pt x="2405567" y="1361522"/>
                </a:moveTo>
                <a:cubicBezTo>
                  <a:pt x="2405567" y="1355634"/>
                  <a:pt x="2405629" y="1349760"/>
                  <a:pt x="2407002" y="1343926"/>
                </a:cubicBezTo>
                <a:cubicBezTo>
                  <a:pt x="2406958" y="1311465"/>
                  <a:pt x="2409520" y="1279462"/>
                  <a:pt x="2414810" y="1248124"/>
                </a:cubicBezTo>
                <a:lnTo>
                  <a:pt x="2415375" y="1241192"/>
                </a:lnTo>
                <a:cubicBezTo>
                  <a:pt x="2415552" y="1241187"/>
                  <a:pt x="2415728" y="1241182"/>
                  <a:pt x="2415904" y="1241127"/>
                </a:cubicBezTo>
                <a:cubicBezTo>
                  <a:pt x="2468499" y="875493"/>
                  <a:pt x="2762498" y="584557"/>
                  <a:pt x="3137898" y="523010"/>
                </a:cubicBezTo>
                <a:lnTo>
                  <a:pt x="3138020" y="521820"/>
                </a:lnTo>
                <a:cubicBezTo>
                  <a:pt x="3143573" y="520774"/>
                  <a:pt x="3149146" y="519792"/>
                  <a:pt x="3154980" y="520226"/>
                </a:cubicBezTo>
                <a:cubicBezTo>
                  <a:pt x="3187602" y="514468"/>
                  <a:pt x="3220964" y="511379"/>
                  <a:pt x="3254844" y="510833"/>
                </a:cubicBezTo>
                <a:lnTo>
                  <a:pt x="3272719" y="509151"/>
                </a:lnTo>
                <a:lnTo>
                  <a:pt x="3272746" y="509663"/>
                </a:lnTo>
                <a:lnTo>
                  <a:pt x="3273267" y="509629"/>
                </a:lnTo>
                <a:lnTo>
                  <a:pt x="3273888" y="521483"/>
                </a:lnTo>
                <a:cubicBezTo>
                  <a:pt x="3273888" y="527369"/>
                  <a:pt x="3273828" y="533241"/>
                  <a:pt x="3272455" y="539073"/>
                </a:cubicBezTo>
                <a:cubicBezTo>
                  <a:pt x="3272499" y="571542"/>
                  <a:pt x="3269935" y="603550"/>
                  <a:pt x="3264644" y="634895"/>
                </a:cubicBezTo>
                <a:lnTo>
                  <a:pt x="3264080" y="641812"/>
                </a:lnTo>
                <a:cubicBezTo>
                  <a:pt x="3263903" y="641818"/>
                  <a:pt x="3263726" y="641823"/>
                  <a:pt x="3263552" y="641878"/>
                </a:cubicBezTo>
                <a:cubicBezTo>
                  <a:pt x="3210957" y="1007510"/>
                  <a:pt x="2916958" y="1298446"/>
                  <a:pt x="2541558" y="1359994"/>
                </a:cubicBezTo>
                <a:lnTo>
                  <a:pt x="2541437" y="1361184"/>
                </a:lnTo>
                <a:cubicBezTo>
                  <a:pt x="2535881" y="1362231"/>
                  <a:pt x="2530306" y="1363214"/>
                  <a:pt x="2524472" y="1362780"/>
                </a:cubicBezTo>
                <a:cubicBezTo>
                  <a:pt x="2491863" y="1368535"/>
                  <a:pt x="2458513" y="1371623"/>
                  <a:pt x="2424645" y="1372169"/>
                </a:cubicBezTo>
                <a:lnTo>
                  <a:pt x="2406737" y="1373854"/>
                </a:lnTo>
                <a:lnTo>
                  <a:pt x="2406710" y="1373341"/>
                </a:lnTo>
                <a:lnTo>
                  <a:pt x="2406188" y="1373376"/>
                </a:lnTo>
                <a:cubicBezTo>
                  <a:pt x="2405596" y="1369436"/>
                  <a:pt x="2405567" y="1365482"/>
                  <a:pt x="2405567" y="1361522"/>
                </a:cubicBezTo>
                <a:close/>
                <a:moveTo>
                  <a:pt x="2405567" y="1411078"/>
                </a:moveTo>
                <a:lnTo>
                  <a:pt x="2406189" y="1399317"/>
                </a:lnTo>
                <a:lnTo>
                  <a:pt x="2406710" y="1399351"/>
                </a:lnTo>
                <a:lnTo>
                  <a:pt x="2406737" y="1398843"/>
                </a:lnTo>
                <a:lnTo>
                  <a:pt x="2424613" y="1400511"/>
                </a:lnTo>
                <a:cubicBezTo>
                  <a:pt x="2458492" y="1401053"/>
                  <a:pt x="2491855" y="1404118"/>
                  <a:pt x="2524476" y="1409831"/>
                </a:cubicBezTo>
                <a:cubicBezTo>
                  <a:pt x="2530309" y="1409399"/>
                  <a:pt x="2535883" y="1410375"/>
                  <a:pt x="2541437" y="1411413"/>
                </a:cubicBezTo>
                <a:lnTo>
                  <a:pt x="2541559" y="1412593"/>
                </a:lnTo>
                <a:cubicBezTo>
                  <a:pt x="2916958" y="1473657"/>
                  <a:pt x="3210957" y="1762307"/>
                  <a:pt x="3263553" y="2125070"/>
                </a:cubicBezTo>
                <a:cubicBezTo>
                  <a:pt x="3263728" y="2125125"/>
                  <a:pt x="3263905" y="2125130"/>
                  <a:pt x="3264081" y="2125135"/>
                </a:cubicBezTo>
                <a:lnTo>
                  <a:pt x="3264647" y="2132012"/>
                </a:lnTo>
                <a:cubicBezTo>
                  <a:pt x="3269936" y="2163105"/>
                  <a:pt x="3272499" y="2194855"/>
                  <a:pt x="3272455" y="2227062"/>
                </a:cubicBezTo>
                <a:cubicBezTo>
                  <a:pt x="3273828" y="2232850"/>
                  <a:pt x="3273888" y="2238678"/>
                  <a:pt x="3273888" y="2244520"/>
                </a:cubicBezTo>
                <a:cubicBezTo>
                  <a:pt x="3273888" y="2248449"/>
                  <a:pt x="3273860" y="2252372"/>
                  <a:pt x="3273268" y="2256280"/>
                </a:cubicBezTo>
                <a:lnTo>
                  <a:pt x="3272746" y="2256246"/>
                </a:lnTo>
                <a:lnTo>
                  <a:pt x="3272719" y="2256755"/>
                </a:lnTo>
                <a:lnTo>
                  <a:pt x="3254811" y="2255084"/>
                </a:lnTo>
                <a:cubicBezTo>
                  <a:pt x="3220945" y="2254542"/>
                  <a:pt x="3187593" y="2251477"/>
                  <a:pt x="3154984" y="2245767"/>
                </a:cubicBezTo>
                <a:cubicBezTo>
                  <a:pt x="3149150" y="2246198"/>
                  <a:pt x="3143575" y="2245223"/>
                  <a:pt x="3138020" y="2244184"/>
                </a:cubicBezTo>
                <a:lnTo>
                  <a:pt x="3137899" y="2243004"/>
                </a:lnTo>
                <a:cubicBezTo>
                  <a:pt x="2762498" y="2181939"/>
                  <a:pt x="2468499" y="1893288"/>
                  <a:pt x="2415905" y="1530527"/>
                </a:cubicBezTo>
                <a:cubicBezTo>
                  <a:pt x="2415730" y="1530472"/>
                  <a:pt x="2415554" y="1530468"/>
                  <a:pt x="2415376" y="1530463"/>
                </a:cubicBezTo>
                <a:lnTo>
                  <a:pt x="2414813" y="1523599"/>
                </a:lnTo>
                <a:cubicBezTo>
                  <a:pt x="2409521" y="1492501"/>
                  <a:pt x="2406958" y="1460743"/>
                  <a:pt x="2407002" y="1428529"/>
                </a:cubicBezTo>
                <a:cubicBezTo>
                  <a:pt x="2405629" y="1422743"/>
                  <a:pt x="2405567" y="1416918"/>
                  <a:pt x="2405567" y="1411078"/>
                </a:cubicBezTo>
                <a:close/>
                <a:moveTo>
                  <a:pt x="1675142" y="659222"/>
                </a:moveTo>
                <a:cubicBezTo>
                  <a:pt x="1730875" y="939930"/>
                  <a:pt x="1955626" y="1162499"/>
                  <a:pt x="2243506" y="1223782"/>
                </a:cubicBezTo>
                <a:cubicBezTo>
                  <a:pt x="2187774" y="943074"/>
                  <a:pt x="1963023" y="720505"/>
                  <a:pt x="1675142" y="659222"/>
                </a:cubicBezTo>
                <a:close/>
                <a:moveTo>
                  <a:pt x="1675142" y="2417442"/>
                </a:moveTo>
                <a:cubicBezTo>
                  <a:pt x="1730875" y="2698150"/>
                  <a:pt x="1955626" y="2920718"/>
                  <a:pt x="2243506" y="2982001"/>
                </a:cubicBezTo>
                <a:cubicBezTo>
                  <a:pt x="2187774" y="2701294"/>
                  <a:pt x="1963023" y="2478725"/>
                  <a:pt x="1675142" y="2417442"/>
                </a:cubicBezTo>
                <a:close/>
                <a:moveTo>
                  <a:pt x="1675140" y="2107862"/>
                </a:moveTo>
                <a:cubicBezTo>
                  <a:pt x="1963020" y="2047060"/>
                  <a:pt x="2187772" y="1826239"/>
                  <a:pt x="2243504" y="1547735"/>
                </a:cubicBezTo>
                <a:cubicBezTo>
                  <a:pt x="1955623" y="1608537"/>
                  <a:pt x="1730872" y="1829358"/>
                  <a:pt x="1675140" y="2107862"/>
                </a:cubicBezTo>
                <a:close/>
                <a:moveTo>
                  <a:pt x="1525164" y="521483"/>
                </a:moveTo>
                <a:lnTo>
                  <a:pt x="1525785" y="509629"/>
                </a:lnTo>
                <a:lnTo>
                  <a:pt x="1526306" y="509663"/>
                </a:lnTo>
                <a:lnTo>
                  <a:pt x="1526333" y="509151"/>
                </a:lnTo>
                <a:lnTo>
                  <a:pt x="1544208" y="510833"/>
                </a:lnTo>
                <a:cubicBezTo>
                  <a:pt x="1578088" y="511379"/>
                  <a:pt x="1611450" y="514468"/>
                  <a:pt x="1644072" y="520226"/>
                </a:cubicBezTo>
                <a:cubicBezTo>
                  <a:pt x="1649905" y="519792"/>
                  <a:pt x="1655479" y="520774"/>
                  <a:pt x="1661032" y="521820"/>
                </a:cubicBezTo>
                <a:lnTo>
                  <a:pt x="1661154" y="523010"/>
                </a:lnTo>
                <a:cubicBezTo>
                  <a:pt x="2036554" y="584557"/>
                  <a:pt x="2330554" y="875493"/>
                  <a:pt x="2383148" y="1241127"/>
                </a:cubicBezTo>
                <a:cubicBezTo>
                  <a:pt x="2383324" y="1241182"/>
                  <a:pt x="2383501" y="1241187"/>
                  <a:pt x="2383678" y="1241192"/>
                </a:cubicBezTo>
                <a:lnTo>
                  <a:pt x="2384242" y="1248124"/>
                </a:lnTo>
                <a:cubicBezTo>
                  <a:pt x="2389533" y="1279462"/>
                  <a:pt x="2392095" y="1311465"/>
                  <a:pt x="2392051" y="1343926"/>
                </a:cubicBezTo>
                <a:cubicBezTo>
                  <a:pt x="2393423" y="1349760"/>
                  <a:pt x="2393485" y="1355634"/>
                  <a:pt x="2393485" y="1361522"/>
                </a:cubicBezTo>
                <a:cubicBezTo>
                  <a:pt x="2393485" y="1365482"/>
                  <a:pt x="2393457" y="1369436"/>
                  <a:pt x="2392864" y="1373376"/>
                </a:cubicBezTo>
                <a:lnTo>
                  <a:pt x="2392342" y="1373341"/>
                </a:lnTo>
                <a:lnTo>
                  <a:pt x="2392315" y="1373854"/>
                </a:lnTo>
                <a:lnTo>
                  <a:pt x="2374407" y="1372169"/>
                </a:lnTo>
                <a:cubicBezTo>
                  <a:pt x="2340540" y="1371623"/>
                  <a:pt x="2307190" y="1368535"/>
                  <a:pt x="2274580" y="1362780"/>
                </a:cubicBezTo>
                <a:cubicBezTo>
                  <a:pt x="2268746" y="1363214"/>
                  <a:pt x="2263171" y="1362231"/>
                  <a:pt x="2257615" y="1361184"/>
                </a:cubicBezTo>
                <a:lnTo>
                  <a:pt x="2257494" y="1359994"/>
                </a:lnTo>
                <a:cubicBezTo>
                  <a:pt x="1882094" y="1298446"/>
                  <a:pt x="1588095" y="1007510"/>
                  <a:pt x="1535500" y="641878"/>
                </a:cubicBezTo>
                <a:cubicBezTo>
                  <a:pt x="1535326" y="641823"/>
                  <a:pt x="1535149" y="641818"/>
                  <a:pt x="1534972" y="641812"/>
                </a:cubicBezTo>
                <a:lnTo>
                  <a:pt x="1534408" y="634895"/>
                </a:lnTo>
                <a:cubicBezTo>
                  <a:pt x="1529117" y="603550"/>
                  <a:pt x="1526553" y="571542"/>
                  <a:pt x="1526597" y="539073"/>
                </a:cubicBezTo>
                <a:cubicBezTo>
                  <a:pt x="1525224" y="533241"/>
                  <a:pt x="1525164" y="527369"/>
                  <a:pt x="1525164" y="521483"/>
                </a:cubicBezTo>
                <a:close/>
                <a:moveTo>
                  <a:pt x="1525164" y="2279702"/>
                </a:moveTo>
                <a:lnTo>
                  <a:pt x="1525785" y="2267848"/>
                </a:lnTo>
                <a:lnTo>
                  <a:pt x="1526306" y="2267882"/>
                </a:lnTo>
                <a:lnTo>
                  <a:pt x="1526333" y="2267371"/>
                </a:lnTo>
                <a:lnTo>
                  <a:pt x="1544208" y="2269052"/>
                </a:lnTo>
                <a:cubicBezTo>
                  <a:pt x="1578088" y="2269598"/>
                  <a:pt x="1611450" y="2272687"/>
                  <a:pt x="1644072" y="2278445"/>
                </a:cubicBezTo>
                <a:cubicBezTo>
                  <a:pt x="1649905" y="2278011"/>
                  <a:pt x="1655479" y="2278993"/>
                  <a:pt x="1661032" y="2280040"/>
                </a:cubicBezTo>
                <a:lnTo>
                  <a:pt x="1661154" y="2281230"/>
                </a:lnTo>
                <a:cubicBezTo>
                  <a:pt x="2036554" y="2342777"/>
                  <a:pt x="2330554" y="2633713"/>
                  <a:pt x="2383148" y="2999346"/>
                </a:cubicBezTo>
                <a:cubicBezTo>
                  <a:pt x="2383324" y="2999401"/>
                  <a:pt x="2383501" y="2999406"/>
                  <a:pt x="2383678" y="2999411"/>
                </a:cubicBezTo>
                <a:lnTo>
                  <a:pt x="2384242" y="3006343"/>
                </a:lnTo>
                <a:lnTo>
                  <a:pt x="2391022" y="3089525"/>
                </a:lnTo>
                <a:lnTo>
                  <a:pt x="2140581" y="3089525"/>
                </a:lnTo>
                <a:lnTo>
                  <a:pt x="2120847" y="3084683"/>
                </a:lnTo>
                <a:cubicBezTo>
                  <a:pt x="1812366" y="2982764"/>
                  <a:pt x="1581520" y="2720025"/>
                  <a:pt x="1535500" y="2400097"/>
                </a:cubicBezTo>
                <a:cubicBezTo>
                  <a:pt x="1535326" y="2400042"/>
                  <a:pt x="1535149" y="2400037"/>
                  <a:pt x="1534972" y="2400032"/>
                </a:cubicBezTo>
                <a:lnTo>
                  <a:pt x="1534408" y="2393114"/>
                </a:lnTo>
                <a:cubicBezTo>
                  <a:pt x="1529117" y="2361770"/>
                  <a:pt x="1526553" y="2329761"/>
                  <a:pt x="1526597" y="2297292"/>
                </a:cubicBezTo>
                <a:cubicBezTo>
                  <a:pt x="1525224" y="2291461"/>
                  <a:pt x="1525164" y="2285589"/>
                  <a:pt x="1525164" y="2279702"/>
                </a:cubicBezTo>
                <a:close/>
                <a:moveTo>
                  <a:pt x="1525162" y="486299"/>
                </a:moveTo>
                <a:cubicBezTo>
                  <a:pt x="1525162" y="480458"/>
                  <a:pt x="1525222" y="474631"/>
                  <a:pt x="1526595" y="468842"/>
                </a:cubicBezTo>
                <a:cubicBezTo>
                  <a:pt x="1526551" y="436636"/>
                  <a:pt x="1529114" y="404884"/>
                  <a:pt x="1534403" y="373792"/>
                </a:cubicBezTo>
                <a:lnTo>
                  <a:pt x="1534969" y="366915"/>
                </a:lnTo>
                <a:cubicBezTo>
                  <a:pt x="1535145" y="366910"/>
                  <a:pt x="1535323" y="366905"/>
                  <a:pt x="1535497" y="366850"/>
                </a:cubicBezTo>
                <a:cubicBezTo>
                  <a:pt x="1549256" y="271960"/>
                  <a:pt x="1579531" y="182140"/>
                  <a:pt x="1623594" y="100280"/>
                </a:cubicBezTo>
                <a:lnTo>
                  <a:pt x="1689117" y="0"/>
                </a:lnTo>
                <a:lnTo>
                  <a:pt x="1865257" y="0"/>
                </a:lnTo>
                <a:lnTo>
                  <a:pt x="1793882" y="79433"/>
                </a:lnTo>
                <a:cubicBezTo>
                  <a:pt x="1736067" y="159050"/>
                  <a:pt x="1694939" y="250706"/>
                  <a:pt x="1675140" y="349642"/>
                </a:cubicBezTo>
                <a:cubicBezTo>
                  <a:pt x="1866621" y="309201"/>
                  <a:pt x="2030172" y="197965"/>
                  <a:pt x="2134358" y="45955"/>
                </a:cubicBezTo>
                <a:lnTo>
                  <a:pt x="2157611" y="0"/>
                </a:lnTo>
                <a:lnTo>
                  <a:pt x="2313103" y="0"/>
                </a:lnTo>
                <a:lnTo>
                  <a:pt x="2258874" y="99096"/>
                </a:lnTo>
                <a:cubicBezTo>
                  <a:pt x="2129392" y="299632"/>
                  <a:pt x="1913691" y="443705"/>
                  <a:pt x="1661151" y="484784"/>
                </a:cubicBezTo>
                <a:lnTo>
                  <a:pt x="1661030" y="485964"/>
                </a:lnTo>
                <a:cubicBezTo>
                  <a:pt x="1655475" y="487004"/>
                  <a:pt x="1649900" y="487979"/>
                  <a:pt x="1644066" y="487548"/>
                </a:cubicBezTo>
                <a:cubicBezTo>
                  <a:pt x="1611457" y="493257"/>
                  <a:pt x="1578105" y="496322"/>
                  <a:pt x="1544239" y="496864"/>
                </a:cubicBezTo>
                <a:lnTo>
                  <a:pt x="1526331" y="498535"/>
                </a:lnTo>
                <a:lnTo>
                  <a:pt x="1526304" y="498027"/>
                </a:lnTo>
                <a:lnTo>
                  <a:pt x="1525782" y="498061"/>
                </a:lnTo>
                <a:cubicBezTo>
                  <a:pt x="1525190" y="494151"/>
                  <a:pt x="1525162" y="490228"/>
                  <a:pt x="1525162" y="486299"/>
                </a:cubicBezTo>
                <a:close/>
                <a:moveTo>
                  <a:pt x="1525161" y="2244520"/>
                </a:moveTo>
                <a:cubicBezTo>
                  <a:pt x="1525161" y="2238678"/>
                  <a:pt x="1525222" y="2232850"/>
                  <a:pt x="1526595" y="2227062"/>
                </a:cubicBezTo>
                <a:cubicBezTo>
                  <a:pt x="1526551" y="2194855"/>
                  <a:pt x="1529114" y="2163105"/>
                  <a:pt x="1534403" y="2132012"/>
                </a:cubicBezTo>
                <a:lnTo>
                  <a:pt x="1534969" y="2125135"/>
                </a:lnTo>
                <a:cubicBezTo>
                  <a:pt x="1535145" y="2125130"/>
                  <a:pt x="1535322" y="2125125"/>
                  <a:pt x="1535497" y="2125070"/>
                </a:cubicBezTo>
                <a:cubicBezTo>
                  <a:pt x="1588092" y="1762307"/>
                  <a:pt x="1882092" y="1473657"/>
                  <a:pt x="2257491" y="1412593"/>
                </a:cubicBezTo>
                <a:lnTo>
                  <a:pt x="2257613" y="1411413"/>
                </a:lnTo>
                <a:cubicBezTo>
                  <a:pt x="2263167" y="1410375"/>
                  <a:pt x="2268741" y="1409399"/>
                  <a:pt x="2274574" y="1409831"/>
                </a:cubicBezTo>
                <a:cubicBezTo>
                  <a:pt x="2307195" y="1404118"/>
                  <a:pt x="2340559" y="1401053"/>
                  <a:pt x="2374437" y="1400511"/>
                </a:cubicBezTo>
                <a:lnTo>
                  <a:pt x="2392313" y="1398843"/>
                </a:lnTo>
                <a:lnTo>
                  <a:pt x="2392341" y="1399351"/>
                </a:lnTo>
                <a:lnTo>
                  <a:pt x="2392861" y="1399317"/>
                </a:lnTo>
                <a:lnTo>
                  <a:pt x="2393483" y="1411078"/>
                </a:lnTo>
                <a:cubicBezTo>
                  <a:pt x="2393483" y="1416918"/>
                  <a:pt x="2393421" y="1422743"/>
                  <a:pt x="2392048" y="1428529"/>
                </a:cubicBezTo>
                <a:cubicBezTo>
                  <a:pt x="2392092" y="1460743"/>
                  <a:pt x="2389530" y="1492501"/>
                  <a:pt x="2384237" y="1523599"/>
                </a:cubicBezTo>
                <a:lnTo>
                  <a:pt x="2383674" y="1530463"/>
                </a:lnTo>
                <a:cubicBezTo>
                  <a:pt x="2383497" y="1530468"/>
                  <a:pt x="2383321" y="1530472"/>
                  <a:pt x="2383145" y="1530527"/>
                </a:cubicBezTo>
                <a:cubicBezTo>
                  <a:pt x="2330551" y="1893288"/>
                  <a:pt x="2036552" y="2181939"/>
                  <a:pt x="1661151" y="2243004"/>
                </a:cubicBezTo>
                <a:lnTo>
                  <a:pt x="1661030" y="2244184"/>
                </a:lnTo>
                <a:cubicBezTo>
                  <a:pt x="1655475" y="2245223"/>
                  <a:pt x="1649900" y="2246198"/>
                  <a:pt x="1644066" y="2245767"/>
                </a:cubicBezTo>
                <a:cubicBezTo>
                  <a:pt x="1611457" y="2251477"/>
                  <a:pt x="1578105" y="2254542"/>
                  <a:pt x="1544238" y="2255084"/>
                </a:cubicBezTo>
                <a:lnTo>
                  <a:pt x="1526331" y="2256755"/>
                </a:lnTo>
                <a:lnTo>
                  <a:pt x="1526304" y="2256246"/>
                </a:lnTo>
                <a:lnTo>
                  <a:pt x="1525782" y="2256280"/>
                </a:lnTo>
                <a:cubicBezTo>
                  <a:pt x="1525190" y="2252372"/>
                  <a:pt x="1525161" y="2248449"/>
                  <a:pt x="1525161" y="2244520"/>
                </a:cubicBezTo>
                <a:close/>
                <a:moveTo>
                  <a:pt x="785360" y="1223782"/>
                </a:moveTo>
                <a:cubicBezTo>
                  <a:pt x="1073241" y="1162499"/>
                  <a:pt x="1297991" y="939930"/>
                  <a:pt x="1353724" y="659222"/>
                </a:cubicBezTo>
                <a:cubicBezTo>
                  <a:pt x="1065844" y="720505"/>
                  <a:pt x="841092" y="943074"/>
                  <a:pt x="785360" y="1223782"/>
                </a:cubicBezTo>
                <a:close/>
                <a:moveTo>
                  <a:pt x="785360" y="1547735"/>
                </a:moveTo>
                <a:cubicBezTo>
                  <a:pt x="841093" y="1826239"/>
                  <a:pt x="1065843" y="2047060"/>
                  <a:pt x="1353724" y="2107862"/>
                </a:cubicBezTo>
                <a:cubicBezTo>
                  <a:pt x="1297992" y="1829358"/>
                  <a:pt x="1073241" y="1608537"/>
                  <a:pt x="785360" y="1547735"/>
                </a:cubicBezTo>
                <a:close/>
                <a:moveTo>
                  <a:pt x="785360" y="2982001"/>
                </a:moveTo>
                <a:cubicBezTo>
                  <a:pt x="1073241" y="2920718"/>
                  <a:pt x="1297991" y="2698150"/>
                  <a:pt x="1353724" y="2417442"/>
                </a:cubicBezTo>
                <a:cubicBezTo>
                  <a:pt x="1065843" y="2478725"/>
                  <a:pt x="841092" y="2701294"/>
                  <a:pt x="785360" y="2982001"/>
                </a:cubicBezTo>
                <a:close/>
                <a:moveTo>
                  <a:pt x="715762" y="0"/>
                </a:moveTo>
                <a:lnTo>
                  <a:pt x="871255" y="0"/>
                </a:lnTo>
                <a:lnTo>
                  <a:pt x="894508" y="45955"/>
                </a:lnTo>
                <a:cubicBezTo>
                  <a:pt x="998693" y="197966"/>
                  <a:pt x="1162244" y="309201"/>
                  <a:pt x="1353724" y="349642"/>
                </a:cubicBezTo>
                <a:cubicBezTo>
                  <a:pt x="1333926" y="250706"/>
                  <a:pt x="1292798" y="159050"/>
                  <a:pt x="1234983" y="79433"/>
                </a:cubicBezTo>
                <a:lnTo>
                  <a:pt x="1163608" y="0"/>
                </a:lnTo>
                <a:lnTo>
                  <a:pt x="1339748" y="0"/>
                </a:lnTo>
                <a:lnTo>
                  <a:pt x="1405271" y="100280"/>
                </a:lnTo>
                <a:cubicBezTo>
                  <a:pt x="1449334" y="182140"/>
                  <a:pt x="1479609" y="271960"/>
                  <a:pt x="1493366" y="366850"/>
                </a:cubicBezTo>
                <a:cubicBezTo>
                  <a:pt x="1493542" y="366905"/>
                  <a:pt x="1493719" y="366910"/>
                  <a:pt x="1493895" y="366914"/>
                </a:cubicBezTo>
                <a:lnTo>
                  <a:pt x="1494460" y="373792"/>
                </a:lnTo>
                <a:cubicBezTo>
                  <a:pt x="1499750" y="404884"/>
                  <a:pt x="1502312" y="436636"/>
                  <a:pt x="1502268" y="468842"/>
                </a:cubicBezTo>
                <a:cubicBezTo>
                  <a:pt x="1503641" y="474631"/>
                  <a:pt x="1503703" y="480458"/>
                  <a:pt x="1503703" y="486299"/>
                </a:cubicBezTo>
                <a:cubicBezTo>
                  <a:pt x="1503703" y="490229"/>
                  <a:pt x="1503674" y="494151"/>
                  <a:pt x="1503082" y="498061"/>
                </a:cubicBezTo>
                <a:lnTo>
                  <a:pt x="1502560" y="498027"/>
                </a:lnTo>
                <a:lnTo>
                  <a:pt x="1502533" y="498535"/>
                </a:lnTo>
                <a:lnTo>
                  <a:pt x="1484625" y="496864"/>
                </a:lnTo>
                <a:cubicBezTo>
                  <a:pt x="1450758" y="496322"/>
                  <a:pt x="1417408" y="493257"/>
                  <a:pt x="1384798" y="487548"/>
                </a:cubicBezTo>
                <a:cubicBezTo>
                  <a:pt x="1378964" y="487979"/>
                  <a:pt x="1373389" y="487004"/>
                  <a:pt x="1367833" y="485964"/>
                </a:cubicBezTo>
                <a:lnTo>
                  <a:pt x="1367712" y="484784"/>
                </a:lnTo>
                <a:cubicBezTo>
                  <a:pt x="1115174" y="443705"/>
                  <a:pt x="899474" y="299632"/>
                  <a:pt x="769992" y="99096"/>
                </a:cubicBezTo>
                <a:close/>
                <a:moveTo>
                  <a:pt x="637843" y="3089525"/>
                </a:moveTo>
                <a:lnTo>
                  <a:pt x="644623" y="3006343"/>
                </a:lnTo>
                <a:lnTo>
                  <a:pt x="645189" y="2999411"/>
                </a:lnTo>
                <a:cubicBezTo>
                  <a:pt x="645364" y="2999406"/>
                  <a:pt x="645542" y="2999401"/>
                  <a:pt x="645717" y="2999346"/>
                </a:cubicBezTo>
                <a:cubicBezTo>
                  <a:pt x="698313" y="2633713"/>
                  <a:pt x="992312" y="2342777"/>
                  <a:pt x="1367711" y="2281230"/>
                </a:cubicBezTo>
                <a:lnTo>
                  <a:pt x="1367833" y="2280040"/>
                </a:lnTo>
                <a:cubicBezTo>
                  <a:pt x="1373387" y="2278993"/>
                  <a:pt x="1378961" y="2278011"/>
                  <a:pt x="1384794" y="2278445"/>
                </a:cubicBezTo>
                <a:cubicBezTo>
                  <a:pt x="1417415" y="2272687"/>
                  <a:pt x="1450779" y="2269598"/>
                  <a:pt x="1484657" y="2269052"/>
                </a:cubicBezTo>
                <a:lnTo>
                  <a:pt x="1502533" y="2267371"/>
                </a:lnTo>
                <a:lnTo>
                  <a:pt x="1502560" y="2267882"/>
                </a:lnTo>
                <a:lnTo>
                  <a:pt x="1503081" y="2267848"/>
                </a:lnTo>
                <a:lnTo>
                  <a:pt x="1503703" y="2279702"/>
                </a:lnTo>
                <a:cubicBezTo>
                  <a:pt x="1503703" y="2285589"/>
                  <a:pt x="1503641" y="2291461"/>
                  <a:pt x="1502268" y="2297292"/>
                </a:cubicBezTo>
                <a:cubicBezTo>
                  <a:pt x="1502312" y="2329761"/>
                  <a:pt x="1499749" y="2361770"/>
                  <a:pt x="1494457" y="2393114"/>
                </a:cubicBezTo>
                <a:lnTo>
                  <a:pt x="1493894" y="2400032"/>
                </a:lnTo>
                <a:cubicBezTo>
                  <a:pt x="1493716" y="2400037"/>
                  <a:pt x="1493541" y="2400042"/>
                  <a:pt x="1493365" y="2400097"/>
                </a:cubicBezTo>
                <a:cubicBezTo>
                  <a:pt x="1447346" y="2720025"/>
                  <a:pt x="1216500" y="2982764"/>
                  <a:pt x="908018" y="3084683"/>
                </a:cubicBezTo>
                <a:lnTo>
                  <a:pt x="888285" y="3089525"/>
                </a:lnTo>
                <a:close/>
                <a:moveTo>
                  <a:pt x="635382" y="1361522"/>
                </a:moveTo>
                <a:cubicBezTo>
                  <a:pt x="635382" y="1355634"/>
                  <a:pt x="635442" y="1349760"/>
                  <a:pt x="636815" y="1343926"/>
                </a:cubicBezTo>
                <a:cubicBezTo>
                  <a:pt x="636771" y="1311465"/>
                  <a:pt x="639334" y="1279462"/>
                  <a:pt x="644623" y="1248124"/>
                </a:cubicBezTo>
                <a:lnTo>
                  <a:pt x="645189" y="1241192"/>
                </a:lnTo>
                <a:cubicBezTo>
                  <a:pt x="645365" y="1241187"/>
                  <a:pt x="645543" y="1241182"/>
                  <a:pt x="645717" y="1241127"/>
                </a:cubicBezTo>
                <a:cubicBezTo>
                  <a:pt x="698313" y="875493"/>
                  <a:pt x="992312" y="584557"/>
                  <a:pt x="1367711" y="523010"/>
                </a:cubicBezTo>
                <a:lnTo>
                  <a:pt x="1367833" y="521820"/>
                </a:lnTo>
                <a:cubicBezTo>
                  <a:pt x="1373387" y="520774"/>
                  <a:pt x="1378961" y="519792"/>
                  <a:pt x="1384794" y="520226"/>
                </a:cubicBezTo>
                <a:cubicBezTo>
                  <a:pt x="1417415" y="514468"/>
                  <a:pt x="1450779" y="511379"/>
                  <a:pt x="1484657" y="510833"/>
                </a:cubicBezTo>
                <a:lnTo>
                  <a:pt x="1502533" y="509151"/>
                </a:lnTo>
                <a:lnTo>
                  <a:pt x="1502560" y="509663"/>
                </a:lnTo>
                <a:lnTo>
                  <a:pt x="1503081" y="509629"/>
                </a:lnTo>
                <a:lnTo>
                  <a:pt x="1503703" y="521483"/>
                </a:lnTo>
                <a:cubicBezTo>
                  <a:pt x="1503703" y="527369"/>
                  <a:pt x="1503641" y="533241"/>
                  <a:pt x="1502268" y="539073"/>
                </a:cubicBezTo>
                <a:cubicBezTo>
                  <a:pt x="1502312" y="571542"/>
                  <a:pt x="1499749" y="603550"/>
                  <a:pt x="1494457" y="634895"/>
                </a:cubicBezTo>
                <a:lnTo>
                  <a:pt x="1493894" y="641812"/>
                </a:lnTo>
                <a:cubicBezTo>
                  <a:pt x="1493716" y="641818"/>
                  <a:pt x="1493541" y="641823"/>
                  <a:pt x="1493365" y="641878"/>
                </a:cubicBezTo>
                <a:cubicBezTo>
                  <a:pt x="1440771" y="1007510"/>
                  <a:pt x="1146772" y="1298446"/>
                  <a:pt x="771371" y="1359994"/>
                </a:cubicBezTo>
                <a:lnTo>
                  <a:pt x="771250" y="1361184"/>
                </a:lnTo>
                <a:cubicBezTo>
                  <a:pt x="765695" y="1362231"/>
                  <a:pt x="760120" y="1363214"/>
                  <a:pt x="754286" y="1362780"/>
                </a:cubicBezTo>
                <a:cubicBezTo>
                  <a:pt x="721677" y="1368535"/>
                  <a:pt x="688326" y="1371623"/>
                  <a:pt x="654458" y="1372169"/>
                </a:cubicBezTo>
                <a:lnTo>
                  <a:pt x="636551" y="1373854"/>
                </a:lnTo>
                <a:lnTo>
                  <a:pt x="636524" y="1373341"/>
                </a:lnTo>
                <a:lnTo>
                  <a:pt x="636002" y="1373376"/>
                </a:lnTo>
                <a:cubicBezTo>
                  <a:pt x="635410" y="1369436"/>
                  <a:pt x="635382" y="1365482"/>
                  <a:pt x="635382" y="1361522"/>
                </a:cubicBezTo>
                <a:close/>
                <a:moveTo>
                  <a:pt x="635382" y="1411078"/>
                </a:moveTo>
                <a:lnTo>
                  <a:pt x="636003" y="1399317"/>
                </a:lnTo>
                <a:lnTo>
                  <a:pt x="636524" y="1399351"/>
                </a:lnTo>
                <a:lnTo>
                  <a:pt x="636551" y="1398843"/>
                </a:lnTo>
                <a:lnTo>
                  <a:pt x="654426" y="1400511"/>
                </a:lnTo>
                <a:cubicBezTo>
                  <a:pt x="688306" y="1401053"/>
                  <a:pt x="721668" y="1404118"/>
                  <a:pt x="754290" y="1409831"/>
                </a:cubicBezTo>
                <a:cubicBezTo>
                  <a:pt x="760124" y="1409399"/>
                  <a:pt x="765697" y="1410375"/>
                  <a:pt x="771250" y="1411413"/>
                </a:cubicBezTo>
                <a:lnTo>
                  <a:pt x="771372" y="1412593"/>
                </a:lnTo>
                <a:cubicBezTo>
                  <a:pt x="1146772" y="1473657"/>
                  <a:pt x="1440771" y="1762307"/>
                  <a:pt x="1493366" y="2125070"/>
                </a:cubicBezTo>
                <a:cubicBezTo>
                  <a:pt x="1493542" y="2125125"/>
                  <a:pt x="1493718" y="2125130"/>
                  <a:pt x="1493895" y="2125135"/>
                </a:cubicBezTo>
                <a:lnTo>
                  <a:pt x="1494460" y="2132012"/>
                </a:lnTo>
                <a:cubicBezTo>
                  <a:pt x="1499750" y="2163105"/>
                  <a:pt x="1502312" y="2194855"/>
                  <a:pt x="1502268" y="2227062"/>
                </a:cubicBezTo>
                <a:cubicBezTo>
                  <a:pt x="1503641" y="2232850"/>
                  <a:pt x="1503703" y="2238678"/>
                  <a:pt x="1503703" y="2244520"/>
                </a:cubicBezTo>
                <a:cubicBezTo>
                  <a:pt x="1503703" y="2248449"/>
                  <a:pt x="1503674" y="2252372"/>
                  <a:pt x="1503082" y="2256280"/>
                </a:cubicBezTo>
                <a:lnTo>
                  <a:pt x="1502560" y="2256246"/>
                </a:lnTo>
                <a:lnTo>
                  <a:pt x="1502533" y="2256755"/>
                </a:lnTo>
                <a:lnTo>
                  <a:pt x="1484625" y="2255084"/>
                </a:lnTo>
                <a:cubicBezTo>
                  <a:pt x="1450758" y="2254542"/>
                  <a:pt x="1417407" y="2251477"/>
                  <a:pt x="1384798" y="2245767"/>
                </a:cubicBezTo>
                <a:cubicBezTo>
                  <a:pt x="1378964" y="2246198"/>
                  <a:pt x="1373389" y="2245223"/>
                  <a:pt x="1367833" y="2244184"/>
                </a:cubicBezTo>
                <a:lnTo>
                  <a:pt x="1367712" y="2243004"/>
                </a:lnTo>
                <a:cubicBezTo>
                  <a:pt x="992312" y="2181939"/>
                  <a:pt x="698313" y="1893288"/>
                  <a:pt x="645718" y="1530527"/>
                </a:cubicBezTo>
                <a:cubicBezTo>
                  <a:pt x="645544" y="1530472"/>
                  <a:pt x="645367" y="1530468"/>
                  <a:pt x="645190" y="1530463"/>
                </a:cubicBezTo>
                <a:lnTo>
                  <a:pt x="644626" y="1523599"/>
                </a:lnTo>
                <a:cubicBezTo>
                  <a:pt x="639335" y="1492501"/>
                  <a:pt x="636771" y="1460743"/>
                  <a:pt x="636815" y="1428529"/>
                </a:cubicBezTo>
                <a:cubicBezTo>
                  <a:pt x="635442" y="1422743"/>
                  <a:pt x="635382" y="1416918"/>
                  <a:pt x="635382" y="1411078"/>
                </a:cubicBezTo>
                <a:close/>
                <a:moveTo>
                  <a:pt x="0" y="120584"/>
                </a:moveTo>
                <a:lnTo>
                  <a:pt x="0" y="0"/>
                </a:lnTo>
                <a:lnTo>
                  <a:pt x="95071" y="0"/>
                </a:lnTo>
                <a:lnTo>
                  <a:pt x="23697" y="79433"/>
                </a:lnTo>
                <a:close/>
                <a:moveTo>
                  <a:pt x="0" y="459154"/>
                </a:moveTo>
                <a:lnTo>
                  <a:pt x="0" y="322913"/>
                </a:lnTo>
                <a:lnTo>
                  <a:pt x="85961" y="286715"/>
                </a:lnTo>
                <a:cubicBezTo>
                  <a:pt x="198873" y="230513"/>
                  <a:pt x="294715" y="147295"/>
                  <a:pt x="364172" y="45955"/>
                </a:cubicBezTo>
                <a:lnTo>
                  <a:pt x="387426" y="0"/>
                </a:lnTo>
                <a:lnTo>
                  <a:pt x="542918" y="0"/>
                </a:lnTo>
                <a:lnTo>
                  <a:pt x="488688" y="99096"/>
                </a:lnTo>
                <a:cubicBezTo>
                  <a:pt x="380786" y="266209"/>
                  <a:pt x="213011" y="394112"/>
                  <a:pt x="13938" y="455878"/>
                </a:cubicBezTo>
                <a:close/>
                <a:moveTo>
                  <a:pt x="0" y="1108862"/>
                </a:moveTo>
                <a:lnTo>
                  <a:pt x="0" y="893255"/>
                </a:lnTo>
                <a:lnTo>
                  <a:pt x="33376" y="945052"/>
                </a:lnTo>
                <a:cubicBezTo>
                  <a:pt x="138130" y="1084176"/>
                  <a:pt x="293395" y="1185481"/>
                  <a:pt x="473320" y="1223782"/>
                </a:cubicBezTo>
                <a:cubicBezTo>
                  <a:pt x="424556" y="978162"/>
                  <a:pt x="246384" y="777056"/>
                  <a:pt x="9746" y="689563"/>
                </a:cubicBezTo>
                <a:lnTo>
                  <a:pt x="0" y="686740"/>
                </a:lnTo>
                <a:lnTo>
                  <a:pt x="0" y="549764"/>
                </a:lnTo>
                <a:lnTo>
                  <a:pt x="27617" y="556541"/>
                </a:lnTo>
                <a:cubicBezTo>
                  <a:pt x="336096" y="658459"/>
                  <a:pt x="566943" y="921197"/>
                  <a:pt x="612962" y="1241127"/>
                </a:cubicBezTo>
                <a:cubicBezTo>
                  <a:pt x="613138" y="1241182"/>
                  <a:pt x="613315" y="1241187"/>
                  <a:pt x="613492" y="1241192"/>
                </a:cubicBezTo>
                <a:lnTo>
                  <a:pt x="614057" y="1248124"/>
                </a:lnTo>
                <a:cubicBezTo>
                  <a:pt x="619347" y="1279462"/>
                  <a:pt x="621909" y="1311465"/>
                  <a:pt x="621865" y="1343926"/>
                </a:cubicBezTo>
                <a:cubicBezTo>
                  <a:pt x="623237" y="1349760"/>
                  <a:pt x="623299" y="1355634"/>
                  <a:pt x="623299" y="1361522"/>
                </a:cubicBezTo>
                <a:cubicBezTo>
                  <a:pt x="623299" y="1365482"/>
                  <a:pt x="623271" y="1369436"/>
                  <a:pt x="622679" y="1373376"/>
                </a:cubicBezTo>
                <a:lnTo>
                  <a:pt x="622157" y="1373341"/>
                </a:lnTo>
                <a:lnTo>
                  <a:pt x="622129" y="1373854"/>
                </a:lnTo>
                <a:lnTo>
                  <a:pt x="604221" y="1372169"/>
                </a:lnTo>
                <a:cubicBezTo>
                  <a:pt x="570354" y="1371623"/>
                  <a:pt x="537004" y="1368535"/>
                  <a:pt x="504394" y="1362780"/>
                </a:cubicBezTo>
                <a:cubicBezTo>
                  <a:pt x="498560" y="1363214"/>
                  <a:pt x="492985" y="1362231"/>
                  <a:pt x="487429" y="1361184"/>
                </a:cubicBezTo>
                <a:lnTo>
                  <a:pt x="487308" y="1359994"/>
                </a:lnTo>
                <a:cubicBezTo>
                  <a:pt x="299609" y="1329221"/>
                  <a:pt x="132258" y="1241100"/>
                  <a:pt x="5260" y="1114967"/>
                </a:cubicBezTo>
                <a:close/>
                <a:moveTo>
                  <a:pt x="0" y="2216459"/>
                </a:moveTo>
                <a:lnTo>
                  <a:pt x="0" y="2080559"/>
                </a:lnTo>
                <a:lnTo>
                  <a:pt x="9744" y="2077760"/>
                </a:lnTo>
                <a:cubicBezTo>
                  <a:pt x="246382" y="1990953"/>
                  <a:pt x="424553" y="1791426"/>
                  <a:pt x="473318" y="1547735"/>
                </a:cubicBezTo>
                <a:cubicBezTo>
                  <a:pt x="293393" y="1585736"/>
                  <a:pt x="138127" y="1686244"/>
                  <a:pt x="33374" y="1824276"/>
                </a:cubicBezTo>
                <a:lnTo>
                  <a:pt x="0" y="1875663"/>
                </a:lnTo>
                <a:lnTo>
                  <a:pt x="0" y="1661750"/>
                </a:lnTo>
                <a:lnTo>
                  <a:pt x="5257" y="1655695"/>
                </a:lnTo>
                <a:cubicBezTo>
                  <a:pt x="132256" y="1530554"/>
                  <a:pt x="299606" y="1443125"/>
                  <a:pt x="487305" y="1412593"/>
                </a:cubicBezTo>
                <a:lnTo>
                  <a:pt x="487427" y="1411413"/>
                </a:lnTo>
                <a:cubicBezTo>
                  <a:pt x="492981" y="1410375"/>
                  <a:pt x="498555" y="1409399"/>
                  <a:pt x="504388" y="1409831"/>
                </a:cubicBezTo>
                <a:cubicBezTo>
                  <a:pt x="537009" y="1404118"/>
                  <a:pt x="570373" y="1401053"/>
                  <a:pt x="604251" y="1400511"/>
                </a:cubicBezTo>
                <a:lnTo>
                  <a:pt x="622127" y="1398843"/>
                </a:lnTo>
                <a:lnTo>
                  <a:pt x="622154" y="1399351"/>
                </a:lnTo>
                <a:lnTo>
                  <a:pt x="622675" y="1399317"/>
                </a:lnTo>
                <a:lnTo>
                  <a:pt x="623297" y="1411078"/>
                </a:lnTo>
                <a:cubicBezTo>
                  <a:pt x="623297" y="1416918"/>
                  <a:pt x="623235" y="1422743"/>
                  <a:pt x="621863" y="1428529"/>
                </a:cubicBezTo>
                <a:cubicBezTo>
                  <a:pt x="621907" y="1460743"/>
                  <a:pt x="619344" y="1492501"/>
                  <a:pt x="614051" y="1523599"/>
                </a:cubicBezTo>
                <a:lnTo>
                  <a:pt x="613488" y="1530463"/>
                </a:lnTo>
                <a:cubicBezTo>
                  <a:pt x="613311" y="1530468"/>
                  <a:pt x="613135" y="1530472"/>
                  <a:pt x="612959" y="1530527"/>
                </a:cubicBezTo>
                <a:cubicBezTo>
                  <a:pt x="566940" y="1847943"/>
                  <a:pt x="336094" y="2108619"/>
                  <a:pt x="27613" y="2209736"/>
                </a:cubicBezTo>
                <a:close/>
                <a:moveTo>
                  <a:pt x="0" y="2867081"/>
                </a:moveTo>
                <a:lnTo>
                  <a:pt x="0" y="2651475"/>
                </a:lnTo>
                <a:lnTo>
                  <a:pt x="33376" y="2703272"/>
                </a:lnTo>
                <a:cubicBezTo>
                  <a:pt x="138130" y="2842396"/>
                  <a:pt x="293395" y="2943700"/>
                  <a:pt x="473320" y="2982001"/>
                </a:cubicBezTo>
                <a:cubicBezTo>
                  <a:pt x="424556" y="2736382"/>
                  <a:pt x="246384" y="2535275"/>
                  <a:pt x="9746" y="2447782"/>
                </a:cubicBezTo>
                <a:lnTo>
                  <a:pt x="0" y="2444960"/>
                </a:lnTo>
                <a:lnTo>
                  <a:pt x="0" y="2307984"/>
                </a:lnTo>
                <a:lnTo>
                  <a:pt x="27617" y="2314760"/>
                </a:lnTo>
                <a:cubicBezTo>
                  <a:pt x="336096" y="2416678"/>
                  <a:pt x="566943" y="2679417"/>
                  <a:pt x="612962" y="2999346"/>
                </a:cubicBezTo>
                <a:cubicBezTo>
                  <a:pt x="613138" y="2999401"/>
                  <a:pt x="613315" y="2999406"/>
                  <a:pt x="613492" y="2999411"/>
                </a:cubicBezTo>
                <a:lnTo>
                  <a:pt x="614056" y="3006343"/>
                </a:lnTo>
                <a:lnTo>
                  <a:pt x="620836" y="3089525"/>
                </a:lnTo>
                <a:lnTo>
                  <a:pt x="370396" y="3089525"/>
                </a:lnTo>
                <a:lnTo>
                  <a:pt x="350661" y="3084682"/>
                </a:lnTo>
                <a:cubicBezTo>
                  <a:pt x="218455" y="3041003"/>
                  <a:pt x="100509" y="2967785"/>
                  <a:pt x="5260" y="28731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237721-19CF-41B1-AA0A-E1E1A8282D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57E73A6-12C9-4E53-8C65-6BC11CB0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2457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4244-795E-47AD-ACCC-EA7C214C8B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19802" y="965864"/>
            <a:ext cx="7006998" cy="3450370"/>
          </a:xfrm>
        </p:spPr>
        <p:txBody>
          <a:bodyPr vert="horz" lIns="45720" tIns="45720" rIns="45720" bIns="45720" rtlCol="0" anchor="b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Stay tuned for practicing SVM with exciting Datasets</a:t>
            </a:r>
          </a:p>
        </p:txBody>
      </p:sp>
    </p:spTree>
    <p:extLst>
      <p:ext uri="{BB962C8B-B14F-4D97-AF65-F5344CB8AC3E}">
        <p14:creationId xmlns:p14="http://schemas.microsoft.com/office/powerpoint/2010/main" val="284181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cap="none" spc="-73" dirty="0">
                <a:solidFill>
                  <a:srgbClr val="A36900"/>
                </a:solidFill>
                <a:latin typeface="Calibri"/>
                <a:cs typeface="Calibri"/>
              </a:rPr>
              <a:t>Which of the linear separators is optimal?</a:t>
            </a:r>
          </a:p>
        </p:txBody>
      </p:sp>
      <p:sp>
        <p:nvSpPr>
          <p:cNvPr id="238595" name="Oval 3"/>
          <p:cNvSpPr>
            <a:spLocks noChangeArrowheads="1"/>
          </p:cNvSpPr>
          <p:nvPr/>
        </p:nvSpPr>
        <p:spPr bwMode="auto">
          <a:xfrm>
            <a:off x="2695576" y="2143125"/>
            <a:ext cx="214313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8596" name="Oval 4"/>
          <p:cNvSpPr>
            <a:spLocks noChangeArrowheads="1"/>
          </p:cNvSpPr>
          <p:nvPr/>
        </p:nvSpPr>
        <p:spPr bwMode="auto">
          <a:xfrm>
            <a:off x="2376488" y="288131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8597" name="Oval 5"/>
          <p:cNvSpPr>
            <a:spLocks noChangeArrowheads="1"/>
          </p:cNvSpPr>
          <p:nvPr/>
        </p:nvSpPr>
        <p:spPr bwMode="auto">
          <a:xfrm>
            <a:off x="2914651" y="3076575"/>
            <a:ext cx="214313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8598" name="Oval 6"/>
          <p:cNvSpPr>
            <a:spLocks noChangeArrowheads="1"/>
          </p:cNvSpPr>
          <p:nvPr/>
        </p:nvSpPr>
        <p:spPr bwMode="auto">
          <a:xfrm>
            <a:off x="4824413" y="28575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8599" name="Oval 7"/>
          <p:cNvSpPr>
            <a:spLocks noChangeArrowheads="1"/>
          </p:cNvSpPr>
          <p:nvPr/>
        </p:nvSpPr>
        <p:spPr bwMode="auto">
          <a:xfrm>
            <a:off x="4148138" y="259556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8600" name="Oval 8"/>
          <p:cNvSpPr>
            <a:spLocks noChangeArrowheads="1"/>
          </p:cNvSpPr>
          <p:nvPr/>
        </p:nvSpPr>
        <p:spPr bwMode="auto">
          <a:xfrm>
            <a:off x="2814638" y="36195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8601" name="Oval 9"/>
          <p:cNvSpPr>
            <a:spLocks noChangeArrowheads="1"/>
          </p:cNvSpPr>
          <p:nvPr/>
        </p:nvSpPr>
        <p:spPr bwMode="auto">
          <a:xfrm>
            <a:off x="5395913" y="271462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8602" name="Oval 10"/>
          <p:cNvSpPr>
            <a:spLocks noChangeArrowheads="1"/>
          </p:cNvSpPr>
          <p:nvPr/>
        </p:nvSpPr>
        <p:spPr bwMode="auto">
          <a:xfrm>
            <a:off x="4605338" y="33528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8603" name="Oval 11"/>
          <p:cNvSpPr>
            <a:spLocks noChangeArrowheads="1"/>
          </p:cNvSpPr>
          <p:nvPr/>
        </p:nvSpPr>
        <p:spPr bwMode="auto">
          <a:xfrm>
            <a:off x="3643313" y="341947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8604" name="Oval 12"/>
          <p:cNvSpPr>
            <a:spLocks noChangeArrowheads="1"/>
          </p:cNvSpPr>
          <p:nvPr/>
        </p:nvSpPr>
        <p:spPr bwMode="auto">
          <a:xfrm>
            <a:off x="3638551" y="4014789"/>
            <a:ext cx="214313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8605" name="Oval 13"/>
          <p:cNvSpPr>
            <a:spLocks noChangeArrowheads="1"/>
          </p:cNvSpPr>
          <p:nvPr/>
        </p:nvSpPr>
        <p:spPr bwMode="auto">
          <a:xfrm>
            <a:off x="4576763" y="229552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8606" name="Oval 14"/>
          <p:cNvSpPr>
            <a:spLocks noChangeArrowheads="1"/>
          </p:cNvSpPr>
          <p:nvPr/>
        </p:nvSpPr>
        <p:spPr bwMode="auto">
          <a:xfrm>
            <a:off x="4471988" y="40767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8607" name="Oval 15"/>
          <p:cNvSpPr>
            <a:spLocks noChangeArrowheads="1"/>
          </p:cNvSpPr>
          <p:nvPr/>
        </p:nvSpPr>
        <p:spPr bwMode="auto">
          <a:xfrm>
            <a:off x="5195888" y="234315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8608" name="Oval 16"/>
          <p:cNvSpPr>
            <a:spLocks noChangeArrowheads="1"/>
          </p:cNvSpPr>
          <p:nvPr/>
        </p:nvSpPr>
        <p:spPr bwMode="auto">
          <a:xfrm>
            <a:off x="4148138" y="326707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8609" name="Oval 17"/>
          <p:cNvSpPr>
            <a:spLocks noChangeArrowheads="1"/>
          </p:cNvSpPr>
          <p:nvPr/>
        </p:nvSpPr>
        <p:spPr bwMode="auto">
          <a:xfrm>
            <a:off x="4357688" y="383381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8610" name="Oval 18"/>
          <p:cNvSpPr>
            <a:spLocks noChangeArrowheads="1"/>
          </p:cNvSpPr>
          <p:nvPr/>
        </p:nvSpPr>
        <p:spPr bwMode="auto">
          <a:xfrm>
            <a:off x="5395913" y="322897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8611" name="Oval 19"/>
          <p:cNvSpPr>
            <a:spLocks noChangeArrowheads="1"/>
          </p:cNvSpPr>
          <p:nvPr/>
        </p:nvSpPr>
        <p:spPr bwMode="auto">
          <a:xfrm>
            <a:off x="3590926" y="1995489"/>
            <a:ext cx="214313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8612" name="Rectangle 20"/>
          <p:cNvSpPr>
            <a:spLocks noChangeArrowheads="1"/>
          </p:cNvSpPr>
          <p:nvPr/>
        </p:nvSpPr>
        <p:spPr bwMode="auto">
          <a:xfrm>
            <a:off x="5967413" y="4329113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8613" name="Rectangle 21"/>
          <p:cNvSpPr>
            <a:spLocks noChangeArrowheads="1"/>
          </p:cNvSpPr>
          <p:nvPr/>
        </p:nvSpPr>
        <p:spPr bwMode="auto">
          <a:xfrm>
            <a:off x="7191376" y="426720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8614" name="Rectangle 22"/>
          <p:cNvSpPr>
            <a:spLocks noChangeArrowheads="1"/>
          </p:cNvSpPr>
          <p:nvPr/>
        </p:nvSpPr>
        <p:spPr bwMode="auto">
          <a:xfrm>
            <a:off x="5600701" y="504825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8615" name="Rectangle 23"/>
          <p:cNvSpPr>
            <a:spLocks noChangeArrowheads="1"/>
          </p:cNvSpPr>
          <p:nvPr/>
        </p:nvSpPr>
        <p:spPr bwMode="auto">
          <a:xfrm>
            <a:off x="5610226" y="5872163"/>
            <a:ext cx="214313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8616" name="Rectangle 24"/>
          <p:cNvSpPr>
            <a:spLocks noChangeArrowheads="1"/>
          </p:cNvSpPr>
          <p:nvPr/>
        </p:nvSpPr>
        <p:spPr bwMode="auto">
          <a:xfrm>
            <a:off x="5162551" y="5781676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8617" name="Rectangle 25"/>
          <p:cNvSpPr>
            <a:spLocks noChangeArrowheads="1"/>
          </p:cNvSpPr>
          <p:nvPr/>
        </p:nvSpPr>
        <p:spPr bwMode="auto">
          <a:xfrm>
            <a:off x="6329363" y="5676901"/>
            <a:ext cx="214312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8618" name="Rectangle 26"/>
          <p:cNvSpPr>
            <a:spLocks noChangeArrowheads="1"/>
          </p:cNvSpPr>
          <p:nvPr/>
        </p:nvSpPr>
        <p:spPr bwMode="auto">
          <a:xfrm>
            <a:off x="7167563" y="5757863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8619" name="Rectangle 27"/>
          <p:cNvSpPr>
            <a:spLocks noChangeArrowheads="1"/>
          </p:cNvSpPr>
          <p:nvPr/>
        </p:nvSpPr>
        <p:spPr bwMode="auto">
          <a:xfrm>
            <a:off x="6805613" y="5024438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8620" name="Rectangle 28"/>
          <p:cNvSpPr>
            <a:spLocks noChangeArrowheads="1"/>
          </p:cNvSpPr>
          <p:nvPr/>
        </p:nvSpPr>
        <p:spPr bwMode="auto">
          <a:xfrm>
            <a:off x="6843713" y="3876676"/>
            <a:ext cx="214312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8621" name="Rectangle 29"/>
          <p:cNvSpPr>
            <a:spLocks noChangeArrowheads="1"/>
          </p:cNvSpPr>
          <p:nvPr/>
        </p:nvSpPr>
        <p:spPr bwMode="auto">
          <a:xfrm>
            <a:off x="7639051" y="525780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8622" name="Rectangle 30"/>
          <p:cNvSpPr>
            <a:spLocks noChangeArrowheads="1"/>
          </p:cNvSpPr>
          <p:nvPr/>
        </p:nvSpPr>
        <p:spPr bwMode="auto">
          <a:xfrm>
            <a:off x="6619876" y="4424363"/>
            <a:ext cx="214313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8623" name="Rectangle 31"/>
          <p:cNvSpPr>
            <a:spLocks noChangeArrowheads="1"/>
          </p:cNvSpPr>
          <p:nvPr/>
        </p:nvSpPr>
        <p:spPr bwMode="auto">
          <a:xfrm>
            <a:off x="6143626" y="516255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8624" name="Rectangle 32"/>
          <p:cNvSpPr>
            <a:spLocks noChangeArrowheads="1"/>
          </p:cNvSpPr>
          <p:nvPr/>
        </p:nvSpPr>
        <p:spPr bwMode="auto">
          <a:xfrm>
            <a:off x="7758113" y="4848226"/>
            <a:ext cx="214312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8625" name="Rectangle 33"/>
          <p:cNvSpPr>
            <a:spLocks noChangeArrowheads="1"/>
          </p:cNvSpPr>
          <p:nvPr/>
        </p:nvSpPr>
        <p:spPr bwMode="auto">
          <a:xfrm>
            <a:off x="7853363" y="3729038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84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cap="none" spc="-73" dirty="0">
                <a:solidFill>
                  <a:srgbClr val="A36900"/>
                </a:solidFill>
                <a:latin typeface="Calibri"/>
                <a:cs typeface="Calibri"/>
              </a:rPr>
              <a:t>Best Linear Separator?</a:t>
            </a:r>
          </a:p>
        </p:txBody>
      </p:sp>
      <p:sp>
        <p:nvSpPr>
          <p:cNvPr id="239619" name="Oval 3"/>
          <p:cNvSpPr>
            <a:spLocks noChangeArrowheads="1"/>
          </p:cNvSpPr>
          <p:nvPr/>
        </p:nvSpPr>
        <p:spPr bwMode="auto">
          <a:xfrm>
            <a:off x="2695576" y="2143125"/>
            <a:ext cx="214313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9620" name="Oval 4"/>
          <p:cNvSpPr>
            <a:spLocks noChangeArrowheads="1"/>
          </p:cNvSpPr>
          <p:nvPr/>
        </p:nvSpPr>
        <p:spPr bwMode="auto">
          <a:xfrm>
            <a:off x="2376488" y="288131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9621" name="Oval 5"/>
          <p:cNvSpPr>
            <a:spLocks noChangeArrowheads="1"/>
          </p:cNvSpPr>
          <p:nvPr/>
        </p:nvSpPr>
        <p:spPr bwMode="auto">
          <a:xfrm>
            <a:off x="2914651" y="3076575"/>
            <a:ext cx="214313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9622" name="Oval 6"/>
          <p:cNvSpPr>
            <a:spLocks noChangeArrowheads="1"/>
          </p:cNvSpPr>
          <p:nvPr/>
        </p:nvSpPr>
        <p:spPr bwMode="auto">
          <a:xfrm>
            <a:off x="4824413" y="28575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9623" name="Oval 7"/>
          <p:cNvSpPr>
            <a:spLocks noChangeArrowheads="1"/>
          </p:cNvSpPr>
          <p:nvPr/>
        </p:nvSpPr>
        <p:spPr bwMode="auto">
          <a:xfrm>
            <a:off x="4148138" y="259556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9624" name="Oval 8"/>
          <p:cNvSpPr>
            <a:spLocks noChangeArrowheads="1"/>
          </p:cNvSpPr>
          <p:nvPr/>
        </p:nvSpPr>
        <p:spPr bwMode="auto">
          <a:xfrm>
            <a:off x="2814638" y="36195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9625" name="Oval 9"/>
          <p:cNvSpPr>
            <a:spLocks noChangeArrowheads="1"/>
          </p:cNvSpPr>
          <p:nvPr/>
        </p:nvSpPr>
        <p:spPr bwMode="auto">
          <a:xfrm>
            <a:off x="5395913" y="271462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9626" name="Oval 10"/>
          <p:cNvSpPr>
            <a:spLocks noChangeArrowheads="1"/>
          </p:cNvSpPr>
          <p:nvPr/>
        </p:nvSpPr>
        <p:spPr bwMode="auto">
          <a:xfrm>
            <a:off x="4605338" y="33528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9627" name="Oval 11"/>
          <p:cNvSpPr>
            <a:spLocks noChangeArrowheads="1"/>
          </p:cNvSpPr>
          <p:nvPr/>
        </p:nvSpPr>
        <p:spPr bwMode="auto">
          <a:xfrm>
            <a:off x="3643313" y="341947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9628" name="Oval 12"/>
          <p:cNvSpPr>
            <a:spLocks noChangeArrowheads="1"/>
          </p:cNvSpPr>
          <p:nvPr/>
        </p:nvSpPr>
        <p:spPr bwMode="auto">
          <a:xfrm>
            <a:off x="3638551" y="4014789"/>
            <a:ext cx="214313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9629" name="Oval 13"/>
          <p:cNvSpPr>
            <a:spLocks noChangeArrowheads="1"/>
          </p:cNvSpPr>
          <p:nvPr/>
        </p:nvSpPr>
        <p:spPr bwMode="auto">
          <a:xfrm>
            <a:off x="4576763" y="229552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9630" name="Oval 14"/>
          <p:cNvSpPr>
            <a:spLocks noChangeArrowheads="1"/>
          </p:cNvSpPr>
          <p:nvPr/>
        </p:nvSpPr>
        <p:spPr bwMode="auto">
          <a:xfrm>
            <a:off x="4471988" y="40767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9631" name="Oval 15"/>
          <p:cNvSpPr>
            <a:spLocks noChangeArrowheads="1"/>
          </p:cNvSpPr>
          <p:nvPr/>
        </p:nvSpPr>
        <p:spPr bwMode="auto">
          <a:xfrm>
            <a:off x="5195888" y="234315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9632" name="Oval 16"/>
          <p:cNvSpPr>
            <a:spLocks noChangeArrowheads="1"/>
          </p:cNvSpPr>
          <p:nvPr/>
        </p:nvSpPr>
        <p:spPr bwMode="auto">
          <a:xfrm>
            <a:off x="4148138" y="326707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9633" name="Oval 17"/>
          <p:cNvSpPr>
            <a:spLocks noChangeArrowheads="1"/>
          </p:cNvSpPr>
          <p:nvPr/>
        </p:nvSpPr>
        <p:spPr bwMode="auto">
          <a:xfrm>
            <a:off x="4357688" y="383381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9634" name="Oval 18"/>
          <p:cNvSpPr>
            <a:spLocks noChangeArrowheads="1"/>
          </p:cNvSpPr>
          <p:nvPr/>
        </p:nvSpPr>
        <p:spPr bwMode="auto">
          <a:xfrm>
            <a:off x="5395913" y="322897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9635" name="Oval 19"/>
          <p:cNvSpPr>
            <a:spLocks noChangeArrowheads="1"/>
          </p:cNvSpPr>
          <p:nvPr/>
        </p:nvSpPr>
        <p:spPr bwMode="auto">
          <a:xfrm>
            <a:off x="3590926" y="1995489"/>
            <a:ext cx="214313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9636" name="Rectangle 20"/>
          <p:cNvSpPr>
            <a:spLocks noChangeArrowheads="1"/>
          </p:cNvSpPr>
          <p:nvPr/>
        </p:nvSpPr>
        <p:spPr bwMode="auto">
          <a:xfrm>
            <a:off x="5967413" y="4329113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9637" name="Rectangle 21"/>
          <p:cNvSpPr>
            <a:spLocks noChangeArrowheads="1"/>
          </p:cNvSpPr>
          <p:nvPr/>
        </p:nvSpPr>
        <p:spPr bwMode="auto">
          <a:xfrm>
            <a:off x="7191376" y="426720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9638" name="Rectangle 22"/>
          <p:cNvSpPr>
            <a:spLocks noChangeArrowheads="1"/>
          </p:cNvSpPr>
          <p:nvPr/>
        </p:nvSpPr>
        <p:spPr bwMode="auto">
          <a:xfrm>
            <a:off x="5600701" y="504825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9639" name="Rectangle 23"/>
          <p:cNvSpPr>
            <a:spLocks noChangeArrowheads="1"/>
          </p:cNvSpPr>
          <p:nvPr/>
        </p:nvSpPr>
        <p:spPr bwMode="auto">
          <a:xfrm>
            <a:off x="5610226" y="5872163"/>
            <a:ext cx="214313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9640" name="Rectangle 24"/>
          <p:cNvSpPr>
            <a:spLocks noChangeArrowheads="1"/>
          </p:cNvSpPr>
          <p:nvPr/>
        </p:nvSpPr>
        <p:spPr bwMode="auto">
          <a:xfrm>
            <a:off x="5162551" y="5781676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9641" name="Rectangle 25"/>
          <p:cNvSpPr>
            <a:spLocks noChangeArrowheads="1"/>
          </p:cNvSpPr>
          <p:nvPr/>
        </p:nvSpPr>
        <p:spPr bwMode="auto">
          <a:xfrm>
            <a:off x="6329363" y="5676901"/>
            <a:ext cx="214312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9642" name="Rectangle 26"/>
          <p:cNvSpPr>
            <a:spLocks noChangeArrowheads="1"/>
          </p:cNvSpPr>
          <p:nvPr/>
        </p:nvSpPr>
        <p:spPr bwMode="auto">
          <a:xfrm>
            <a:off x="7167563" y="5757863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9643" name="Rectangle 27"/>
          <p:cNvSpPr>
            <a:spLocks noChangeArrowheads="1"/>
          </p:cNvSpPr>
          <p:nvPr/>
        </p:nvSpPr>
        <p:spPr bwMode="auto">
          <a:xfrm>
            <a:off x="6805613" y="5024438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9644" name="Rectangle 28"/>
          <p:cNvSpPr>
            <a:spLocks noChangeArrowheads="1"/>
          </p:cNvSpPr>
          <p:nvPr/>
        </p:nvSpPr>
        <p:spPr bwMode="auto">
          <a:xfrm>
            <a:off x="6843713" y="3876676"/>
            <a:ext cx="214312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9645" name="Rectangle 29"/>
          <p:cNvSpPr>
            <a:spLocks noChangeArrowheads="1"/>
          </p:cNvSpPr>
          <p:nvPr/>
        </p:nvSpPr>
        <p:spPr bwMode="auto">
          <a:xfrm>
            <a:off x="7639051" y="525780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9646" name="Rectangle 30"/>
          <p:cNvSpPr>
            <a:spLocks noChangeArrowheads="1"/>
          </p:cNvSpPr>
          <p:nvPr/>
        </p:nvSpPr>
        <p:spPr bwMode="auto">
          <a:xfrm>
            <a:off x="6619876" y="4424363"/>
            <a:ext cx="214313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9647" name="Rectangle 31"/>
          <p:cNvSpPr>
            <a:spLocks noChangeArrowheads="1"/>
          </p:cNvSpPr>
          <p:nvPr/>
        </p:nvSpPr>
        <p:spPr bwMode="auto">
          <a:xfrm>
            <a:off x="6143626" y="516255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9648" name="Rectangle 32"/>
          <p:cNvSpPr>
            <a:spLocks noChangeArrowheads="1"/>
          </p:cNvSpPr>
          <p:nvPr/>
        </p:nvSpPr>
        <p:spPr bwMode="auto">
          <a:xfrm>
            <a:off x="7758113" y="4848226"/>
            <a:ext cx="214312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9649" name="Rectangle 33"/>
          <p:cNvSpPr>
            <a:spLocks noChangeArrowheads="1"/>
          </p:cNvSpPr>
          <p:nvPr/>
        </p:nvSpPr>
        <p:spPr bwMode="auto">
          <a:xfrm>
            <a:off x="7853363" y="3729038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9650" name="Line 34"/>
          <p:cNvSpPr>
            <a:spLocks noChangeShapeType="1"/>
          </p:cNvSpPr>
          <p:nvPr/>
        </p:nvSpPr>
        <p:spPr bwMode="auto">
          <a:xfrm flipH="1">
            <a:off x="4867276" y="2100263"/>
            <a:ext cx="1114425" cy="4286250"/>
          </a:xfrm>
          <a:prstGeom prst="line">
            <a:avLst/>
          </a:prstGeom>
          <a:noFill/>
          <a:ln w="57150">
            <a:solidFill>
              <a:srgbClr val="66CC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cap="none" spc="-73" dirty="0">
                <a:solidFill>
                  <a:srgbClr val="A36900"/>
                </a:solidFill>
                <a:latin typeface="Calibri"/>
                <a:cs typeface="Calibri"/>
              </a:rPr>
              <a:t>Best Linear Separator?</a:t>
            </a:r>
          </a:p>
        </p:txBody>
      </p:sp>
      <p:sp>
        <p:nvSpPr>
          <p:cNvPr id="240643" name="Oval 3"/>
          <p:cNvSpPr>
            <a:spLocks noChangeArrowheads="1"/>
          </p:cNvSpPr>
          <p:nvPr/>
        </p:nvSpPr>
        <p:spPr bwMode="auto">
          <a:xfrm>
            <a:off x="2695576" y="2143125"/>
            <a:ext cx="214313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44" name="Oval 4"/>
          <p:cNvSpPr>
            <a:spLocks noChangeArrowheads="1"/>
          </p:cNvSpPr>
          <p:nvPr/>
        </p:nvSpPr>
        <p:spPr bwMode="auto">
          <a:xfrm>
            <a:off x="2376488" y="288131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45" name="Oval 5"/>
          <p:cNvSpPr>
            <a:spLocks noChangeArrowheads="1"/>
          </p:cNvSpPr>
          <p:nvPr/>
        </p:nvSpPr>
        <p:spPr bwMode="auto">
          <a:xfrm>
            <a:off x="2914651" y="3076575"/>
            <a:ext cx="214313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46" name="Oval 6"/>
          <p:cNvSpPr>
            <a:spLocks noChangeArrowheads="1"/>
          </p:cNvSpPr>
          <p:nvPr/>
        </p:nvSpPr>
        <p:spPr bwMode="auto">
          <a:xfrm>
            <a:off x="4824413" y="28575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47" name="Oval 7"/>
          <p:cNvSpPr>
            <a:spLocks noChangeArrowheads="1"/>
          </p:cNvSpPr>
          <p:nvPr/>
        </p:nvSpPr>
        <p:spPr bwMode="auto">
          <a:xfrm>
            <a:off x="4148138" y="259556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48" name="Oval 8"/>
          <p:cNvSpPr>
            <a:spLocks noChangeArrowheads="1"/>
          </p:cNvSpPr>
          <p:nvPr/>
        </p:nvSpPr>
        <p:spPr bwMode="auto">
          <a:xfrm>
            <a:off x="2814638" y="36195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49" name="Oval 9"/>
          <p:cNvSpPr>
            <a:spLocks noChangeArrowheads="1"/>
          </p:cNvSpPr>
          <p:nvPr/>
        </p:nvSpPr>
        <p:spPr bwMode="auto">
          <a:xfrm>
            <a:off x="5395913" y="271462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50" name="Oval 10"/>
          <p:cNvSpPr>
            <a:spLocks noChangeArrowheads="1"/>
          </p:cNvSpPr>
          <p:nvPr/>
        </p:nvSpPr>
        <p:spPr bwMode="auto">
          <a:xfrm>
            <a:off x="4605338" y="33528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51" name="Oval 11"/>
          <p:cNvSpPr>
            <a:spLocks noChangeArrowheads="1"/>
          </p:cNvSpPr>
          <p:nvPr/>
        </p:nvSpPr>
        <p:spPr bwMode="auto">
          <a:xfrm>
            <a:off x="3643313" y="341947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52" name="Oval 12"/>
          <p:cNvSpPr>
            <a:spLocks noChangeArrowheads="1"/>
          </p:cNvSpPr>
          <p:nvPr/>
        </p:nvSpPr>
        <p:spPr bwMode="auto">
          <a:xfrm>
            <a:off x="3638551" y="4014789"/>
            <a:ext cx="214313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53" name="Oval 13"/>
          <p:cNvSpPr>
            <a:spLocks noChangeArrowheads="1"/>
          </p:cNvSpPr>
          <p:nvPr/>
        </p:nvSpPr>
        <p:spPr bwMode="auto">
          <a:xfrm>
            <a:off x="4576763" y="229552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54" name="Oval 14"/>
          <p:cNvSpPr>
            <a:spLocks noChangeArrowheads="1"/>
          </p:cNvSpPr>
          <p:nvPr/>
        </p:nvSpPr>
        <p:spPr bwMode="auto">
          <a:xfrm>
            <a:off x="4486276" y="4105275"/>
            <a:ext cx="214313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55" name="Oval 15"/>
          <p:cNvSpPr>
            <a:spLocks noChangeArrowheads="1"/>
          </p:cNvSpPr>
          <p:nvPr/>
        </p:nvSpPr>
        <p:spPr bwMode="auto">
          <a:xfrm>
            <a:off x="5195888" y="234315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56" name="Oval 16"/>
          <p:cNvSpPr>
            <a:spLocks noChangeArrowheads="1"/>
          </p:cNvSpPr>
          <p:nvPr/>
        </p:nvSpPr>
        <p:spPr bwMode="auto">
          <a:xfrm>
            <a:off x="4148138" y="326707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57" name="Oval 17"/>
          <p:cNvSpPr>
            <a:spLocks noChangeArrowheads="1"/>
          </p:cNvSpPr>
          <p:nvPr/>
        </p:nvSpPr>
        <p:spPr bwMode="auto">
          <a:xfrm>
            <a:off x="4357688" y="383381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58" name="Oval 18"/>
          <p:cNvSpPr>
            <a:spLocks noChangeArrowheads="1"/>
          </p:cNvSpPr>
          <p:nvPr/>
        </p:nvSpPr>
        <p:spPr bwMode="auto">
          <a:xfrm>
            <a:off x="5395913" y="322897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59" name="Oval 19"/>
          <p:cNvSpPr>
            <a:spLocks noChangeArrowheads="1"/>
          </p:cNvSpPr>
          <p:nvPr/>
        </p:nvSpPr>
        <p:spPr bwMode="auto">
          <a:xfrm>
            <a:off x="3590926" y="1995489"/>
            <a:ext cx="214313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60" name="Rectangle 20"/>
          <p:cNvSpPr>
            <a:spLocks noChangeArrowheads="1"/>
          </p:cNvSpPr>
          <p:nvPr/>
        </p:nvSpPr>
        <p:spPr bwMode="auto">
          <a:xfrm>
            <a:off x="5967413" y="4329113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61" name="Rectangle 21"/>
          <p:cNvSpPr>
            <a:spLocks noChangeArrowheads="1"/>
          </p:cNvSpPr>
          <p:nvPr/>
        </p:nvSpPr>
        <p:spPr bwMode="auto">
          <a:xfrm>
            <a:off x="7191376" y="426720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62" name="Rectangle 22"/>
          <p:cNvSpPr>
            <a:spLocks noChangeArrowheads="1"/>
          </p:cNvSpPr>
          <p:nvPr/>
        </p:nvSpPr>
        <p:spPr bwMode="auto">
          <a:xfrm>
            <a:off x="5600701" y="504825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63" name="Rectangle 23"/>
          <p:cNvSpPr>
            <a:spLocks noChangeArrowheads="1"/>
          </p:cNvSpPr>
          <p:nvPr/>
        </p:nvSpPr>
        <p:spPr bwMode="auto">
          <a:xfrm>
            <a:off x="5610226" y="5872163"/>
            <a:ext cx="214313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64" name="Rectangle 24"/>
          <p:cNvSpPr>
            <a:spLocks noChangeArrowheads="1"/>
          </p:cNvSpPr>
          <p:nvPr/>
        </p:nvSpPr>
        <p:spPr bwMode="auto">
          <a:xfrm>
            <a:off x="5162551" y="5781676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65" name="Rectangle 25"/>
          <p:cNvSpPr>
            <a:spLocks noChangeArrowheads="1"/>
          </p:cNvSpPr>
          <p:nvPr/>
        </p:nvSpPr>
        <p:spPr bwMode="auto">
          <a:xfrm>
            <a:off x="6329363" y="5676901"/>
            <a:ext cx="214312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66" name="Rectangle 26"/>
          <p:cNvSpPr>
            <a:spLocks noChangeArrowheads="1"/>
          </p:cNvSpPr>
          <p:nvPr/>
        </p:nvSpPr>
        <p:spPr bwMode="auto">
          <a:xfrm>
            <a:off x="7167563" y="5757863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67" name="Rectangle 27"/>
          <p:cNvSpPr>
            <a:spLocks noChangeArrowheads="1"/>
          </p:cNvSpPr>
          <p:nvPr/>
        </p:nvSpPr>
        <p:spPr bwMode="auto">
          <a:xfrm>
            <a:off x="6805613" y="5024438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68" name="Rectangle 28"/>
          <p:cNvSpPr>
            <a:spLocks noChangeArrowheads="1"/>
          </p:cNvSpPr>
          <p:nvPr/>
        </p:nvSpPr>
        <p:spPr bwMode="auto">
          <a:xfrm>
            <a:off x="6843713" y="3876676"/>
            <a:ext cx="214312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69" name="Rectangle 29"/>
          <p:cNvSpPr>
            <a:spLocks noChangeArrowheads="1"/>
          </p:cNvSpPr>
          <p:nvPr/>
        </p:nvSpPr>
        <p:spPr bwMode="auto">
          <a:xfrm>
            <a:off x="7639051" y="525780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70" name="Rectangle 30"/>
          <p:cNvSpPr>
            <a:spLocks noChangeArrowheads="1"/>
          </p:cNvSpPr>
          <p:nvPr/>
        </p:nvSpPr>
        <p:spPr bwMode="auto">
          <a:xfrm>
            <a:off x="6619876" y="4424363"/>
            <a:ext cx="214313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71" name="Rectangle 31"/>
          <p:cNvSpPr>
            <a:spLocks noChangeArrowheads="1"/>
          </p:cNvSpPr>
          <p:nvPr/>
        </p:nvSpPr>
        <p:spPr bwMode="auto">
          <a:xfrm>
            <a:off x="6143626" y="516255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72" name="Rectangle 32"/>
          <p:cNvSpPr>
            <a:spLocks noChangeArrowheads="1"/>
          </p:cNvSpPr>
          <p:nvPr/>
        </p:nvSpPr>
        <p:spPr bwMode="auto">
          <a:xfrm>
            <a:off x="7758113" y="4848226"/>
            <a:ext cx="214312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73" name="Rectangle 33"/>
          <p:cNvSpPr>
            <a:spLocks noChangeArrowheads="1"/>
          </p:cNvSpPr>
          <p:nvPr/>
        </p:nvSpPr>
        <p:spPr bwMode="auto">
          <a:xfrm>
            <a:off x="7853363" y="3729038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74" name="Line 34"/>
          <p:cNvSpPr>
            <a:spLocks noChangeShapeType="1"/>
          </p:cNvSpPr>
          <p:nvPr/>
        </p:nvSpPr>
        <p:spPr bwMode="auto">
          <a:xfrm flipV="1">
            <a:off x="3338514" y="1914526"/>
            <a:ext cx="4586287" cy="4329113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23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cap="none" spc="-73" dirty="0">
                <a:solidFill>
                  <a:srgbClr val="A36900"/>
                </a:solidFill>
                <a:latin typeface="Calibri"/>
                <a:cs typeface="Calibri"/>
              </a:rPr>
              <a:t>Best Linear Separator?</a:t>
            </a:r>
          </a:p>
        </p:txBody>
      </p:sp>
      <p:sp>
        <p:nvSpPr>
          <p:cNvPr id="240643" name="Oval 3"/>
          <p:cNvSpPr>
            <a:spLocks noChangeArrowheads="1"/>
          </p:cNvSpPr>
          <p:nvPr/>
        </p:nvSpPr>
        <p:spPr bwMode="auto">
          <a:xfrm>
            <a:off x="2695576" y="2143125"/>
            <a:ext cx="214313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44" name="Oval 4"/>
          <p:cNvSpPr>
            <a:spLocks noChangeArrowheads="1"/>
          </p:cNvSpPr>
          <p:nvPr/>
        </p:nvSpPr>
        <p:spPr bwMode="auto">
          <a:xfrm>
            <a:off x="2376488" y="288131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45" name="Oval 5"/>
          <p:cNvSpPr>
            <a:spLocks noChangeArrowheads="1"/>
          </p:cNvSpPr>
          <p:nvPr/>
        </p:nvSpPr>
        <p:spPr bwMode="auto">
          <a:xfrm>
            <a:off x="2914651" y="3076575"/>
            <a:ext cx="214313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46" name="Oval 6"/>
          <p:cNvSpPr>
            <a:spLocks noChangeArrowheads="1"/>
          </p:cNvSpPr>
          <p:nvPr/>
        </p:nvSpPr>
        <p:spPr bwMode="auto">
          <a:xfrm>
            <a:off x="4824413" y="28575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47" name="Oval 7"/>
          <p:cNvSpPr>
            <a:spLocks noChangeArrowheads="1"/>
          </p:cNvSpPr>
          <p:nvPr/>
        </p:nvSpPr>
        <p:spPr bwMode="auto">
          <a:xfrm>
            <a:off x="4148138" y="259556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48" name="Oval 8"/>
          <p:cNvSpPr>
            <a:spLocks noChangeArrowheads="1"/>
          </p:cNvSpPr>
          <p:nvPr/>
        </p:nvSpPr>
        <p:spPr bwMode="auto">
          <a:xfrm>
            <a:off x="2814638" y="36195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49" name="Oval 9"/>
          <p:cNvSpPr>
            <a:spLocks noChangeArrowheads="1"/>
          </p:cNvSpPr>
          <p:nvPr/>
        </p:nvSpPr>
        <p:spPr bwMode="auto">
          <a:xfrm>
            <a:off x="5395913" y="271462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50" name="Oval 10"/>
          <p:cNvSpPr>
            <a:spLocks noChangeArrowheads="1"/>
          </p:cNvSpPr>
          <p:nvPr/>
        </p:nvSpPr>
        <p:spPr bwMode="auto">
          <a:xfrm>
            <a:off x="4605338" y="33528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51" name="Oval 11"/>
          <p:cNvSpPr>
            <a:spLocks noChangeArrowheads="1"/>
          </p:cNvSpPr>
          <p:nvPr/>
        </p:nvSpPr>
        <p:spPr bwMode="auto">
          <a:xfrm>
            <a:off x="3643313" y="341947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52" name="Oval 12"/>
          <p:cNvSpPr>
            <a:spLocks noChangeArrowheads="1"/>
          </p:cNvSpPr>
          <p:nvPr/>
        </p:nvSpPr>
        <p:spPr bwMode="auto">
          <a:xfrm>
            <a:off x="3638551" y="4014789"/>
            <a:ext cx="214313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53" name="Oval 13"/>
          <p:cNvSpPr>
            <a:spLocks noChangeArrowheads="1"/>
          </p:cNvSpPr>
          <p:nvPr/>
        </p:nvSpPr>
        <p:spPr bwMode="auto">
          <a:xfrm>
            <a:off x="4576763" y="229552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54" name="Oval 14"/>
          <p:cNvSpPr>
            <a:spLocks noChangeArrowheads="1"/>
          </p:cNvSpPr>
          <p:nvPr/>
        </p:nvSpPr>
        <p:spPr bwMode="auto">
          <a:xfrm>
            <a:off x="4486276" y="4105275"/>
            <a:ext cx="214313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55" name="Oval 15"/>
          <p:cNvSpPr>
            <a:spLocks noChangeArrowheads="1"/>
          </p:cNvSpPr>
          <p:nvPr/>
        </p:nvSpPr>
        <p:spPr bwMode="auto">
          <a:xfrm>
            <a:off x="5195888" y="234315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56" name="Oval 16"/>
          <p:cNvSpPr>
            <a:spLocks noChangeArrowheads="1"/>
          </p:cNvSpPr>
          <p:nvPr/>
        </p:nvSpPr>
        <p:spPr bwMode="auto">
          <a:xfrm>
            <a:off x="4148138" y="326707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57" name="Oval 17"/>
          <p:cNvSpPr>
            <a:spLocks noChangeArrowheads="1"/>
          </p:cNvSpPr>
          <p:nvPr/>
        </p:nvSpPr>
        <p:spPr bwMode="auto">
          <a:xfrm>
            <a:off x="4357688" y="383381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58" name="Oval 18"/>
          <p:cNvSpPr>
            <a:spLocks noChangeArrowheads="1"/>
          </p:cNvSpPr>
          <p:nvPr/>
        </p:nvSpPr>
        <p:spPr bwMode="auto">
          <a:xfrm>
            <a:off x="5395913" y="322897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59" name="Oval 19"/>
          <p:cNvSpPr>
            <a:spLocks noChangeArrowheads="1"/>
          </p:cNvSpPr>
          <p:nvPr/>
        </p:nvSpPr>
        <p:spPr bwMode="auto">
          <a:xfrm>
            <a:off x="3590926" y="1995489"/>
            <a:ext cx="214313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60" name="Rectangle 20"/>
          <p:cNvSpPr>
            <a:spLocks noChangeArrowheads="1"/>
          </p:cNvSpPr>
          <p:nvPr/>
        </p:nvSpPr>
        <p:spPr bwMode="auto">
          <a:xfrm>
            <a:off x="5967413" y="4329113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61" name="Rectangle 21"/>
          <p:cNvSpPr>
            <a:spLocks noChangeArrowheads="1"/>
          </p:cNvSpPr>
          <p:nvPr/>
        </p:nvSpPr>
        <p:spPr bwMode="auto">
          <a:xfrm>
            <a:off x="7191376" y="426720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62" name="Rectangle 22"/>
          <p:cNvSpPr>
            <a:spLocks noChangeArrowheads="1"/>
          </p:cNvSpPr>
          <p:nvPr/>
        </p:nvSpPr>
        <p:spPr bwMode="auto">
          <a:xfrm>
            <a:off x="5600701" y="504825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63" name="Rectangle 23"/>
          <p:cNvSpPr>
            <a:spLocks noChangeArrowheads="1"/>
          </p:cNvSpPr>
          <p:nvPr/>
        </p:nvSpPr>
        <p:spPr bwMode="auto">
          <a:xfrm>
            <a:off x="5610226" y="5872163"/>
            <a:ext cx="214313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64" name="Rectangle 24"/>
          <p:cNvSpPr>
            <a:spLocks noChangeArrowheads="1"/>
          </p:cNvSpPr>
          <p:nvPr/>
        </p:nvSpPr>
        <p:spPr bwMode="auto">
          <a:xfrm>
            <a:off x="5162551" y="5781676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65" name="Rectangle 25"/>
          <p:cNvSpPr>
            <a:spLocks noChangeArrowheads="1"/>
          </p:cNvSpPr>
          <p:nvPr/>
        </p:nvSpPr>
        <p:spPr bwMode="auto">
          <a:xfrm>
            <a:off x="6329363" y="5676901"/>
            <a:ext cx="214312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66" name="Rectangle 26"/>
          <p:cNvSpPr>
            <a:spLocks noChangeArrowheads="1"/>
          </p:cNvSpPr>
          <p:nvPr/>
        </p:nvSpPr>
        <p:spPr bwMode="auto">
          <a:xfrm>
            <a:off x="7167563" y="5757863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67" name="Rectangle 27"/>
          <p:cNvSpPr>
            <a:spLocks noChangeArrowheads="1"/>
          </p:cNvSpPr>
          <p:nvPr/>
        </p:nvSpPr>
        <p:spPr bwMode="auto">
          <a:xfrm>
            <a:off x="6805613" y="5024438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68" name="Rectangle 28"/>
          <p:cNvSpPr>
            <a:spLocks noChangeArrowheads="1"/>
          </p:cNvSpPr>
          <p:nvPr/>
        </p:nvSpPr>
        <p:spPr bwMode="auto">
          <a:xfrm>
            <a:off x="6843713" y="3876676"/>
            <a:ext cx="214312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69" name="Rectangle 29"/>
          <p:cNvSpPr>
            <a:spLocks noChangeArrowheads="1"/>
          </p:cNvSpPr>
          <p:nvPr/>
        </p:nvSpPr>
        <p:spPr bwMode="auto">
          <a:xfrm>
            <a:off x="7639051" y="525780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70" name="Rectangle 30"/>
          <p:cNvSpPr>
            <a:spLocks noChangeArrowheads="1"/>
          </p:cNvSpPr>
          <p:nvPr/>
        </p:nvSpPr>
        <p:spPr bwMode="auto">
          <a:xfrm>
            <a:off x="6619876" y="4424363"/>
            <a:ext cx="214313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71" name="Rectangle 31"/>
          <p:cNvSpPr>
            <a:spLocks noChangeArrowheads="1"/>
          </p:cNvSpPr>
          <p:nvPr/>
        </p:nvSpPr>
        <p:spPr bwMode="auto">
          <a:xfrm>
            <a:off x="6143626" y="516255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72" name="Rectangle 32"/>
          <p:cNvSpPr>
            <a:spLocks noChangeArrowheads="1"/>
          </p:cNvSpPr>
          <p:nvPr/>
        </p:nvSpPr>
        <p:spPr bwMode="auto">
          <a:xfrm>
            <a:off x="7758113" y="4848226"/>
            <a:ext cx="214312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73" name="Rectangle 33"/>
          <p:cNvSpPr>
            <a:spLocks noChangeArrowheads="1"/>
          </p:cNvSpPr>
          <p:nvPr/>
        </p:nvSpPr>
        <p:spPr bwMode="auto">
          <a:xfrm>
            <a:off x="7853363" y="3729038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674" name="Line 34"/>
          <p:cNvSpPr>
            <a:spLocks noChangeShapeType="1"/>
          </p:cNvSpPr>
          <p:nvPr/>
        </p:nvSpPr>
        <p:spPr bwMode="auto">
          <a:xfrm flipV="1">
            <a:off x="3338514" y="1914526"/>
            <a:ext cx="4586287" cy="4329113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 flipH="1">
            <a:off x="4867276" y="2100263"/>
            <a:ext cx="1114425" cy="4286250"/>
          </a:xfrm>
          <a:prstGeom prst="line">
            <a:avLst/>
          </a:prstGeom>
          <a:noFill/>
          <a:ln w="57150">
            <a:solidFill>
              <a:srgbClr val="66CC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178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tegral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ppt/theme/theme2.xml><?xml version="1.0" encoding="utf-8"?>
<a:theme xmlns:a="http://schemas.openxmlformats.org/drawingml/2006/main" name="1_Integral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Theme4</Template>
  <TotalTime>172</TotalTime>
  <Words>2141</Words>
  <Application>Microsoft Office PowerPoint</Application>
  <PresentationFormat>Widescreen</PresentationFormat>
  <Paragraphs>350</Paragraphs>
  <Slides>58</Slides>
  <Notes>17</Notes>
  <HiddenSlides>0</HiddenSlides>
  <MMClips>1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73" baseType="lpstr">
      <vt:lpstr>华文仿宋</vt:lpstr>
      <vt:lpstr>Arial</vt:lpstr>
      <vt:lpstr>Calibri</vt:lpstr>
      <vt:lpstr>Courier New</vt:lpstr>
      <vt:lpstr>Segoe UI</vt:lpstr>
      <vt:lpstr>Segoe UI Light</vt:lpstr>
      <vt:lpstr>Symbol</vt:lpstr>
      <vt:lpstr>Tw Cen MT</vt:lpstr>
      <vt:lpstr>Tw Cen MT Condensed</vt:lpstr>
      <vt:lpstr>Wingdings</vt:lpstr>
      <vt:lpstr>Wingdings 3</vt:lpstr>
      <vt:lpstr>Integral</vt:lpstr>
      <vt:lpstr>1_Integral</vt:lpstr>
      <vt:lpstr>Equation</vt:lpstr>
      <vt:lpstr>Microsoft Excel Worksheet</vt:lpstr>
      <vt:lpstr>Support vector machine</vt:lpstr>
      <vt:lpstr>Support Vector Machines</vt:lpstr>
      <vt:lpstr>Support Vector Machines</vt:lpstr>
      <vt:lpstr>Feature Spaces</vt:lpstr>
      <vt:lpstr>Perceptron Revisited:  Linear Separators </vt:lpstr>
      <vt:lpstr>Which of the linear separators is optimal?</vt:lpstr>
      <vt:lpstr>Best Linear Separator?</vt:lpstr>
      <vt:lpstr>Best Linear Separator?</vt:lpstr>
      <vt:lpstr>Best Linear Separator?</vt:lpstr>
      <vt:lpstr>Find Closest Points in Convex Hulls</vt:lpstr>
      <vt:lpstr>Plane Bisect Closest Points </vt:lpstr>
      <vt:lpstr>Large Margin Linear Classifier </vt:lpstr>
      <vt:lpstr>Classification Margin</vt:lpstr>
      <vt:lpstr>Maximum Margin Classification</vt:lpstr>
      <vt:lpstr>Statistical Learning Theory</vt:lpstr>
      <vt:lpstr>Margins and Complexity</vt:lpstr>
      <vt:lpstr>Margins and Complexity</vt:lpstr>
      <vt:lpstr>Linear SVM Mathematically</vt:lpstr>
      <vt:lpstr>Linear SVMs Mathematically (cont.)</vt:lpstr>
      <vt:lpstr>The Optimization Problem Solution</vt:lpstr>
      <vt:lpstr>Soft Margin Classification  </vt:lpstr>
      <vt:lpstr>Effect of Value of C (coefficient of slack variable)</vt:lpstr>
      <vt:lpstr>Soft Margin Classification Mathematically</vt:lpstr>
      <vt:lpstr>Soft Margin Classification – Solution</vt:lpstr>
      <vt:lpstr>Soft V/s Hard Margin SVM</vt:lpstr>
      <vt:lpstr>Linear SVMs:  Overview</vt:lpstr>
      <vt:lpstr>Non Linear SVM</vt:lpstr>
      <vt:lpstr>Non-linear SVMs</vt:lpstr>
      <vt:lpstr>Nonlinear Classification</vt:lpstr>
      <vt:lpstr>Non-linear SVMs:  Feature spaces</vt:lpstr>
      <vt:lpstr>PowerPoint Presentation</vt:lpstr>
      <vt:lpstr>Kernels</vt:lpstr>
      <vt:lpstr>Example Kernels</vt:lpstr>
      <vt:lpstr>PowerPoint Presentation</vt:lpstr>
      <vt:lpstr>Non-linear SVMs Mathematically</vt:lpstr>
      <vt:lpstr>Neural Network V/s Support Vector Machines</vt:lpstr>
      <vt:lpstr>SVM Extensions</vt:lpstr>
      <vt:lpstr>Applications of Support Vector Machine</vt:lpstr>
      <vt:lpstr>Support Vector Machine For Classification - SVC</vt:lpstr>
      <vt:lpstr>Social Network Ads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Support Vector Machine For Regression - SVR</vt:lpstr>
      <vt:lpstr>Positional Salary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Plotting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Anshu Pandey</dc:creator>
  <cp:lastModifiedBy>Anshu Pandey</cp:lastModifiedBy>
  <cp:revision>46</cp:revision>
  <dcterms:created xsi:type="dcterms:W3CDTF">2018-01-15T11:15:25Z</dcterms:created>
  <dcterms:modified xsi:type="dcterms:W3CDTF">2018-01-15T14:52:01Z</dcterms:modified>
</cp:coreProperties>
</file>