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1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2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403" r:id="rId16"/>
    <p:sldId id="404" r:id="rId17"/>
    <p:sldId id="405" r:id="rId18"/>
    <p:sldId id="406" r:id="rId19"/>
    <p:sldId id="282" r:id="rId20"/>
    <p:sldId id="283" r:id="rId21"/>
    <p:sldId id="284" r:id="rId22"/>
    <p:sldId id="285" r:id="rId23"/>
    <p:sldId id="286" r:id="rId24"/>
    <p:sldId id="287" r:id="rId25"/>
    <p:sldId id="371" r:id="rId26"/>
    <p:sldId id="288" r:id="rId27"/>
    <p:sldId id="372" r:id="rId28"/>
    <p:sldId id="289" r:id="rId29"/>
    <p:sldId id="373" r:id="rId30"/>
    <p:sldId id="290" r:id="rId31"/>
    <p:sldId id="374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407" r:id="rId40"/>
    <p:sldId id="258" r:id="rId41"/>
    <p:sldId id="299" r:id="rId42"/>
    <p:sldId id="300" r:id="rId43"/>
    <p:sldId id="301" r:id="rId44"/>
    <p:sldId id="302" r:id="rId45"/>
    <p:sldId id="318" r:id="rId46"/>
    <p:sldId id="319" r:id="rId47"/>
    <p:sldId id="320" r:id="rId48"/>
    <p:sldId id="378" r:id="rId49"/>
    <p:sldId id="321" r:id="rId50"/>
    <p:sldId id="322" r:id="rId51"/>
    <p:sldId id="323" r:id="rId52"/>
    <p:sldId id="324" r:id="rId53"/>
    <p:sldId id="325" r:id="rId54"/>
    <p:sldId id="326" r:id="rId55"/>
    <p:sldId id="330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331" r:id="rId64"/>
    <p:sldId id="332" r:id="rId65"/>
    <p:sldId id="333" r:id="rId66"/>
    <p:sldId id="334" r:id="rId67"/>
    <p:sldId id="335" r:id="rId68"/>
    <p:sldId id="336" r:id="rId69"/>
    <p:sldId id="382" r:id="rId70"/>
    <p:sldId id="261" r:id="rId71"/>
    <p:sldId id="262" r:id="rId72"/>
    <p:sldId id="263" r:id="rId73"/>
    <p:sldId id="264" r:id="rId74"/>
    <p:sldId id="337" r:id="rId75"/>
    <p:sldId id="338" r:id="rId76"/>
    <p:sldId id="339" r:id="rId77"/>
    <p:sldId id="340" r:id="rId78"/>
    <p:sldId id="341" r:id="rId79"/>
    <p:sldId id="383" r:id="rId80"/>
    <p:sldId id="342" r:id="rId81"/>
    <p:sldId id="343" r:id="rId82"/>
    <p:sldId id="344" r:id="rId83"/>
    <p:sldId id="345" r:id="rId84"/>
    <p:sldId id="346" r:id="rId85"/>
    <p:sldId id="381" r:id="rId86"/>
    <p:sldId id="384" r:id="rId87"/>
    <p:sldId id="347" r:id="rId88"/>
    <p:sldId id="348" r:id="rId89"/>
    <p:sldId id="349" r:id="rId90"/>
    <p:sldId id="397" r:id="rId91"/>
    <p:sldId id="260" r:id="rId92"/>
    <p:sldId id="386" r:id="rId93"/>
    <p:sldId id="387" r:id="rId94"/>
    <p:sldId id="356" r:id="rId95"/>
    <p:sldId id="357" r:id="rId96"/>
    <p:sldId id="358" r:id="rId97"/>
    <p:sldId id="359" r:id="rId98"/>
    <p:sldId id="391" r:id="rId99"/>
    <p:sldId id="393" r:id="rId100"/>
    <p:sldId id="365" r:id="rId101"/>
    <p:sldId id="400" r:id="rId102"/>
    <p:sldId id="401" r:id="rId103"/>
    <p:sldId id="40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8-14T08:54:01.56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9243 4392 0,'0'0'0,"-53"-18"31,-71 18-15,54 18-16,-107 70 15,54 18 1,88-53-1,35 18 1,106-1 0,-1-35-1,36 54 1,-105-36 0,-124 35-1,-71-18 16,-18-70-15,89 0 0,53 0 15,88-70-31</inkml:trace>
  <inkml:trace contextRef="#ctx0" brushRef="#br0" timeOffset="327.623">9402 4745 0,'0'0'16,"0"35"-16,0 53 15,0 36 1,0 17 0,0-106-1,0-52 16,0-36-15,0-177 0,35 107-1,35 17 1,142-17 0,-18 70-1,-123 70 1,-71 54-1,-89-36 1</inkml:trace>
  <inkml:trace contextRef="#ctx0" brushRef="#br0" timeOffset="483.862">9472 4921 0,'18'0'31,"52"0"-31,212-88 15,-246 88 17,-36 18-32</inkml:trace>
  <inkml:trace contextRef="#ctx0" brushRef="#br0" timeOffset="624.336">9419 5115 0,'0'0'16,"0"36"-16,0-19 31,212-17-15,-18-88-1,-141 70-15</inkml:trace>
  <inkml:trace contextRef="#ctx0" brushRef="#br0" timeOffset="889.844">10354 4586 0,'-18'0'16,"-35"0"0,-35 53-1,71 35 1,34-17 0,36-1-1,53-17 1,-88-35-1,17-18-15,-35 35 16,-53 36 0,-35-18-1,-53 0 1,0-53 0</inkml:trace>
  <inkml:trace contextRef="#ctx0" brushRef="#br0" timeOffset="3887.424">5891 7479 0,'0'0'0,"0"53"31,0 35-31,0 53 16,0 0-1,0-53 1</inkml:trace>
  <inkml:trace contextRef="#ctx0" brushRef="#br0" timeOffset="4168.656">5592 7444 0,'0'0'0,"-265"211"31,212 71-15,124-35-1,52-88 1,89-159-1,-89 0-15,159-229 16,-88-124 0,-194 106-1,-194 18 1,-35 229 0,88 35-1</inkml:trace>
  <inkml:trace contextRef="#ctx0" brushRef="#br0" timeOffset="4659.099">7673 7408 0,'0'-70'15,"0"34"-15,-194 54 16,-53 88 0,-18 35-1,265-35 1,177 176 0,-1-141-1,-52-88 16,-124-35-15,-106 70 0,-53-35-1,-17-18 1,140-35 0,1-35-1,35-53-15</inkml:trace>
  <inkml:trace contextRef="#ctx0" brushRef="#br0" timeOffset="4815.438">7638 8061 0,'0'0'0,"17"123"31,-17-34-15,-53-1-1,18-53 16</inkml:trace>
  <inkml:trace contextRef="#ctx0" brushRef="#br0" timeOffset="4940.253">7814 7796 0,'0'0'0,"-53"-53"0,53 36 15,0 34 1,0 19-1,0-1-15</inkml:trace>
  <inkml:trace contextRef="#ctx0" brushRef="#br0" timeOffset="5360.644">7885 8061 0,'0'0'0,"17"0"16,-34 123 15,17-105-16,0-71 17,35 0-17,53-35 1,-17 88 0,-36 0-1,-35 71 1,0-54-1,0 19 1,0-54 0,53-35-1,-36 35-15,72-52 16,-1 70 15,-88 17-15,0 54-1,0-18 1,0-18 0</inkml:trace>
  <inkml:trace contextRef="#ctx0" brushRef="#br0" timeOffset="5719.786">8590 7937 0,'0'0'0,"-35"53"15,0 36-15,-54 175 16,89-87 0,0-107 15,-35-105-15,35-18-1,0-35 1,176-283-1,-105 354 1,35-19 0,17 1-1,-70 35 1,-53 141 0,-53-53-1,-52-52 1,52-36-1,53-53 1,0-35 0</inkml:trace>
  <inkml:trace contextRef="#ctx0" brushRef="#br0" timeOffset="6079.213">9454 7197 0,'0'0'16,"-17"0"-16,34 88 15,-34 141 1,-54-17 0,36-1-1,35-158 1,35-17 0,71-72-1,106-193 1,-124 106-1,-88 105 1,-18 18 15,-17 53-15,0 53 0,-1 0-1,36-54 1,124-16-1,176-54-15</inkml:trace>
  <inkml:trace contextRef="#ctx0" brushRef="#br0" timeOffset="6780.34">12912 7161 0,'0'0'0,"-124"-70"16,36 70 0,-18 88-1,53-35-15,18 35 16,53 18-1,35-53 1,17-18 0,-52-35-1,-142 0 17,-17 71-17,88 17 1,18-53-16,35 71 15,18-53 1,52-18 0,-17-17 15,18-18-15,-71-71-16</inkml:trace>
  <inkml:trace contextRef="#ctx0" brushRef="#br0" timeOffset="7469.217">12841 7514 0,'0'0'0,"106"-35"16,0 35 0,-71 35-1,-35 18 1,-71 18 0,-17 17-1,35-53 1,124-123 15,194-71-15,-124 53 15,-212 177 16,36-18-47,35-18 15,0 18 1,0-18 0,53-35-1,53-53 1,-18-52 0,0 34-16,-53 36 15,-35 70 32,0 194-47,-53 36 16,-35-159-1,35-89 1,18-17 15,35-88-15,70-124-1,72-105 1,-19 123 0,-35 159-1,0-1 1,-52 36 0,-36 89-1,-18-37 1,-88 19-1,106-36 1,106-52 0</inkml:trace>
  <inkml:trace contextRef="#ctx0" brushRef="#br0" timeOffset="8062.983">14305 7126 0,'0'0'15,"35"-53"1,-105 71-1,-36 88 1,35 52 0,71-105-1,53-53 17,36-35-17,-1-106 1,-88 70-1,0 54 1,0-19 0,53 54-1,0-18 17,0 0-17,-18 35 1,-18 1-1,19 34 1,-1-17 0,-35-35-1,0-36 17,35-70-17,36-18 1,-36 88-1,0 18 1,-17 0 0,-18 18-1,35 70 1,-35-35 15,-35 0-15,35-71-16</inkml:trace>
  <inkml:trace contextRef="#ctx0" brushRef="#br0" timeOffset="8825.952">14887 7250 0,'0'0'16,"53"0"-1,124-36 1,-89-17 0,-35-17-1,-53 17 1,0 18 15,0-1-31,-71 36 16,-17 106 15,17 18-15,71-36-1,53-53 1,0-35-1,18 0 1,-1-88 0,54-53-1,-124 194 48,0-18-48,35-35 1,0 0 0,36-18-1,-54-35 1,54-17 0,-71 88-1,35 34 1,-35-34-1,36 35 1,52-53 0,0 0-1,-35-18 1,0-52 0,-18-159-1,18 52 1,-53 159-1,-18 18 1,-52 230 15,-36-36-15,106-71 0,0-35-1,0-35 1,35-53-1,1-70-15</inkml:trace>
  <inkml:trace contextRef="#ctx0" brushRef="#br0" timeOffset="9044.774">16122 6967 0,'0'0'0,"35"0"16,36-35-1,-18 35 1,0 0-1,0 35 1,-53 36 0,-18-18 15,-35 17-15,0-17-1,53-70-15</inkml:trace>
  <inkml:trace contextRef="#ctx0" brushRef="#br0" timeOffset="9153.952">16404 6809 0,'0'0'15,"0"-36"-15,35 36 32</inkml:trace>
  <inkml:trace contextRef="#ctx0" brushRef="#br0" timeOffset="9659.484">16633 6791 0,'0'0'0,"-35"0"16,0 71-16,0-19 15,35 19 1,0-53-1,88-18 17,0-36-17,-17-34 1,-36-18 0,0 70-1,-35 89 16,35-19-15,1-52 0,-19 36-16,107-36 15,17-88 1,-106 17 0,0-53-1,-35 19 1,-35 69-1,0 54 1,17 88 15,-17 53-15,-18 123 0,53-106-1,71-52 1</inkml:trace>
  <inkml:trace contextRef="#ctx0" brushRef="#br0" timeOffset="10499.067">19244 7126 0,'0'0'0,"35"-53"16,124-106-1,106-140 1,-160 87-1,-105 124 1,-158 88 0,-54 88-1,106 229 1,212 1 0,53-106-1,-71-54 1,-123-105-1,-106-17 1,35-36 0,159-106 15</inkml:trace>
  <inkml:trace contextRef="#ctx0" brushRef="#br0" timeOffset="10921.019">19914 7091 0,'0'53'31,"-17"17"-15,17 54-1,0-36 1,17-53 0,19 1-1,34-107 1,-35 0-1,-35 36 1,-17 35 0,17-35 31,17 17-32,19 18 32,-72 0 0,1 0-47,17 0 47</inkml:trace>
  <inkml:trace contextRef="#ctx0" brushRef="#br0" timeOffset="11453.127">19950 7161 0,'17'18'47,"-17"35"-32,35 88 1,-35-88-1,-17-53 1,34-53 15,125-123-15,-1-18 0,-53 141-1,-88 88 1,35 53 15,-35 18-31,18-35 16,17-71 31,-35-36-47,106-87 31,-36-36-16,-17 141 1,-17 36 0,17 53-1,-18-18 1,-35 17 0,0-35-1,0 1 1,0-54-1</inkml:trace>
  <inkml:trace contextRef="#ctx0" brushRef="#br0" timeOffset="11687.637">21026 6932 0,'17'0'31,"-34"35"16,17 18-47,0 0 16</inkml:trace>
  <inkml:trace contextRef="#ctx0" brushRef="#br0" timeOffset="12171.713">21202 6985 0,'-18'-18'0,"-17"18"16,0 36-1,-89 122 1,89-52 0,35-35-1,71-36 1,17-35 0,18-71-1,-18-17 1,0-70-1,-53 87-15,1 0 16,-1 71 0,-35 89 15,-88 158-15,88-177-1,0-35 16,17-17-15,107-18 0,-71-35-16,35-36 15,-88 54 1,-18-19 0,-52 36-1,34-53 1</inkml:trace>
  <inkml:trace contextRef="#ctx0" brushRef="#br0" timeOffset="12374.974">22013 6579 0,'0'0'0,"0"-53"0,18 71 16,-18 141 15,71 35-16,-71 35 1,-18-158 0,-70-1-1,17-70 1</inkml:trace>
  <inkml:trace contextRef="#ctx0" brushRef="#br0" timeOffset="12780.99">21978 7073 0,'0'0'0,"0"-53"15,88 0 1,0-35 0,-35 0-1,0 0 1,-53 52 0,36 89 15,-36 106-16,0-35 1,0-36 0,0-53-1,0 0 1,17-52 0,107-71-1,-19-1 1,-52 89-1,-53 89 1,0-37 0,0 19-1,-17-36 1</inkml:trace>
  <inkml:trace contextRef="#ctx0" brushRef="#br0" timeOffset="12952.778">22878 7020 0,'0'0'0,"0"36"31,0-1-15,17 18-1,-17-18 1</inkml:trace>
  <inkml:trace contextRef="#ctx0" brushRef="#br0" timeOffset="13093.564">22948 6826 0,'18'0'31,"35"0"-15</inkml:trace>
  <inkml:trace contextRef="#ctx0" brushRef="#br0" timeOffset="13704.817">23125 6967 0,'0'0'15,"17"71"1,71-36 15,-35 0-31,-17-35 31,-1-17-31,35-54 16,1-17 0,-36 53-1,-35 52 16,0 19-15,36-1 0,-36-17 15,105-18-15,-34-18-1,-36-53-15,0 19 31,-35 16-15,-35 19 0,0 34-1,35 71-15,0-35 16,35 106 0,0-35-1,-35 17 1,0 70-1,36 19 17,-36-160-17,-71-87 17,1-36-17,-36-88 1,71-1-1,35 19 1,17-36-16</inkml:trace>
  <inkml:trace contextRef="#ctx0" brushRef="#br0" timeOffset="14509.27">24606 7108 0,'0'-17'16,"53"17"-1,18 0 1,140 0 0,72 17-1,-178-17 1,-52-52-1,-53-19 1,-17-17 0,-54 53-1,18 17 1,106 53 31,35 18-47,-52 35 15,-36-17 17,0-18-17,-106 17 1,0-34-16,18-36 0</inkml:trace>
  <inkml:trace contextRef="#ctx0" brushRef="#br0" timeOffset="16600.772">26899 6209 0,'0'0'0,"0"88"16,-88 282-1,35-123 1,53-194-1,-35-53 1,35-35 0,18-300-1,70 53 1,-35 194 0,-53 140 15,53 54-16,-18 18 1,0-18-16,53 17 16,-17-105-1,-53-18 1,87-71 0,-34-105-1,-36 52 1,-35 89-1,-35 35 1,0 0 0,-18 0-1</inkml:trace>
  <inkml:trace contextRef="#ctx0" brushRef="#br0" timeOffset="16866.334">27658 6544 0,'0'0'0,"0"35"16,-18 36 0,-17-18-1,35 0 1,70-18 0,-17-35-1,18-71 1,-71 1-1,-71-18 1,36 52 0,17 36-1,89-70 1</inkml:trace>
  <inkml:trace contextRef="#ctx0" brushRef="#br0" timeOffset="17069.586">28681 6156 0,'0'0'0,"35"88"31,-35-35-31,0 71 16,0 87-1,0-87 1,-18-71-1,-34-53 1</inkml:trace>
  <inkml:trace contextRef="#ctx0" brushRef="#br0" timeOffset="17225.627">28557 6227 0,'0'0'0,"0"-71"15,106 36 1,123-1 15,1 54-15</inkml:trace>
  <inkml:trace contextRef="#ctx0" brushRef="#br0" timeOffset="17819.241">28998 6350 0,'0'0'0,"71"0"16,70 0 0,18 71-1,-124-36 1,18 35 0,-106 36 15,-70-53-16,-1-53 1,89 0 0,35-35-1,123-71 1,71-17 0,-123 123-1,-18 0 1,-18 17-1,18-17 1,-18 0 0,36 0-1,-1 0 1,-52-35 0,-18-18-1,0 18 1,-53-1 15,-17 72-15,-19 17-16,36 52 15,18-34 1,35 0 0,0-19-1,71-52 1,52 0-1,-105-17-15</inkml:trace>
  <inkml:trace contextRef="#ctx0" brushRef="#br0" timeOffset="18131.666">29898 6473 0,'0'0'0,"35"0"16,-17 18 15,-18 53-15,0-18-1,35-36 17,0-17-17,1-53 1,17 0 0,-1-88-1,1 141 1,-17 36-1,17 16 1,-36 1 0,-17 18-1,0-53 1</inkml:trace>
  <inkml:trace contextRef="#ctx0" brushRef="#br0" timeOffset="18455.027">30780 6332 0,'0'0'0,"-35"0"0,-1 0 31,19 36-31,-54 69 16,36-34-1,0 0 1,35-54-1,105-17 1,1-53 0,0-35-1,-53-35 17,-53-36-17,0 53 1,0 53-1,-35 35 1,-54-34 0,37-1-16</inkml:trace>
  <inkml:trace contextRef="#ctx0" brushRef="#br0" timeOffset="19471.173">26776 8202 0,'-18'71'31,"-70"158"-16,88-88 1,-35-106 0,35-105-1,17-1 1,36-140 0,53 52-1,-88 159 1,70 159-1,0-1 1,0-122 0,1-36-1,-1-36 1,-88-17 0,53-70-1,-18-36 1,-53 71-1,-17 88 1,35 35 0,-18-35-16</inkml:trace>
  <inkml:trace contextRef="#ctx0" brushRef="#br0" timeOffset="19705.457">27587 8361 0,'0'0'0,"0"35"0,-35 36 16,35-36 0,18 0-1,70-35 1,-18-17 15,1-107-15,-71 71-1,-141 18 1,-89 0 0</inkml:trace>
  <inkml:trace contextRef="#ctx0" brushRef="#br0" timeOffset="20192.918">28522 8114 0,'0'0'0,"-53"-88"31,18 88-31,-18 17 16,18 89-1,70 18 1,53-1 0,-53-70-1,-35 0 1,-70-18 15,-18 0-15,52-35-1,1-88-15</inkml:trace>
  <inkml:trace contextRef="#ctx0" brushRef="#br0" timeOffset="20446.92">28663 8414 0,'0'0'0,"35"-36"16,107-16-1,-19-1 1,-88 0-1,-35 0 1,-17 35 0,-124 53-1,70 36 1,36 35 0,17-36-1,18-34 1,176-1-1,-87-70 1</inkml:trace>
  <inkml:trace contextRef="#ctx0" brushRef="#br0" timeOffset="21071.947">29210 8220 0,'0'0'16,"0"-36"-1,-18 36 1,-35 71-1,18 0 1,0-1 0,35-52-1,70-18 1,19 0 0,69-124-1,-105 18 1,-17 89-1,-72 52 17,19 18-17,17-18 17,0 18-17,17-35 1,71-18-1,-52-35 1,17-54 0,-18 1-1,0 0 1,-35 70 0,0 36 15,53 17-31,-53 1 15,106 69 1,-88-69 0,-18 17-1,0-36 17,-71 18-17,1-35 1,34 0-1,36-35-15</inkml:trace>
  <inkml:trace contextRef="#ctx0" brushRef="#br0" timeOffset="21228.032">30092 8149 0,'35'0'31,"-35"71"-16,0-18 1,-17-53 0</inkml:trace>
  <inkml:trace contextRef="#ctx0" brushRef="#br0" timeOffset="21384.378">30215 7885 0,'0'-36'15,"0"72"-15,36-72 32,-36 72-17,17 16 1,36-52-16</inkml:trace>
  <inkml:trace contextRef="#ctx0" brushRef="#br0" timeOffset="21821.595">30339 8079 0,'18'-36'0,"-36"72"0,-17 17 16,-1-1-1,36 1 1,0-35 0,89-18 31,-37-35-32,19-53 1,0-1-1,-54 89 1,-17 36 0,35-1-1,1 18 1,-1-71 46,18 1-62,0-36 16,-18 53 15,-17 0-15,-18 53 0,35-18-1,-35 0 1,0 0-1,35-35-15</inkml:trace>
  <inkml:trace contextRef="#ctx0" brushRef="#br0" timeOffset="22465.421">31168 8026 0,'-35'17'31,"-18"19"-15,17 17-1,36-18 1,36-35 0,17-18-1,70-52 17,-70-1-17,-53 106 16,35-35-15,-35 18 0,18-18-1,70 0 1,-17-71 0,-54-17-1,19 35-15,-36-70 16,35 35-1,-88 176 17,-35 123-17,52-87 1,72-71 0,34-18-1,19-35 1,16-70 15,-52 17-15,0-18-1,-53 89 32,0 52-31,0-52-16,0 17 15,-17 18 1,-1-53 0</inkml:trace>
  <inkml:trace contextRef="#ctx0" brushRef="#br0" timeOffset="22590.459">31944 7885 0,'0'-53'0,"0"106"0,18-142 16,17 89 15,-17 0-31</inkml:trace>
  <inkml:trace contextRef="#ctx0" brushRef="#br0" timeOffset="22762.262">32156 7761 0,'0'0'0,"0"-35"16,-36 141-1,36 35 1,0-53 0,0-35-1,0 0 1,-17-53 0</inkml:trace>
  <inkml:trace contextRef="#ctx0" brushRef="#br0" timeOffset="23230.113">32226 8008 0,'36'0'32,"-1"0"-17,-18 0 1,89 0 0,-70 0-1,-36-18 16,35-17-15,0 53 31,-35-1-47,0 107 16,0-1-1,-18 18 1,-17-35 15,35-53-31,-53 53 16,-17-71-1,17 1 1,18-36 0,35-36-1,52-34 1,19-36 15,17 53-31,177-18 16,-230 19-1</inkml:trace>
  <inkml:trace contextRef="#ctx0" brushRef="#br0" timeOffset="27387.934">5556 10830 0,'0'-88'16,"0"53"-16,18 17 15,52 18 1,54 0-1,-89 106 1,-35-35 0,-247 158-1,18-176 1,176-18 0,71-35 15,70 0-16,18 0 1,17 35 15,-35-35-15,-17 36 0</inkml:trace>
  <inkml:trace contextRef="#ctx0" brushRef="#br0" timeOffset="27707.985">5345 10566 0,'0'0'0,"-106"-89"16,-88 37-1,-36 52 1,54 352-1,88 36 1,88-88 0,176-53-1,106-141 1,-105-106-16,229-106 16,-71-53-1,-106 1 1,-229-125-1,-194 19 1,53 158 0</inkml:trace>
  <inkml:trace contextRef="#ctx0" brushRef="#br0" timeOffset="28513.372">8132 10654 0,'0'0'0,"0"-88"15,0 158 17,0 54-17,-89 140-15,54-140 16,-18 35 0,18-71-1,70-53 16,89-35-15,-19 0 0,-69 18-1,34-18 1,1-18-16,-1-35 16</inkml:trace>
  <inkml:trace contextRef="#ctx0" brushRef="#br0" timeOffset="28685.4">8625 11095 0,'0'35'31,"-17"53"-15,-19-35-1,36 18 17,0-54-17,0 36 1</inkml:trace>
  <inkml:trace contextRef="#ctx0" brushRef="#br0" timeOffset="28794.553">8608 10936 0,'0'-18'15,"-18"18"-15</inkml:trace>
  <inkml:trace contextRef="#ctx0" brushRef="#br0" timeOffset="29091.404">8749 11201 0,'0'17'16,"0"36"0,0-17-1,0-54 16,0-17-15,53-1 0,0-52-1,17 53 1,1 35 0,-18 88-1,-53-35 1,0 0-1,-36-18 1</inkml:trace>
  <inkml:trace contextRef="#ctx0" brushRef="#br0" timeOffset="29378.378">9119 11324 0,'0'0'15,"36"0"1,140-35-1,-158 0 17,35-1-17,-53-17 1,0 18 0,-18 0-1,-88 88 1,18 53-1,53-36 1,-1 18 0,72-35-1,122-53 1,36-17 0</inkml:trace>
  <inkml:trace contextRef="#ctx0" brushRef="#br0" timeOffset="29737.668">9860 11218 0,'-35'-17'16,"-53"17"15,70 0-31,-53 53 16,36 17-1,35-17 1,0-35-1,124-18 1,-54-53 0,18-35-1,18-18 1,-106 141 31,0 0-32,0-17-15,0 35 16,0 17 0,0-52 15</inkml:trace>
  <inkml:trace contextRef="#ctx0" brushRef="#br0" timeOffset="30050.288">10213 11130 0,'0'-35'16,"53"35"-1,0 0-15,-18 0 16,124 70 0,-142-17-1,19-17 1,-36 17-1,-53-36-15,-35-17 16,70 0 15,-17-70-15,35-1 0,88-35-1,124-35 1,-195 88-16</inkml:trace>
  <inkml:trace contextRef="#ctx0" brushRef="#br0" timeOffset="31703.025">12594 10548 0,'0'0'0,"0"-35"0,-53-1 15,-88 36 1,-176 106 0,87 18-1,195 17 1,53-88-1,52 0 1,89-53 0,0 0-1,-124 0-15,-70 0 32,-89 53-17,36 17 1,53 36-1,35-71 1,17-35 15,36 0-15,36-17 0,-19-19-16,36-52 15,0 0 1,-53 53-1,0 35 1,35 35 0,-88 36-1,-35-19 1,-36-16 0,53-1-1,54-53 16,158-87-15,-71 34 0,-88 71-1,-35 18 17,-35 17-32,0 18 15,35-36 1,0 19-1,35-36 17,0-18-32,36-35 15,-18-35 1,-53 159 31,0 17-32,0 0-15,0 53 16,0-53 0,-71-17-1,36-71 1,17-106 15,71-88-15,53 18-1,-18 87 1,18 89 0,-71 0-16,18 0 15,-17 18 1,-36 0 0,-53 35 15,-53-18-16,53 0-15</inkml:trace>
  <inkml:trace contextRef="#ctx0" brushRef="#br0" timeOffset="32968.756">13529 10989 0,'0'0'0,"18"-18"15,-18-17 16,-36 106 1,1-1-17,-18 1 1,53-36 0,18-35-16,52 0 15,1 0 1,-36-71-1,-35 1 17,0-18-17,-17 17 1,69 71 0,72 0-1,-18 53 1,-89 0-1,19 0 1,-36 0 0,-18-36-1,18-52 32,35-18-47,54-35 16,-37 53-1,1 35 1,-17 70 0,-36-17-1,0-17 1,0-19 0,70-17 15,-17-35-16,88-36 1,-105 36 0,-36 0-16,0 0 15,-36 35 17,-34 52-17,-1 37 16,53-36-15,18-18 0,53 0-1,36-35 1,87-53 0,-70-53-1,-53 18 1,-18 88-1,-35 18 17,0 17-17,18-35 1,35 0 15,-18 0-31,-18 0 47,19 0-31,17 18-1,53-18 1,-18 0 0,-18-53-1,-52-35 1,35-177-1,-18 194 1,-53 71 0,-34 71-1,-19 70 1,36 0 0,35-53-1,0 1 1,0-125 15</inkml:trace>
  <inkml:trace contextRef="#ctx0" brushRef="#br0" timeOffset="33140.449">15346 10866 0,'88'0'15,"-35"0"-15,70 0 16,-105 0-1,17 17 1,-35 36 0,-17 18-1,-1-36 1</inkml:trace>
  <inkml:trace contextRef="#ctx0" brushRef="#br0" timeOffset="33256.468">15699 10848 0,'35'-53'0,"-70"106"0,88-194 16,-18 141-1,35 0 1,19 0 0</inkml:trace>
  <inkml:trace contextRef="#ctx0" brushRef="#br0" timeOffset="33709.549">15998 10795 0,'0'0'0,"-35"0"16,-18 71 0,-17-36-1,70 0 1,0 0 0,53-35-1,35-53 1,18-17-1,-71 52 1,-35 36 0,-35 17-1,35 0 1,53-35 0,70 0-1,1-70 16,-1-159-15,-88-36 0,-35-17-1,0 247 1,-106 176 0,54 70-1,69-17 1,54-53-1,-1-52 1</inkml:trace>
  <inkml:trace contextRef="#ctx0" brushRef="#br0" timeOffset="34459.334">17621 10848 0,'0'0'0,"335"-388"32,-70-18-32,-265 283 15,-71 123 16,-87 17-15,34 283 0,159-53-1,89-88 1,17-18 0,-141-106-16,0 71 15,-71-71 1,-123 18-1,142-53 1,52-53 0</inkml:trace>
  <inkml:trace contextRef="#ctx0" brushRef="#br0" timeOffset="34916.366">18433 10707 0,'0'0'0,"17"0"15,-17 88 16,0-35-15,36-18 0,-1-35 15,35-123-15,-34 105-1,34 18 1,-52 35-1,17 1 1,-35-1 0,35-35-1,1 0 17,70-53-17,-54 0 1,-16 53-1,-1 0 1,-35 18 0,0 17 15,0 18-15,0-18-1</inkml:trace>
  <inkml:trace contextRef="#ctx0" brushRef="#br0" timeOffset="35332.72">19279 10672 0,'0'0'16,"-53"70"15,0-17-31,18 18 16,35-36-1,0-18 1,35-17-1,18-17 1,0-71 15,-17 17-15,16 53 0,19 18-1,-36 36 1,-35 17-1,0 0 1,0-18 0,18-35-1,70-53 1,-53 18 15,-35-71-15,-35 71-1,35-18 1</inkml:trace>
  <inkml:trace contextRef="#ctx0" brushRef="#br0" timeOffset="35504.414">20002 10125 0,'0'0'0,"0"-71"15,0 177 16,0 88-15,0-106-16,0 71 16,0-53-1,-35-71 1,-18-53 0</inkml:trace>
  <inkml:trace contextRef="#ctx0" brushRef="#br0" timeOffset="35895.082">19914 10530 0,'-17'0'16,"34"0"-16,-17 0 16,141-17-1,-52-19 1,-54-69 0,-35 87-1,0 106 16,0-17-15,0-36 0,35 0-1,0-35 17,1 0-17,34-35 1,36 0-1,-88 35 1,17 53 0,-35 0-1,0 17 1,-18-35 0</inkml:trace>
  <inkml:trace contextRef="#ctx0" brushRef="#br0" timeOffset="36051.313">20655 10530 0,'-18'0'15,"36"0"1,0 0 15,-18 18-15</inkml:trace>
  <inkml:trace contextRef="#ctx0" brushRef="#br0" timeOffset="36579.081">20726 10513 0,'70'0'16,"-34"35"-1,-19 0 1,36-35-1,-18-35 17,1 0-17,34-18 1,-35 53 0,1 17-1,-36 19 1,17-36-1,19 17 1,52-17 0,0 0-1,-88 18 32,0 35-31,0 18-16,53 70 15,-53-18 1,0 18 15,-106-70-15,-53-36 0,195-88-1,34-17 1,54-19-1,228-263 1</inkml:trace>
  <inkml:trace contextRef="#ctx0" brushRef="#br0" timeOffset="37328.941">18292 11836 0,'0'0'0,"0"88"31,0 0-31,0-35 16,0 88 0,0-106-1,-18 18 1,18-35-1,0-36-15</inkml:trace>
  <inkml:trace contextRef="#ctx0" brushRef="#br0" timeOffset="37547.52">18768 12083 0,'0'-89'15,"17"72"1,-17 34 15,0 36-15,0 36-1,0-1 1,0-35 0,0 0-1</inkml:trace>
  <inkml:trace contextRef="#ctx0" brushRef="#br0" timeOffset="37688.094">19015 12065 0,'0'0'0,"0"-35"16,-18 35-1,-17 0 1</inkml:trace>
  <inkml:trace contextRef="#ctx0" brushRef="#br0" timeOffset="37922.374">18433 12136 0,'0'0'0,"-53"0"0,70 0 31,19 0-15,-1 0-16,18 0 15,-18 0-15</inkml:trace>
  <inkml:trace contextRef="#ctx0" brushRef="#br0" timeOffset="38427.477">19068 12136 0,'0'-36'16,"0"54"-1,-36 17-15,36 71 31,0-88-15,36 17 0,-1-35-1,18-53 1,-53-53 0,0 89-1,-18-19 1,-35 36-1</inkml:trace>
  <inkml:trace contextRef="#ctx0" brushRef="#br0" timeOffset="38677.43">19491 11765 0,'0'0'16,"-18"-35"-16,18 70 31,0 18-15,0 106-1,0-71-15,0 71 16,0-36 0,-53-35-1,53-70 1</inkml:trace>
  <inkml:trace contextRef="#ctx0" brushRef="#br0" timeOffset="38895.941">19897 11712 0,'0'0'0,"-18"-35"15,18 70 16,0 0-15,35 160 0,-35-107-1,-17 0 1,-54-70 0,1 17-16</inkml:trace>
  <inkml:trace contextRef="#ctx0" brushRef="#br0" timeOffset="39036.588">19720 11994 0,'53'-52'16,"35"52"0,53-36-16,1 36 15,-89 0 1</inkml:trace>
  <inkml:trace contextRef="#ctx0" brushRef="#br0" timeOffset="39200.47">20373 11765 0,'0'0'0,"0"35"0,-35 1 16,35-19-1,17 36 1,-17-17-1</inkml:trace>
  <inkml:trace contextRef="#ctx0" brushRef="#br0" timeOffset="39569.04">20585 11942 0,'-18'0'32,"0"0"-17,-17 0-15,0 52 16,-1 19-1,36-36 1,36 1 0,34-19-1,-17 18 1,-53 1 0,0-19-1,-17 36 1,-36-53-1,-18 0 1</inkml:trace>
  <inkml:trace contextRef="#ctx0" brushRef="#br0" timeOffset="40405.244">21572 11730 0,'0'0'0,"0"-71"16,0 18-16,0 0 15,-70 53 1,-1 36 15,36 17-15,35 17-1,18-52 1,17-18 0,-17 0 15,17-35-16,-35 17-15,35-17 16,-53 35 15,18-36 1,18 19-17,-18 34 48,18-17-32,17 0-15</inkml:trace>
  <inkml:trace contextRef="#ctx0" brushRef="#br0" timeOffset="41415.437">21643 11712 0,'0'-35'31,"35"35"-15,-35-35 0,0 17-1,-17-17 17,-36 35-1,35 0-31,-123 70 31,-53 54-15,123-18-1,89 17 1,105-88 0,1 18-1,-54-17 1,-34-19-1,-36 18-15,-71 18 16,-88-17 0,36-1-1,35-35 1,88-71 15</inkml:trace>
  <inkml:trace contextRef="#ctx0" brushRef="#br0" timeOffset="41931.124">21696 11853 0,'0'0'16,"35"0"-16,0 0 15,-35 36 1,0 69 0,-35-34-1,35-36 1,0-88 31,35 18-47,18-35 15,-17 70-15,-1 0 16,35 0 15,-52 52-15,17 1-1,-35-35 1,53-53 47,0-18-63,18-35 15,-18 88 1,0 0-1,17 0 1,-35 70 0,-35-52-1,0 35 1,0-18 15,-35-35-15,0 0-16</inkml:trace>
  <inkml:trace contextRef="#ctx0" brushRef="#br0" timeOffset="42415.202">22684 11871 0,'-36'0'15,"1"0"-15,0 53 16,-1 0-1,36-18 1,0 0-16,0 1 31,53-36-15,-17-18 15,70-70-15,-36 17-1,-35 36 1,1 0 0,-36 52-1,0 36 1,0-17 0,0-1-1,0 0 1,70-35-1,-17-35 1,-18 17 0,-35-17-1,-17 35-15,17-18 32,-18 18-17,18-70-15</inkml:trace>
  <inkml:trace contextRef="#ctx0" brushRef="#br0" timeOffset="42602.696">23266 11430 0,'0'0'0,"0"-71"16,0 89 0,53 141-1,0-18 1,-53-18-1,0-17 1,-89-53 0,-17-53-1</inkml:trace>
  <inkml:trace contextRef="#ctx0" brushRef="#br0" timeOffset="43055.712">23230 11747 0,'0'0'15,"71"-35"1,0 18 0,-54-19-1,71-52 1,-70 53 0,-18 70 30,0-17-46,0 52 16,35-52 0,-35 17-1,36-35 17,16 0-17,1-17 1,36-54-1,-89 106 17,0 18-17,0 0 1,0-18 0,0 18-1,0-88 16</inkml:trace>
  <inkml:trace contextRef="#ctx0" brushRef="#br0" timeOffset="43214.144">24007 11624 0,'0'0'0,"-18"0"16,18 35 31,35 1-32,-35 34 1,-17-17-16,-36-53 16</inkml:trace>
  <inkml:trace contextRef="#ctx0" brushRef="#br0" timeOffset="43354.537">24095 11448 0,'0'0'0,"0"-36"15,35 36 17</inkml:trace>
  <inkml:trace contextRef="#ctx0" brushRef="#br0" timeOffset="43901.329">24201 11589 0,'0'0'0,"17"35"15,36-35 1,0 0 0,-18 0-1,53-18 1,-17-52 0,-18 35-1,-18 52 32,1 1-31,-19-18-1,18 0 1,-17 0-16,17-18 16,1-35-16,-72 53 31,1 0 0,35 36-15,0 34-1,35 89 1,18-18 0,-53-18-1,-35-34 1,-71-19-1,71-17 1,35-71 0,0-17-1,0-35 1,141-160 0,-141 177-1</inkml:trace>
  <inkml:trace contextRef="#ctx0" brushRef="#br0" timeOffset="44807.517">25770 11271 0,'-35'0'15,"88"0"16,35 0-31,71 0 16,17 0 0,-123 0-1,-35 0 1,-18-35-16,-18 0 16,-35-18 15,53 0-16,18 53 17,70 35-17,0 18 1,-35 0 0,-17-18-1,-36 18-15,-71 0 16,-70-18-1</inkml:trace>
  <inkml:trace contextRef="#ctx0" brushRef="#br0" timeOffset="47323.802">28310 10954 0,'0'17'31,"0"1"-31,53-18 16,0 53-1,18 0 1,-18-53-1</inkml:trace>
  <inkml:trace contextRef="#ctx0" brushRef="#br0" timeOffset="47479.861">28610 11024 0,'0'0'0,"0"-17"0,-17 70 47,17 17-47,-18-35 15,18 71 1,-88 35-1,53-52 1,35-72 0</inkml:trace>
  <inkml:trace contextRef="#ctx0" brushRef="#br0" timeOffset="48026.758">28804 11289 0,'0'0'0,"141"-71"31,-88 71-15,-53-35-1,36-36 1,-36 36 0,-71 35-1,0 53 1,1 0-1,52 18 1,18-36 15,71-35-15,88 0 0,-1-18-1,-52-70 1,-71-18-1,-35 53 1,-17 18 0,-1 35-1,-17 18 1,35 35 0,53 17-1,0-17 1,53-18-1,-89-35-15,-17 36 32,0-19-17,-53-17 1,-17 0 0,52 0-16</inkml:trace>
  <inkml:trace contextRef="#ctx0" brushRef="#br0" timeOffset="48454.244">30286 10760 0,'0'0'0,"0"-18"0,0 71 31,35 18-15,-35 52 0,36-70-16,-36 53 15,0-36 1,-18-52-1,-70-18 1</inkml:trace>
  <inkml:trace contextRef="#ctx0" brushRef="#br0" timeOffset="48610.587">30251 10883 0,'0'-70'15,"35"17"-15,36 53 31,70-36-15,-18 36 0</inkml:trace>
  <inkml:trace contextRef="#ctx0" brushRef="#br0" timeOffset="49157.318">30568 10971 0,'71'0'16,"-1"0"-1,1 0-15,17 0 16,-17 124 0,-71-107-1,0 19 1,-89-1 15,19-35-15,35-35-1,35-18 1,70 0 0,1 35-1,70 18 1,-71 0-1,1 0 1,-36-35 0,-35 0-1,0 17 1,0-17 0,-53 35 15,53 53-16,-70 35 1,70-18 0,0-34-1,17-1 1,89-35 0,-53-18-16</inkml:trace>
  <inkml:trace contextRef="#ctx0" brushRef="#br0" timeOffset="49489.77">31327 11007 0,'17'0'47,"-17"35"-47,36-35 16,-36 53-1,0-18 1,17-35-1,18 0 1,18-35 0,18-53-1,-18 35 1,-18 53 15,0 0-15,-35 17-1,18 36 1,-18 0 0,53-35-1,0-18-15</inkml:trace>
  <inkml:trace contextRef="#ctx0" brushRef="#br0" timeOffset="49817.659">32015 10918 0,'0'0'0,"0"-35"15,0 18 1,-53 17 0,-18 52-1,18 19 1,53-36 15,35 1-15,89-36-1,-54-71 1,1-52 0,-18-36-1,-53-18 1,0 107 0,0 35-1,-35 35 1,-1 17-1,19 18 1</inkml:trace>
  <inkml:trace contextRef="#ctx0" brushRef="#br0" timeOffset="50855.75">27252 12471 0,'0'17'16,"0"72"0,-53 157-1,18-52 1,35-141-1,0-88 1,0-35 0,0-160-1,53-52 1,-53 247 0,53 105-1,17 36 1,-17-18-1,0-52 1,-18-19 15,18-34-15,18-72 0,-1-52-1,-34-17 1,-36 87-16,-18 53 15,-53 18 1,19 0 0,52 18-1</inkml:trace>
  <inkml:trace contextRef="#ctx0" brushRef="#br0" timeOffset="51121.21">27834 12524 0,'0'0'0,"0"70"16,0 1-1,0 17 17,53-70-17,18-18 1,17-53-1,0-18 1,-88 1 0,-35-19-1,-36 89-15,-17-35 0</inkml:trace>
  <inkml:trace contextRef="#ctx0" brushRef="#br0" timeOffset="51813.778">29245 12577 0,'0'-53'16,"-88"17"0,0 36-1,53 71 1,35 35-1,0-36 1,17-34-16,36-19 16,-18 18-1,-35 1 1,-158-1 0,87-35-1,36 0 1,35-18-1</inkml:trace>
  <inkml:trace contextRef="#ctx0" brushRef="#br0" timeOffset="52670.559">29157 12806 0,'0'0'16,"106"-53"-16,88-35 16,-124 52-1,-70-52 1,0 71-1,-52-19 1,-1 36 0,-18 106-1,1 35 1,34-88 0,54 0-1,70-53 1,124-18 15,-124-87-15,-53 52-1,-35 0 1,-17 53 0,-36 53-1,0 0 1,53-18 15,0-17-31,35-18 16,53 0-1,-35-71 1,35-35 0,-17 53 15,-71 89 0,-18 16-15,18 1-1,0-35 1,0 17 0,36-35-16,34 0 15,18-17 1,-17-54-1,-1-35 1,-70-35 0,-17 141-1,-1-35 1,18 52 0,18 89 15,35-17-16,35-19 1,-53 1 0,-35-54-1,-88 54 1,70-71 0,-35 0-1,53-53 1</inkml:trace>
  <inkml:trace contextRef="#ctx0" brushRef="#br0" timeOffset="52920.496">30533 12435 0,'0'0'16,"35"0"0,-35 71-1,0 17 16,0-17-15,0-54 0,0-34 15,0-36-15,0 0-1</inkml:trace>
  <inkml:trace contextRef="#ctx0" brushRef="#br0" timeOffset="53092.148">30586 12453 0,'0'0'0</inkml:trace>
  <inkml:trace contextRef="#ctx0" brushRef="#br0" timeOffset="53567.051">30621 12453 0,'0'-35'31,"-18"35"1,18 17 14</inkml:trace>
  <inkml:trace contextRef="#ctx0" brushRef="#br0" timeOffset="54774.219">30639 12418 0,'0'0'0,"0"-18"16,0 53 46,0-17-46,0 17 0,0 1-1,0-1 1,0 0 0,35-35 15,0 0-16,-17-70 1,35-36 0,35 18-1,-35 88 1,-35 0 0,17 17-1,0 18 1,-17-35 46,17 0-62,0-17 16,1 17 0,-1 0-1,-35-35 32,-18 52 0,-17 18-47,35-17 16,0 35-1,0-18 1,35-35-1,36-17 1,-1-72 0,36-87-1,0-124 1,-18-70 15,-88 335-15,-53 105-16,-53 124 15,54 0 1,16-70 15,72-71-15,16-18-16,54-35 16,-70 0-1,17-53 1,-36 0-1,18 18 1,-35 70 31,0 36-31,0-54-16,0 18 15,36 18 1,-19-53-1,19-17 1,-36-36 15</inkml:trace>
  <inkml:trace contextRef="#ctx0" brushRef="#br0" timeOffset="54930.356">31926 11853 0,'18'0'16,"17"0"15,-35 53-31</inkml:trace>
  <inkml:trace contextRef="#ctx0" brushRef="#br0" timeOffset="55499.634">32032 11977 0,'-35'0'16,"70"0"-16,-70 106 16,35 35-1,0-106 1,35-17-1,0-36 1,1-35 0,17 0-1,-18 18 1,18 35 0,-35-35 15,17 35-16,-35-18-15,53 18 47,-18 0-31,0 0 15,-35 88-15,0 0-16,36 195 15,-1-142 17,-35-53-17,0-53 1,-35-35 0,-71 0-1,70 0 1,72-35 15,34 0-31,160-106 16,105-124-1,-282 159 1</inkml:trace>
  <inkml:trace contextRef="#ctx0" brushRef="#br0" timeOffset="57998.154">4110 16069 0,'0'-71'16,"0"54"-16,35 17 15,53 0 1,106 0 0,-158 17-1,-107 36 1,-35 0 15,71 0-31,17-53 16,71 53-1,106-18 17,-124 1-17,1 52 1,-125-53-1,-16 0 1,-1-35 0,88 0-1,-17-17-15</inkml:trace>
  <inkml:trace contextRef="#ctx0" brushRef="#br0" timeOffset="58316.149">3687 15857 0,'0'0'0,"-71"0"0,36 53 15,35 0 1,-53 159 0,194 176-1,35-247 1,89-88-1,17-88 17,0-89-17,-141-70 1,-105-53 0,-36 18-1,-71 123-15,-141 53 16,-140 53-1,175 0-15</inkml:trace>
  <inkml:trace contextRef="#ctx0" brushRef="#br0" timeOffset="68624.483">8132 12735 0,'0'0'0,"0"-17"32,0-36-17,17 17 1</inkml:trace>
  <inkml:trace contextRef="#ctx0" brushRef="#br0" timeOffset="68827.572">8220 12471 0,'0'0'15,"17"-71"-15,-105 71 32,-18 194-17,36-53 1,34-17 0,36-54-16,71 18 15,0-52 1,-18-19-1,-18-17-15</inkml:trace>
  <inkml:trace contextRef="#ctx0" brushRef="#br0" timeOffset="69235.67">8449 12647 0,'-18'0'15,"18"35"1,-17 36 0,17-18-1,0-36 1,-36-17 0,36-88-1,0-18 1,36 71-16,17-18 15,0 53 1,35 0 0,-18 0-1,-34 36 1,-36 69 15,-106-34-15,35-36-1,18-17 1,0-18 0</inkml:trace>
  <inkml:trace contextRef="#ctx0" brushRef="#br0" timeOffset="69610.618">8714 12700 0,'0'0'0,"0"35"47,-36-35-47,36 36 16,0 16-1,0-16 1,18-36 0,53 0-1,17 0 1,-71-18-16,19-35 16,-36 0-1,0 18 1,-18-18-1,-17 53 1,-1 0 0</inkml:trace>
  <inkml:trace contextRef="#ctx0" brushRef="#br0" timeOffset="69985.495">8925 12647 0,'0'0'15,"36"-18"-15,16 18 16,-16 18 15,-1 53-15,-35 17-1,-18-53 1,54-35 15,-1 0-15,53-88-1,-35 53-15,0-1 16,-18 1 0,-35 53 15,0 35-15,0 0-1,0-1 1,18-16-1,17-36 17</inkml:trace>
  <inkml:trace contextRef="#ctx0" brushRef="#br0" timeOffset="70343.587">9631 12453 0,'-18'35'31,"18"1"-15,0 69 0,0 1-1,0-18 1,0-70 0,0-36 15,53-17-31,0 0 31,-18 0-15,18 35-1,0 0 1,-53 35 0,0 0-16,-18 0 15,-87 18 1,69-17-1,1-36 1,35-36 0</inkml:trace>
  <inkml:trace contextRef="#ctx0" brushRef="#br0" timeOffset="70765.188">10019 12277 0,'0'35'15,"0"18"1,-18 88 0,18-35-1,0-71-15,0-17 16,0 17 0,36-35-1,69 0 1,-52-71-1,35-52 1,-88 88 0,0 17-1,-35 53 17,-18 54-17,36-37 1,17 1 15,35 0-15,159-53-1,-106 0 1,-53-88 0</inkml:trace>
  <inkml:trace contextRef="#ctx0" brushRef="#br0" timeOffset="70984.064">10513 12259 0,'0'0'0,"35"0"15,0 0-15,18 18 16,18 70 0,-54 18-1,-17 17 1,0-70-1,-88 35 1,-71-17 0,107-71-16</inkml:trace>
  <inkml:trace contextRef="#ctx0" brushRef="#br0" timeOffset="73145.487">6844 16016 0,'0'0'0,"0"-18"31,0 89-15,0 52 0,0-34-1,-18 17 1,-141-18 0,142-88-16</inkml:trace>
  <inkml:trace contextRef="#ctx0" brushRef="#br0" timeOffset="73303.845">6526 16016 0,'0'-53'0,"71"53"16,-18-35-16,35 35 16,300-53-1,-353 53 1</inkml:trace>
  <inkml:trace contextRef="#ctx0" brushRef="#br0" timeOffset="73803.693">7056 16298 0,'17'0'16,"54"0"-1,-36 36-15,18 17 16,-53-18 15,-53 35-15,0-70-1,0 0 1,53-70 0,106 35-1,17-18 1,-17 0-1,-70 17 1,-36 72 15,0 17-15,35-18 0,-35 18-1,-18 17 16</inkml:trace>
  <inkml:trace contextRef="#ctx0" brushRef="#br0" timeOffset="73944.339">7532 16175 0,'0'-35'15,"35"35"16</inkml:trace>
  <inkml:trace contextRef="#ctx0" brushRef="#br0" timeOffset="74274.62">7655 16387 0,'0'0'16,"-17"0"-16,17 105 15,17-87 1,-17 35-1,-17-53 32,17-88-31,17-36 0,36 54-1,53-1 1,0 18-1,-71 53 1,-17 18 0,-18 52-1,-88-17 1,-1-17 0,54-36-1</inkml:trace>
  <inkml:trace contextRef="#ctx0" brushRef="#br0" timeOffset="74633.911">8079 15893 0,'0'35'32,"0"35"-17,-18 124 1,18-123-1,0-53 1,0 17 0,159-70-1,-71-18 1,0 17 0,-88 1-1,-35 35 16,0 53-31,-1-18 16,36 36 0,0-36 15,124-52-15</inkml:trace>
  <inkml:trace contextRef="#ctx0" brushRef="#br0" timeOffset="75258.821">10089 15910 0,'-17'-53'16,"-18"53"-16,-36-35 16,18 70-1,18 18 1,35 0-1,70-18 1,-34 18-16,-19-17 31,-70-1 1,0-35-17,-17 123 1,35-87-1,35-1 1,52 0 0,72-35-1,-89 0-15,1 0 16,-1 0-16</inkml:trace>
  <inkml:trace contextRef="#ctx0" brushRef="#br0" timeOffset="76024.235">10125 16157 0,'0'-53'0,"53"53"16,35 36 0,-71-19 15,19 36-15,-124 18-1,-1-18 1,54-36-1,194-123 17,0 1-17,-89 69 1,-70 1 0,35 35-1,-52 35 16,17 36-15,-36-36-16,36 0 16,18 1 15,35-36-15,0-18-1,0-17 1,-18-18-1,-35 88 1,0-17 0,0 70-1,0 0 1,-17-35 0,-1-53 15,18-53-16,0 18 1,35-106-16,18 0 16,0 52 15,18 37-15,34 52-1,-34 35 1,-71 35-1,-18-17 1,-52 0 0,-1-35-1,36-18 1,105-18 0,54-52-16</inkml:trace>
  <inkml:trace contextRef="#ctx0" brushRef="#br0" timeOffset="76591.605">11377 15928 0,'0'0'0,"-88"0"31,35 106 1,18-18-17,35-70-15,0 34 16,70-52 15,1-17-15,-71-18-1,35-18 1,-17 0 0,35 17-1,0 1 1,-18 35-16,18 0 15,-18 71 17,-35 17-17,0-53 1,-18-17 0,36-36 15,-18-17-16,35-53-15,1 70 32,-1-17-17,0 35 1,18 53 0,-53 0-1,0 0 1,0-18-1,-18 0 1,1-35-16</inkml:trace>
  <inkml:trace contextRef="#ctx0" brushRef="#br0" timeOffset="77357.049">11906 16157 0,'88'-35'15,"-35"17"1,0-17-1,-17-18 17,-36-17-17,0 52 1,-53 18 0,-18 0-1,36 70 1,35-17-1,0 18 1,17-18 0,19-53-1,-1 0 1,18-18 0,53-123-1,-71 106 1,-35 52 31,35-17-32,-35 18 1,36 17 0,16-35-1,-16 0 1,-19-35-16,-17 17 15,36 18 17,17 18-17,0-18 1,-1 0 0,-16-35-1,-36-18 1,0-71-1,0 36 17,0 71-17,0 70 17,-18 70-17,18-17 1,0-36-1,18-34 1,-18-19 0</inkml:trace>
  <inkml:trace contextRef="#ctx0" brushRef="#br0" timeOffset="77544.711">12859 15946 0,'0'-36'16,"35"36"15,0 36-15,18 16-1,-53 1 1,0-35 0,-35-18-1</inkml:trace>
  <inkml:trace contextRef="#ctx0" brushRef="#br0" timeOffset="77653.876">12912 15804 0,'0'0'0,"17"-35"15,-17 0 1,106 35 0,-53 18-1</inkml:trace>
  <inkml:trace contextRef="#ctx0" brushRef="#br0" timeOffset="78197.065">13282 15875 0,'0'0'0,"-35"53"16,0 0-16,35 0 15,0-36 1,17-17 15,36 0-15,-35-35-16,52-18 15,1-17 1,-54 70 15,-17 17-15,0 1-16,71 70 15,-18-53 17,-18-35-17,0-17 1,-17-36 0,17 18-16,-35-89 15,0-17 1,36 17-1,-72 142 48,36 53-47,-17 35-1,17-18 1,0 18-1</inkml:trace>
  <inkml:trace contextRef="#ctx0" brushRef="#br0" timeOffset="79104.656">14587 15893 0,'0'0'15,"18"-36"1,70-17 0,177-105-1,17-89 1,-159 70-1,-123 72 1,-105 105 0,-19 70-1,89 36 1,35 17 0,176 124-1,-140-158 1,-36-37-1,-18-34 1,-35 35 0</inkml:trace>
  <inkml:trace contextRef="#ctx0" brushRef="#br0" timeOffset="79577.63">15593 15646 0,'35'0'0,"-35"35"15,0 0 1,0 1 0,18-1-16,-18 35 31,35-70 0,0-35-15,18 0-1,-18 0 1,18 35 0,-35 17-1,17 36 1,1-35 0,16-54 30,-16 1-46,34-35 16,-34 34 0,-1 36-1,-18 18 17,-17 17-17,0 18 1,36-18-1,-1-35-15</inkml:trace>
  <inkml:trace contextRef="#ctx0" brushRef="#br0" timeOffset="80030.632">16422 15646 0,'0'0'0,"-18"0"16,-52 0-1,34 88 1,-17-35-1,53-18 1,53-35 0,36 0 15,-37-35-15,19-18-1,-36-18 1,18 71-1,-18 0 1,-35 71 0,0-18-1,36-18 17,34-35-17,-52-35 1,17 35-16,-35-35 15,0-1 1,-88 1 0,17 35 15</inkml:trace>
  <inkml:trace contextRef="#ctx0" brushRef="#br0" timeOffset="80232.089">17145 15134 0,'0'0'0,"0"18"15,18 17 1,17 89 0,-35-54-16,0 54 15,0-36 1,-88 0 15,17-53-31</inkml:trace>
  <inkml:trace contextRef="#ctx0" brushRef="#br0" timeOffset="80622.805">17092 15540 0,'71'0'31,"-36"-35"-31,18-1 15,0 1 1,-18-36 0,-35 54-1,0 52 32,35 0-47,-17-17 16,17 70-1,18-88 32,-35 0-31,17-17 0,18-19-1,-18 36 1,-35 36-1,0 16 1,0 1 0,0-35-1,-17-18 1</inkml:trace>
  <inkml:trace contextRef="#ctx0" brushRef="#br0" timeOffset="80763.428">17727 15293 0,'0'-35'16,"35"35"15,18 53-15</inkml:trace>
  <inkml:trace contextRef="#ctx0" brushRef="#br0" timeOffset="81283.541">17868 15434 0,'35'0'32,"18"0"-17,-17 0 1,-1 0 0,18-18-16,-18 18 31,-17-35-16,35 17 1,-71 18 31,18 36-31,18-36-1,35 35 1,0-35-1,-1 0 1,-52 35 0,0 1-1,36 87 1,-19-35 0,-17-35-1,0-35 1,0 35-1,-53 0-15,-70-18 32,-1-35-17,142-53 17,123-106-17,36-35 1</inkml:trace>
  <inkml:trace contextRef="#ctx0" brushRef="#br0" timeOffset="82626.561">8237 17604 0,'0'0'0,"0"-53"16,0 159-1,0 35 16,0-36-31,0 19 16,-53-1 0,1-105-1</inkml:trace>
  <inkml:trace contextRef="#ctx0" brushRef="#br0" timeOffset="82876.501">8378 17974 0,'0'0'16,"124"0"-1,-54-35 1,-17-36 0,-17-17-1,-1 17 1,-17 71 0,-18 36 15,0 105-16,0-35 1,-18-18 0,18-35-1,35-53 1</inkml:trace>
  <inkml:trace contextRef="#ctx0" brushRef="#br0" timeOffset="83126.436">8996 17956 0,'0'0'0,"0"18"31,53-18-15,0 0-16,17 0 16,-70-35 30,0-18-30,-17 53 0,17-35-1,0-1-15</inkml:trace>
  <inkml:trace contextRef="#ctx0" brushRef="#br0" timeOffset="83313.423">9331 17727 0,'0'0'0,"0"-18"0,35 18 16,-35 106-1,-17-18 1,17-35 0,-18-17-1</inkml:trace>
  <inkml:trace contextRef="#ctx0" brushRef="#br0" timeOffset="83516.545">9631 17551 0,'0'0'0,"0"-18"0,17 18 16,-17 71-1,-35 87 1,35 54 0,-17-124-1,-19-35 1</inkml:trace>
  <inkml:trace contextRef="#ctx0" brushRef="#br0" timeOffset="84066.239">9490 17833 0,'35'-18'16,"0"18"-1,1 0-15,105-35 16,-53 35-1,-53 0 1</inkml:trace>
  <inkml:trace contextRef="#ctx0" brushRef="#br0" timeOffset="84248.89">10072 17762 0</inkml:trace>
  <inkml:trace contextRef="#ctx0" brushRef="#br0" timeOffset="84739.143">10142 17692 0,'0'0'0,"-17"0"15,-36 0-15,-53 53 32,71 0-17,35-36 1,35 19 0,53-36-1,-17 35 1,-18-18-1,-53 19 1,-53-1 0,-53 0-1,-35-35 1</inkml:trace>
  <inkml:trace contextRef="#ctx0" brushRef="#br0" timeOffset="85909.102">11324 17268 0,'0'0'0,"18"-52"0,-18 87 15,0 18 1,-18 141-16,-35-35 16,18-36 15,35-88-15,53-35-1,53-106 1,-36-35-1,-52 88 1,-18 89 0,0 52-1,0 0 1,53-35 0,0-53-1,0 0 1,-18-35-16,0-36 15,18-52 1,-53-1 15,-35 71-15,-18 36 0,53 105-1,0-71-15</inkml:trace>
  <inkml:trace contextRef="#ctx0" brushRef="#br0" timeOffset="86049.495">11977 17657 0,'0'0'0,"-18"105"31,18-52-15,-35 0-1,35-18 1</inkml:trace>
  <inkml:trace contextRef="#ctx0" brushRef="#br0" timeOffset="86195.616">11959 17427 0,'0'0'0,"0"-17"0,18 17 16,17 17-1,0 54 1</inkml:trace>
  <inkml:trace contextRef="#ctx0" brushRef="#br0" timeOffset="86476.991">12118 17709 0,'35'36'31,"18"-36"-15,-35 0-1,35 0 1,-18-53 0,-35 35-1,35 53 17,0-17-17,1-18 1,-36 35-16,35-52 31,-35-1-15</inkml:trace>
  <inkml:trace contextRef="#ctx0" brushRef="#br0" timeOffset="86633.018">12665 17321 0,'0'0'15,"17"36"16,19 52-15,-1 35 0,-35-34-1,-35 34 1,-36-88 0</inkml:trace>
  <inkml:trace contextRef="#ctx0" brushRef="#br0" timeOffset="87226.428">12612 17657 0,'0'0'0,"35"0"16,18 0-16,0 0 16,123-36-1,-123-17 1,-53 0-1,0 0 1,0 18 15,-35 35-31,0 71 32,35-18-17,0 0 1,17 17-1,54-70 1,-18 0 0,-18 0-1,18-70 1,-18-19 0,18 36-1,35 53 1,-17 0-1,35 53 1,-106-17 0,0 17-1,-88-18 17,52-35-17,19-18 1,87-52-1,142-107 1,-106 89 0</inkml:trace>
  <inkml:trace contextRef="#ctx0" brushRef="#br0" timeOffset="87976.247">15787 17127 0,'0'0'0,"0"-70"0,0 52 31,-88-35-15,-71 53 0,124 71-1,52-18 1,89 17-1,88-17 1,-106-18 0,-88 18-1,-53 18 1,-52-36 0,34 53-1,36-88 16,88-17 1</inkml:trace>
  <inkml:trace contextRef="#ctx0" brushRef="#br0" timeOffset="88444.32">16104 17321 0,'0'0'0,"36"0"16,-19 106-1,-17-53 1,0-35 0,106-54 31,-53-69-32,-18 69 1,1 36 15,-36 36-15,35-1-1,-35 0 1,17-35 0,-17 35-1,36-70 1,17-18-1,70-53 1,-105 71 0,52 35-1,-70 53 1,0-18 0,0 18-1,0-35 16,71-18-15</inkml:trace>
  <inkml:trace contextRef="#ctx0" brushRef="#br0" timeOffset="88881.679">17004 17268 0,'-35'0'16,"17"0"-1,-53 36 1,71 17-1,0 0 1,0-36 0,36-17-1,-1 0 1,-17 0 0,17-106-1,35 89 16,-17 17-15,-17 0 0,17 0-1,-36 0 1,18 35 15,-52-35 32,17-18-63,-18 18 0,-17 0 31</inkml:trace>
  <inkml:trace contextRef="#ctx0" brushRef="#br0" timeOffset="89116.03">17427 17004 0,'0'0'0,"35"-35"16,1 70 15,-1 71-15,-17-18-1,-18-18 1,0 1 0,-106-53-1,88-18 1</inkml:trace>
  <inkml:trace contextRef="#ctx0" brushRef="#br0" timeOffset="89555.714">17515 17304 0,'0'0'16,"53"-36"-16,88 1 16,-70 0-1,-36-36 1,-35-17 0,0 71-1,-17 87 32,17-35-47,0 36 16,35-53-1,-35 34 1,18-52 0,34 0-1,1 0 1,18-17-1,-53 17 17,-18 35-17,0 18 1,0 0 0,0-35-1,70-18 16</inkml:trace>
  <inkml:trace contextRef="#ctx0" brushRef="#br0" timeOffset="89696.174">18186 17374 0,'35'-70'16,"-70"140"-16,123-140 15,-88 87 32,35 1-31</inkml:trace>
  <inkml:trace contextRef="#ctx0" brushRef="#br0" timeOffset="89821.174">18327 17092 0,'0'0'0,"0"-18"31,53 18-31,0 18 15,0 0 1</inkml:trace>
  <inkml:trace contextRef="#ctx0" brushRef="#br0" timeOffset="90276.59">18538 17216 0,'36'0'47,"17"0"-32,-36 0-15,36 0 16,-18-18 15,1-17-15,-36 70 31,35 18-47,-35 0 15,0 53 1,0-1 0,0-52-16,-18 53 15,-52-35 1,-1-18 0,-35-53-1,71 0 1,0-36-1,35-34 17,53-36-32,123 18 15,54 52 17,-230 1-32</inkml:trace>
  <inkml:trace contextRef="#ctx0" brushRef="#br0" timeOffset="93482.249">23019 15575 0,'0'0'16,"-36"0"-1,89 0 1,124 0-1,123 0 1,17 0 0,-246 0-16,17 0 15</inkml:trace>
  <inkml:trace contextRef="#ctx0" brushRef="#br0" timeOffset="95091.308">26000 15275 0,'35'36'31,"0"-1"-31,1 0 16,52 0 0,35-35-1,-52-53 1,-54-35-1,-17-18 1,36 89 0,-54 70-1,-17 105 1,-1-16 0,1-54-1,0 0 1,0-53 15</inkml:trace>
  <inkml:trace contextRef="#ctx0" brushRef="#br0" timeOffset="95590.666">26741 15363 0,'0'0'0,"52"0"16,1 0 0,-17 0-1,17-17 1,-18-18 0,-35-54-1,0 36 1,-53 53-1,0 0 1,-18 53 0,1 0-1,17 88 1,53-105 0,0-1-1,123-35 16,54 0-15,70-53 0</inkml:trace>
  <inkml:trace contextRef="#ctx0" brushRef="#br0" timeOffset="95871.66">27323 15152 0,'0'0'0,"-36"0"16,-17 0-1,18 17 1,0 54 0,88-18-1,17 0 1,36-18 0,-71 0-1,-17-17 1,-18 17-1,-18 1 1,-70-36 0,-35 0-1,35 0-15</inkml:trace>
  <inkml:trace contextRef="#ctx0" brushRef="#br0" timeOffset="96421.174">27940 15099 0,'35'0'16,"-35"35"-16,36 0 0,-1 54 16,-35-1 15,0-71-15,-71 19-1,-17-72-15</inkml:trace>
  <inkml:trace contextRef="#ctx0" brushRef="#br0" timeOffset="96545.954">27852 15011 0,'0'0'0,"0"-36"16,88 19-1,53 17 1,-17 0 0,-72 17-1,-16 19-15</inkml:trace>
  <inkml:trace contextRef="#ctx0" brushRef="#br0" timeOffset="97123.942">28028 15275 0,'53'0'15,"0"0"1,88 0-1,36 0 1,-89 36 0,-88 16-1,-18 1 1,-88 0 0,18-17-1,88-72 16,0-17-31,106-35 16,-18 71 0,-17-19 15,-54 36-31,36 0 16,18 0-1,-36 0 1,0 0-1,1-35 1,-36-18 0,0 18-1,-18 35 1,-35 35 0,18 18-1,35-35 1,0 35-1,88 35 1,-53-88 15,-17-36-31</inkml:trace>
  <inkml:trace contextRef="#ctx0" brushRef="#br0" timeOffset="97452.874">28945 15240 0,'36'-35'47,"-19"35"-47,19 17 16,-1 19-1,-35-19 1,53-17 15,0-88-15,0 70-1,0-17 1,-36 35 0,18 18 15,-35 17-15,0 18-1,0 0 1,36-18-1,34-35-15</inkml:trace>
  <inkml:trace contextRef="#ctx0" brushRef="#br0" timeOffset="97781.028">29633 15134 0,'0'0'0,"0"-17"31,-35 52 0,35 0-31,-35-17 16,35 35 0,35-18 15,53-35-15,-52-18-1,16-52 1,-16-107-1,-36 89 1,0 35 0,0 0-1,-36-17 1,-16 70 0,34 0-1</inkml:trace>
  <inkml:trace contextRef="#ctx0" brushRef="#br0" timeOffset="98673.204">26370 16422 0,'35'-35'0,"-35"52"16,0 1-1,18 88 1,35-36 0,0-35-1,0-35 1,0-88 0,17 18-1,-70 87 16,-17 54-31,-19 17 16,-17 18 0,-17-18-1,35-53 1,35 1 15</inkml:trace>
  <inkml:trace contextRef="#ctx0" brushRef="#br0" timeOffset="99157.464">26846 16757 0,'0'0'0,"36"-53"15,17 18-15,-18-1 16,18-34 0,-18 52-1,-35-17 1,-35 35-1,-36 53 1,36 0 0,35 0-1,0 0 1,53-53 15,70 0-15,71-53-1,-53-71 1,-123 36 0,17 35-1,-52 18 1,-19 35 0,1 35-1,35 0-15,0 36 16,35 17-1,36-35 1,-18-18 0,-141 36 15,-71-71-15</inkml:trace>
  <inkml:trace contextRef="#ctx0" brushRef="#br0" timeOffset="99922.172">28063 16739 0,'0'-17'31,"36"17"-31,87-89 16,54 19-1,-142 17 1,-35-18 15,-18 54-15,-35 17-1,36 0 1,-19 53 0,-34 70-1,70-70 1,17 18 0,89-18-1,-35-53 1,-71 17-16,35-17 15,-123 0 17,-53 35-17,53-35 1</inkml:trace>
  <inkml:trace contextRef="#ctx0" brushRef="#br0" timeOffset="100192.058">28557 16704 0,'0'0'0,"53"-53"0,0 53 15,35-18 1,-70 18 0,-18-70-1,0 52 1,-18-35-1,-70 53 1,18 18 0,34 17-16,1 36 15,-18-18 1,53-18 15,88 0-15,159-35 15,-176-17-31</inkml:trace>
  <inkml:trace contextRef="#ctx0" brushRef="#br0" timeOffset="100705.527">29034 16581 0,'0'35'16,"0"-70"-16,-53 35 15,-18 17 1,36 18-1,35-17 1,17-18 0,36 0-1,36-18 1,-36-52 0,-18 35-1,-35 70 16,0 18-15,0-36 0,0 19 15,53-36-15,-36 0-1,36-53 1,0 0-1,-53 0 1,0 18 0,35 35-1,1 0 1,17 0 0,-18 35-1,-35 36 1,0-19 15,-88-16-15,17 17-16</inkml:trace>
  <inkml:trace contextRef="#ctx0" brushRef="#br0" timeOffset="101319.015">29722 16528 0,'35'17'15,"-35"19"1,35-1 0,-35 0-1,0-17 1,0 17-1,0 0 1</inkml:trace>
  <inkml:trace contextRef="#ctx0" brushRef="#br0" timeOffset="101444.014">29810 16369 0,'0'-35'15,"53"35"16,-36 17-15</inkml:trace>
  <inkml:trace contextRef="#ctx0" brushRef="#br0" timeOffset="101959.491">30074 16563 0,'0'0'15,"-35"0"1,0 35-1,35 0 1,0 1 0,0-1-1,0 0 1,53-35 0,0 0-1,17-70 1,18-71-1,-52 88 1,-1 53 0,-35 70-1,0-17 17,35 18-17,0-71 16,-35-18-15,89-35 0,-19-35-1,1 53 1,-54 35 0,-17 35-1,0 36 1,0-36-1,0 0 1,71 0 0</inkml:trace>
  <inkml:trace contextRef="#ctx0" brushRef="#br0" timeOffset="102614.26">30921 16581 0,'0'-53'16,"-35"53"-1,-36 0 1,71 88 15,35-88-31,36 0 16,0-35 0,-1-36-1,-35 36 32,1 35-31,-19 17 15,54 19-15,-18-36-1,17-106 1,-17-35-1,-53-36 1,0 54 0,-17 105-1,-36 18 1,0 124 0,53-36-1,0 35 1,53-52-1,-18-71 1,18 0 0,0-53 15,-18-18-15,18 54-1,-53 34 16,0 19-31,-18-1 16,18 18 0,0-18-1,0 0-15</inkml:trace>
  <inkml:trace contextRef="#ctx0" brushRef="#br0" timeOffset="102754.67">31609 16069 0,'0'0'0,"0"-35"16,0 17 0,70 18 15,-52 0-31</inkml:trace>
  <inkml:trace contextRef="#ctx0" brushRef="#br0" timeOffset="103417.787">31821 15981 0,'0'0'0,"0"35"47,0 18-31,35 0 0,0-18-16,-35-17 15,0 17 1,-18-35-1,18-18 1,-35 1 0,35-18 15,71-1-15,35 1-1,88-18 1,-106 53-1,-106 0 17,-17 53-17,0-18 1,52 1 0,19-36-1,-19 0 1,18 0-1,-35 70 1,0 71 0,0 36-1,0-1 1,0-17 0,-52-124-1,-54 18 1,-18-53-1,107-18 1,17 1 0,0-54-1,123-17 1,71 17 0,-70 1-1,-89 35 1</inkml:trace>
  <inkml:trace contextRef="#ctx0" brushRef="#br1" timeOffset="152794.862">1552 7073 0,'0'0'16,"0"-35"-1,0 105 16,-17 36-15,-54 177 0,71-125-1,-35-34 1,35 17 0,0-124-1,0 19-15</inkml:trace>
  <inkml:trace contextRef="#ctx0" brushRef="#br1" timeOffset="153247.798">1693 7708 0,'53'0'31,"-17"0"-15,16 0-16,-16 0 16,-1 0-16,-35-35 31,18 0-31,-18-1 15,0-17 1,-124 53 0,36 18-1,35 35 1,18 35 0,35-35-1,0 0 1,88-18 15,18-35-15,17-70-1,-87 17-15</inkml:trace>
  <inkml:trace contextRef="#ctx0" brushRef="#br1" timeOffset="153481.923">2011 7514 0,'0'0'0,"17"18"31,54 88-15,-36-53-1,1-18 1,-19-70 15,-17-18-31,71-71 16,-54 36-1,-17 106 32</inkml:trace>
  <inkml:trace contextRef="#ctx0" brushRef="#br1" timeOffset="153794.422">2469 7532 0,'0'0'0,"0"-18"15,18 1 1,35-19 0,-18 19-1,-35-36 1,0 0 0,-53 53-1,-17 17 1,-1 125-1,36-54 17,35-35-17,35-53 1,89 0 0,-18-36-1,-36-34-15</inkml:trace>
  <inkml:trace contextRef="#ctx0" brushRef="#br1" timeOffset="153985.355">2716 7144 0,'0'0'16,"-17"-36"-16,17-16 15,0 122 17,0 36-17,17 17 1,-17 19 15,0-90-31,0 1 16,-35-53-1</inkml:trace>
  <inkml:trace contextRef="#ctx0" brushRef="#br1" timeOffset="154629.888">3210 7726 0,'0'0'0,"0"-18"15,-35 18 1,123 0 0,159 18-1,141-18 1,-123 53-1,-159-53 1,-106-36 0,-18-16-1,-53-19 1,54 36 0,52 35 15,0 17-16,1-17-15,17 53 32,-53 53-17,-36-35 1,-52-18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8-14T09:01:50.4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23495 4974 0,'0'0'0,"-35"0"15,17 0 1,18-17 15,-35-19-15,70 36 46,36 18-62,17-18 16,88 0-1,1 0 1,-72 0 0,-87 0 31,-18-18-47,0 1 15,-18-36 1,1 53-1,-36-36 1,18 36-16,17-35 16,-35 0-1,53 17 17,35 36 46,-17-1-63,17-17 1,-35 53-16,53 0 16,-18 18-1,-52-1 16,-71-17-15,17 36 0,71-72-16</inkml:trace>
  <inkml:trace contextRef="#ctx0" brushRef="#br0" timeOffset="1177.267">24906 4710 0,'0'-53'0,"0"35"0,0 89 47,0 52-32,0 1 1,35-54 0,1-17-1,-1-53 1,0 0 0,18-123-1,-18-19 1,1 54-1,-36 71 1,0 69 15,0 19-15,-18 17-16,18 71 31,0-53-15,0 17-1,-53-87 1,-17-1 0,-36-35-1,88-18 1,-17-88 0,35 53-16</inkml:trace>
  <inkml:trace contextRef="#ctx0" brushRef="#br0" timeOffset="1901.391">25065 4269 0,'0'-36'0,"-18"54"16,18 17-1,-35 71 1,-18-35 0,35-71-16,18-53 47,36 0-47,-1 0 15,18 35 1,-18-17-1,0 53 1,1 17 0,-1 35-1,-35-34 1,18 70 0</inkml:trace>
  <inkml:trace contextRef="#ctx0" brushRef="#br0" timeOffset="2307.512">25347 4762 0,'-18'0'31,"54"0"0,-1 0-31,18 0 16,53 0 0,0 0-1,-89 0 1,18 0 0,-35 36-1</inkml:trace>
  <inkml:trace contextRef="#ctx0" brushRef="#br0" timeOffset="2737.674">25329 4939 0,'0'0'0,"-35"0"15,53 0 1,-1 0-1,107 0 1,-1 0 0,-70 0-16,18 0 15,-71-18 220</inkml:trace>
  <inkml:trace contextRef="#ctx0" brushRef="#br0" timeOffset="5657.634">26741 4480 0,'0'-17'0,"0"52"47,0 88-47,-71 107 15,18-107 1,-17-35 0,-1-52-1,53-1 1,-17-106-1,35-52 1,0 35 0,35 52 15,54 36-15,-54 0-16,18 53 15,-18 53 1,18 35-1,-18-35 1,0-35 0,-35-18-1</inkml:trace>
  <inkml:trace contextRef="#ctx0" brushRef="#br0" timeOffset="6625.98">27199 4480 0,'0'-35'16,"0"53"15,0 52-15,18 18-1,35 18 1,-18-53-1,18-18 1,0-35 0,-18-70-1,0-71 1,1 53 0,-36 70-1,0 53 32,-18 18-47,-17 123 16,-36 89 15,18-124-15,18-53-1,35-52 1,0-54 15,18 0-15,-1 18-1</inkml:trace>
  <inkml:trace contextRef="#ctx0" brushRef="#br0" timeOffset="6985.312">27728 5098 0,'0'0'0,"18"0"0,-18-36 16,0 54 15,0 35-31,0 88 16,0-88-1,0-18 1,0-70 31</inkml:trace>
  <inkml:trace contextRef="#ctx0" brushRef="#br0" timeOffset="7141.665">27817 4921 0,'0'0'0,"0"-88"0,0 35 16,17 18 0,-17 70-1,0 0-15</inkml:trace>
  <inkml:trace contextRef="#ctx0" brushRef="#br0" timeOffset="12745.258">28240 4851 0,'53'-36'78,"17"36"-78,-17 0 16,18 0-16,70-35 16,-71 35-1,-17-18 1,-53-17 31</inkml:trace>
  <inkml:trace contextRef="#ctx0" brushRef="#br0" timeOffset="13010.827">28540 4568 0,'-36'0'15,"36"-17"-15,0 34 32,-35 89-17,35 0 1,0-18 15,0-17-15,0-18-1</inkml:trace>
  <inkml:trace contextRef="#ctx0" brushRef="#br0" timeOffset="14266.657">30286 4374 0,'-35'-35'0,"17"0"16,-17 35 15,-1 18-31,-16 34 16,-72 213-1,54 17 1,87-141-1,36-52 1,35-54 0,-17-35-1,-36-35 1</inkml:trace>
  <inkml:trace contextRef="#ctx0" brushRef="#br0" timeOffset="14532.248">30339 4586 0,'0'0'0,"0"-18"16,35 54-1,-35-1 1,35 88-1,-35-17 1,0 18 0,-17-89-1,-18 18 1,35-35 0</inkml:trace>
  <inkml:trace contextRef="#ctx0" brushRef="#br0" timeOffset="14719.703">30533 4851 0,'0'-71'0,"18"71"16,34-35 0,1 35-1,-17 0 1,-1 0-1</inkml:trace>
  <inkml:trace contextRef="#ctx0" brushRef="#br0" timeOffset="15157.225">30921 4533 0,'0'-17'0,"0"34"31,0 18-15,0 89-1,-18 17 1,1-53 0,-54-70-1,-17 17 1,53-35-1,35-35 1,17-36 0,19-17-1,-1 53 1,0 35 0,0 0-1,18 53 16,-17 35-15,-1-53 0,18 1-1,-18-36 1</inkml:trace>
  <inkml:trace contextRef="#ctx0" brushRef="#br0" timeOffset="15453.85">31186 4251 0,'0'-71'15,"17"71"-15,18 0 31,18 89-15,-17 52 0,-36-35-1,35 105 1,-35-123 0,0 36-1,-124 52 1,-17-52-1</inkml:trace>
  <inkml:trace contextRef="#ctx0" brushRef="#br0" timeOffset="16942.012">31926 4445 0,'0'0'0,"0"71"32,18-1-17,17 54 1,-35-54-1,0-35 1,0-52 15,-17-19-31,17-69 16,0-72 0,0-34-1,0 122 1,70 36-1,18 53 1,36-35 0,-18 35 15,-89 0-15,-17 35-16,-17 1 15,-36-1-15</inkml:trace>
  <inkml:trace contextRef="#ctx0" brushRef="#br0" timeOffset="17098.082">31821 4516 0,'0'0'0,"70"0"32,-17-18-17,-18 18-15,18 0 16,18 0-1</inkml:trace>
  <inkml:trace contextRef="#ctx0" brushRef="#br0" timeOffset="17691.826">32297 4692 0,'0'-35'0,"0"70"31,0 0-15,0 0-16,0 54 15,0-36 1,0-18 15,53 0-15,0-35 0,-18-17-1,-35-54 1</inkml:trace>
  <inkml:trace contextRef="#ctx0" brushRef="#br0" timeOffset="17864.45">32314 4586 0,'18'0'16,"0"0"15</inkml:trace>
  <inkml:trace contextRef="#ctx0" brushRef="#br0" timeOffset="18083.178">32544 4692 0,'0'35'16,"35"-35"15,0 0-31,18 0 16,-35 0-1,17-17 1</inkml:trace>
  <inkml:trace contextRef="#ctx0" brushRef="#br0" timeOffset="18317.709">32932 4463 0,'0'17'31,"0"19"-31,0-1 16,17 35-1,-17-52-15,0 17 16,0 1 0,0-1-1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15D9-A301-4537-A673-676F14A6CACA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005B-381F-4F03-AD3C-68E6E9C9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1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BDEB9EF-CE64-4207-89A0-02ED601EB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B02E3-A546-4185-9DE8-6E55214E68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140914B-5699-45DB-9265-9AB119E0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FF05A7E-3F76-4D6A-A161-5C901F1C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AF482B9-7FE9-4326-9D6F-78E14566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5CC79D2-45D8-44B5-A7F5-A34CEB46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EE0793F-8333-4D85-94A6-5AB9FB7F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As a result of this class, you will be able to...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43C177E-3799-4605-99A7-BE79D5AEB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F32EBE7-595B-47AB-92E5-0332CF6E3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69193-8BAD-44E9-9B4A-CACD2B05791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5BA1E1B-1BD2-4849-81FD-1D57FE5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78D979D-5A0C-4C86-8067-B23BA4FD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4DE9D21-080A-4CB0-B5F8-3CD4508C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9CF6944-1822-4F51-AB0D-B7CE6D69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8FE8770-1D20-4425-98E5-2FD3683BB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2A8DC24B-1412-466F-9C6F-A7E830A36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D04F064-DA29-450E-AD2B-58BCE5FCC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CB6C-78DA-458A-A440-76528AB344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55B54D4-10C8-40AB-B984-0D7570C2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ED1D3F3-A29A-4C46-B7D3-4805ED4F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C4CD720-279C-48B4-A983-AF550975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BA3E5BF-9A13-4E4B-9534-5A2744FD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A42CE0D-611C-4AA7-BC61-E9D5AE42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B2A4430-5987-4474-89BA-546F17885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18C449C-5A3B-41CA-891F-B2AC019B9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D5580-CBAC-497F-8C5D-11719C79A0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3571D01-FF20-43FE-A03A-4895A94D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3B5F3A-E2C6-464D-BA89-F197715E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CCC0E99-B229-44A4-A65F-D70A9997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40F9F1-4319-463A-B781-362551D25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E416D640-0FBA-4DCB-830E-823C52DB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DA3CF650-AE8C-40D0-B5AD-A1CDD2BE8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B742577-1056-4A76-8734-BF56F2462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8109E-E45D-408F-B95E-ED42B685EE3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733537A-E033-4FF2-AFC3-B1579C59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60B385E-43CE-4259-B53E-7443E4F8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336C272-C79B-4BD8-A8BD-9A315193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8F6D660-7CF0-488B-9266-82FC5255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30CA5E1C-30DA-4571-BEE6-911BED2A3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FD477CAE-835C-4977-8CC7-EEE38EC2C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287A300-0954-4CE2-A5B7-BABE4F380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7C9B9-871D-419B-BB8A-7DA35590C4A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405399C-3279-4EE9-B699-354210D5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023D2E4-77DA-4A20-99EC-D76A7715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401244B-3131-40A5-AF79-42D6167B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6FE53BE0-99E0-4E07-9FFD-4B973624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A72CB0A-B95E-4FBD-B5E4-92675961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639F7A8C-6C9D-407D-A127-415E2E011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822B467-6516-4A4A-9A82-AB27F3811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01448-BC4E-4E0A-92AE-DE1011CA65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AABEAF5-B82D-4E40-A651-28F2DE6D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FE3EF78-AC23-4623-A8DF-FE48A9FF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25FB6CD-C8D4-4CAC-91EB-B1D47B73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3670D23-1168-4B2A-93D1-ED7B5BAD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720E6CCA-4669-42CA-943F-1E0BC033E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5AA20193-F169-447C-BC22-19E143A07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E2A898C-5FB9-4350-8243-F7728BFEB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4BB27-1713-496B-ADC3-AE2B755A33B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8D57040-F9D5-470A-A05A-3B8B6516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5FDF4B0-4A45-42ED-B361-6D7ACC7E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96C24C5-A754-4B3F-A815-0170843D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BCD01FC2-97C8-4E64-8361-ED6031EC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6BD0AFC6-DF2B-4A5A-AD75-097955F59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3C8914E9-B091-4553-ACC6-DEBE5042C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70A249A-8226-4F14-A41D-8C0BD3EF8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E51B-35D6-49CD-9491-6044499C27B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237A529-9F97-49A6-9D35-2683A8EE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51D5900-1EE6-40EF-8E69-29A39306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0E52F16-B58C-4D34-A1A2-452E7B69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851FEDA-5A69-495E-91FF-1D05D7CA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570A825-4AC5-4004-AA0F-436D198CE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1A75D4A8-3A90-4DD0-A119-B7E20F1EB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DB5C7-D4A2-45DE-A31C-BCF3799E3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97654-6669-4E87-8CAE-6337861735B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754ADEB-9368-4582-AAE5-885E0EDA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68B635-8C40-4C3F-98AD-3B4C7CC5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6DF4795-70DF-4562-9098-6F99CB1A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3928A5F-6517-4F4F-9017-03530BB2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A777FE4-6D6E-4D6B-8D02-C4DA2D83A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287900C-4428-4439-AB26-0D4B5F44B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F8A5622-3CB8-4CE1-8D37-1B798A164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11EE-DF1A-438A-9FBD-2FA0D9D3CB8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EFF4B7F-08A7-46EC-9408-63BF98A4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288ED7-E587-43BE-BA32-56EF362A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22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DFE52C9-93B6-4B4C-BD27-2152D732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3FDF9D1-3F07-4C27-B7E9-0D537E88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3A31A0E4-1FCF-4677-BED2-490BE0EB2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E899E2D-C8CD-4760-A3A2-02B14B7C9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ADAD68D-DEDB-493D-A2DF-96ED6B91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8C209-3EFF-46C3-ADF0-DE61BCA8E01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7CE48DD-13AD-4B7A-9FBB-8D6B6D40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C4EF342-2439-47C6-A84F-B06DA99E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DAAEDE9-14CE-4F1C-8943-962B7BE4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C155E79-F5F3-493C-927C-BED2C6BE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82CC320-7591-49EE-9D79-BC0077021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E9568F50-9D96-47A6-895B-3C99D0A6D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0CAD43-A17E-440D-A451-C1EBBC75D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E537F-CEAB-43FC-8C6F-A056DA8C2E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E3EF333D-CBBA-4C56-BAC3-48D1BA08E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7D43D0A-E620-4197-B61A-C33CFBC06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BCD5BAE-590D-4144-9B6C-7BFD2154F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4836A-14A8-4485-81A5-224B3890DB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8C86426-5C65-4CCF-B15A-296338F5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36E87E-F291-4DCD-BDB8-4E10F392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77B451B-58E0-473F-AF18-78FC5B8B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07B61268-CDBF-490F-8B8F-F7D4A89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5A6E4723-E014-47AE-99C4-D575F1DD7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08A0B62B-DD6C-40E5-A1AF-34463CDF0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BB0632-1479-4C7A-BF8A-C131EFA95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E311-95E1-4582-BEA2-9A35CCE86BE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CDE0200B-7645-4190-B343-7969AA8DF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34C8867A-3642-418F-AED3-4F9ABAEBB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5AF81ED-185C-460A-BBD9-FCC2C2B4E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DD637-02E3-454B-9885-052284D13D3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52AD17F-9DCB-40A0-B953-DBD10107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1C2717C-4E48-44F0-BF8D-29E0C58F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002FFE79-CA75-443B-832D-58872FE2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ADE25FBF-8C2A-4C06-BE77-ACF941BB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CE926C77-5418-4021-9619-F7AD1210F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1EB19E9-2CF7-450F-9F5A-E9D22733C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4599A0-87AA-4546-B1A3-9F0FF8083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5AA5A-804F-413F-8778-979C951E0C3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3474" name="Rectangle 1026">
            <a:extLst>
              <a:ext uri="{FF2B5EF4-FFF2-40B4-BE49-F238E27FC236}">
                <a16:creationId xmlns:a16="http://schemas.microsoft.com/office/drawing/2014/main" id="{57364D4E-7EA6-4263-AFD2-9817BB3E6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3475" name="Rectangle 1027">
            <a:extLst>
              <a:ext uri="{FF2B5EF4-FFF2-40B4-BE49-F238E27FC236}">
                <a16:creationId xmlns:a16="http://schemas.microsoft.com/office/drawing/2014/main" id="{7B72CFB4-F81D-48FE-8102-612E2822C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5801EFD-3082-496B-AE50-7B45BFFB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92562-8807-46BA-A556-2C555B9635B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D767069-4C6D-4166-909B-AA2A8864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5CDD9C2-FC2B-43BC-BADC-E5AB05CE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25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F2A941A-864A-4020-BF59-9CB56B0E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9A95D91-F51B-4837-A482-F7EF6741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C4502869-C2EE-46F1-AC2F-AD2399C64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30F33075-1700-4FAF-8948-CEDD0DBAA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A961C9-C154-4A24-A757-330F4C4E8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4CDD3-0E4B-4648-9CCC-43ED622029B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0ED64B28-9723-48E7-BDB4-510AB952A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5D148663-A686-40DA-A1BB-B08ECB31E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4471E6C-153D-4759-BEAD-DCAE5E494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33299-8231-4BA8-A693-2FE800D929B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BA5ADE9-9B55-4083-86A0-2453195B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A91D466-B286-4A07-AC84-7B7C8C03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27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0EB57F9-8199-4FC7-A3E6-F3FCA132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A837ADD2-F0B5-47D9-9CBB-545BE0E4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C85AC40A-CC7C-4D45-B47E-9A94EBBC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B87A9EFD-3C4B-4BB5-A5B4-08D4A014E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B37436F-2217-4BFD-83FE-05FF6830C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55D24-0C70-4A00-BAC3-7442876E112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FDA2E06-FBD2-40EF-8155-050ECE31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028D473-0394-4686-ADD6-A24107B6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28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31D12AA-C09D-4B77-B23A-20BA6394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F889CC1-1551-4565-84DC-1CB431D1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71AC411-5D89-416A-95A8-BD5513FD3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83C88AA-5D42-44C9-9CE7-619927401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A803B97-5829-47C5-B18B-ABD7CAF8E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79CCD-05EF-4975-B10D-DE60A4E7EE8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1C4EDA5-9DC2-42F0-A5FA-5E019B5C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24D0595-5C39-407C-9DA5-256272E7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29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FE419042-E73F-45A3-AA0B-7E771868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6852D4F-F576-4E24-AC23-1BE9C041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F6310ABC-D9CD-4496-B43B-F54CFF9B4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40C1D98C-8721-494C-8B78-2C90F2E21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6780815-0E40-415B-9ECE-9B0E252C5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87C25-B5CE-42EF-8094-79D345D504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3659F95-D02E-4991-91DB-40DB213F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F249912-70A6-488B-BF4F-84BEA02E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E21469-3087-43AD-820B-DC84619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59C8A10-41CF-4831-89F2-5256013B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CFF42873-5741-43AE-AAE0-1AE3FBA3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F923507C-4217-4913-A7B1-ADF8D3B60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6A8366-33F7-406B-B1D9-CDE50FC39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5CB3-6980-494C-B10C-8C414659313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78C09B0-DDDE-48B2-8771-D9FFB04D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DE9E3A9-CF58-45FD-AB70-989F4183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30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33EF2255-4CDF-424B-B41F-5D2D77C4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C25E4DD-722B-4A0C-A278-191A8B2B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CC6985B9-E9C9-4EC9-84C4-82A3D0C23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27A467AB-F7C4-4C9B-BE2B-CFA434AC1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F80B6B-C744-4112-9385-7BEC1FE85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84C15-71E1-4ACF-852D-07FB9D99AC4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C9ECCB6-6807-4892-911E-7AFB30BD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FD9E4C-F9C0-42FA-A341-A558F000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31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E42C157-6B99-4AC8-A549-C744EAA6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D9945332-60C0-4A0F-B5C2-0F19DF9A4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038FB16D-FB53-4BB5-BEE5-73F4FB22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37C01EA0-BB6A-47CE-9CEE-E39BF1703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6F0446-868D-43DE-AC8D-4776C999E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65EFC-469F-4004-BDD2-8E342024783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DFDC480-3E75-4977-9DAD-BEF791DEF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F66D90A-C25B-4942-A1DB-E4005DFC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32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C8ABD810-0717-49A7-B1AD-AB25598B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F02A1E5-105E-427B-BEAA-EFDAC27D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F2C37C51-A2E8-49B2-9DFC-E770B5AC2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61EA7D12-7AC4-4C20-A29F-3036FEBD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06A88AF-501E-46AC-B938-D1BDAFA75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DF4D4-740E-4D55-8C8E-5CF22D21156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D124249-819F-43CB-B7A3-89E39451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82BD153-404E-45A6-A40F-0CE2A82C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33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23A66423-E221-40A3-8BB1-0A0E932E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A3F0EF7E-F79A-4C7E-ACA7-4DEF19A5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DEF0B3E7-C533-4C5C-9150-E35E420A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A7105805-7FE3-4080-AD23-762576115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605A7C7-A09F-4A14-B0B5-9D7AD9307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0DDC7-A1A2-48C5-8786-2BA01638E3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E7E7908-607D-44CA-8D45-7C85744E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7C3855E-970A-42BF-8A95-3FB18C38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34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E777911-7E19-49E6-8E1C-904213F52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F660AEA-A55F-4CC2-8DD3-8C7852C1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8E374B56-9096-46C9-85AF-2464AD8B0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F99D23C-5BF9-45EE-89EA-D256C9832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CA2B169-1388-490A-990A-CBD0E6AC5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335E8-0E05-4D4A-A114-757674A19B9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F9B92B1-E75E-4D2C-BDE9-9277223F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9244B2-B1EE-4199-85C7-E5E7369B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35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E7D876D3-17A6-4E20-B426-E26783E2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6C9ACFDF-E64A-4E5B-A553-D95F0175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009A152C-8242-44FC-A8B5-DD30B3CDD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6F5AC642-14F2-4940-A4A8-2B1CB22AA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1498182-E44E-45FD-9157-13CF0027C3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5B337-EEB9-4AB3-8E06-2F158268100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69805A6-D12C-4CB3-AEF7-07CA236A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C71BF88-9E5C-4CE2-B863-C74F4F8A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36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7D9C7901-2CE1-4323-BFE2-EE0346B3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953EF9B5-7A58-4D93-A5B3-8E1D6505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BD643D1-C44F-4453-9DEE-04F9785EE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02AAA946-72E4-4E36-B25F-0237C128F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FFE7AB4-EA08-4C5A-936C-67D7E1D4F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3E7BD-CE8B-42C0-B8F1-41A4BA8338F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0091915-9111-490D-9832-CF1E4EA3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7221EAF-B381-4732-839D-59079C70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37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9BDA12C-E868-4927-9587-8CEE2217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73DC957-38D7-4EAC-9B39-C5D8669C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FCEA53F8-90FC-498E-8D83-BC75B0BB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AA77E7F-D5AA-4CD4-A893-C42DB818C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7E7D518-C061-4D3D-A889-10267075A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6014C-5F0D-4854-9C10-1226687C028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CE572BC-EA47-4FB1-AAA5-64F708CF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2296D64-B40B-4501-BDB3-B53C471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53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F473E25-7C5B-47AA-B839-F7E7FF1A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346C6090-E3D5-403C-B4AC-77C6ED64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C5CB7F3B-0A7F-445C-B77B-024B3DFC5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5B7F0D4E-5425-44A1-B50D-2D0E05032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1369030-C7BC-4FD7-ABB3-B33DA4017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50AAB-C949-4342-ACA1-952F6D57D13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E496FE58-3DCD-47CB-96F8-E78775E6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3A29F7B-1C2C-4991-8B37-2F1B6CFC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54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F18907DB-C6F6-42D3-B349-5B4FDA1E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547999BF-556B-4D27-A97E-FC49D418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7A5848B2-5036-4E38-A201-65947C036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217F0819-9431-43BC-9C9B-BD3C8D955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B26CFE0F-04E8-4587-96B5-84A686C96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3B92A-50A0-4216-9628-53FC05B924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8F1CDD6-DAFE-47DA-8240-183FEC21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F7517CB-1613-4775-B7EA-3FAFBE6C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BFC7320-3F22-423D-8BCC-0DF5D755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7C4C860-66B6-4CED-B333-19A51D92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E80AEBA-CD57-45BE-8885-BE5344399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7BA090C-1FC0-49B7-8175-F931DA40E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8F4CA27-D6B8-4D84-96D2-E3432980F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EA90-0874-4744-A836-B94B0A2AD28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5849625-A97E-4775-9AB3-1B90169C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EFB5DDA-A42A-48CA-B4E6-8A8E2D85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55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0A6158C-A6C2-4AB2-AE42-2CE4AB5A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72A65290-2ACA-4C37-84E5-4F8C53F2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732666A8-FD59-47D6-89C2-1D88BAFCA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771C2AD-CADB-4066-BC10-6B775C762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E2389C-8431-4C40-BD47-020A412FF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0A174-5888-4470-BA8B-F4870BECFE9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1A58270-0B70-4589-A8C9-3F9834405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4E84FE6D-CF3D-452E-9698-AB03764B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1FB968-8F08-4EC9-9DDC-40AEA6C32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33EF1-93CA-48AF-9BDB-0587298D3B6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224A85AF-3AC9-4768-9DAB-DD7FFF81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DD9F157-B7F3-499C-827E-ED7D09BF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56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F0E399C9-D5A8-4AC6-8D1E-FE4835A4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AFCC2ECD-BA7D-402A-9726-B57C8C0B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B604C21-40C6-40DF-B853-BD2DECE55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C30D8478-2C92-467E-A849-2F17D5DA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8A16206-73E6-4C31-98BF-7A8C3F976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E7BF-7D92-423E-BCAB-8FD797B416A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061C326-22BC-45A6-A5B8-B9449C44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0418738-9D05-4E6C-81AC-A7580C62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57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A18E8DB9-1D02-4DAD-B414-DEC3FEAE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03423F99-E300-42F5-8D1C-28FECBB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B676A2B-B349-4A6F-8F83-CA769AA69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00445A74-D0F4-4CCA-A554-68AFF62D6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F7CD02A-2C03-44A4-8E1C-7517B001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40686-776F-4C75-BFD1-58BAD93E515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EE8473C-6C37-4F39-A535-A0586BFB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EC26D26-5E33-43A3-A7D4-6A97F3D4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58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28D58095-3D69-485B-A887-A576BF08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B7076855-38CB-4ABF-BABA-5A6E295E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D559A6D9-FBBD-49C7-86F8-9955EA100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E71070EF-F1DA-48D7-BF41-D10076D19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60DE721-CB6D-43BB-A085-F736D6739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3A4C2-A543-40C6-8925-F554134832D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302FF0D-63A3-4925-8B90-54617BD1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A18D02D-2DE7-48EB-8EFB-B5509A73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63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9C902B20-7C48-4AD0-AD3A-D661801C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8E745F8C-C2B2-4FA2-81B8-8F1D4713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638D0E73-52CF-497B-BCDF-16E6C06C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6FE13F79-FCE4-44CF-873F-A81D076D8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B1A8933-9604-44A3-9CED-168238694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06B19-2BC3-4B75-913D-72602226133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F3750786-8859-4C3B-B1F3-F3192529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9F872E4-F2EB-47F0-BF71-401EB914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81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D635AD55-C7E7-425A-8A9D-D24651D6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5F67304-D0D2-4C1D-80D6-F45113F4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F4599C4C-C410-4AEF-A4B5-175FE769D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132FDCF-E66D-4E1C-8939-D98DBCD77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AA1338B-976C-454F-B48D-B38A16ABA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77121-7E66-40CD-8A5A-356EC312C81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288D6B4-3BC2-40EA-8A30-1553E61D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4857844-ACB6-45A8-8EB1-75FF9964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82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5ED26736-5D82-415E-ADC3-19507191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A51DC163-6CE8-47FA-A85F-A340B72C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C13B16C4-8255-4728-BFF7-E731329FB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D5D20FB3-DD83-4D52-8DB8-8D3DEB64B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102E66F-93DE-4722-9177-EDD27AF15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ACA2E-B449-43F2-8075-2A0FCBC4ECB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C17D7B5-DF94-4DEE-B990-BC5EEC46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F093285-8CD8-4F4F-A6BD-A9E86FCB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86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F1349D49-507B-41E4-ABCE-C102807A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437A9748-76CB-4E8A-B4CC-6EA9625D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C23E69C5-CFEF-4E75-8F26-904885BC3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294CC81D-790C-4F27-9FB6-A6769A934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06570AC-48C9-49B9-B503-D6F40AD46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45965-AB62-4A33-A05A-A548ECBCFF2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EBDCBDC-2E9C-4DA9-8030-B5F15A76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CB8E6A7-61C2-416A-A97F-E7B3D1EA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87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99F7488C-40C7-4CFC-B060-6FFDB051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D08D2D92-CBF6-40C4-9918-5138C969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EDDC7394-7529-4655-BDEE-4ADDEF3C9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8E7883D0-634E-4FAD-9FDA-1FE19B496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9ADEBF7-7BF3-4EC1-AE62-C59BC9E60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19037-70E5-4215-97F9-173D6D5A79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57814A0-162C-4379-9B1B-C156A5E5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49A9205-6F1F-491D-9F29-FD30CA5F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F0F0BC-3A79-40F8-87E2-4D16BB41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8A6E94A-39E5-4966-AD42-7E462D23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11A927E-909E-4D25-8CA6-061B66911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D1AA79E1-79D7-4A1C-BA8D-113F36988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0CC9A15-D0AA-41C3-A241-94206E89C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5B195-086D-4282-B604-34D676CD7514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D4EDE6F-5A5E-4180-8DE3-C23D3B67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048F0067-B682-4312-86D2-BBC39676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88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6E1F9020-3522-48E3-B8B0-0E4C3CC8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7F768D8F-F9F6-4A5E-BC58-0ED9E007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FDB39E9C-1E5F-4400-8843-462191356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B935661D-F9E8-4085-A915-564E4B156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55F9958-FF56-45A6-9C04-84A1E8C9B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FBF7F-6E59-480A-8B0A-38C63E5A335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24399789-19A5-438B-8CE0-68388B57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F2FB6C2-C92B-4128-9D1B-6F843BAA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89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27A9981A-2530-4D84-9A9C-877E96DD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9B8E275E-B140-4791-8469-31DCDBB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083A593A-D6E9-4370-917C-FA8886F64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8F2714BB-4826-4E31-AC34-CB223A692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72593C0-86BC-474E-BF87-5F5B0D957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C8B67-77B9-4F7C-8B11-3657041B2916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DA58D59-EE0A-4892-9515-721181E3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1F6CD96-0B4A-4456-9275-F77CA60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90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DE72A94-FE81-4318-AEE8-202FFF4A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108F984C-01BF-468A-989C-6E68AFE2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7E146C59-93F3-441C-9974-D0BE5DB16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3607" name="Rectangle 7">
            <a:extLst>
              <a:ext uri="{FF2B5EF4-FFF2-40B4-BE49-F238E27FC236}">
                <a16:creationId xmlns:a16="http://schemas.microsoft.com/office/drawing/2014/main" id="{CCA01364-5FE0-4A76-8630-EA0802BD1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A0232A5-794A-40A0-86E7-9BC9A0E41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7C9B4-D604-4B96-AF2C-86CCEAB3BE6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53B7F0B7-F0B7-4317-8F9D-4759A71E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7A1D1460-E7A2-464B-8A43-76409A3E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91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D5B20A06-8031-4AD2-8B40-F5DE0673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E16B1C0A-A910-4F58-81EB-EDB60E6F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93A92D5E-144D-44A4-AA59-4F602E8EC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D6245097-C7F2-49B8-9E87-D3E5BDC66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D2E29DE-C305-41EF-9E3D-C9ABB9598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4CCA4-500B-4C7C-95FE-45673728299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71965A53-64F2-496B-8A40-C831188B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F646AAD-7856-4A81-A112-8B166D18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92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0E853159-38FC-41BC-8C1C-07A50E14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EDDC7C3B-40B1-4CCE-BA80-A1554625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F7A98CCB-B814-4A6A-B139-F2E188F3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18E4A809-70D5-4292-81A7-B2356FCC2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5C7049-4B48-4583-9983-E824D1AF0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AD77-BB2C-4A95-9B10-E1F562A54DA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40EDD915-0796-48D0-86AF-35C91EF69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116D6545-16A8-4A0F-92A1-E46F59CD6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4E6350F-9626-44C2-B5EE-BA2A1F0BA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797F-8B8E-4F2D-97D9-936FBD73A3E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9EB69D68-E701-44E5-88BD-AF176BFC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E04203C-18E2-492D-BDD7-412F71FC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93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5B51417D-2AE5-4A99-BC91-ED08280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FEC435F1-51DC-4CE9-B6B7-73249D6D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3C2C87DC-63C6-4471-97C7-3DB79B363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C99D351B-EFEB-4AF8-B2F8-4C1D7C58B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4171D34-310E-485E-94EF-F60A3274D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2FAC-BDB4-4637-B6EE-0357B566AA61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B638A3-D6E6-4BBB-ABD1-7E4D97BB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744E91B-1D8E-4BEB-A370-91EBF78B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94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56F494F-F4FE-4CEB-9438-30D4AB61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F0C00A43-4C7B-4DB0-B14A-0B79DFAD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896F6FF2-4845-496A-A3D5-119D2504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22E87210-F286-44F7-9E16-33A0A97DF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60948F7-E49A-4107-8719-7A36EF094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D46C-D007-4F65-A216-83677428701D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1DCEFD90-76F2-44DE-AEE3-83B2AF1F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D8E0D32-809C-416E-A211-088B68FF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95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6AE9F6AB-9E93-49DC-9658-D36797DB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0C4F5AA8-F87D-4681-9DA4-46859BA8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C8C53D5A-B5EE-44FA-A510-6C767EF4E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89AE281C-71C0-43D8-A50F-2F49A1726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2755104-A5EF-4042-9A0A-D379848F4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4EC58-CD9A-47E1-AE56-4843B1C5F831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F034D06C-73B0-4500-A2D0-C7C59F0B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B819E2C-41D1-42DF-A113-65F33268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96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9264E823-305B-45C0-8E46-4E92AB68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C15F420B-5AA7-4D33-9790-43CF4277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E5022A55-C870-4995-A1B9-948F2DEAE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78D84CCB-AEE6-4428-8CA1-2746A20C0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DA6F895-09BD-4330-AB68-3020B34F6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23042-0C46-4CC1-B707-60CE575C03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2CED77F-B33A-4B30-9C69-5294DEC5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21C625-42A6-4ECF-AB09-E473C372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651EFD3-E51B-4D9E-B355-63339A7D8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36F3C2C-2148-41BA-A343-434083C2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F210B6B3-260A-431C-83F3-034EDD316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8C0732CA-F1A7-4F93-B35D-1CA5D6C4F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0AB272C-8B74-4ECA-9EC7-80B2891D8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C660D-50E2-4803-AD9F-3D798297E432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D483A61A-B329-498F-A603-21A64269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14F1B4D-AC47-4479-8726-BE6CE1F6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97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3A389455-D9F4-4CE3-860B-0BFC6D8A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CE85B9A2-166E-43D6-B297-0B64284B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2E523A1F-FFCA-4006-B159-CFB827AEB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15D3C4C7-167E-43CB-80C1-C89B8A7FF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1CC67B-9D61-42EF-9E72-5EE1C2293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8EF1A-C35D-4DDD-8204-7D1EA5E38A5F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7DC8F71F-8E4B-415F-B1C7-DC71446F6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4C6DEF35-D390-4640-AFE5-F75E32A45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9C37A9C-F7E3-4129-B90F-1CCAE2638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C6516-61E4-40FC-B559-0622402D2D59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A9039F81-13E1-4322-B486-CBF4B8BE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81AA960-C305-426B-914E-649B072F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98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EBA73959-39BF-4DD0-BDD4-D079676C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B464FC8A-95E6-4E48-943C-D1E6AFD1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D113A824-B4C0-4988-A727-F059FCD50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11A472C5-9F61-4B28-9B9E-1BD71294C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8F26B9B-3627-451E-82F0-9E9B5A0E2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C752F-0DE3-4F83-B5F9-F4BDB37A9CD7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A6231E45-D10E-4724-88D4-54466D7E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9A065A0-ACDF-4FD7-AA86-EC4D8A91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99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8EAC931B-614B-456F-A568-4DA15679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FF35F8B-B794-4CD0-AF29-3A5946ED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B00E4612-D244-48F5-8224-B5E7B4B2D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83438503-CE23-4974-9296-837A16897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DF463BA-0D59-4263-8C61-AFA60CB83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3A795-0B62-4F5C-ABCA-241F8C96AEAC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33947C3C-9E4E-4F2E-A94D-4C21D381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0069143D-9541-4F89-B036-0AAED3F7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100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610434D6-EDE3-4AA3-930C-B26C002D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3B7C240C-96D6-402F-81BC-6EF4460E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19F21293-F064-44EC-94BA-AB58BFA51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EC926D34-9EB7-4A5C-99E4-B015D9E89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E724F41-EAC5-4F07-B88D-E8BE8A8EF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FF8DE-5F38-468B-A4A0-86B4A847449A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19DB839-5FB3-4CCA-AA1A-3E1F5F2A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34DF6B03-F58B-4632-822C-20D68D0C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101</a:t>
            </a: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FAA3924A-2670-4762-962B-BE2AFD06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5173B225-6B68-49C7-885F-8CDC9889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474D3C32-7ED7-4D0B-8E40-0CBA8A915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36E40C0D-4C2A-40B3-BA0D-AF7F3FE28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9F988B6-46CB-473C-A631-486ED0C94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86BC8-DAD6-47B2-8C3D-93BA01077F85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344FC81D-8AC3-46C8-AFAE-DC2E464E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B0F8342-8B54-431A-BC7F-04954E26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102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D772EBCA-2B0C-452C-9C64-6A6B7028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9E100371-BB96-4F6D-A105-F6FC2B2C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417487BE-C1C2-427E-9A75-E35BBAC06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B9051FDC-1FAA-4414-A4C0-C0FEA1901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02E01B-CF8E-4120-B9B1-2CC1DB7A7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D3-3B90-49D3-A791-DD4F023EBB2F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1AE52098-9670-42DC-AA46-F48141F06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3AA4C560-EA8B-49D8-ADF9-C09CA064D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77FB58-D614-4504-B8EB-5B6EBDFD9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8B00D-83D5-4092-B45B-57C850AF8083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55BF8B13-A63A-4EB4-8783-90330C135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CE69CE1-02D3-4BE1-8BC8-DB20AAD7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EAFE01B-102D-40E4-8206-15302EDDA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C4E40-1386-44AA-BFA2-6F7A3FB71A40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ABFE76CA-1850-46DC-977A-8D59AA31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707B082-57F3-412A-B9D2-5A87606D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103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1F1DF1C0-93FF-4FCF-925D-95D735FA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26AD8872-16FD-43AB-851A-F304D8CF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1447CAF2-B782-4526-B2A7-9F84ED971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D8145C2F-928B-4060-918B-47BF8AD3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44C563A-3006-42E5-A537-28F1DB485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5BCB9-C7CE-4C0F-A975-D5EF7ACA46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61E9677-20FE-41A2-B654-09231928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45348F-0A2C-4185-92E6-A7C41266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8696E9B-62CE-422D-B787-5055E1BB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2D0E464-9CE2-4A5A-B01C-2F05F94D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37CA42E-0BC5-4CE3-97FE-91039B7B0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C09F0E25-3237-499B-BAAE-37933BE34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C924684-49C6-407C-B89A-0823931A0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8204A-E683-484D-B2BC-7584C52C2420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E126685C-74E9-48B3-A2B9-988AD055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A030791-7709-4628-A711-7859AC01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104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4316D419-E267-4D27-9554-F8EBCB3C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E0909CA9-E10E-4840-939F-38C657DB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EF2D1BA8-7E60-472B-96B9-CAC630B9D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26B5A2B0-791E-4CE0-96C6-279373870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8F01FF8-AADD-411C-BB4F-B4803A680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9630-7741-4C52-8B82-B0B6026E4FCC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300A0516-FB28-4F54-B3B9-4A0C895C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AC7C8ACC-1F62-4D7B-8D7E-D6636B8E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105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06C9443D-E726-413C-8B60-2057F196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E3BD8986-DF49-41E6-860E-0670A8D9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26C65928-7748-4B39-BD82-D1E75F929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E883CA01-2631-4C02-8E9E-A59F80972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29CD10-9575-4064-B1D2-794BBEF7A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0D349-A3F6-4CF9-8D40-7CF046655293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882BC9D6-038A-42E1-A16D-FC85C8738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D0C893A-9C22-44AF-9505-F14B1C3F6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15009-7DF3-4634-9EAA-EE39108FD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CCEDB-03F7-4B13-8914-A737EBC1C619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B7A7EFB6-8FC1-47D8-BD90-695B9BEFF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608A0B84-5051-440F-B633-266FC17C1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172E868-F861-4C93-BE21-062CDECF3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6E90C-80CE-4CB8-AFC4-F4B565AA406F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98658" name="Rectangle 2050">
            <a:extLst>
              <a:ext uri="{FF2B5EF4-FFF2-40B4-BE49-F238E27FC236}">
                <a16:creationId xmlns:a16="http://schemas.microsoft.com/office/drawing/2014/main" id="{9BF4F900-8496-411F-960E-D3B11DA7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59" name="Rectangle 2051">
            <a:extLst>
              <a:ext uri="{FF2B5EF4-FFF2-40B4-BE49-F238E27FC236}">
                <a16:creationId xmlns:a16="http://schemas.microsoft.com/office/drawing/2014/main" id="{122CE3AD-F5A5-4DC2-8A77-625BB8BA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112</a:t>
            </a:r>
          </a:p>
        </p:txBody>
      </p:sp>
      <p:sp>
        <p:nvSpPr>
          <p:cNvPr id="198660" name="Rectangle 2052">
            <a:extLst>
              <a:ext uri="{FF2B5EF4-FFF2-40B4-BE49-F238E27FC236}">
                <a16:creationId xmlns:a16="http://schemas.microsoft.com/office/drawing/2014/main" id="{887D3388-1F90-48D0-B306-CFA5440B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61" name="Rectangle 2053">
            <a:extLst>
              <a:ext uri="{FF2B5EF4-FFF2-40B4-BE49-F238E27FC236}">
                <a16:creationId xmlns:a16="http://schemas.microsoft.com/office/drawing/2014/main" id="{E21EAD68-0423-43B0-9645-11BE123C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62" name="Rectangle 2054">
            <a:extLst>
              <a:ext uri="{FF2B5EF4-FFF2-40B4-BE49-F238E27FC236}">
                <a16:creationId xmlns:a16="http://schemas.microsoft.com/office/drawing/2014/main" id="{D21908D0-CEAF-40C0-BFA6-7758789FC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8663" name="Rectangle 2055">
            <a:extLst>
              <a:ext uri="{FF2B5EF4-FFF2-40B4-BE49-F238E27FC236}">
                <a16:creationId xmlns:a16="http://schemas.microsoft.com/office/drawing/2014/main" id="{EF78F78E-BE2D-4577-BDB7-5C6CAF60F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5948564-FD92-4E6B-864E-E6274B67C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14F62-8B78-4FFD-8CFB-07AAC38A53A6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200706" name="Rectangle 1026">
            <a:extLst>
              <a:ext uri="{FF2B5EF4-FFF2-40B4-BE49-F238E27FC236}">
                <a16:creationId xmlns:a16="http://schemas.microsoft.com/office/drawing/2014/main" id="{9D1A90B6-36C3-4226-B17D-785F4563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07" name="Rectangle 1027">
            <a:extLst>
              <a:ext uri="{FF2B5EF4-FFF2-40B4-BE49-F238E27FC236}">
                <a16:creationId xmlns:a16="http://schemas.microsoft.com/office/drawing/2014/main" id="{C824D3D7-E5D4-421F-998F-A29905F3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113</a:t>
            </a:r>
          </a:p>
        </p:txBody>
      </p:sp>
      <p:sp>
        <p:nvSpPr>
          <p:cNvPr id="200708" name="Rectangle 1028">
            <a:extLst>
              <a:ext uri="{FF2B5EF4-FFF2-40B4-BE49-F238E27FC236}">
                <a16:creationId xmlns:a16="http://schemas.microsoft.com/office/drawing/2014/main" id="{F8820FC2-E0B2-4290-8107-6E0ACFDA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09" name="Rectangle 1029">
            <a:extLst>
              <a:ext uri="{FF2B5EF4-FFF2-40B4-BE49-F238E27FC236}">
                <a16:creationId xmlns:a16="http://schemas.microsoft.com/office/drawing/2014/main" id="{06DA498B-526D-4422-97E6-C307F18E9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10" name="Rectangle 1030">
            <a:extLst>
              <a:ext uri="{FF2B5EF4-FFF2-40B4-BE49-F238E27FC236}">
                <a16:creationId xmlns:a16="http://schemas.microsoft.com/office/drawing/2014/main" id="{51A65A96-C22F-4078-A1A5-C73195C6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0711" name="Rectangle 1031">
            <a:extLst>
              <a:ext uri="{FF2B5EF4-FFF2-40B4-BE49-F238E27FC236}">
                <a16:creationId xmlns:a16="http://schemas.microsoft.com/office/drawing/2014/main" id="{144776A1-AEBC-4983-A94D-844F6FFCC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32995CF3-2631-4BBA-967D-F8042119F1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0DC98-E2A9-4E1C-8BEA-6980FDCE8EC1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202754" name="Rectangle 1026">
            <a:extLst>
              <a:ext uri="{FF2B5EF4-FFF2-40B4-BE49-F238E27FC236}">
                <a16:creationId xmlns:a16="http://schemas.microsoft.com/office/drawing/2014/main" id="{55829919-8475-485F-986B-5258BF76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5" name="Rectangle 1027">
            <a:extLst>
              <a:ext uri="{FF2B5EF4-FFF2-40B4-BE49-F238E27FC236}">
                <a16:creationId xmlns:a16="http://schemas.microsoft.com/office/drawing/2014/main" id="{8B75C088-DDEE-4D67-8C56-E2B67E20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114</a:t>
            </a:r>
          </a:p>
        </p:txBody>
      </p:sp>
      <p:sp>
        <p:nvSpPr>
          <p:cNvPr id="202756" name="Rectangle 1028">
            <a:extLst>
              <a:ext uri="{FF2B5EF4-FFF2-40B4-BE49-F238E27FC236}">
                <a16:creationId xmlns:a16="http://schemas.microsoft.com/office/drawing/2014/main" id="{7FD29D13-BA67-40AC-99D9-F155FA53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7" name="Rectangle 1029">
            <a:extLst>
              <a:ext uri="{FF2B5EF4-FFF2-40B4-BE49-F238E27FC236}">
                <a16:creationId xmlns:a16="http://schemas.microsoft.com/office/drawing/2014/main" id="{DB80E03B-105B-48BB-8A8F-6E27D96D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8" name="Rectangle 1030">
            <a:extLst>
              <a:ext uri="{FF2B5EF4-FFF2-40B4-BE49-F238E27FC236}">
                <a16:creationId xmlns:a16="http://schemas.microsoft.com/office/drawing/2014/main" id="{087224DC-B6D8-487A-BE11-041ACD8AA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2759" name="Rectangle 1031">
            <a:extLst>
              <a:ext uri="{FF2B5EF4-FFF2-40B4-BE49-F238E27FC236}">
                <a16:creationId xmlns:a16="http://schemas.microsoft.com/office/drawing/2014/main" id="{A139D737-82CD-47FE-BF0E-5B2BF9549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9595BF9-70E9-4CA3-9AF2-AF0AFAAEC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3CD71-7826-4833-AE37-A304B9CB93B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4B4DD887-479F-4BF5-80EA-DD176A7B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8FFDB2DA-DDB4-4FE4-9892-DFDF795E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115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92EA8FF4-3996-4BB5-95FF-8AFA463E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3479ED9F-3C8A-4945-AB6A-C85ADB7B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E0DB033D-AF6F-4C5F-9259-D1A97E71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3DBDDBD0-7417-4244-B1AC-B5A371E1D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7CB7ED-997D-4B13-B90F-5CFF47966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EB654-B37B-45E1-8122-0ACA546F0AB3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72A6D7AD-E703-4AE4-9261-3858BB24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38687A3-639F-4B11-A373-C0C006E9F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32FAE-98D3-4CB6-8AEE-2BA44E2FD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09B8E-1FD9-4388-A92F-F43C3FF06146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A84B2108-3522-4BAC-84AD-13C2B0564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405885DB-9B62-40A4-B0E1-837E3F7DA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FB89767-5AE6-490C-BA1A-C6EB8A580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0AC3E-A797-468A-A959-4220577866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D70CF0F-9989-405F-B63E-5C0F9FEE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B49A284-8709-471A-B88C-0CC12CF2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090F436-24DD-4826-8143-BFA60E42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0A19FDA-6977-4B86-9A00-8F81825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2D9F397-24A3-4794-B45C-AEAAC5BD9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66F9E33A-0038-4E61-BD38-0C76D036D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A0D9725-C66E-4FDF-822A-63DDA607C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D2178-AC14-4735-8C96-4EF1C8F7AD7E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6E13C9D6-CC1E-4C80-BBA1-1352AD72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B4EBCCB4-6ADA-4996-871C-5A8BB60F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121</a:t>
            </a: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AB8E785E-29EC-4A85-B3EA-D680C408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07A5629D-30A1-4B41-89B3-2817FEE8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A512119F-6D58-4ED1-B290-0C059F6C2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17095" name="Rectangle 7">
            <a:extLst>
              <a:ext uri="{FF2B5EF4-FFF2-40B4-BE49-F238E27FC236}">
                <a16:creationId xmlns:a16="http://schemas.microsoft.com/office/drawing/2014/main" id="{4C9B41BD-5B36-46DF-ABF7-94A1BF216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9025EC8-76B6-4501-8512-EBA5D6B2C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8515D-C8E7-4F5F-874D-BE0F7DC1286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050A3DA-8439-47BC-AAF6-C7874961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EA7A296-D452-417B-ACDE-B970CE71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169F121-3A6A-4669-A1C2-24BE412D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6A9D720-4F2F-4E16-9FDA-FBD45251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9EF433D-A811-441C-8A41-83F348915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97A7C4C-B182-4277-9B81-7B9F9FAA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10A4-20A5-47C6-9B55-AC22D14F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5574B-9EDD-48CA-9F27-A99271683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5B5B-FF25-4295-B8A9-81FA267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A908-BB9B-4B4F-A0F0-9A476647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1323-4CA9-48B7-A8E4-5923EF52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AAC8-04CD-4B82-B481-A0FDBE0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6E87B-50EE-439C-AED2-38BFBBBB0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DC27-07C0-4D88-B78C-149CB2E0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E06C-FE22-4E9F-B551-3956B3A0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E89A-B5CD-4D2C-BFF0-9BCED997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B2EF3-9ECA-4E5C-A54D-4D8B0997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1D9C3-D6C6-4772-AD70-A2CC3B41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E71A-C486-430A-9581-85D23838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8241-3D28-4ECB-9084-75CD0ACA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A22E-FAFC-4C45-9631-E50FF7D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4D1C-D27B-44A8-B631-D413D04B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E98-4AA8-407C-B08F-25AF69683E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8BE8A38-239C-4E98-B830-F28090ED1B97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202E-DE18-4FA3-99BE-0824BC6C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AA4D-C50C-4A1F-BC3C-B16E1B4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2C19-59FF-4DC8-83E8-FAEF5639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0B24AE0-8947-45BE-857E-F79A1D740F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57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54FD-227A-4AEA-BF64-6DDCC5D1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90186E4-F508-45F2-B0A5-2ABBD480A814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15D8-E324-49B4-B3A0-788E0DA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7C9C-F65A-40FC-A8FE-A767DB06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C365-4AB9-4C59-8365-DF7D76C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5F63D77-892F-4D73-9C0E-B76BAB81F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E097-C6FB-4F98-9059-A9CF5A8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1846FA3-4757-43E4-8F93-489627FCEFC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2D4E-2039-4CD1-9FAE-380C4C2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C85C-8163-46A3-8D49-44B95D3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4C3E-8ED7-4400-8E85-4789E2AE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6C5A4FA-F618-492E-A372-F54F9888A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39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FE55-C622-4D17-97A5-94A60B982029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9C25-4B6A-4C6E-9150-2E24FD3280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D6906-1F35-42C4-ACE4-C1F029CAB34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AA95C-D77A-4AD6-9464-02E2DD24F2D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F8FC-0BA2-4956-9D69-4DA806855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1F-AA10-452C-B720-22A8E31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CA58C-C245-4E17-AD2D-B9790E39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552F-06F7-4F7F-80A4-CC93A6F6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8E4E4E1-9A8B-4D27-8F0A-6F08ED2FC0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43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78BE-A053-416D-9CAF-ED9EB6D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8A9507F2-B8C2-40D4-B7CC-B494E617D17E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E0E28-AB81-437D-ADDB-7DC39A34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EEA66-5EDB-49D7-8C12-4B221BAF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71EA0-6A99-4A79-AA8F-844D9BD3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5DFC-3E9A-4EB3-B3FE-49A73E6E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8863383-6E04-486E-BA27-D288266AAC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4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2623-9540-4E47-8C8B-3B622A5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 (Headings)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2FD9-27B5-4340-B9BB-368282B9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5E7A-9D98-4F5E-AE4E-A0431868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0C03-E5F3-41C4-A78D-1386420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1E32-5CF0-4822-AE7A-CBD105D8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F205-1BAB-42DD-9377-E0EE7B30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DC18-345C-4E10-A9E6-AC2D9563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90A8-9A39-453B-92B7-FF312D8C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053F-0CE1-46F1-86E8-725AF78A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C3FE-2206-4435-974B-1A7E515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3D82-C154-4B53-A07D-9D671429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F16B-D4B8-4984-BA36-D719CD71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0D81-BC1F-49BF-84C5-C31F9770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7819D-B146-4ECB-8520-E0DA741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A3AAF-9F56-481A-B2A1-A97DDD7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D5E8-8AE7-47A6-A59C-2215EB4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40D6-DE86-4FE1-8EAF-4596070D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CB00-ADF7-4F83-B4CB-0548479A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7414-38AB-49ED-BE05-746C481D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8B23-6324-4D0C-9A18-D7C9A10F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EE2E-F944-4F79-8B92-C097B178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F42C0-B8B9-4DD1-A881-E30C490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418A-A73D-4330-BD12-4A69F034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ED05-A8F7-4BD1-9516-F184084D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128-C5ED-4A25-8BB6-A76C329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465F6-BBD2-4918-9EF2-E7E3594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4B3-2084-44CA-9751-CD66DA66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A700-CA4D-4662-841F-27D4BBC0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DC5A6-7C12-49AD-A782-DE00A118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0A62C-120D-4258-9BD4-858F604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A40C-6F46-4C20-9A5F-5736CE9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F02B-07B8-4A7A-B0DD-C147EC97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8C2D-0365-4EAA-B16B-1A835EE7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C64D-F3B2-4F56-BBF2-C0656715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097C-66AC-4009-8A0C-7C9FE21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C041-8580-44E3-A0C0-CD3445A4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3C00-2180-40F3-AEC4-934EDF1A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F245-256A-4886-A1EA-EDB8D77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9A3B9-F592-440C-A3C9-B0F16FE21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3FB70-D3F5-4694-9159-1BE66421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5D28-DDC5-4683-9F76-032D800C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86E7-AB1E-427C-8CEC-48C4AC61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B8E8-1FB5-46AB-9800-0494CAF2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0953-B56C-4E36-A3B5-5C377EED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E1BB-09D1-45E2-8A3F-CC1C5D62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1E08-B960-41BC-9432-5B09EE14D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A3D-6138-4300-A658-C3855A27FE72}" type="datetimeFigureOut">
              <a:rPr lang="en-IN" smtClean="0"/>
              <a:t>21-09-2018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77D-6963-4933-9C87-6C28FB35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37F3-F431-4B35-8CE3-68D54143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F3CA-4695-4C6D-A7A2-4496D5650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8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9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customXml" Target="../ink/ink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0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2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8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9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7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8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9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7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5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8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9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7.e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2B870-8397-4350-B7A5-A8272276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IN" sz="4400">
                <a:solidFill>
                  <a:srgbClr val="FFFFFF"/>
                </a:solidFill>
              </a:rPr>
              <a:t>Time Series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95D3-EC11-49B6-BD5E-C78EBE65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29" y="4448096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IN" sz="1800" dirty="0">
                <a:solidFill>
                  <a:srgbClr val="FFFFFF"/>
                </a:solidFill>
              </a:rPr>
              <a:t>Anshu Pandey</a:t>
            </a:r>
          </a:p>
        </p:txBody>
      </p:sp>
      <p:pic>
        <p:nvPicPr>
          <p:cNvPr id="7" name="Graphic 6" descr="Arrow: U-turn">
            <a:extLst>
              <a:ext uri="{FF2B5EF4-FFF2-40B4-BE49-F238E27FC236}">
                <a16:creationId xmlns:a16="http://schemas.microsoft.com/office/drawing/2014/main" id="{2394E7EC-A8DB-418C-8617-6B72DB64A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816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AC18EBF-508B-4C58-B6F9-7E25BFB6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0075925-F267-4E6B-B8F7-9636ED70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FFDBDE93-A064-4190-9C45-6D09EFE9013D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BEC079B7-E6D4-4955-AC95-CE09CD0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E494D5B-B356-4AE6-ACE5-CC86051D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7A71D87-1231-455C-97D8-D483A5EC9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6E49EE69-05BA-4046-952F-7BE3A89FFB66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F2A13DA1-9620-4F0F-A574-08A0DCFF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A1D9DEE7-06AB-4D33-BA72-B770742D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2F0F01A4-0672-49F8-84FA-B4F832B7ECCC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99400F4E-B1D8-4DC0-973A-14437ECD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282045E9-4C86-48C2-8337-B5B7F165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750CF791-ABA0-4C6B-A11F-7DF64B6C81B4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8DA6E56B-7883-4600-BDBD-3CAB73C02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818535DE-6B7C-4EDB-A2F7-6FE11975CFCE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9" name="Freeform 17">
            <a:extLst>
              <a:ext uri="{FF2B5EF4-FFF2-40B4-BE49-F238E27FC236}">
                <a16:creationId xmlns:a16="http://schemas.microsoft.com/office/drawing/2014/main" id="{01F6266E-F99F-4B0B-9C23-DFC534431744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0" name="Freeform 18">
            <a:extLst>
              <a:ext uri="{FF2B5EF4-FFF2-40B4-BE49-F238E27FC236}">
                <a16:creationId xmlns:a16="http://schemas.microsoft.com/office/drawing/2014/main" id="{33F0B02E-B802-4AD6-90DE-094A94277DE3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strips dir="rd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C6179FD2-B416-48A1-8D7B-54C48833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5C6E237-07B0-4A8C-BF12-02758224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5A893DAE-404B-42E8-BCEC-E83BA2099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  <a:endParaRPr lang="en-US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1419E16-A99E-468F-A8AC-C676CA37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78000"/>
            <a:ext cx="83058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/>
              <a:t>Described what forecasting is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Explained time series &amp; its components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Smoothed a data series</a:t>
            </a:r>
          </a:p>
          <a:p>
            <a:pPr lvl="1"/>
            <a:r>
              <a:rPr lang="en-US" altLang="en-US"/>
              <a:t>Moving average</a:t>
            </a:r>
          </a:p>
          <a:p>
            <a:pPr lvl="1"/>
            <a:r>
              <a:rPr lang="en-US" altLang="en-US"/>
              <a:t>Exponential smoothing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Forecasted using trend models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0AEF03B5-302D-4D65-B59C-6BAEED41D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90500"/>
            <a:ext cx="7772400" cy="11049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You  and  StatGraphics</a:t>
            </a:r>
            <a:endParaRPr lang="en-US" altLang="en-US" sz="4800" b="1"/>
          </a:p>
        </p:txBody>
      </p:sp>
      <p:graphicFrame>
        <p:nvGraphicFramePr>
          <p:cNvPr id="288771" name="Object 3">
            <a:extLst>
              <a:ext uri="{FF2B5EF4-FFF2-40B4-BE49-F238E27FC236}">
                <a16:creationId xmlns:a16="http://schemas.microsoft.com/office/drawing/2014/main" id="{244987F6-8B4C-4FEA-B83F-B130DAB8F322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2209801" y="2581275"/>
          <a:ext cx="3800475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Clip" r:id="rId3" imgW="3657600" imgH="2813040" progId="MS_ClipArt_Gallery.2">
                  <p:embed/>
                </p:oleObj>
              </mc:Choice>
              <mc:Fallback>
                <p:oleObj name="Clip" r:id="rId3" imgW="3657600" imgH="2813040" progId="MS_ClipArt_Gallery.2">
                  <p:embed/>
                  <p:pic>
                    <p:nvPicPr>
                      <p:cNvPr id="288771" name="Object 3">
                        <a:extLst>
                          <a:ext uri="{FF2B5EF4-FFF2-40B4-BE49-F238E27FC236}">
                            <a16:creationId xmlns:a16="http://schemas.microsoft.com/office/drawing/2014/main" id="{244987F6-8B4C-4FEA-B83F-B130DAB8F3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581275"/>
                        <a:ext cx="3800475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2" name="Rectangle 4">
            <a:extLst>
              <a:ext uri="{FF2B5EF4-FFF2-40B4-BE49-F238E27FC236}">
                <a16:creationId xmlns:a16="http://schemas.microsoft.com/office/drawing/2014/main" id="{1C9AA1CA-CDB7-4A6F-B718-A3574DE1D7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Specification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[Know assumptions underlying various models.]</a:t>
            </a:r>
            <a:endParaRPr lang="en-US" altLang="en-US" b="1"/>
          </a:p>
          <a:p>
            <a:r>
              <a:rPr lang="en-US" altLang="en-US" b="1">
                <a:solidFill>
                  <a:schemeClr val="tx2"/>
                </a:solidFill>
              </a:rPr>
              <a:t>Estimation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400" b="1"/>
              <a:t>[Know mechanics of StatGraphics Plus Win].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Diagnostic checking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BFA33BB3-A13E-404A-82F7-683D6F031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sz="6600" b="1"/>
              <a:t>Questions</a:t>
            </a:r>
            <a:r>
              <a:rPr lang="en-US" altLang="en-US" sz="4800"/>
              <a:t>?</a:t>
            </a:r>
          </a:p>
        </p:txBody>
      </p:sp>
      <p:graphicFrame>
        <p:nvGraphicFramePr>
          <p:cNvPr id="289795" name="Object 3">
            <a:extLst>
              <a:ext uri="{FF2B5EF4-FFF2-40B4-BE49-F238E27FC236}">
                <a16:creationId xmlns:a16="http://schemas.microsoft.com/office/drawing/2014/main" id="{4B18080F-CADD-4C80-B3F7-F0918A4E0A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8964" y="1985964"/>
          <a:ext cx="503078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Clip" r:id="rId3" imgW="8321400" imgH="8321400" progId="MS_ClipArt_Gallery.2">
                  <p:embed/>
                </p:oleObj>
              </mc:Choice>
              <mc:Fallback>
                <p:oleObj name="Clip" r:id="rId3" imgW="8321400" imgH="8321400" progId="MS_ClipArt_Gallery.2">
                  <p:embed/>
                  <p:pic>
                    <p:nvPicPr>
                      <p:cNvPr id="289795" name="Object 3">
                        <a:extLst>
                          <a:ext uri="{FF2B5EF4-FFF2-40B4-BE49-F238E27FC236}">
                            <a16:creationId xmlns:a16="http://schemas.microsoft.com/office/drawing/2014/main" id="{4B18080F-CADD-4C80-B3F7-F0918A4E0A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4" y="1985964"/>
                        <a:ext cx="503078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9E07E8CB-3A0D-4E72-88B3-2955C1317E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Source of Elaborate Slides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77826741-BCEF-4EDB-BB87-D75694B06C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Prentice Hall, Inc</a:t>
            </a:r>
          </a:p>
          <a:p>
            <a:r>
              <a:rPr lang="en-US" altLang="en-US" sz="3200"/>
              <a:t>Levine, et. all, First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5023EE3-C988-4128-99D4-CE038AD1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29E4FC-9B57-4EE0-8FEB-90383605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220F9A47-9B5E-471A-AA55-1A8D6070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E0ABB9C8-FDA0-4AB1-930F-F99A7135DB7D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7479801-6E93-413A-A1D4-B52CE53E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B96C4029-E3A7-428E-AF7F-6239E198A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D9989317-DD01-47DC-BDC6-EDF096DF0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400D39E8-E4E6-401F-B94C-EF2BAE98D0CF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307E2758-C2F2-44EC-ACB4-607062F8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A9898968-A529-40E7-9696-6D951461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AFC8ED21-D6C0-4396-B093-EFE9C498763D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7DCF6F68-ABCB-4382-BDEF-C3159579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845CAA3C-68AB-4FF1-AC29-B8B4EFB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55" name="Freeform 15">
            <a:extLst>
              <a:ext uri="{FF2B5EF4-FFF2-40B4-BE49-F238E27FC236}">
                <a16:creationId xmlns:a16="http://schemas.microsoft.com/office/drawing/2014/main" id="{A17AE938-EFAB-4E1F-AD26-43C9268F0E0A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2820C5D9-00C2-4938-8700-09B69209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C4BB158E-CBE5-498C-B547-9BC52844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35858" name="Freeform 18">
            <a:extLst>
              <a:ext uri="{FF2B5EF4-FFF2-40B4-BE49-F238E27FC236}">
                <a16:creationId xmlns:a16="http://schemas.microsoft.com/office/drawing/2014/main" id="{48125433-1891-4527-9964-731EC609E8EA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08DC74CC-2355-4F68-972E-903B669F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F3AFA353-6FFC-415D-B119-C11BFAC7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5861" name="Freeform 21">
            <a:extLst>
              <a:ext uri="{FF2B5EF4-FFF2-40B4-BE49-F238E27FC236}">
                <a16:creationId xmlns:a16="http://schemas.microsoft.com/office/drawing/2014/main" id="{7E73BD87-171E-4FC9-930C-DB7F190FE7D5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6394149F-D8B9-4461-8DC5-EAC6AE5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312AC246-E5CE-4E69-BB51-58EE2F40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35864" name="Freeform 24">
            <a:extLst>
              <a:ext uri="{FF2B5EF4-FFF2-40B4-BE49-F238E27FC236}">
                <a16:creationId xmlns:a16="http://schemas.microsoft.com/office/drawing/2014/main" id="{90AADE08-48E1-4F24-BBDC-2B89ACEFC66C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B91E386F-85C7-40A4-93D1-4199E55FC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9499D4CB-86BF-4010-8887-D5705DCF4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7" name="Freeform 27">
            <a:extLst>
              <a:ext uri="{FF2B5EF4-FFF2-40B4-BE49-F238E27FC236}">
                <a16:creationId xmlns:a16="http://schemas.microsoft.com/office/drawing/2014/main" id="{A7597812-2917-4E1C-96DE-311CBE768A0F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8" name="Freeform 28">
            <a:extLst>
              <a:ext uri="{FF2B5EF4-FFF2-40B4-BE49-F238E27FC236}">
                <a16:creationId xmlns:a16="http://schemas.microsoft.com/office/drawing/2014/main" id="{A97C4D62-AFAA-478A-A8DD-889825D2B2A1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9" name="Freeform 29">
            <a:extLst>
              <a:ext uri="{FF2B5EF4-FFF2-40B4-BE49-F238E27FC236}">
                <a16:creationId xmlns:a16="http://schemas.microsoft.com/office/drawing/2014/main" id="{F90C0BE7-F4DB-47E4-ADAF-B4C719521DE3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0" name="Freeform 30">
            <a:extLst>
              <a:ext uri="{FF2B5EF4-FFF2-40B4-BE49-F238E27FC236}">
                <a16:creationId xmlns:a16="http://schemas.microsoft.com/office/drawing/2014/main" id="{F1174EAD-9223-4636-93F3-72AD4E138557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1" name="Freeform 31">
            <a:extLst>
              <a:ext uri="{FF2B5EF4-FFF2-40B4-BE49-F238E27FC236}">
                <a16:creationId xmlns:a16="http://schemas.microsoft.com/office/drawing/2014/main" id="{F37A15AB-4D0C-4A2C-86C4-56A3A37FA06E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2" name="Freeform 32">
            <a:extLst>
              <a:ext uri="{FF2B5EF4-FFF2-40B4-BE49-F238E27FC236}">
                <a16:creationId xmlns:a16="http://schemas.microsoft.com/office/drawing/2014/main" id="{71F64D30-BBC5-4673-BFCA-719AABFEBB05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73" name="Freeform 33">
            <a:extLst>
              <a:ext uri="{FF2B5EF4-FFF2-40B4-BE49-F238E27FC236}">
                <a16:creationId xmlns:a16="http://schemas.microsoft.com/office/drawing/2014/main" id="{0C0F2394-93DA-4D02-842D-C969C329AF68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DB4842D-3CF7-440B-BB6F-2D79DA8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7F61E4C-AC35-4D0C-9C13-AB1D6862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0F818B94-6B74-4DE0-AD38-493A89C53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0C459E0C-635A-42DB-BDAC-A28351C85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3987801"/>
            <a:ext cx="0" cy="1039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4" name="Freeform 6">
            <a:extLst>
              <a:ext uri="{FF2B5EF4-FFF2-40B4-BE49-F238E27FC236}">
                <a16:creationId xmlns:a16="http://schemas.microsoft.com/office/drawing/2014/main" id="{E1972F76-1DFA-4F65-BA19-D97098F40DE6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28F37F04-B9DB-470D-8AAA-4E08AD4B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651DB207-C221-47A6-A28C-1850F17C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14EF5D4B-0006-4AC8-A143-8600DC73A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7898" name="Freeform 10">
            <a:extLst>
              <a:ext uri="{FF2B5EF4-FFF2-40B4-BE49-F238E27FC236}">
                <a16:creationId xmlns:a16="http://schemas.microsoft.com/office/drawing/2014/main" id="{F84C95D5-C269-4ECA-B7FF-CB74C78007B2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DCC3C27A-5449-4434-ADDF-2CF6D7E8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A6048484-E4E0-45EA-90D4-2FA84E34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7901" name="Freeform 13">
            <a:extLst>
              <a:ext uri="{FF2B5EF4-FFF2-40B4-BE49-F238E27FC236}">
                <a16:creationId xmlns:a16="http://schemas.microsoft.com/office/drawing/2014/main" id="{7932C1D1-D6A3-4BF7-9ADA-FBB2CE428A51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91E4D3BC-B019-4952-A8D8-B089048B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6ABBF451-A8AC-48D5-94F0-CA73065C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904" name="Freeform 16">
            <a:extLst>
              <a:ext uri="{FF2B5EF4-FFF2-40B4-BE49-F238E27FC236}">
                <a16:creationId xmlns:a16="http://schemas.microsoft.com/office/drawing/2014/main" id="{1AEA4BAE-83AC-42AC-81E5-998DE2E0ADBC}"/>
              </a:ext>
            </a:extLst>
          </p:cNvPr>
          <p:cNvSpPr>
            <a:spLocks/>
          </p:cNvSpPr>
          <p:nvPr/>
        </p:nvSpPr>
        <p:spPr bwMode="auto">
          <a:xfrm>
            <a:off x="8115301" y="5153026"/>
            <a:ext cx="1819275" cy="728663"/>
          </a:xfrm>
          <a:custGeom>
            <a:avLst/>
            <a:gdLst>
              <a:gd name="T0" fmla="*/ 0 w 1146"/>
              <a:gd name="T1" fmla="*/ 458 h 459"/>
              <a:gd name="T2" fmla="*/ 1145 w 1146"/>
              <a:gd name="T3" fmla="*/ 458 h 459"/>
              <a:gd name="T4" fmla="*/ 1145 w 1146"/>
              <a:gd name="T5" fmla="*/ 0 h 459"/>
              <a:gd name="T6" fmla="*/ 0 w 1146"/>
              <a:gd name="T7" fmla="*/ 0 h 459"/>
              <a:gd name="T8" fmla="*/ 0 w 1146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5" name="Rectangle 17">
            <a:extLst>
              <a:ext uri="{FF2B5EF4-FFF2-40B4-BE49-F238E27FC236}">
                <a16:creationId xmlns:a16="http://schemas.microsoft.com/office/drawing/2014/main" id="{E8641B5C-5CA1-4A70-BF3E-7704F0C7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5105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549F629D-D96C-4775-AD1F-E1CA45DA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283201"/>
            <a:ext cx="14394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37907" name="Freeform 19">
            <a:extLst>
              <a:ext uri="{FF2B5EF4-FFF2-40B4-BE49-F238E27FC236}">
                <a16:creationId xmlns:a16="http://schemas.microsoft.com/office/drawing/2014/main" id="{19DFB610-76C2-4BC6-BF3B-61F04D6C0E0D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5284F330-1615-472C-8C9B-06E8D7DE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37909" name="Rectangle 21">
            <a:extLst>
              <a:ext uri="{FF2B5EF4-FFF2-40B4-BE49-F238E27FC236}">
                <a16:creationId xmlns:a16="http://schemas.microsoft.com/office/drawing/2014/main" id="{AEC24583-1CAC-4CA3-AB6E-08E23446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37910" name="Freeform 22">
            <a:extLst>
              <a:ext uri="{FF2B5EF4-FFF2-40B4-BE49-F238E27FC236}">
                <a16:creationId xmlns:a16="http://schemas.microsoft.com/office/drawing/2014/main" id="{52343391-01A0-4501-9219-C01F191241AB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026BE57D-4127-45E6-AC4B-001AE9B4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46D69BB6-8C3E-4D45-A0E1-350D929C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7913" name="Freeform 25">
            <a:extLst>
              <a:ext uri="{FF2B5EF4-FFF2-40B4-BE49-F238E27FC236}">
                <a16:creationId xmlns:a16="http://schemas.microsoft.com/office/drawing/2014/main" id="{32EB5CFE-E625-45B2-A5E1-83471696D8F2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58951739-4F04-4E0A-995A-434B14E7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9980F151-A3B4-401F-8A65-19E2E3EC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37916" name="Freeform 28">
            <a:extLst>
              <a:ext uri="{FF2B5EF4-FFF2-40B4-BE49-F238E27FC236}">
                <a16:creationId xmlns:a16="http://schemas.microsoft.com/office/drawing/2014/main" id="{B3F459C6-9E1A-4D07-8506-3BB91429418A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D337EB83-B158-43CE-AE4A-08C4E4F1C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8E8095FE-FB87-4A31-8DA3-AE1FB8EC1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9" name="Freeform 31">
            <a:extLst>
              <a:ext uri="{FF2B5EF4-FFF2-40B4-BE49-F238E27FC236}">
                <a16:creationId xmlns:a16="http://schemas.microsoft.com/office/drawing/2014/main" id="{C6243861-946A-4FE6-8A5E-F13E6843C7BF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0" name="Freeform 32">
            <a:extLst>
              <a:ext uri="{FF2B5EF4-FFF2-40B4-BE49-F238E27FC236}">
                <a16:creationId xmlns:a16="http://schemas.microsoft.com/office/drawing/2014/main" id="{BA6DC5DB-AFC2-418C-B851-72FD7DA48DBE}"/>
              </a:ext>
            </a:extLst>
          </p:cNvPr>
          <p:cNvSpPr>
            <a:spLocks/>
          </p:cNvSpPr>
          <p:nvPr/>
        </p:nvSpPr>
        <p:spPr bwMode="auto">
          <a:xfrm>
            <a:off x="8953500" y="49926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1" name="Freeform 33">
            <a:extLst>
              <a:ext uri="{FF2B5EF4-FFF2-40B4-BE49-F238E27FC236}">
                <a16:creationId xmlns:a16="http://schemas.microsoft.com/office/drawing/2014/main" id="{54E8E464-BA91-4621-884C-C3E662768CB8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2" name="Freeform 34">
            <a:extLst>
              <a:ext uri="{FF2B5EF4-FFF2-40B4-BE49-F238E27FC236}">
                <a16:creationId xmlns:a16="http://schemas.microsoft.com/office/drawing/2014/main" id="{E2B656B3-A8C2-452E-830A-96890BFBF027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3" name="Freeform 35">
            <a:extLst>
              <a:ext uri="{FF2B5EF4-FFF2-40B4-BE49-F238E27FC236}">
                <a16:creationId xmlns:a16="http://schemas.microsoft.com/office/drawing/2014/main" id="{0E166027-B133-4221-B760-435E1524FB2C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4" name="Freeform 36">
            <a:extLst>
              <a:ext uri="{FF2B5EF4-FFF2-40B4-BE49-F238E27FC236}">
                <a16:creationId xmlns:a16="http://schemas.microsoft.com/office/drawing/2014/main" id="{F9B07C0D-D6BE-43FE-8390-373ADB546618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5" name="Freeform 37">
            <a:extLst>
              <a:ext uri="{FF2B5EF4-FFF2-40B4-BE49-F238E27FC236}">
                <a16:creationId xmlns:a16="http://schemas.microsoft.com/office/drawing/2014/main" id="{C7E531C7-23F7-4991-96CE-409B2CB6B547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6" name="Freeform 38">
            <a:extLst>
              <a:ext uri="{FF2B5EF4-FFF2-40B4-BE49-F238E27FC236}">
                <a16:creationId xmlns:a16="http://schemas.microsoft.com/office/drawing/2014/main" id="{C520580A-D485-4359-B7C6-EC3154CDA14D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A0F245D-493F-4B18-87F7-88B7A972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FFEA5C-905C-4FB3-B39B-6CF47C9F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3C1304C6-FD3D-455B-A3B6-47BF3D13B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064001"/>
            <a:ext cx="0" cy="949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4394D8CB-33C8-41EA-874D-F319818AC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3987801"/>
            <a:ext cx="0" cy="1039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Freeform 6">
            <a:extLst>
              <a:ext uri="{FF2B5EF4-FFF2-40B4-BE49-F238E27FC236}">
                <a16:creationId xmlns:a16="http://schemas.microsoft.com/office/drawing/2014/main" id="{6EE72C8B-6A95-4BAC-9272-05C0EA420804}"/>
              </a:ext>
            </a:extLst>
          </p:cNvPr>
          <p:cNvSpPr>
            <a:spLocks/>
          </p:cNvSpPr>
          <p:nvPr/>
        </p:nvSpPr>
        <p:spPr bwMode="auto">
          <a:xfrm>
            <a:off x="8140700" y="3205163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E615649-1D73-457F-9EEE-358107A7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6" y="3200401"/>
            <a:ext cx="939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Causal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50EF0393-E184-488C-B034-B6AB5446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4" y="355600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40B4E7CD-00B8-4F5F-8CA3-C2E322CF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41994" name="Freeform 10">
            <a:extLst>
              <a:ext uri="{FF2B5EF4-FFF2-40B4-BE49-F238E27FC236}">
                <a16:creationId xmlns:a16="http://schemas.microsoft.com/office/drawing/2014/main" id="{8CC38312-FAB7-431D-919F-04829E80310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1483B769-86CD-4873-B2A6-D10BCDE1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4C6037BF-4D84-4A0C-9C2A-4B4D4111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41997" name="Freeform 13">
            <a:extLst>
              <a:ext uri="{FF2B5EF4-FFF2-40B4-BE49-F238E27FC236}">
                <a16:creationId xmlns:a16="http://schemas.microsoft.com/office/drawing/2014/main" id="{4DEAEB59-87A3-4430-8525-53604FA4B3C7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91A4FD37-70B2-4881-8371-045B2B57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610B1C4-1A5C-4D76-9108-A1D9ADCF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2000" name="Freeform 16">
            <a:extLst>
              <a:ext uri="{FF2B5EF4-FFF2-40B4-BE49-F238E27FC236}">
                <a16:creationId xmlns:a16="http://schemas.microsoft.com/office/drawing/2014/main" id="{FAF6C2AE-66FC-4A4F-B469-FEE945435342}"/>
              </a:ext>
            </a:extLst>
          </p:cNvPr>
          <p:cNvSpPr>
            <a:spLocks/>
          </p:cNvSpPr>
          <p:nvPr/>
        </p:nvSpPr>
        <p:spPr bwMode="auto">
          <a:xfrm>
            <a:off x="8115301" y="5153026"/>
            <a:ext cx="1819275" cy="728663"/>
          </a:xfrm>
          <a:custGeom>
            <a:avLst/>
            <a:gdLst>
              <a:gd name="T0" fmla="*/ 0 w 1146"/>
              <a:gd name="T1" fmla="*/ 458 h 459"/>
              <a:gd name="T2" fmla="*/ 1145 w 1146"/>
              <a:gd name="T3" fmla="*/ 458 h 459"/>
              <a:gd name="T4" fmla="*/ 1145 w 1146"/>
              <a:gd name="T5" fmla="*/ 0 h 459"/>
              <a:gd name="T6" fmla="*/ 0 w 1146"/>
              <a:gd name="T7" fmla="*/ 0 h 459"/>
              <a:gd name="T8" fmla="*/ 0 w 1146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44B4BF1E-FEF1-49A4-B3C7-62CC7AE6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5105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DF3AC34D-773B-462D-A826-5A5D6925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283201"/>
            <a:ext cx="14394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Regression</a:t>
            </a:r>
          </a:p>
        </p:txBody>
      </p:sp>
      <p:sp>
        <p:nvSpPr>
          <p:cNvPr id="42003" name="Freeform 19">
            <a:extLst>
              <a:ext uri="{FF2B5EF4-FFF2-40B4-BE49-F238E27FC236}">
                <a16:creationId xmlns:a16="http://schemas.microsoft.com/office/drawing/2014/main" id="{E51E9416-CA3A-4B7E-A562-EDBFD631BCD8}"/>
              </a:ext>
            </a:extLst>
          </p:cNvPr>
          <p:cNvSpPr>
            <a:spLocks/>
          </p:cNvSpPr>
          <p:nvPr/>
        </p:nvSpPr>
        <p:spPr bwMode="auto">
          <a:xfrm>
            <a:off x="3781426" y="5162551"/>
            <a:ext cx="2073275" cy="727075"/>
          </a:xfrm>
          <a:custGeom>
            <a:avLst/>
            <a:gdLst>
              <a:gd name="T0" fmla="*/ 0 w 1306"/>
              <a:gd name="T1" fmla="*/ 457 h 458"/>
              <a:gd name="T2" fmla="*/ 1305 w 1306"/>
              <a:gd name="T3" fmla="*/ 457 h 458"/>
              <a:gd name="T4" fmla="*/ 1305 w 1306"/>
              <a:gd name="T5" fmla="*/ 0 h 458"/>
              <a:gd name="T6" fmla="*/ 0 w 1306"/>
              <a:gd name="T7" fmla="*/ 0 h 458"/>
              <a:gd name="T8" fmla="*/ 0 w 1306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C938AE6D-9D53-4A57-A5B6-0811804B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51149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E1CE7FC4-55DD-4C58-9B76-061C05ACC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5448301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42006" name="Freeform 22">
            <a:extLst>
              <a:ext uri="{FF2B5EF4-FFF2-40B4-BE49-F238E27FC236}">
                <a16:creationId xmlns:a16="http://schemas.microsoft.com/office/drawing/2014/main" id="{F45184A9-0D35-466A-819D-3747BB8DB5FB}"/>
              </a:ext>
            </a:extLst>
          </p:cNvPr>
          <p:cNvSpPr>
            <a:spLocks/>
          </p:cNvSpPr>
          <p:nvPr/>
        </p:nvSpPr>
        <p:spPr bwMode="auto">
          <a:xfrm>
            <a:off x="6062664" y="5162551"/>
            <a:ext cx="1627187" cy="727075"/>
          </a:xfrm>
          <a:custGeom>
            <a:avLst/>
            <a:gdLst>
              <a:gd name="T0" fmla="*/ 0 w 1025"/>
              <a:gd name="T1" fmla="*/ 457 h 458"/>
              <a:gd name="T2" fmla="*/ 1024 w 1025"/>
              <a:gd name="T3" fmla="*/ 457 h 458"/>
              <a:gd name="T4" fmla="*/ 1024 w 1025"/>
              <a:gd name="T5" fmla="*/ 0 h 458"/>
              <a:gd name="T6" fmla="*/ 0 w 1025"/>
              <a:gd name="T7" fmla="*/ 0 h 458"/>
              <a:gd name="T8" fmla="*/ 0 w 1025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A67A24C8-5ADF-499B-B6D1-195376F8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1" y="5108576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42008" name="Rectangle 24">
            <a:extLst>
              <a:ext uri="{FF2B5EF4-FFF2-40B4-BE49-F238E27FC236}">
                <a16:creationId xmlns:a16="http://schemas.microsoft.com/office/drawing/2014/main" id="{A156BB45-0BC2-4BF9-8BBC-D9FBF341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5472114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2009" name="Freeform 25">
            <a:extLst>
              <a:ext uri="{FF2B5EF4-FFF2-40B4-BE49-F238E27FC236}">
                <a16:creationId xmlns:a16="http://schemas.microsoft.com/office/drawing/2014/main" id="{737B782A-0DEF-4013-81F7-5764A787392A}"/>
              </a:ext>
            </a:extLst>
          </p:cNvPr>
          <p:cNvSpPr>
            <a:spLocks/>
          </p:cNvSpPr>
          <p:nvPr/>
        </p:nvSpPr>
        <p:spPr bwMode="auto">
          <a:xfrm>
            <a:off x="2225675" y="5162551"/>
            <a:ext cx="1352550" cy="727075"/>
          </a:xfrm>
          <a:custGeom>
            <a:avLst/>
            <a:gdLst>
              <a:gd name="T0" fmla="*/ 0 w 852"/>
              <a:gd name="T1" fmla="*/ 457 h 458"/>
              <a:gd name="T2" fmla="*/ 851 w 852"/>
              <a:gd name="T3" fmla="*/ 457 h 458"/>
              <a:gd name="T4" fmla="*/ 851 w 852"/>
              <a:gd name="T5" fmla="*/ 0 h 458"/>
              <a:gd name="T6" fmla="*/ 0 w 852"/>
              <a:gd name="T7" fmla="*/ 0 h 458"/>
              <a:gd name="T8" fmla="*/ 0 w 852"/>
              <a:gd name="T9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010" name="Rectangle 26">
            <a:extLst>
              <a:ext uri="{FF2B5EF4-FFF2-40B4-BE49-F238E27FC236}">
                <a16:creationId xmlns:a16="http://schemas.microsoft.com/office/drawing/2014/main" id="{23070D72-B1DE-43A4-BA9D-2E6F327A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1149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9B8A04FE-F858-4480-BA03-AC61B7EA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5448301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42012" name="Freeform 28">
            <a:extLst>
              <a:ext uri="{FF2B5EF4-FFF2-40B4-BE49-F238E27FC236}">
                <a16:creationId xmlns:a16="http://schemas.microsoft.com/office/drawing/2014/main" id="{2D9DBC0D-66D8-425F-9D6E-010C6AEFBF72}"/>
              </a:ext>
            </a:extLst>
          </p:cNvPr>
          <p:cNvSpPr>
            <a:spLocks/>
          </p:cNvSpPr>
          <p:nvPr/>
        </p:nvSpPr>
        <p:spPr bwMode="auto">
          <a:xfrm>
            <a:off x="6096001" y="2967038"/>
            <a:ext cx="2930525" cy="171450"/>
          </a:xfrm>
          <a:custGeom>
            <a:avLst/>
            <a:gdLst>
              <a:gd name="T0" fmla="*/ 0 w 1846"/>
              <a:gd name="T1" fmla="*/ 0 h 108"/>
              <a:gd name="T2" fmla="*/ 183 w 1846"/>
              <a:gd name="T3" fmla="*/ 0 h 108"/>
              <a:gd name="T4" fmla="*/ 1845 w 1846"/>
              <a:gd name="T5" fmla="*/ 0 h 108"/>
              <a:gd name="T6" fmla="*/ 1845 w 1846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108">
                <a:moveTo>
                  <a:pt x="0" y="0"/>
                </a:moveTo>
                <a:lnTo>
                  <a:pt x="183" y="0"/>
                </a:lnTo>
                <a:lnTo>
                  <a:pt x="1845" y="0"/>
                </a:lnTo>
                <a:lnTo>
                  <a:pt x="1845" y="107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1330E847-946B-4192-ABCB-8C318FD59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4578350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055C7106-D026-4D2E-8713-111A03478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5" name="Freeform 31">
            <a:extLst>
              <a:ext uri="{FF2B5EF4-FFF2-40B4-BE49-F238E27FC236}">
                <a16:creationId xmlns:a16="http://schemas.microsoft.com/office/drawing/2014/main" id="{027D1F42-A429-4CE8-93F8-60955E7A2676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6" name="Freeform 32">
            <a:extLst>
              <a:ext uri="{FF2B5EF4-FFF2-40B4-BE49-F238E27FC236}">
                <a16:creationId xmlns:a16="http://schemas.microsoft.com/office/drawing/2014/main" id="{57B6E5AD-B493-4EFA-9B12-350D4D72865A}"/>
              </a:ext>
            </a:extLst>
          </p:cNvPr>
          <p:cNvSpPr>
            <a:spLocks/>
          </p:cNvSpPr>
          <p:nvPr/>
        </p:nvSpPr>
        <p:spPr bwMode="auto">
          <a:xfrm>
            <a:off x="8953500" y="49926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7" name="Freeform 33">
            <a:extLst>
              <a:ext uri="{FF2B5EF4-FFF2-40B4-BE49-F238E27FC236}">
                <a16:creationId xmlns:a16="http://schemas.microsoft.com/office/drawing/2014/main" id="{7099155E-1BDA-4E6E-A73D-DCA9BF3C8B11}"/>
              </a:ext>
            </a:extLst>
          </p:cNvPr>
          <p:cNvSpPr>
            <a:spLocks/>
          </p:cNvSpPr>
          <p:nvPr/>
        </p:nvSpPr>
        <p:spPr bwMode="auto">
          <a:xfrm>
            <a:off x="8943975" y="304958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8" name="Freeform 34">
            <a:extLst>
              <a:ext uri="{FF2B5EF4-FFF2-40B4-BE49-F238E27FC236}">
                <a16:creationId xmlns:a16="http://schemas.microsoft.com/office/drawing/2014/main" id="{518DEDE6-0868-4B34-B9AC-390AD6777DD7}"/>
              </a:ext>
            </a:extLst>
          </p:cNvPr>
          <p:cNvSpPr>
            <a:spLocks/>
          </p:cNvSpPr>
          <p:nvPr/>
        </p:nvSpPr>
        <p:spPr bwMode="auto">
          <a:xfrm>
            <a:off x="470535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9" name="Freeform 35">
            <a:extLst>
              <a:ext uri="{FF2B5EF4-FFF2-40B4-BE49-F238E27FC236}">
                <a16:creationId xmlns:a16="http://schemas.microsoft.com/office/drawing/2014/main" id="{C7D3F5E8-8CA1-4121-88F5-280BF8B40CFA}"/>
              </a:ext>
            </a:extLst>
          </p:cNvPr>
          <p:cNvSpPr>
            <a:spLocks/>
          </p:cNvSpPr>
          <p:nvPr/>
        </p:nvSpPr>
        <p:spPr bwMode="auto">
          <a:xfrm>
            <a:off x="27940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0" name="Freeform 36">
            <a:extLst>
              <a:ext uri="{FF2B5EF4-FFF2-40B4-BE49-F238E27FC236}">
                <a16:creationId xmlns:a16="http://schemas.microsoft.com/office/drawing/2014/main" id="{77C40243-92FC-4680-B41B-086697026FF7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1" name="Freeform 37">
            <a:extLst>
              <a:ext uri="{FF2B5EF4-FFF2-40B4-BE49-F238E27FC236}">
                <a16:creationId xmlns:a16="http://schemas.microsoft.com/office/drawing/2014/main" id="{0684CA15-78BC-4EE4-9373-EF1ABA2678BF}"/>
              </a:ext>
            </a:extLst>
          </p:cNvPr>
          <p:cNvSpPr>
            <a:spLocks/>
          </p:cNvSpPr>
          <p:nvPr/>
        </p:nvSpPr>
        <p:spPr bwMode="auto">
          <a:xfrm>
            <a:off x="2898775" y="4575176"/>
            <a:ext cx="3976688" cy="485775"/>
          </a:xfrm>
          <a:custGeom>
            <a:avLst/>
            <a:gdLst>
              <a:gd name="T0" fmla="*/ 0 w 2505"/>
              <a:gd name="T1" fmla="*/ 0 h 306"/>
              <a:gd name="T2" fmla="*/ 2504 w 2505"/>
              <a:gd name="T3" fmla="*/ 2 h 306"/>
              <a:gd name="T4" fmla="*/ 2504 w 2505"/>
              <a:gd name="T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2" name="Freeform 38">
            <a:extLst>
              <a:ext uri="{FF2B5EF4-FFF2-40B4-BE49-F238E27FC236}">
                <a16:creationId xmlns:a16="http://schemas.microsoft.com/office/drawing/2014/main" id="{65A6C6EC-EBA9-4CFA-9E24-B34FE9CE0FE7}"/>
              </a:ext>
            </a:extLst>
          </p:cNvPr>
          <p:cNvSpPr>
            <a:spLocks/>
          </p:cNvSpPr>
          <p:nvPr/>
        </p:nvSpPr>
        <p:spPr bwMode="auto">
          <a:xfrm>
            <a:off x="6781800" y="4983163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6F92300-A3C1-4B37-B762-E3F30191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2B43D8E-AAC9-4557-9F65-76FD5F04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201980D-6917-449B-9C6A-D199307FD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dirty="0">
                <a:latin typeface="+mj-lt"/>
              </a:rPr>
              <a:t>What is a Time Series?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37753FC-BE9A-4EA9-AA07-327184544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Set of evenly spaced numerical data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Obtained by observing response variable at regular time periods</a:t>
            </a:r>
          </a:p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Forecast based only on past values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Assumes that factors influencing past, present, &amp; future will continue </a:t>
            </a:r>
          </a:p>
          <a:p>
            <a:pPr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Example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Year:	1995	1996	1997	1998	1999</a:t>
            </a:r>
          </a:p>
          <a:p>
            <a:pPr lvl="1">
              <a:tabLst>
                <a:tab pos="2635250" algn="r"/>
                <a:tab pos="3609975" algn="r"/>
                <a:tab pos="4629150" algn="r"/>
                <a:tab pos="5603875" algn="r"/>
                <a:tab pos="6623050" algn="r"/>
              </a:tabLst>
            </a:pPr>
            <a:r>
              <a:rPr lang="en-US" altLang="en-US"/>
              <a:t>Sales:	78.7	63.5	89.7	93.2	92.1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5F248CF5-4BD3-471E-A738-E6BB47886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56C60096-B937-4C44-AAE8-E527B19B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400" b="1"/>
              <a:t>  </a:t>
            </a:r>
            <a:r>
              <a:rPr lang="en-US" altLang="en-US" sz="4000" b="1"/>
              <a:t>Time series data is a sequence of observations </a:t>
            </a:r>
          </a:p>
          <a:p>
            <a:pPr>
              <a:buFontTx/>
              <a:buNone/>
            </a:pPr>
            <a:endParaRPr lang="en-US" altLang="en-US" sz="4000" b="1"/>
          </a:p>
          <a:p>
            <a:pPr lvl="1"/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collected from a </a:t>
            </a:r>
            <a:r>
              <a:rPr lang="en-US" alt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 </a:t>
            </a:r>
          </a:p>
          <a:p>
            <a:pPr lvl="1"/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with </a:t>
            </a:r>
            <a:r>
              <a:rPr lang="en-US" altLang="en-US" sz="34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equally spaced</a:t>
            </a:r>
            <a:r>
              <a:rPr lang="en-US" altLang="en-US" sz="3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periods of time</a:t>
            </a:r>
            <a:r>
              <a:rPr lang="en-US" altLang="en-US" sz="3400" b="1"/>
              <a:t>.</a:t>
            </a:r>
            <a:endParaRPr lang="en-US" altLang="en-US" sz="3200" b="1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9BECD879-16ED-4835-9B36-EE7AB26CA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CEBE18D8-D3B0-499A-A6E1-F77C6FA17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600" b="1"/>
              <a:t>   Contrary to restrictions placed on cross-sectional data, the major purpose of forecasting with time series is to extrapolate              beyond the range of                          the explanatory                     variables.</a:t>
            </a:r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581BE1E3-BD9A-4B92-9642-4F88D79C52E6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6324600" y="3352800"/>
          <a:ext cx="3657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3" imgW="2658960" imgH="2584440" progId="MS_ClipArt_Gallery.2">
                  <p:embed/>
                </p:oleObj>
              </mc:Choice>
              <mc:Fallback>
                <p:oleObj name="Clip" r:id="rId3" imgW="2658960" imgH="2584440" progId="MS_ClipArt_Gallery.2">
                  <p:embed/>
                  <p:pic>
                    <p:nvPicPr>
                      <p:cNvPr id="292868" name="Object 4">
                        <a:extLst>
                          <a:ext uri="{FF2B5EF4-FFF2-40B4-BE49-F238E27FC236}">
                            <a16:creationId xmlns:a16="http://schemas.microsoft.com/office/drawing/2014/main" id="{581BE1E3-BD9A-4B92-9642-4F88D79C5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36576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78FF4F8F-831A-4136-AB84-43300A0A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900" dirty="0"/>
              <a:t>Time Series vs. </a:t>
            </a:r>
            <a:br>
              <a:rPr lang="en-US" altLang="en-US" sz="4900" dirty="0"/>
            </a:br>
            <a:r>
              <a:rPr lang="en-US" altLang="en-US" sz="4900" dirty="0"/>
              <a:t>Cross Sectional Data 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B3F9A268-3975-445A-BE99-D211D8E88C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590800"/>
            <a:ext cx="38100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b="1"/>
              <a:t>  </a:t>
            </a:r>
            <a:r>
              <a:rPr lang="en-US" altLang="en-US" sz="3600" b="1"/>
              <a:t>Time series is </a:t>
            </a:r>
            <a:r>
              <a:rPr lang="en-US" altLang="en-US" sz="3600" b="1">
                <a:solidFill>
                  <a:schemeClr val="tx2"/>
                </a:solidFill>
              </a:rPr>
              <a:t>dynamic</a:t>
            </a:r>
            <a:r>
              <a:rPr lang="en-US" altLang="en-US" sz="3600" b="1"/>
              <a:t>, it does change over time.</a:t>
            </a:r>
          </a:p>
        </p:txBody>
      </p:sp>
      <p:graphicFrame>
        <p:nvGraphicFramePr>
          <p:cNvPr id="294916" name="Object 4">
            <a:extLst>
              <a:ext uri="{FF2B5EF4-FFF2-40B4-BE49-F238E27FC236}">
                <a16:creationId xmlns:a16="http://schemas.microsoft.com/office/drawing/2014/main" id="{DDE0DAA7-7120-41F9-800D-F46B73554D7E}"/>
              </a:ext>
            </a:extLst>
          </p:cNvPr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000876" y="2286000"/>
          <a:ext cx="21510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Clip" r:id="rId3" imgW="693720" imgH="1328040" progId="MS_ClipArt_Gallery.2">
                  <p:embed/>
                </p:oleObj>
              </mc:Choice>
              <mc:Fallback>
                <p:oleObj name="Clip" r:id="rId3" imgW="693720" imgH="1328040" progId="MS_ClipArt_Gallery.2">
                  <p:embed/>
                  <p:pic>
                    <p:nvPicPr>
                      <p:cNvPr id="294916" name="Object 4">
                        <a:extLst>
                          <a:ext uri="{FF2B5EF4-FFF2-40B4-BE49-F238E27FC236}">
                            <a16:creationId xmlns:a16="http://schemas.microsoft.com/office/drawing/2014/main" id="{DDE0DAA7-7120-41F9-800D-F46B73554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6" y="2286000"/>
                        <a:ext cx="2151063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E0FF6E56-3693-4FF2-8F7C-23E267AE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Time Series vs.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Cross Sectional Data 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CE5590D0-083C-4632-AECB-DF78AA807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4400" b="1"/>
              <a:t>  </a:t>
            </a:r>
            <a:r>
              <a:rPr lang="en-US" altLang="en-US" sz="3600" b="1"/>
              <a:t>When working with time series data, it is paramount that the data is plotted so the researcher can view the data.</a:t>
            </a:r>
          </a:p>
        </p:txBody>
      </p:sp>
      <p:graphicFrame>
        <p:nvGraphicFramePr>
          <p:cNvPr id="296964" name="Object 4">
            <a:extLst>
              <a:ext uri="{FF2B5EF4-FFF2-40B4-BE49-F238E27FC236}">
                <a16:creationId xmlns:a16="http://schemas.microsoft.com/office/drawing/2014/main" id="{3D44792F-2AA9-48B5-B43D-9B90B234CA3D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5105401" y="3886200"/>
          <a:ext cx="38401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lip" r:id="rId3" imgW="1868400" imgH="2189880" progId="MS_ClipArt_Gallery.2">
                  <p:embed/>
                </p:oleObj>
              </mc:Choice>
              <mc:Fallback>
                <p:oleObj name="Clip" r:id="rId3" imgW="1868400" imgH="2189880" progId="MS_ClipArt_Gallery.2">
                  <p:embed/>
                  <p:pic>
                    <p:nvPicPr>
                      <p:cNvPr id="296964" name="Object 4">
                        <a:extLst>
                          <a:ext uri="{FF2B5EF4-FFF2-40B4-BE49-F238E27FC236}">
                            <a16:creationId xmlns:a16="http://schemas.microsoft.com/office/drawing/2014/main" id="{3D44792F-2AA9-48B5-B43D-9B90B234C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886200"/>
                        <a:ext cx="384016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6058A04-245E-4CDD-B0F0-B1440960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AFFA7B-5282-4202-8D9C-DB6D9334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C67148B-5000-4532-A776-B7926183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0"/>
            <a:ext cx="86106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D09852E3-35B0-4571-BD18-8CF8431E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5EAF252-4F62-4AF9-B3C1-548FFF1BB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Describe what forecasting is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Explain time series &amp; its components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Smooth a data series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Moving average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Exponential smoothing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rgbClr val="000000"/>
                </a:solidFill>
              </a:rPr>
              <a:t>Forecast using trend models                          		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rgbClr val="000000"/>
                </a:solidFill>
              </a:rPr>
              <a:t>Simple Linear Regression                                       		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rgbClr val="000000"/>
                </a:solidFill>
              </a:rPr>
              <a:t>Auto-regressive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	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8E97FC6-3F29-4475-880B-245D1E8F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A0B576-9BA6-4920-B1E8-EF564228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F9F165C9-B800-41D8-863E-09C9DEFE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E3D58223-EAA8-43B0-B121-93A8A864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8132" name="Group 1028">
            <a:extLst>
              <a:ext uri="{FF2B5EF4-FFF2-40B4-BE49-F238E27FC236}">
                <a16:creationId xmlns:a16="http://schemas.microsoft.com/office/drawing/2014/main" id="{B5C7CF75-8E31-4D1D-B4B8-03B213410769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48133" name="Rectangle 1029">
              <a:extLst>
                <a:ext uri="{FF2B5EF4-FFF2-40B4-BE49-F238E27FC236}">
                  <a16:creationId xmlns:a16="http://schemas.microsoft.com/office/drawing/2014/main" id="{25AAB0DC-36E2-4346-A066-8B63556F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4" name="Freeform 1030">
              <a:extLst>
                <a:ext uri="{FF2B5EF4-FFF2-40B4-BE49-F238E27FC236}">
                  <a16:creationId xmlns:a16="http://schemas.microsoft.com/office/drawing/2014/main" id="{7BFEAAB2-B583-4922-82B6-8D3C9DEA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135" name="Freeform 1031">
              <a:extLst>
                <a:ext uri="{FF2B5EF4-FFF2-40B4-BE49-F238E27FC236}">
                  <a16:creationId xmlns:a16="http://schemas.microsoft.com/office/drawing/2014/main" id="{3CBDA507-830D-466A-AE5E-AFFD28BC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8136" name="Rectangle 1032">
            <a:extLst>
              <a:ext uri="{FF2B5EF4-FFF2-40B4-BE49-F238E27FC236}">
                <a16:creationId xmlns:a16="http://schemas.microsoft.com/office/drawing/2014/main" id="{5938911D-9F48-422F-B09B-C05FC879C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0"/>
            <a:ext cx="86106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48137" name="Rectangle 1033">
            <a:extLst>
              <a:ext uri="{FF2B5EF4-FFF2-40B4-BE49-F238E27FC236}">
                <a16:creationId xmlns:a16="http://schemas.microsoft.com/office/drawing/2014/main" id="{C0188124-6292-40BA-A39A-02FA4B9C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B62F5F7-3597-44E1-BC40-2E8E10A15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7FDD28A-4999-4380-9097-3E4F50627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ECE17514-C4BE-4FA8-BFED-71B5A26BC5F6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18980EDF-4DB0-42FC-9CD7-EE3DA342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2" name="Freeform 6">
              <a:extLst>
                <a:ext uri="{FF2B5EF4-FFF2-40B4-BE49-F238E27FC236}">
                  <a16:creationId xmlns:a16="http://schemas.microsoft.com/office/drawing/2014/main" id="{7A7DCB6A-51D7-41AA-8F34-37BBEED3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183" name="Freeform 7">
              <a:extLst>
                <a:ext uri="{FF2B5EF4-FFF2-40B4-BE49-F238E27FC236}">
                  <a16:creationId xmlns:a16="http://schemas.microsoft.com/office/drawing/2014/main" id="{2E8CF030-2806-47F4-A993-3070AE92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0184" name="Group 8">
            <a:extLst>
              <a:ext uri="{FF2B5EF4-FFF2-40B4-BE49-F238E27FC236}">
                <a16:creationId xmlns:a16="http://schemas.microsoft.com/office/drawing/2014/main" id="{89911F16-5F18-4F5F-85E0-D130D106DEB9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0185" name="Rectangle 9">
              <a:extLst>
                <a:ext uri="{FF2B5EF4-FFF2-40B4-BE49-F238E27FC236}">
                  <a16:creationId xmlns:a16="http://schemas.microsoft.com/office/drawing/2014/main" id="{3F7BC4B7-8FE1-4FE8-B68D-7E7668CE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86" name="Freeform 10">
              <a:extLst>
                <a:ext uri="{FF2B5EF4-FFF2-40B4-BE49-F238E27FC236}">
                  <a16:creationId xmlns:a16="http://schemas.microsoft.com/office/drawing/2014/main" id="{96CDFB64-4A7E-4580-BCF9-19C597F8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187" name="Freeform 11">
              <a:extLst>
                <a:ext uri="{FF2B5EF4-FFF2-40B4-BE49-F238E27FC236}">
                  <a16:creationId xmlns:a16="http://schemas.microsoft.com/office/drawing/2014/main" id="{651CF38E-9D0E-4B08-8021-470623FF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5F8393E2-C55A-4A32-9276-AF0EB07A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F5EBA8EF-8C86-4777-B1F5-EA3B0800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71500" indent="-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CDC40AD4-0A7E-410D-BFC0-AA5889FA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A888B099-6B83-42F5-B99C-D8F4DEF9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093CDFB-29DC-4457-81C3-B5FDD27C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4F1A08-59C0-4F14-8E25-626D8C6B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16932255-1B17-4929-B7B3-55D0B608509F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6C93CE58-805E-4C23-8BDC-7B55EF87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0" name="Freeform 6">
              <a:extLst>
                <a:ext uri="{FF2B5EF4-FFF2-40B4-BE49-F238E27FC236}">
                  <a16:creationId xmlns:a16="http://schemas.microsoft.com/office/drawing/2014/main" id="{06DAD4DE-E842-43D8-BCAF-80B14B709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1" name="Freeform 7">
              <a:extLst>
                <a:ext uri="{FF2B5EF4-FFF2-40B4-BE49-F238E27FC236}">
                  <a16:creationId xmlns:a16="http://schemas.microsoft.com/office/drawing/2014/main" id="{CBAD6B97-9D94-4517-9BC9-E8D39FBBA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32" name="Group 8">
            <a:extLst>
              <a:ext uri="{FF2B5EF4-FFF2-40B4-BE49-F238E27FC236}">
                <a16:creationId xmlns:a16="http://schemas.microsoft.com/office/drawing/2014/main" id="{F3F9EDE1-AF4D-44AB-9137-06E10EB7CB6D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4071938"/>
            <a:ext cx="3644900" cy="1814512"/>
            <a:chOff x="581" y="2565"/>
            <a:chExt cx="2296" cy="1143"/>
          </a:xfrm>
        </p:grpSpPr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B99FF7F6-54A9-46E2-80A2-DA1FEA8E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55"/>
              <a:ext cx="1627" cy="64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4" name="Freeform 10">
              <a:extLst>
                <a:ext uri="{FF2B5EF4-FFF2-40B4-BE49-F238E27FC236}">
                  <a16:creationId xmlns:a16="http://schemas.microsoft.com/office/drawing/2014/main" id="{F80B36B4-93C2-40E3-94DE-208A30FB6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56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5" name="Freeform 11">
              <a:extLst>
                <a:ext uri="{FF2B5EF4-FFF2-40B4-BE49-F238E27FC236}">
                  <a16:creationId xmlns:a16="http://schemas.microsoft.com/office/drawing/2014/main" id="{ABF19C75-FBA1-492A-854C-55609D8E7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6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236" name="Group 12">
            <a:extLst>
              <a:ext uri="{FF2B5EF4-FFF2-40B4-BE49-F238E27FC236}">
                <a16:creationId xmlns:a16="http://schemas.microsoft.com/office/drawing/2014/main" id="{BA853C5D-3A1E-4396-98BC-295FBCEE0F06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FC59D048-4CCA-4FEC-90C5-9289BA64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38" name="Freeform 14">
              <a:extLst>
                <a:ext uri="{FF2B5EF4-FFF2-40B4-BE49-F238E27FC236}">
                  <a16:creationId xmlns:a16="http://schemas.microsoft.com/office/drawing/2014/main" id="{85F0C447-788D-468F-A9A3-810AB5D62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9" name="Freeform 15">
              <a:extLst>
                <a:ext uri="{FF2B5EF4-FFF2-40B4-BE49-F238E27FC236}">
                  <a16:creationId xmlns:a16="http://schemas.microsoft.com/office/drawing/2014/main" id="{38F440F3-F628-408A-8EA4-B1C486A88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49B24069-1F07-4B64-90E4-6DE3F3E72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B4EBB376-B804-4429-A904-1BBB5507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71500" indent="-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  <a:p>
            <a:pPr algn="ctr" latinLnBrk="1">
              <a:spcBef>
                <a:spcPct val="20000"/>
              </a:spcBef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EE963DC8-9680-4B14-ABD6-27EAD38E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3AC9787E-E405-4575-908F-64C8152C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062538"/>
            <a:ext cx="20669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Seasonal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D048CCE5-F1E3-44BA-8A25-F0DDACEC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4748CB1-D218-4750-B77C-A16787D7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5BF7A6-A65F-4C98-A16D-ABF28623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A99C3C49-EB4C-467F-A8A8-820322C124F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55839"/>
            <a:ext cx="3644900" cy="1817687"/>
            <a:chOff x="581" y="1421"/>
            <a:chExt cx="2296" cy="1145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4774AD53-132E-4DBC-8664-326120C8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422"/>
              <a:ext cx="1627" cy="641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8" name="Freeform 6">
              <a:extLst>
                <a:ext uri="{FF2B5EF4-FFF2-40B4-BE49-F238E27FC236}">
                  <a16:creationId xmlns:a16="http://schemas.microsoft.com/office/drawing/2014/main" id="{678855CB-E29E-4A5D-95BB-1EDEF54B5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421"/>
              <a:ext cx="657" cy="1145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79" name="Freeform 7">
              <a:extLst>
                <a:ext uri="{FF2B5EF4-FFF2-40B4-BE49-F238E27FC236}">
                  <a16:creationId xmlns:a16="http://schemas.microsoft.com/office/drawing/2014/main" id="{D14B9D66-6781-403A-B17E-16C0D0A2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07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rgbClr val="4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80" name="Group 8">
            <a:extLst>
              <a:ext uri="{FF2B5EF4-FFF2-40B4-BE49-F238E27FC236}">
                <a16:creationId xmlns:a16="http://schemas.microsoft.com/office/drawing/2014/main" id="{04D28EFA-B11B-47A0-A65F-AF5FC7FD3FE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4071938"/>
            <a:ext cx="3644900" cy="1814512"/>
            <a:chOff x="581" y="2565"/>
            <a:chExt cx="2296" cy="1143"/>
          </a:xfrm>
        </p:grpSpPr>
        <p:sp>
          <p:nvSpPr>
            <p:cNvPr id="54281" name="Rectangle 9">
              <a:extLst>
                <a:ext uri="{FF2B5EF4-FFF2-40B4-BE49-F238E27FC236}">
                  <a16:creationId xmlns:a16="http://schemas.microsoft.com/office/drawing/2014/main" id="{155C101D-B964-449B-8352-4C371B9AF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55"/>
              <a:ext cx="1627" cy="641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2" name="Freeform 10">
              <a:extLst>
                <a:ext uri="{FF2B5EF4-FFF2-40B4-BE49-F238E27FC236}">
                  <a16:creationId xmlns:a16="http://schemas.microsoft.com/office/drawing/2014/main" id="{E50D6E98-4614-4703-9524-BC15B7467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256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rgbClr val="800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3" name="Freeform 11">
              <a:extLst>
                <a:ext uri="{FF2B5EF4-FFF2-40B4-BE49-F238E27FC236}">
                  <a16:creationId xmlns:a16="http://schemas.microsoft.com/office/drawing/2014/main" id="{0EB14335-2953-4B10-AF8F-27FFCC6E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6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rgbClr val="C000C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84" name="Group 12">
            <a:extLst>
              <a:ext uri="{FF2B5EF4-FFF2-40B4-BE49-F238E27FC236}">
                <a16:creationId xmlns:a16="http://schemas.microsoft.com/office/drawing/2014/main" id="{BB738A02-B164-46C6-AC0D-E33E044F918B}"/>
              </a:ext>
            </a:extLst>
          </p:cNvPr>
          <p:cNvGrpSpPr>
            <a:grpSpLocks/>
          </p:cNvGrpSpPr>
          <p:nvPr/>
        </p:nvGrpSpPr>
        <p:grpSpPr bwMode="auto">
          <a:xfrm>
            <a:off x="6089651" y="2255839"/>
            <a:ext cx="3643313" cy="1817687"/>
            <a:chOff x="2876" y="1421"/>
            <a:chExt cx="2295" cy="1145"/>
          </a:xfrm>
        </p:grpSpPr>
        <p:sp>
          <p:nvSpPr>
            <p:cNvPr id="54285" name="Rectangle 13">
              <a:extLst>
                <a:ext uri="{FF2B5EF4-FFF2-40B4-BE49-F238E27FC236}">
                  <a16:creationId xmlns:a16="http://schemas.microsoft.com/office/drawing/2014/main" id="{3A7A3C23-0DFE-41C8-86B7-4937F4B1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422"/>
              <a:ext cx="1627" cy="641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6" name="Freeform 14">
              <a:extLst>
                <a:ext uri="{FF2B5EF4-FFF2-40B4-BE49-F238E27FC236}">
                  <a16:creationId xmlns:a16="http://schemas.microsoft.com/office/drawing/2014/main" id="{CECEA0BE-795C-45BA-A34F-6AE47C32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1421"/>
              <a:ext cx="656" cy="1145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rgbClr val="804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7" name="Freeform 15">
              <a:extLst>
                <a:ext uri="{FF2B5EF4-FFF2-40B4-BE49-F238E27FC236}">
                  <a16:creationId xmlns:a16="http://schemas.microsoft.com/office/drawing/2014/main" id="{8173ECD7-C443-4897-B50A-F291E091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74"/>
              <a:ext cx="2295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rgbClr val="402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F95DBE17-5A2A-497A-8998-8657BDD3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1" y="4849814"/>
            <a:ext cx="2582863" cy="1017587"/>
          </a:xfrm>
          <a:prstGeom prst="rect">
            <a:avLst/>
          </a:prstGeom>
          <a:solidFill>
            <a:srgbClr val="51DC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Freeform 17">
            <a:extLst>
              <a:ext uri="{FF2B5EF4-FFF2-40B4-BE49-F238E27FC236}">
                <a16:creationId xmlns:a16="http://schemas.microsoft.com/office/drawing/2014/main" id="{107C17CE-33C2-4223-9ACD-C271DFE21DDD}"/>
              </a:ext>
            </a:extLst>
          </p:cNvPr>
          <p:cNvSpPr>
            <a:spLocks/>
          </p:cNvSpPr>
          <p:nvPr/>
        </p:nvSpPr>
        <p:spPr bwMode="auto">
          <a:xfrm>
            <a:off x="6089651" y="4071939"/>
            <a:ext cx="3643313" cy="777875"/>
          </a:xfrm>
          <a:custGeom>
            <a:avLst/>
            <a:gdLst>
              <a:gd name="T0" fmla="*/ 2294 w 2295"/>
              <a:gd name="T1" fmla="*/ 489 h 490"/>
              <a:gd name="T2" fmla="*/ 0 w 2295"/>
              <a:gd name="T3" fmla="*/ 0 h 490"/>
              <a:gd name="T4" fmla="*/ 655 w 2295"/>
              <a:gd name="T5" fmla="*/ 489 h 490"/>
              <a:gd name="T6" fmla="*/ 2294 w 2295"/>
              <a:gd name="T7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5" h="490">
                <a:moveTo>
                  <a:pt x="2294" y="489"/>
                </a:moveTo>
                <a:lnTo>
                  <a:pt x="0" y="0"/>
                </a:lnTo>
                <a:lnTo>
                  <a:pt x="655" y="489"/>
                </a:lnTo>
                <a:lnTo>
                  <a:pt x="2294" y="489"/>
                </a:lnTo>
              </a:path>
            </a:pathLst>
          </a:custGeom>
          <a:solidFill>
            <a:srgbClr val="006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0" name="Freeform 18">
            <a:extLst>
              <a:ext uri="{FF2B5EF4-FFF2-40B4-BE49-F238E27FC236}">
                <a16:creationId xmlns:a16="http://schemas.microsoft.com/office/drawing/2014/main" id="{03F206BD-2D69-41B2-9FE5-397FF09968B2}"/>
              </a:ext>
            </a:extLst>
          </p:cNvPr>
          <p:cNvSpPr>
            <a:spLocks/>
          </p:cNvSpPr>
          <p:nvPr/>
        </p:nvSpPr>
        <p:spPr bwMode="auto">
          <a:xfrm>
            <a:off x="6089650" y="4071938"/>
            <a:ext cx="1041400" cy="1814512"/>
          </a:xfrm>
          <a:custGeom>
            <a:avLst/>
            <a:gdLst>
              <a:gd name="T0" fmla="*/ 655 w 656"/>
              <a:gd name="T1" fmla="*/ 1142 h 1143"/>
              <a:gd name="T2" fmla="*/ 655 w 656"/>
              <a:gd name="T3" fmla="*/ 489 h 1143"/>
              <a:gd name="T4" fmla="*/ 0 w 656"/>
              <a:gd name="T5" fmla="*/ 0 h 1143"/>
              <a:gd name="T6" fmla="*/ 655 w 656"/>
              <a:gd name="T7" fmla="*/ 1142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1143">
                <a:moveTo>
                  <a:pt x="655" y="1142"/>
                </a:moveTo>
                <a:lnTo>
                  <a:pt x="655" y="489"/>
                </a:lnTo>
                <a:lnTo>
                  <a:pt x="0" y="0"/>
                </a:lnTo>
                <a:lnTo>
                  <a:pt x="655" y="1142"/>
                </a:lnTo>
              </a:path>
            </a:pathLst>
          </a:custGeom>
          <a:solidFill>
            <a:srgbClr val="00A000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B3136158-355B-44DA-A8A7-12B085B9B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5344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Components</a:t>
            </a:r>
            <a:endParaRPr lang="en-US" altLang="en-US"/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66F847C5-AB58-4C13-B68E-255EAF3B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9" y="2471738"/>
            <a:ext cx="1457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E13093E2-35B1-45BE-A1B0-0495924A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062538"/>
            <a:ext cx="20669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Seasonal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1A810B0F-60E8-4456-8989-BC7340D6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2471738"/>
            <a:ext cx="18383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Cyclical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021AD11C-E25D-4AB2-B68F-6C8601F0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9" y="5062538"/>
            <a:ext cx="19907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Irregular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54EEF7F-3B79-4366-9F1E-65401BA5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8E38BF-AC4A-4409-B356-321BF05A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23093F49-9328-40E2-95EF-9A2F61CCDE8F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3D8006EB-CD3A-4C72-B145-327CB84E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6326" name="Group 6">
              <a:extLst>
                <a:ext uri="{FF2B5EF4-FFF2-40B4-BE49-F238E27FC236}">
                  <a16:creationId xmlns:a16="http://schemas.microsoft.com/office/drawing/2014/main" id="{2DABA12E-B595-4C0B-976D-24F913EAF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56327" name="Line 7">
                <a:extLst>
                  <a:ext uri="{FF2B5EF4-FFF2-40B4-BE49-F238E27FC236}">
                    <a16:creationId xmlns:a16="http://schemas.microsoft.com/office/drawing/2014/main" id="{2355F99A-C6F9-460F-9C00-D68BEBAB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28" name="Line 8">
                <a:extLst>
                  <a:ext uri="{FF2B5EF4-FFF2-40B4-BE49-F238E27FC236}">
                    <a16:creationId xmlns:a16="http://schemas.microsoft.com/office/drawing/2014/main" id="{3FB85D3E-2C4F-4310-BBAA-914109769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29" name="Line 9">
                <a:extLst>
                  <a:ext uri="{FF2B5EF4-FFF2-40B4-BE49-F238E27FC236}">
                    <a16:creationId xmlns:a16="http://schemas.microsoft.com/office/drawing/2014/main" id="{4188B4EB-8CEB-41F8-B212-92A021A18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0" name="Line 10">
                <a:extLst>
                  <a:ext uri="{FF2B5EF4-FFF2-40B4-BE49-F238E27FC236}">
                    <a16:creationId xmlns:a16="http://schemas.microsoft.com/office/drawing/2014/main" id="{3172E3CB-7832-4711-A5FB-4E524CAE5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1" name="Line 11">
                <a:extLst>
                  <a:ext uri="{FF2B5EF4-FFF2-40B4-BE49-F238E27FC236}">
                    <a16:creationId xmlns:a16="http://schemas.microsoft.com/office/drawing/2014/main" id="{A8173C55-F9EF-4C35-9980-B3D2D71FD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2" name="Line 12">
                <a:extLst>
                  <a:ext uri="{FF2B5EF4-FFF2-40B4-BE49-F238E27FC236}">
                    <a16:creationId xmlns:a16="http://schemas.microsoft.com/office/drawing/2014/main" id="{5A27A0B1-48A8-48DD-BB28-EF52ABC17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3" name="Line 13">
                <a:extLst>
                  <a:ext uri="{FF2B5EF4-FFF2-40B4-BE49-F238E27FC236}">
                    <a16:creationId xmlns:a16="http://schemas.microsoft.com/office/drawing/2014/main" id="{26EBB5FE-4D7D-417B-96CB-22081C315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4" name="Line 14">
                <a:extLst>
                  <a:ext uri="{FF2B5EF4-FFF2-40B4-BE49-F238E27FC236}">
                    <a16:creationId xmlns:a16="http://schemas.microsoft.com/office/drawing/2014/main" id="{E07148D2-758F-420F-8DCD-934BE9E1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5" name="Line 15">
                <a:extLst>
                  <a:ext uri="{FF2B5EF4-FFF2-40B4-BE49-F238E27FC236}">
                    <a16:creationId xmlns:a16="http://schemas.microsoft.com/office/drawing/2014/main" id="{418444FB-B6D4-49C9-ADED-4DD4A16C5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6" name="Line 16">
                <a:extLst>
                  <a:ext uri="{FF2B5EF4-FFF2-40B4-BE49-F238E27FC236}">
                    <a16:creationId xmlns:a16="http://schemas.microsoft.com/office/drawing/2014/main" id="{14B20858-7610-4D23-A84D-1CC711973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7" name="Line 17">
                <a:extLst>
                  <a:ext uri="{FF2B5EF4-FFF2-40B4-BE49-F238E27FC236}">
                    <a16:creationId xmlns:a16="http://schemas.microsoft.com/office/drawing/2014/main" id="{6CF87637-57C3-443F-AF9F-62A4F3790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8" name="Line 18">
                <a:extLst>
                  <a:ext uri="{FF2B5EF4-FFF2-40B4-BE49-F238E27FC236}">
                    <a16:creationId xmlns:a16="http://schemas.microsoft.com/office/drawing/2014/main" id="{5FA742DC-30E7-4145-86AA-210CEA85D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39" name="Line 19">
                <a:extLst>
                  <a:ext uri="{FF2B5EF4-FFF2-40B4-BE49-F238E27FC236}">
                    <a16:creationId xmlns:a16="http://schemas.microsoft.com/office/drawing/2014/main" id="{862BB58E-A820-437F-AECD-08EE6FEA8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0" name="Line 20">
                <a:extLst>
                  <a:ext uri="{FF2B5EF4-FFF2-40B4-BE49-F238E27FC236}">
                    <a16:creationId xmlns:a16="http://schemas.microsoft.com/office/drawing/2014/main" id="{A791C929-9AD6-445B-922F-795BEC69E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1" name="Line 21">
                <a:extLst>
                  <a:ext uri="{FF2B5EF4-FFF2-40B4-BE49-F238E27FC236}">
                    <a16:creationId xmlns:a16="http://schemas.microsoft.com/office/drawing/2014/main" id="{4C28818E-959A-4C77-A84E-0AC6A5B2A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2" name="Line 22">
                <a:extLst>
                  <a:ext uri="{FF2B5EF4-FFF2-40B4-BE49-F238E27FC236}">
                    <a16:creationId xmlns:a16="http://schemas.microsoft.com/office/drawing/2014/main" id="{5D1D092C-01E4-4206-93F8-FE87D2312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3" name="Line 23">
                <a:extLst>
                  <a:ext uri="{FF2B5EF4-FFF2-40B4-BE49-F238E27FC236}">
                    <a16:creationId xmlns:a16="http://schemas.microsoft.com/office/drawing/2014/main" id="{FDC41FC5-8E0B-48B3-9D96-DD2399803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6344" name="Group 24">
              <a:extLst>
                <a:ext uri="{FF2B5EF4-FFF2-40B4-BE49-F238E27FC236}">
                  <a16:creationId xmlns:a16="http://schemas.microsoft.com/office/drawing/2014/main" id="{2698188E-217E-4073-A156-2CB480985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56345" name="Line 25">
                <a:extLst>
                  <a:ext uri="{FF2B5EF4-FFF2-40B4-BE49-F238E27FC236}">
                    <a16:creationId xmlns:a16="http://schemas.microsoft.com/office/drawing/2014/main" id="{F76D6184-0FCA-4083-B8AE-55BE8AD27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6" name="Line 26">
                <a:extLst>
                  <a:ext uri="{FF2B5EF4-FFF2-40B4-BE49-F238E27FC236}">
                    <a16:creationId xmlns:a16="http://schemas.microsoft.com/office/drawing/2014/main" id="{87E33D7C-F6B5-4BC9-A3A9-5EF90ABCA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7" name="Line 27">
                <a:extLst>
                  <a:ext uri="{FF2B5EF4-FFF2-40B4-BE49-F238E27FC236}">
                    <a16:creationId xmlns:a16="http://schemas.microsoft.com/office/drawing/2014/main" id="{24133EA7-21F9-4FA7-80D6-7A893C6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8" name="Line 28">
                <a:extLst>
                  <a:ext uri="{FF2B5EF4-FFF2-40B4-BE49-F238E27FC236}">
                    <a16:creationId xmlns:a16="http://schemas.microsoft.com/office/drawing/2014/main" id="{9C4A8829-76FB-40AB-916C-B31D22337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49" name="Line 29">
                <a:extLst>
                  <a:ext uri="{FF2B5EF4-FFF2-40B4-BE49-F238E27FC236}">
                    <a16:creationId xmlns:a16="http://schemas.microsoft.com/office/drawing/2014/main" id="{4E0FDFF5-B9C9-4E5B-ADE2-CEA247927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0" name="Line 30">
                <a:extLst>
                  <a:ext uri="{FF2B5EF4-FFF2-40B4-BE49-F238E27FC236}">
                    <a16:creationId xmlns:a16="http://schemas.microsoft.com/office/drawing/2014/main" id="{D8C144EB-5DF3-4F7F-A5A7-DE33A8117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1" name="Line 31">
                <a:extLst>
                  <a:ext uri="{FF2B5EF4-FFF2-40B4-BE49-F238E27FC236}">
                    <a16:creationId xmlns:a16="http://schemas.microsoft.com/office/drawing/2014/main" id="{EDE1DF0A-D2BA-4589-BAA8-45C05FB8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2" name="Line 32">
                <a:extLst>
                  <a:ext uri="{FF2B5EF4-FFF2-40B4-BE49-F238E27FC236}">
                    <a16:creationId xmlns:a16="http://schemas.microsoft.com/office/drawing/2014/main" id="{5BCE7818-5E3E-4988-B513-82A4F95C9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353" name="Line 33">
                <a:extLst>
                  <a:ext uri="{FF2B5EF4-FFF2-40B4-BE49-F238E27FC236}">
                    <a16:creationId xmlns:a16="http://schemas.microsoft.com/office/drawing/2014/main" id="{1E2857B0-7F2A-40A1-BD6F-76C326B45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6354" name="Group 34">
            <a:extLst>
              <a:ext uri="{FF2B5EF4-FFF2-40B4-BE49-F238E27FC236}">
                <a16:creationId xmlns:a16="http://schemas.microsoft.com/office/drawing/2014/main" id="{1FFD7048-E53D-40C1-B52D-DACE4C0E52D1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56355" name="Freeform 35">
              <a:extLst>
                <a:ext uri="{FF2B5EF4-FFF2-40B4-BE49-F238E27FC236}">
                  <a16:creationId xmlns:a16="http://schemas.microsoft.com/office/drawing/2014/main" id="{FE0F17FF-7FC3-4B1A-A4CF-4E9677A3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356" name="Freeform 36">
              <a:extLst>
                <a:ext uri="{FF2B5EF4-FFF2-40B4-BE49-F238E27FC236}">
                  <a16:creationId xmlns:a16="http://schemas.microsoft.com/office/drawing/2014/main" id="{6421729B-B70C-4924-909E-A9269592E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357" name="Rectangle 37">
            <a:extLst>
              <a:ext uri="{FF2B5EF4-FFF2-40B4-BE49-F238E27FC236}">
                <a16:creationId xmlns:a16="http://schemas.microsoft.com/office/drawing/2014/main" id="{3E8864B4-ADF2-467D-9DBD-19D3BCC72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Trend Component</a:t>
            </a:r>
            <a:endParaRPr lang="en-US" altLang="en-US"/>
          </a:p>
        </p:txBody>
      </p:sp>
      <p:sp>
        <p:nvSpPr>
          <p:cNvPr id="56358" name="Rectangle 38">
            <a:extLst>
              <a:ext uri="{FF2B5EF4-FFF2-40B4-BE49-F238E27FC236}">
                <a16:creationId xmlns:a16="http://schemas.microsoft.com/office/drawing/2014/main" id="{02E2CBDE-44F2-4A83-8327-D25035360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78000"/>
            <a:ext cx="78105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Persistent, overall upward or downward pattern</a:t>
            </a:r>
          </a:p>
          <a:p>
            <a:r>
              <a:rPr lang="en-US" altLang="en-US"/>
              <a:t>Due to population, technology etc.</a:t>
            </a:r>
          </a:p>
          <a:p>
            <a:r>
              <a:rPr lang="en-US" altLang="en-US"/>
              <a:t>Several years duration </a:t>
            </a:r>
          </a:p>
        </p:txBody>
      </p:sp>
      <p:sp>
        <p:nvSpPr>
          <p:cNvPr id="56359" name="Rectangle 39">
            <a:extLst>
              <a:ext uri="{FF2B5EF4-FFF2-40B4-BE49-F238E27FC236}">
                <a16:creationId xmlns:a16="http://schemas.microsoft.com/office/drawing/2014/main" id="{63D58B1C-7EC5-41A2-890A-203012C7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9" y="6243639"/>
            <a:ext cx="2219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Qtr., Yr.</a:t>
            </a:r>
          </a:p>
        </p:txBody>
      </p:sp>
      <p:sp>
        <p:nvSpPr>
          <p:cNvPr id="56360" name="Rectangle 40">
            <a:extLst>
              <a:ext uri="{FF2B5EF4-FFF2-40B4-BE49-F238E27FC236}">
                <a16:creationId xmlns:a16="http://schemas.microsoft.com/office/drawing/2014/main" id="{E16FE9F6-4924-46CA-82F3-CFF10E6B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pic>
        <p:nvPicPr>
          <p:cNvPr id="56361" name="Picture 41">
            <a:extLst>
              <a:ext uri="{FF2B5EF4-FFF2-40B4-BE49-F238E27FC236}">
                <a16:creationId xmlns:a16="http://schemas.microsoft.com/office/drawing/2014/main" id="{960BFC2C-7D4A-407B-ADEE-CEF9718818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>
            <a:fillRect/>
          </a:stretch>
        </p:blipFill>
        <p:spPr bwMode="auto">
          <a:xfrm>
            <a:off x="7956550" y="3471863"/>
            <a:ext cx="2698750" cy="2957512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C0FEF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62" name="Rectangle 42">
            <a:extLst>
              <a:ext uri="{FF2B5EF4-FFF2-40B4-BE49-F238E27FC236}">
                <a16:creationId xmlns:a16="http://schemas.microsoft.com/office/drawing/2014/main" id="{37708BFE-7CDD-4178-AE0F-FAE71F05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191" y="6415088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>
            <a:extLst>
              <a:ext uri="{FF2B5EF4-FFF2-40B4-BE49-F238E27FC236}">
                <a16:creationId xmlns:a16="http://schemas.microsoft.com/office/drawing/2014/main" id="{4A18A1B3-6AD0-41EB-A3AA-9D27E00AC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Trend Component</a:t>
            </a:r>
            <a:endParaRPr lang="en-US" altLang="en-US"/>
          </a:p>
        </p:txBody>
      </p:sp>
      <p:sp>
        <p:nvSpPr>
          <p:cNvPr id="228355" name="Rectangle 1027">
            <a:extLst>
              <a:ext uri="{FF2B5EF4-FFF2-40B4-BE49-F238E27FC236}">
                <a16:creationId xmlns:a16="http://schemas.microsoft.com/office/drawing/2014/main" id="{BDCADA62-48D3-4EE4-850F-0B21BC7CA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Overall Upward or Downward Movement</a:t>
            </a:r>
          </a:p>
          <a:p>
            <a:pPr marL="571500" indent="-571500"/>
            <a:r>
              <a:rPr lang="en-US" altLang="en-US"/>
              <a:t>Data Taken Over a Period of Years</a:t>
            </a:r>
          </a:p>
          <a:p>
            <a:pPr marL="571500" indent="-571500"/>
            <a:endParaRPr lang="en-US" altLang="en-US"/>
          </a:p>
        </p:txBody>
      </p:sp>
      <p:sp>
        <p:nvSpPr>
          <p:cNvPr id="228356" name="Line 1028">
            <a:extLst>
              <a:ext uri="{FF2B5EF4-FFF2-40B4-BE49-F238E27FC236}">
                <a16:creationId xmlns:a16="http://schemas.microsoft.com/office/drawing/2014/main" id="{D4811050-9542-4E60-97AA-EE0450EE3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163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57" name="Line 1029">
            <a:extLst>
              <a:ext uri="{FF2B5EF4-FFF2-40B4-BE49-F238E27FC236}">
                <a16:creationId xmlns:a16="http://schemas.microsoft.com/office/drawing/2014/main" id="{B3A2E279-F1DD-4A7C-B9F0-5DE1A9083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59436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58" name="Rectangle 1030">
            <a:extLst>
              <a:ext uri="{FF2B5EF4-FFF2-40B4-BE49-F238E27FC236}">
                <a16:creationId xmlns:a16="http://schemas.microsoft.com/office/drawing/2014/main" id="{BBAD7DF9-EC4C-47B0-8E4F-FBAEB2E2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3543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28359" name="Rectangle 1031">
            <a:extLst>
              <a:ext uri="{FF2B5EF4-FFF2-40B4-BE49-F238E27FC236}">
                <a16:creationId xmlns:a16="http://schemas.microsoft.com/office/drawing/2014/main" id="{4B238913-BB56-4B71-935F-28392080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5945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228360" name="Line 1032">
            <a:extLst>
              <a:ext uri="{FF2B5EF4-FFF2-40B4-BE49-F238E27FC236}">
                <a16:creationId xmlns:a16="http://schemas.microsoft.com/office/drawing/2014/main" id="{352870B2-1A24-4C59-95FB-7E95F506B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250" y="3803650"/>
            <a:ext cx="5526088" cy="13096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1" name="Line 1033">
            <a:extLst>
              <a:ext uri="{FF2B5EF4-FFF2-40B4-BE49-F238E27FC236}">
                <a16:creationId xmlns:a16="http://schemas.microsoft.com/office/drawing/2014/main" id="{7C173A06-4713-445F-8EEE-17256E1F9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192588"/>
            <a:ext cx="1141412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2" name="Line 1034">
            <a:extLst>
              <a:ext uri="{FF2B5EF4-FFF2-40B4-BE49-F238E27FC236}">
                <a16:creationId xmlns:a16="http://schemas.microsoft.com/office/drawing/2014/main" id="{73D74226-BEBA-46CA-9E84-540CBCBCA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4" y="4278314"/>
            <a:ext cx="979487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3" name="Line 1035">
            <a:extLst>
              <a:ext uri="{FF2B5EF4-FFF2-40B4-BE49-F238E27FC236}">
                <a16:creationId xmlns:a16="http://schemas.microsoft.com/office/drawing/2014/main" id="{849E31DE-6070-4AAB-812E-A0C03F733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3887788"/>
            <a:ext cx="1141412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4" name="Line 1036">
            <a:extLst>
              <a:ext uri="{FF2B5EF4-FFF2-40B4-BE49-F238E27FC236}">
                <a16:creationId xmlns:a16="http://schemas.microsoft.com/office/drawing/2014/main" id="{45665F4D-2F4D-48AF-8673-8ACCF3CDA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39735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5" name="Line 1037">
            <a:extLst>
              <a:ext uri="{FF2B5EF4-FFF2-40B4-BE49-F238E27FC236}">
                <a16:creationId xmlns:a16="http://schemas.microsoft.com/office/drawing/2014/main" id="{32C55623-DFBB-411C-88F9-52A8A9E38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6388" y="2820988"/>
            <a:ext cx="1141412" cy="220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6" name="Oval 1038">
            <a:extLst>
              <a:ext uri="{FF2B5EF4-FFF2-40B4-BE49-F238E27FC236}">
                <a16:creationId xmlns:a16="http://schemas.microsoft.com/office/drawing/2014/main" id="{00CCE8E6-E7B2-4823-BFC5-756CE69F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7" name="Oval 1039">
            <a:extLst>
              <a:ext uri="{FF2B5EF4-FFF2-40B4-BE49-F238E27FC236}">
                <a16:creationId xmlns:a16="http://schemas.microsoft.com/office/drawing/2014/main" id="{D9FE9651-CF51-48E1-94ED-DE0E704F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8" name="Oval 1040">
            <a:extLst>
              <a:ext uri="{FF2B5EF4-FFF2-40B4-BE49-F238E27FC236}">
                <a16:creationId xmlns:a16="http://schemas.microsoft.com/office/drawing/2014/main" id="{169FF1A7-C175-4E7D-9C71-D0D59441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69" name="Oval 1041">
            <a:extLst>
              <a:ext uri="{FF2B5EF4-FFF2-40B4-BE49-F238E27FC236}">
                <a16:creationId xmlns:a16="http://schemas.microsoft.com/office/drawing/2014/main" id="{21670347-A18F-49E6-BECF-242B4034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0" name="Oval 1042">
            <a:extLst>
              <a:ext uri="{FF2B5EF4-FFF2-40B4-BE49-F238E27FC236}">
                <a16:creationId xmlns:a16="http://schemas.microsoft.com/office/drawing/2014/main" id="{6ADDB4DB-51D8-4C71-BD37-AC3BDA8D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1" name="Oval 1043">
            <a:extLst>
              <a:ext uri="{FF2B5EF4-FFF2-40B4-BE49-F238E27FC236}">
                <a16:creationId xmlns:a16="http://schemas.microsoft.com/office/drawing/2014/main" id="{16BDC9B1-4448-41D3-B45C-756DE2E5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8372" name="Rectangle 1044">
            <a:extLst>
              <a:ext uri="{FF2B5EF4-FFF2-40B4-BE49-F238E27FC236}">
                <a16:creationId xmlns:a16="http://schemas.microsoft.com/office/drawing/2014/main" id="{6F34E4E8-151C-4C82-A639-5C74DBC7F4D0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8689976" y="3396430"/>
            <a:ext cx="1978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Upward trend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0CED293-D96C-4AFF-A9C5-6640F867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2731ED7-757D-4092-A8E7-84F04675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F2DD03C8-5F71-4227-9BF8-4C307E4CF88E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3ADB38BD-0FA8-4BA7-A70C-1A66702E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8374" name="Group 6">
              <a:extLst>
                <a:ext uri="{FF2B5EF4-FFF2-40B4-BE49-F238E27FC236}">
                  <a16:creationId xmlns:a16="http://schemas.microsoft.com/office/drawing/2014/main" id="{5276BA72-1224-42E3-85D4-752002E7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58375" name="Line 7">
                <a:extLst>
                  <a:ext uri="{FF2B5EF4-FFF2-40B4-BE49-F238E27FC236}">
                    <a16:creationId xmlns:a16="http://schemas.microsoft.com/office/drawing/2014/main" id="{BA55A9DA-16D1-4E28-BC59-5077044E0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6" name="Line 8">
                <a:extLst>
                  <a:ext uri="{FF2B5EF4-FFF2-40B4-BE49-F238E27FC236}">
                    <a16:creationId xmlns:a16="http://schemas.microsoft.com/office/drawing/2014/main" id="{177C5D12-2AA8-4FF5-826D-22B470DC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7" name="Line 9">
                <a:extLst>
                  <a:ext uri="{FF2B5EF4-FFF2-40B4-BE49-F238E27FC236}">
                    <a16:creationId xmlns:a16="http://schemas.microsoft.com/office/drawing/2014/main" id="{009E6982-235C-4199-AC1B-E3FF5332C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8" name="Line 10">
                <a:extLst>
                  <a:ext uri="{FF2B5EF4-FFF2-40B4-BE49-F238E27FC236}">
                    <a16:creationId xmlns:a16="http://schemas.microsoft.com/office/drawing/2014/main" id="{48CA0E47-3862-437C-9CEE-D01A57166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79" name="Line 11">
                <a:extLst>
                  <a:ext uri="{FF2B5EF4-FFF2-40B4-BE49-F238E27FC236}">
                    <a16:creationId xmlns:a16="http://schemas.microsoft.com/office/drawing/2014/main" id="{2799DBFE-976E-4420-A3B8-97D0D96E7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0" name="Line 12">
                <a:extLst>
                  <a:ext uri="{FF2B5EF4-FFF2-40B4-BE49-F238E27FC236}">
                    <a16:creationId xmlns:a16="http://schemas.microsoft.com/office/drawing/2014/main" id="{2E898280-7062-477C-82B3-C51B3EEB4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1" name="Line 13">
                <a:extLst>
                  <a:ext uri="{FF2B5EF4-FFF2-40B4-BE49-F238E27FC236}">
                    <a16:creationId xmlns:a16="http://schemas.microsoft.com/office/drawing/2014/main" id="{C01B9311-492B-4153-BF76-3E59D489F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2" name="Line 14">
                <a:extLst>
                  <a:ext uri="{FF2B5EF4-FFF2-40B4-BE49-F238E27FC236}">
                    <a16:creationId xmlns:a16="http://schemas.microsoft.com/office/drawing/2014/main" id="{ECBF1DB9-FCEB-4FDC-B47C-BD25D7664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3" name="Line 15">
                <a:extLst>
                  <a:ext uri="{FF2B5EF4-FFF2-40B4-BE49-F238E27FC236}">
                    <a16:creationId xmlns:a16="http://schemas.microsoft.com/office/drawing/2014/main" id="{149514D9-ADFD-4170-B024-6BF4A7173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4" name="Line 16">
                <a:extLst>
                  <a:ext uri="{FF2B5EF4-FFF2-40B4-BE49-F238E27FC236}">
                    <a16:creationId xmlns:a16="http://schemas.microsoft.com/office/drawing/2014/main" id="{7F817351-1FB6-4CE6-817E-CD0F4ECE3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5" name="Line 17">
                <a:extLst>
                  <a:ext uri="{FF2B5EF4-FFF2-40B4-BE49-F238E27FC236}">
                    <a16:creationId xmlns:a16="http://schemas.microsoft.com/office/drawing/2014/main" id="{C7E4B1DD-F01A-49DD-A1D6-31EB7459B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6" name="Line 18">
                <a:extLst>
                  <a:ext uri="{FF2B5EF4-FFF2-40B4-BE49-F238E27FC236}">
                    <a16:creationId xmlns:a16="http://schemas.microsoft.com/office/drawing/2014/main" id="{127A4E28-E5B7-44D9-991C-F0CE071AA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7" name="Line 19">
                <a:extLst>
                  <a:ext uri="{FF2B5EF4-FFF2-40B4-BE49-F238E27FC236}">
                    <a16:creationId xmlns:a16="http://schemas.microsoft.com/office/drawing/2014/main" id="{96BB9DEC-5D3F-4BA7-BF8D-EB5AD1EB8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8" name="Line 20">
                <a:extLst>
                  <a:ext uri="{FF2B5EF4-FFF2-40B4-BE49-F238E27FC236}">
                    <a16:creationId xmlns:a16="http://schemas.microsoft.com/office/drawing/2014/main" id="{3910A3C7-EDC4-4A9E-8078-ED4AF0A4D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89" name="Line 21">
                <a:extLst>
                  <a:ext uri="{FF2B5EF4-FFF2-40B4-BE49-F238E27FC236}">
                    <a16:creationId xmlns:a16="http://schemas.microsoft.com/office/drawing/2014/main" id="{E294F616-DC16-4858-9324-4DA719420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0" name="Line 22">
                <a:extLst>
                  <a:ext uri="{FF2B5EF4-FFF2-40B4-BE49-F238E27FC236}">
                    <a16:creationId xmlns:a16="http://schemas.microsoft.com/office/drawing/2014/main" id="{4BE9C462-3448-4B5A-880A-1D655C4D4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1" name="Line 23">
                <a:extLst>
                  <a:ext uri="{FF2B5EF4-FFF2-40B4-BE49-F238E27FC236}">
                    <a16:creationId xmlns:a16="http://schemas.microsoft.com/office/drawing/2014/main" id="{D13278D5-3A5D-4228-9E02-12CBE773C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8392" name="Group 24">
              <a:extLst>
                <a:ext uri="{FF2B5EF4-FFF2-40B4-BE49-F238E27FC236}">
                  <a16:creationId xmlns:a16="http://schemas.microsoft.com/office/drawing/2014/main" id="{A7A3B581-F9C8-47F8-8716-2BF34B415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58393" name="Line 25">
                <a:extLst>
                  <a:ext uri="{FF2B5EF4-FFF2-40B4-BE49-F238E27FC236}">
                    <a16:creationId xmlns:a16="http://schemas.microsoft.com/office/drawing/2014/main" id="{0EAF356E-A64E-4328-8509-B9559DA0A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4" name="Line 26">
                <a:extLst>
                  <a:ext uri="{FF2B5EF4-FFF2-40B4-BE49-F238E27FC236}">
                    <a16:creationId xmlns:a16="http://schemas.microsoft.com/office/drawing/2014/main" id="{45B7ED06-30E7-4617-BFE4-3CD6A48B5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5" name="Line 27">
                <a:extLst>
                  <a:ext uri="{FF2B5EF4-FFF2-40B4-BE49-F238E27FC236}">
                    <a16:creationId xmlns:a16="http://schemas.microsoft.com/office/drawing/2014/main" id="{B7929D54-D22D-4027-8D63-686ED9CAA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6" name="Line 28">
                <a:extLst>
                  <a:ext uri="{FF2B5EF4-FFF2-40B4-BE49-F238E27FC236}">
                    <a16:creationId xmlns:a16="http://schemas.microsoft.com/office/drawing/2014/main" id="{C5C56C5E-B4FD-486D-BA6E-D40C1E9EE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7" name="Line 29">
                <a:extLst>
                  <a:ext uri="{FF2B5EF4-FFF2-40B4-BE49-F238E27FC236}">
                    <a16:creationId xmlns:a16="http://schemas.microsoft.com/office/drawing/2014/main" id="{62112BEE-CBE7-479E-921A-BD14EB28A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8" name="Line 30">
                <a:extLst>
                  <a:ext uri="{FF2B5EF4-FFF2-40B4-BE49-F238E27FC236}">
                    <a16:creationId xmlns:a16="http://schemas.microsoft.com/office/drawing/2014/main" id="{D03EBBA8-91FD-4CDC-9296-9E672889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9" name="Line 31">
                <a:extLst>
                  <a:ext uri="{FF2B5EF4-FFF2-40B4-BE49-F238E27FC236}">
                    <a16:creationId xmlns:a16="http://schemas.microsoft.com/office/drawing/2014/main" id="{ADA26820-B7E9-48CE-AB26-B263AE7C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00" name="Line 32">
                <a:extLst>
                  <a:ext uri="{FF2B5EF4-FFF2-40B4-BE49-F238E27FC236}">
                    <a16:creationId xmlns:a16="http://schemas.microsoft.com/office/drawing/2014/main" id="{DC5A86CE-3444-4723-BF87-70625EFEE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401" name="Line 33">
                <a:extLst>
                  <a:ext uri="{FF2B5EF4-FFF2-40B4-BE49-F238E27FC236}">
                    <a16:creationId xmlns:a16="http://schemas.microsoft.com/office/drawing/2014/main" id="{569375E4-F6F6-44BD-AFE3-3DB520E82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8402" name="Group 34">
            <a:extLst>
              <a:ext uri="{FF2B5EF4-FFF2-40B4-BE49-F238E27FC236}">
                <a16:creationId xmlns:a16="http://schemas.microsoft.com/office/drawing/2014/main" id="{63593629-9CF6-455B-83E6-788D71B1B3D8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58403" name="Freeform 35">
              <a:extLst>
                <a:ext uri="{FF2B5EF4-FFF2-40B4-BE49-F238E27FC236}">
                  <a16:creationId xmlns:a16="http://schemas.microsoft.com/office/drawing/2014/main" id="{02C15697-220C-47CD-8C77-22829CD4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404" name="Freeform 36">
              <a:extLst>
                <a:ext uri="{FF2B5EF4-FFF2-40B4-BE49-F238E27FC236}">
                  <a16:creationId xmlns:a16="http://schemas.microsoft.com/office/drawing/2014/main" id="{2B7A7ED8-C07E-47F1-AB8A-5374CEF61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EBFF62F8-14F2-4467-A06F-4247238A5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Cyclical Component</a:t>
            </a:r>
            <a:endParaRPr lang="en-US" altLang="en-US"/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4B666521-3E61-4055-BFB4-3AFF8775D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153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Repeating up &amp; down movements</a:t>
            </a:r>
          </a:p>
          <a:p>
            <a:r>
              <a:rPr lang="en-US" altLang="en-US"/>
              <a:t>Due to interactions of factors influencing economy</a:t>
            </a:r>
          </a:p>
          <a:p>
            <a:r>
              <a:rPr lang="en-US" altLang="en-US"/>
              <a:t>Usually 2-10 years duration   </a:t>
            </a:r>
          </a:p>
        </p:txBody>
      </p:sp>
      <p:sp>
        <p:nvSpPr>
          <p:cNvPr id="58407" name="Rectangle 39">
            <a:extLst>
              <a:ext uri="{FF2B5EF4-FFF2-40B4-BE49-F238E27FC236}">
                <a16:creationId xmlns:a16="http://schemas.microsoft.com/office/drawing/2014/main" id="{D6858E7E-0353-4B46-B316-442960BD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9" y="6243639"/>
            <a:ext cx="2219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Qtr., Yr.</a:t>
            </a:r>
          </a:p>
        </p:txBody>
      </p:sp>
      <p:sp>
        <p:nvSpPr>
          <p:cNvPr id="58408" name="Rectangle 40">
            <a:extLst>
              <a:ext uri="{FF2B5EF4-FFF2-40B4-BE49-F238E27FC236}">
                <a16:creationId xmlns:a16="http://schemas.microsoft.com/office/drawing/2014/main" id="{5F7B64D9-7AC6-4B28-920B-43461517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58409" name="Rectangle 41">
            <a:extLst>
              <a:ext uri="{FF2B5EF4-FFF2-40B4-BE49-F238E27FC236}">
                <a16:creationId xmlns:a16="http://schemas.microsoft.com/office/drawing/2014/main" id="{3B561D9B-D89D-40D9-B298-BC291510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6" y="4624002"/>
            <a:ext cx="849313" cy="276999"/>
          </a:xfrm>
          <a:prstGeom prst="rect">
            <a:avLst/>
          </a:pr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Cycle</a:t>
            </a:r>
          </a:p>
        </p:txBody>
      </p:sp>
      <p:sp>
        <p:nvSpPr>
          <p:cNvPr id="58410" name="Freeform 42">
            <a:extLst>
              <a:ext uri="{FF2B5EF4-FFF2-40B4-BE49-F238E27FC236}">
                <a16:creationId xmlns:a16="http://schemas.microsoft.com/office/drawing/2014/main" id="{92EC9E80-FD2B-4255-BBF9-0DCF611DFB3F}"/>
              </a:ext>
            </a:extLst>
          </p:cNvPr>
          <p:cNvSpPr>
            <a:spLocks/>
          </p:cNvSpPr>
          <p:nvPr/>
        </p:nvSpPr>
        <p:spPr bwMode="auto">
          <a:xfrm>
            <a:off x="5710238" y="4981576"/>
            <a:ext cx="887412" cy="644525"/>
          </a:xfrm>
          <a:custGeom>
            <a:avLst/>
            <a:gdLst>
              <a:gd name="T0" fmla="*/ 0 w 559"/>
              <a:gd name="T1" fmla="*/ 198 h 406"/>
              <a:gd name="T2" fmla="*/ 219 w 559"/>
              <a:gd name="T3" fmla="*/ 405 h 406"/>
              <a:gd name="T4" fmla="*/ 558 w 559"/>
              <a:gd name="T5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9" h="406">
                <a:moveTo>
                  <a:pt x="0" y="198"/>
                </a:moveTo>
                <a:lnTo>
                  <a:pt x="219" y="405"/>
                </a:lnTo>
                <a:lnTo>
                  <a:pt x="558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11" name="Line 43">
            <a:extLst>
              <a:ext uri="{FF2B5EF4-FFF2-40B4-BE49-F238E27FC236}">
                <a16:creationId xmlns:a16="http://schemas.microsoft.com/office/drawing/2014/main" id="{FABDA734-AC84-4C0A-8877-F39EA25C4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4" y="4913313"/>
            <a:ext cx="236537" cy="336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5A4052BB-5B11-4AF8-AC6B-FD828527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Cyclical Component</a:t>
            </a:r>
            <a:endParaRPr lang="en-US" alt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ABB0537F-1105-436B-93F2-D5BE405D5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Upward or Downward Swings</a:t>
            </a:r>
          </a:p>
          <a:p>
            <a:pPr marL="571500" indent="-571500"/>
            <a:r>
              <a:rPr lang="en-US" altLang="en-US"/>
              <a:t>May Vary in Length</a:t>
            </a:r>
          </a:p>
          <a:p>
            <a:pPr marL="571500" indent="-571500"/>
            <a:r>
              <a:rPr lang="en-US" altLang="en-US"/>
              <a:t>Usually Lasts 2 - 10 Years</a:t>
            </a:r>
          </a:p>
          <a:p>
            <a:pPr marL="571500" indent="-571500"/>
            <a:endParaRPr lang="en-US" altLang="en-US"/>
          </a:p>
        </p:txBody>
      </p:sp>
      <p:sp>
        <p:nvSpPr>
          <p:cNvPr id="230404" name="Line 4">
            <a:extLst>
              <a:ext uri="{FF2B5EF4-FFF2-40B4-BE49-F238E27FC236}">
                <a16:creationId xmlns:a16="http://schemas.microsoft.com/office/drawing/2014/main" id="{F057CBFC-A604-4BE3-8567-99D022E7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490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5" name="Line 5">
            <a:extLst>
              <a:ext uri="{FF2B5EF4-FFF2-40B4-BE49-F238E27FC236}">
                <a16:creationId xmlns:a16="http://schemas.microsoft.com/office/drawing/2014/main" id="{1219DED4-0292-4004-B964-3D8FB678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6" name="Rectangle 6">
            <a:extLst>
              <a:ext uri="{FF2B5EF4-FFF2-40B4-BE49-F238E27FC236}">
                <a16:creationId xmlns:a16="http://schemas.microsoft.com/office/drawing/2014/main" id="{26838A6C-E382-4636-A816-A3E01BA1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BAF8D978-0DE7-4EA5-989D-DFF1981F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789" y="60975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230408" name="Line 8">
            <a:extLst>
              <a:ext uri="{FF2B5EF4-FFF2-40B4-BE49-F238E27FC236}">
                <a16:creationId xmlns:a16="http://schemas.microsoft.com/office/drawing/2014/main" id="{186343D8-E7BF-4947-97FF-282EF682A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421188"/>
            <a:ext cx="1293812" cy="152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09" name="Line 9">
            <a:extLst>
              <a:ext uri="{FF2B5EF4-FFF2-40B4-BE49-F238E27FC236}">
                <a16:creationId xmlns:a16="http://schemas.microsoft.com/office/drawing/2014/main" id="{54983180-6535-4DB2-B885-7B25347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912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0" name="Line 10">
            <a:extLst>
              <a:ext uri="{FF2B5EF4-FFF2-40B4-BE49-F238E27FC236}">
                <a16:creationId xmlns:a16="http://schemas.microsoft.com/office/drawing/2014/main" id="{92E4B090-A534-48BF-9454-F486F7A6E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121150"/>
            <a:ext cx="979488" cy="128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1" name="Line 11">
            <a:extLst>
              <a:ext uri="{FF2B5EF4-FFF2-40B4-BE49-F238E27FC236}">
                <a16:creationId xmlns:a16="http://schemas.microsoft.com/office/drawing/2014/main" id="{234AAAB5-5BBC-45F5-9144-4015C8618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42783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2" name="Line 12">
            <a:extLst>
              <a:ext uri="{FF2B5EF4-FFF2-40B4-BE49-F238E27FC236}">
                <a16:creationId xmlns:a16="http://schemas.microsoft.com/office/drawing/2014/main" id="{D5E8B5CB-AC68-4603-90F8-5DDD45D97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1963" y="3276600"/>
            <a:ext cx="984250" cy="205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3" name="Oval 13">
            <a:extLst>
              <a:ext uri="{FF2B5EF4-FFF2-40B4-BE49-F238E27FC236}">
                <a16:creationId xmlns:a16="http://schemas.microsoft.com/office/drawing/2014/main" id="{4454FC9D-069C-42E9-9E0C-DBD14D0A0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4" name="Oval 14">
            <a:extLst>
              <a:ext uri="{FF2B5EF4-FFF2-40B4-BE49-F238E27FC236}">
                <a16:creationId xmlns:a16="http://schemas.microsoft.com/office/drawing/2014/main" id="{1B21AEB3-58A3-4FB5-B506-66A20CF5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5" name="Oval 15">
            <a:extLst>
              <a:ext uri="{FF2B5EF4-FFF2-40B4-BE49-F238E27FC236}">
                <a16:creationId xmlns:a16="http://schemas.microsoft.com/office/drawing/2014/main" id="{E9931002-F03E-4098-96E1-293E81B7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6" name="Oval 16">
            <a:extLst>
              <a:ext uri="{FF2B5EF4-FFF2-40B4-BE49-F238E27FC236}">
                <a16:creationId xmlns:a16="http://schemas.microsoft.com/office/drawing/2014/main" id="{BAE0A9F5-7227-49E9-9CC1-9F08A23B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7" name="Oval 17">
            <a:extLst>
              <a:ext uri="{FF2B5EF4-FFF2-40B4-BE49-F238E27FC236}">
                <a16:creationId xmlns:a16="http://schemas.microsoft.com/office/drawing/2014/main" id="{B785455E-9971-4F2B-9D2C-D610F101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8" name="Oval 18">
            <a:extLst>
              <a:ext uri="{FF2B5EF4-FFF2-40B4-BE49-F238E27FC236}">
                <a16:creationId xmlns:a16="http://schemas.microsoft.com/office/drawing/2014/main" id="{32FD7524-5801-445B-BD30-87D14FE6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0419" name="Freeform 19">
            <a:extLst>
              <a:ext uri="{FF2B5EF4-FFF2-40B4-BE49-F238E27FC236}">
                <a16:creationId xmlns:a16="http://schemas.microsoft.com/office/drawing/2014/main" id="{1FFF2E35-E207-4556-865E-79B884EA3063}"/>
              </a:ext>
            </a:extLst>
          </p:cNvPr>
          <p:cNvSpPr>
            <a:spLocks/>
          </p:cNvSpPr>
          <p:nvPr/>
        </p:nvSpPr>
        <p:spPr bwMode="auto">
          <a:xfrm>
            <a:off x="4751389" y="4029076"/>
            <a:ext cx="2039937" cy="390525"/>
          </a:xfrm>
          <a:custGeom>
            <a:avLst/>
            <a:gdLst>
              <a:gd name="T0" fmla="*/ 1284 w 1285"/>
              <a:gd name="T1" fmla="*/ 54 h 246"/>
              <a:gd name="T2" fmla="*/ 1273 w 1285"/>
              <a:gd name="T3" fmla="*/ 27 h 246"/>
              <a:gd name="T4" fmla="*/ 1247 w 1285"/>
              <a:gd name="T5" fmla="*/ 9 h 246"/>
              <a:gd name="T6" fmla="*/ 1210 w 1285"/>
              <a:gd name="T7" fmla="*/ 0 h 246"/>
              <a:gd name="T8" fmla="*/ 1167 w 1285"/>
              <a:gd name="T9" fmla="*/ 0 h 246"/>
              <a:gd name="T10" fmla="*/ 727 w 1285"/>
              <a:gd name="T11" fmla="*/ 62 h 246"/>
              <a:gd name="T12" fmla="*/ 684 w 1285"/>
              <a:gd name="T13" fmla="*/ 62 h 246"/>
              <a:gd name="T14" fmla="*/ 647 w 1285"/>
              <a:gd name="T15" fmla="*/ 54 h 246"/>
              <a:gd name="T16" fmla="*/ 621 w 1285"/>
              <a:gd name="T17" fmla="*/ 36 h 246"/>
              <a:gd name="T18" fmla="*/ 610 w 1285"/>
              <a:gd name="T19" fmla="*/ 9 h 246"/>
              <a:gd name="T20" fmla="*/ 605 w 1285"/>
              <a:gd name="T21" fmla="*/ 40 h 246"/>
              <a:gd name="T22" fmla="*/ 589 w 1285"/>
              <a:gd name="T23" fmla="*/ 67 h 246"/>
              <a:gd name="T24" fmla="*/ 557 w 1285"/>
              <a:gd name="T25" fmla="*/ 85 h 246"/>
              <a:gd name="T26" fmla="*/ 514 w 1285"/>
              <a:gd name="T27" fmla="*/ 98 h 246"/>
              <a:gd name="T28" fmla="*/ 95 w 1285"/>
              <a:gd name="T29" fmla="*/ 156 h 246"/>
              <a:gd name="T30" fmla="*/ 53 w 1285"/>
              <a:gd name="T31" fmla="*/ 169 h 246"/>
              <a:gd name="T32" fmla="*/ 26 w 1285"/>
              <a:gd name="T33" fmla="*/ 187 h 246"/>
              <a:gd name="T34" fmla="*/ 5 w 1285"/>
              <a:gd name="T35" fmla="*/ 214 h 246"/>
              <a:gd name="T36" fmla="*/ 0 w 1285"/>
              <a:gd name="T37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5" h="246">
                <a:moveTo>
                  <a:pt x="1284" y="54"/>
                </a:moveTo>
                <a:lnTo>
                  <a:pt x="1273" y="27"/>
                </a:lnTo>
                <a:lnTo>
                  <a:pt x="1247" y="9"/>
                </a:lnTo>
                <a:lnTo>
                  <a:pt x="1210" y="0"/>
                </a:lnTo>
                <a:lnTo>
                  <a:pt x="1167" y="0"/>
                </a:lnTo>
                <a:lnTo>
                  <a:pt x="727" y="62"/>
                </a:lnTo>
                <a:lnTo>
                  <a:pt x="684" y="62"/>
                </a:lnTo>
                <a:lnTo>
                  <a:pt x="647" y="54"/>
                </a:lnTo>
                <a:lnTo>
                  <a:pt x="621" y="36"/>
                </a:lnTo>
                <a:lnTo>
                  <a:pt x="610" y="9"/>
                </a:lnTo>
                <a:lnTo>
                  <a:pt x="605" y="40"/>
                </a:lnTo>
                <a:lnTo>
                  <a:pt x="589" y="67"/>
                </a:lnTo>
                <a:lnTo>
                  <a:pt x="557" y="85"/>
                </a:lnTo>
                <a:lnTo>
                  <a:pt x="514" y="98"/>
                </a:lnTo>
                <a:lnTo>
                  <a:pt x="95" y="156"/>
                </a:lnTo>
                <a:lnTo>
                  <a:pt x="53" y="169"/>
                </a:lnTo>
                <a:lnTo>
                  <a:pt x="26" y="187"/>
                </a:lnTo>
                <a:lnTo>
                  <a:pt x="5" y="214"/>
                </a:lnTo>
                <a:lnTo>
                  <a:pt x="0" y="245"/>
                </a:lnTo>
              </a:path>
            </a:pathLst>
          </a:custGeom>
          <a:noFill/>
          <a:ln w="12700" cap="rnd" cmpd="sng">
            <a:solidFill>
              <a:srgbClr val="A7FFA7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0420" name="Rectangle 20">
            <a:extLst>
              <a:ext uri="{FF2B5EF4-FFF2-40B4-BE49-F238E27FC236}">
                <a16:creationId xmlns:a16="http://schemas.microsoft.com/office/drawing/2014/main" id="{FF8552F9-AE5E-4FDB-B784-FEB4A7C4F8CD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5183189" y="3702818"/>
            <a:ext cx="1139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Cycle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6F2711D-5357-4D11-B90E-CAEE7A7C9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EF6BFE7-FF90-4C50-A102-E2E5C92C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C4E53EE5-B318-40F3-ACF4-32225640F8C1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419601"/>
            <a:ext cx="3243262" cy="1820863"/>
            <a:chOff x="1847" y="2784"/>
            <a:chExt cx="2043" cy="1147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2ED2EBEE-B1E5-4B32-B100-D5F660DF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0422" name="Group 6">
              <a:extLst>
                <a:ext uri="{FF2B5EF4-FFF2-40B4-BE49-F238E27FC236}">
                  <a16:creationId xmlns:a16="http://schemas.microsoft.com/office/drawing/2014/main" id="{B8F1520D-3421-49A4-BA3A-1B8972931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60423" name="Line 7">
                <a:extLst>
                  <a:ext uri="{FF2B5EF4-FFF2-40B4-BE49-F238E27FC236}">
                    <a16:creationId xmlns:a16="http://schemas.microsoft.com/office/drawing/2014/main" id="{9FEE0A95-74A6-439B-B747-F2C865C3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4" name="Line 8">
                <a:extLst>
                  <a:ext uri="{FF2B5EF4-FFF2-40B4-BE49-F238E27FC236}">
                    <a16:creationId xmlns:a16="http://schemas.microsoft.com/office/drawing/2014/main" id="{C872A08C-E431-4F8D-A985-3ED95CDD3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5" name="Line 9">
                <a:extLst>
                  <a:ext uri="{FF2B5EF4-FFF2-40B4-BE49-F238E27FC236}">
                    <a16:creationId xmlns:a16="http://schemas.microsoft.com/office/drawing/2014/main" id="{6C3CBD63-8633-47BD-ACFE-43AE8CE18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6" name="Line 10">
                <a:extLst>
                  <a:ext uri="{FF2B5EF4-FFF2-40B4-BE49-F238E27FC236}">
                    <a16:creationId xmlns:a16="http://schemas.microsoft.com/office/drawing/2014/main" id="{9A859BC9-9DC8-445B-9EDF-667D32198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7" name="Line 11">
                <a:extLst>
                  <a:ext uri="{FF2B5EF4-FFF2-40B4-BE49-F238E27FC236}">
                    <a16:creationId xmlns:a16="http://schemas.microsoft.com/office/drawing/2014/main" id="{23FAF1C1-67A6-49B0-B7A8-7338B28DA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8" name="Line 12">
                <a:extLst>
                  <a:ext uri="{FF2B5EF4-FFF2-40B4-BE49-F238E27FC236}">
                    <a16:creationId xmlns:a16="http://schemas.microsoft.com/office/drawing/2014/main" id="{1448F248-C85F-4F08-8F54-D7D6596D1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29" name="Line 13">
                <a:extLst>
                  <a:ext uri="{FF2B5EF4-FFF2-40B4-BE49-F238E27FC236}">
                    <a16:creationId xmlns:a16="http://schemas.microsoft.com/office/drawing/2014/main" id="{C1973AB2-613E-4511-8FF4-D53AD2C4E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0" name="Line 14">
                <a:extLst>
                  <a:ext uri="{FF2B5EF4-FFF2-40B4-BE49-F238E27FC236}">
                    <a16:creationId xmlns:a16="http://schemas.microsoft.com/office/drawing/2014/main" id="{270DEF12-293E-4409-B9B7-883FF01B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1" name="Line 15">
                <a:extLst>
                  <a:ext uri="{FF2B5EF4-FFF2-40B4-BE49-F238E27FC236}">
                    <a16:creationId xmlns:a16="http://schemas.microsoft.com/office/drawing/2014/main" id="{2E21B3E6-5814-4530-A406-A8F4D1C4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2" name="Line 16">
                <a:extLst>
                  <a:ext uri="{FF2B5EF4-FFF2-40B4-BE49-F238E27FC236}">
                    <a16:creationId xmlns:a16="http://schemas.microsoft.com/office/drawing/2014/main" id="{2439602B-51D7-4215-861C-FA8FE3F9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3" name="Line 17">
                <a:extLst>
                  <a:ext uri="{FF2B5EF4-FFF2-40B4-BE49-F238E27FC236}">
                    <a16:creationId xmlns:a16="http://schemas.microsoft.com/office/drawing/2014/main" id="{0BE2897C-99A9-4878-AE69-EBDB76538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4" name="Line 18">
                <a:extLst>
                  <a:ext uri="{FF2B5EF4-FFF2-40B4-BE49-F238E27FC236}">
                    <a16:creationId xmlns:a16="http://schemas.microsoft.com/office/drawing/2014/main" id="{4CC64825-A6C6-4935-856D-BAE4DE217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5" name="Line 19">
                <a:extLst>
                  <a:ext uri="{FF2B5EF4-FFF2-40B4-BE49-F238E27FC236}">
                    <a16:creationId xmlns:a16="http://schemas.microsoft.com/office/drawing/2014/main" id="{BF860209-BE6F-4007-BE4A-09DE4867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6" name="Line 20">
                <a:extLst>
                  <a:ext uri="{FF2B5EF4-FFF2-40B4-BE49-F238E27FC236}">
                    <a16:creationId xmlns:a16="http://schemas.microsoft.com/office/drawing/2014/main" id="{54297123-7525-4550-AD56-EAB48847F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7" name="Line 21">
                <a:extLst>
                  <a:ext uri="{FF2B5EF4-FFF2-40B4-BE49-F238E27FC236}">
                    <a16:creationId xmlns:a16="http://schemas.microsoft.com/office/drawing/2014/main" id="{A0AA7344-31EA-4482-8560-8241E6001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8" name="Line 22">
                <a:extLst>
                  <a:ext uri="{FF2B5EF4-FFF2-40B4-BE49-F238E27FC236}">
                    <a16:creationId xmlns:a16="http://schemas.microsoft.com/office/drawing/2014/main" id="{3A88B862-C025-4655-9940-128217F6F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39" name="Line 23">
                <a:extLst>
                  <a:ext uri="{FF2B5EF4-FFF2-40B4-BE49-F238E27FC236}">
                    <a16:creationId xmlns:a16="http://schemas.microsoft.com/office/drawing/2014/main" id="{46C6F140-AC8B-48AE-8807-AAFAFE2F9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0440" name="Group 24">
              <a:extLst>
                <a:ext uri="{FF2B5EF4-FFF2-40B4-BE49-F238E27FC236}">
                  <a16:creationId xmlns:a16="http://schemas.microsoft.com/office/drawing/2014/main" id="{73E81D5E-2F16-4EB7-9FAE-69DDE9A50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60441" name="Line 25">
                <a:extLst>
                  <a:ext uri="{FF2B5EF4-FFF2-40B4-BE49-F238E27FC236}">
                    <a16:creationId xmlns:a16="http://schemas.microsoft.com/office/drawing/2014/main" id="{67A7BA69-C313-46F0-83B5-C881B257A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2" name="Line 26">
                <a:extLst>
                  <a:ext uri="{FF2B5EF4-FFF2-40B4-BE49-F238E27FC236}">
                    <a16:creationId xmlns:a16="http://schemas.microsoft.com/office/drawing/2014/main" id="{4AD358B2-8D6B-4C40-8EA8-45BD0058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3" name="Line 27">
                <a:extLst>
                  <a:ext uri="{FF2B5EF4-FFF2-40B4-BE49-F238E27FC236}">
                    <a16:creationId xmlns:a16="http://schemas.microsoft.com/office/drawing/2014/main" id="{E7B46EBC-ED6C-46EA-B47A-05F74F335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4" name="Line 28">
                <a:extLst>
                  <a:ext uri="{FF2B5EF4-FFF2-40B4-BE49-F238E27FC236}">
                    <a16:creationId xmlns:a16="http://schemas.microsoft.com/office/drawing/2014/main" id="{496BE151-1B09-4B86-9034-A3348E7C1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5" name="Line 29">
                <a:extLst>
                  <a:ext uri="{FF2B5EF4-FFF2-40B4-BE49-F238E27FC236}">
                    <a16:creationId xmlns:a16="http://schemas.microsoft.com/office/drawing/2014/main" id="{7D8FB1B0-70E8-4EAB-9FAE-EB399B23C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6" name="Line 30">
                <a:extLst>
                  <a:ext uri="{FF2B5EF4-FFF2-40B4-BE49-F238E27FC236}">
                    <a16:creationId xmlns:a16="http://schemas.microsoft.com/office/drawing/2014/main" id="{35691704-B963-4440-85AE-919D17097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7" name="Line 31">
                <a:extLst>
                  <a:ext uri="{FF2B5EF4-FFF2-40B4-BE49-F238E27FC236}">
                    <a16:creationId xmlns:a16="http://schemas.microsoft.com/office/drawing/2014/main" id="{AACB4E54-9B76-4682-8FB8-81AFEEB1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8" name="Line 32">
                <a:extLst>
                  <a:ext uri="{FF2B5EF4-FFF2-40B4-BE49-F238E27FC236}">
                    <a16:creationId xmlns:a16="http://schemas.microsoft.com/office/drawing/2014/main" id="{B4BB4D7C-62A4-4D69-AA53-6FC91D18C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9" name="Line 33">
                <a:extLst>
                  <a:ext uri="{FF2B5EF4-FFF2-40B4-BE49-F238E27FC236}">
                    <a16:creationId xmlns:a16="http://schemas.microsoft.com/office/drawing/2014/main" id="{01486D63-2C84-4B34-B9C5-D2A07A5DE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60450" name="Group 34">
            <a:extLst>
              <a:ext uri="{FF2B5EF4-FFF2-40B4-BE49-F238E27FC236}">
                <a16:creationId xmlns:a16="http://schemas.microsoft.com/office/drawing/2014/main" id="{81D71965-B739-46C1-9888-66421739E6FA}"/>
              </a:ext>
            </a:extLst>
          </p:cNvPr>
          <p:cNvGrpSpPr>
            <a:grpSpLocks/>
          </p:cNvGrpSpPr>
          <p:nvPr/>
        </p:nvGrpSpPr>
        <p:grpSpPr bwMode="auto">
          <a:xfrm>
            <a:off x="4452939" y="4576763"/>
            <a:ext cx="3178175" cy="1454150"/>
            <a:chOff x="1845" y="2883"/>
            <a:chExt cx="2002" cy="916"/>
          </a:xfrm>
        </p:grpSpPr>
        <p:sp>
          <p:nvSpPr>
            <p:cNvPr id="60451" name="Freeform 35">
              <a:extLst>
                <a:ext uri="{FF2B5EF4-FFF2-40B4-BE49-F238E27FC236}">
                  <a16:creationId xmlns:a16="http://schemas.microsoft.com/office/drawing/2014/main" id="{93EFE259-8E00-4267-9D3E-92F7678C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52" name="Freeform 36">
              <a:extLst>
                <a:ext uri="{FF2B5EF4-FFF2-40B4-BE49-F238E27FC236}">
                  <a16:creationId xmlns:a16="http://schemas.microsoft.com/office/drawing/2014/main" id="{8AC58379-8066-4C67-9EE8-98AC5C597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1B8A2BFC-5C3B-4128-8873-F0601FB9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Seasonal Component</a:t>
            </a:r>
            <a:endParaRPr lang="en-US" altLang="en-US"/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8963DFA1-AB71-4E04-8FB5-67B05A986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Regular pattern of up &amp; down fluctuations</a:t>
            </a:r>
          </a:p>
          <a:p>
            <a:r>
              <a:rPr lang="en-US" altLang="en-US"/>
              <a:t>Due to weather, customs etc.</a:t>
            </a:r>
          </a:p>
          <a:p>
            <a:r>
              <a:rPr lang="en-US" altLang="en-US"/>
              <a:t>Occurs within one year </a:t>
            </a:r>
          </a:p>
        </p:txBody>
      </p:sp>
      <p:sp>
        <p:nvSpPr>
          <p:cNvPr id="60455" name="Rectangle 39">
            <a:extLst>
              <a:ext uri="{FF2B5EF4-FFF2-40B4-BE49-F238E27FC236}">
                <a16:creationId xmlns:a16="http://schemas.microsoft.com/office/drawing/2014/main" id="{D1327AEC-923C-4C2C-B811-FFF94CD5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9" y="62436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Mo., Qtr.</a:t>
            </a:r>
          </a:p>
        </p:txBody>
      </p:sp>
      <p:sp>
        <p:nvSpPr>
          <p:cNvPr id="60456" name="Rectangle 40">
            <a:extLst>
              <a:ext uri="{FF2B5EF4-FFF2-40B4-BE49-F238E27FC236}">
                <a16:creationId xmlns:a16="http://schemas.microsoft.com/office/drawing/2014/main" id="{DF9EA34C-8853-4E76-98BA-16451A1F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948239"/>
            <a:ext cx="1838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Response</a:t>
            </a: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5A3F8DA7-168C-4FC0-AFA6-FFD0A24E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4600189"/>
            <a:ext cx="1303337" cy="276999"/>
          </a:xfrm>
          <a:prstGeom prst="rect">
            <a:avLst/>
          </a:pr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Summer</a:t>
            </a:r>
          </a:p>
        </p:txBody>
      </p:sp>
      <p:sp>
        <p:nvSpPr>
          <p:cNvPr id="60458" name="Line 42">
            <a:extLst>
              <a:ext uri="{FF2B5EF4-FFF2-40B4-BE49-F238E27FC236}">
                <a16:creationId xmlns:a16="http://schemas.microsoft.com/office/drawing/2014/main" id="{CB03295B-8C12-47FE-9F95-DE95374C26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6" y="4956176"/>
            <a:ext cx="92075" cy="346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id="{CC3B5FEB-135B-4477-AD2A-0D58F637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6" y="4799014"/>
            <a:ext cx="155575" cy="212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F95A9D0E-657C-4E7C-B604-160107BBE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6976" y="4970463"/>
            <a:ext cx="358775" cy="4889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0461" name="Picture 45">
            <a:extLst>
              <a:ext uri="{FF2B5EF4-FFF2-40B4-BE49-F238E27FC236}">
                <a16:creationId xmlns:a16="http://schemas.microsoft.com/office/drawing/2014/main" id="{25046E06-CC00-44EC-90B9-5BF1B790993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35300"/>
            <a:ext cx="2522538" cy="3017838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62" name="Rectangle 46">
            <a:extLst>
              <a:ext uri="{FF2B5EF4-FFF2-40B4-BE49-F238E27FC236}">
                <a16:creationId xmlns:a16="http://schemas.microsoft.com/office/drawing/2014/main" id="{A02D087A-A0D1-4AC2-969A-9C099B16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03" y="5616575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A0CECBBD-6DD1-496D-BBA5-016CBA49E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Seasonal Component</a:t>
            </a:r>
            <a:endParaRPr lang="en-US" alt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42CB49BE-C7A9-480D-9D8C-92C632F09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Upward or Downward Swings</a:t>
            </a:r>
          </a:p>
          <a:p>
            <a:pPr marL="571500" indent="-571500"/>
            <a:r>
              <a:rPr lang="en-US" altLang="en-US"/>
              <a:t>Regular Patterns</a:t>
            </a:r>
          </a:p>
          <a:p>
            <a:pPr marL="571500" indent="-571500"/>
            <a:r>
              <a:rPr lang="en-US" altLang="en-US"/>
              <a:t>Observed Within One Year</a:t>
            </a:r>
          </a:p>
          <a:p>
            <a:pPr marL="571500" indent="-571500"/>
            <a:endParaRPr lang="en-US" altLang="en-US"/>
          </a:p>
        </p:txBody>
      </p:sp>
      <p:sp>
        <p:nvSpPr>
          <p:cNvPr id="232452" name="Line 4">
            <a:extLst>
              <a:ext uri="{FF2B5EF4-FFF2-40B4-BE49-F238E27FC236}">
                <a16:creationId xmlns:a16="http://schemas.microsoft.com/office/drawing/2014/main" id="{353C00FC-9587-4ABB-9225-5674B364C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3" name="Line 5">
            <a:extLst>
              <a:ext uri="{FF2B5EF4-FFF2-40B4-BE49-F238E27FC236}">
                <a16:creationId xmlns:a16="http://schemas.microsoft.com/office/drawing/2014/main" id="{8C7C2FAC-0F47-4CFD-BD4D-576FC39F1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75C585F9-87F3-480C-8582-C4F1E29D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9"/>
            <a:ext cx="1444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76662CD7-C302-4F4F-8E4C-60B113DC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9" y="6173789"/>
            <a:ext cx="4492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Time (Monthly or Quarterly) </a:t>
            </a:r>
          </a:p>
        </p:txBody>
      </p:sp>
      <p:sp>
        <p:nvSpPr>
          <p:cNvPr id="232456" name="Line 8">
            <a:extLst>
              <a:ext uri="{FF2B5EF4-FFF2-40B4-BE49-F238E27FC236}">
                <a16:creationId xmlns:a16="http://schemas.microsoft.com/office/drawing/2014/main" id="{CA5D94A8-FD30-4BF7-8928-F6B9A885D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497388"/>
            <a:ext cx="1217612" cy="137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7" name="Line 9">
            <a:extLst>
              <a:ext uri="{FF2B5EF4-FFF2-40B4-BE49-F238E27FC236}">
                <a16:creationId xmlns:a16="http://schemas.microsoft.com/office/drawing/2014/main" id="{CF16298D-886D-4FBF-9371-0BB66DA7C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1065212" cy="912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8" name="Line 10">
            <a:extLst>
              <a:ext uri="{FF2B5EF4-FFF2-40B4-BE49-F238E27FC236}">
                <a16:creationId xmlns:a16="http://schemas.microsoft.com/office/drawing/2014/main" id="{FEF36A6C-BD4C-401E-AFDB-2D59A6DFB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191000"/>
            <a:ext cx="106045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59" name="Line 11">
            <a:extLst>
              <a:ext uri="{FF2B5EF4-FFF2-40B4-BE49-F238E27FC236}">
                <a16:creationId xmlns:a16="http://schemas.microsoft.com/office/drawing/2014/main" id="{AF6542FC-1D81-4479-AFD2-B3E633031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116388"/>
            <a:ext cx="1065212" cy="114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0" name="Line 12">
            <a:extLst>
              <a:ext uri="{FF2B5EF4-FFF2-40B4-BE49-F238E27FC236}">
                <a16:creationId xmlns:a16="http://schemas.microsoft.com/office/drawing/2014/main" id="{666DE9A4-D70D-46DD-9B85-C9ADBE632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2588" y="3201988"/>
            <a:ext cx="1065212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1" name="Oval 13">
            <a:extLst>
              <a:ext uri="{FF2B5EF4-FFF2-40B4-BE49-F238E27FC236}">
                <a16:creationId xmlns:a16="http://schemas.microsoft.com/office/drawing/2014/main" id="{ADBE6984-44C6-4A20-B41C-DAC82E5D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2" name="Oval 14">
            <a:extLst>
              <a:ext uri="{FF2B5EF4-FFF2-40B4-BE49-F238E27FC236}">
                <a16:creationId xmlns:a16="http://schemas.microsoft.com/office/drawing/2014/main" id="{E49E7DA1-36D9-42F5-959D-BAE6D086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3" name="Oval 15">
            <a:extLst>
              <a:ext uri="{FF2B5EF4-FFF2-40B4-BE49-F238E27FC236}">
                <a16:creationId xmlns:a16="http://schemas.microsoft.com/office/drawing/2014/main" id="{2290543B-D964-43EA-87D7-071C036A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4" name="Oval 16">
            <a:extLst>
              <a:ext uri="{FF2B5EF4-FFF2-40B4-BE49-F238E27FC236}">
                <a16:creationId xmlns:a16="http://schemas.microsoft.com/office/drawing/2014/main" id="{C09C7856-E803-4D6E-96B6-56180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5" name="Oval 17">
            <a:extLst>
              <a:ext uri="{FF2B5EF4-FFF2-40B4-BE49-F238E27FC236}">
                <a16:creationId xmlns:a16="http://schemas.microsoft.com/office/drawing/2014/main" id="{6A2CD83C-D1D6-4EA7-AA12-BB78FB6A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6" name="Oval 18">
            <a:extLst>
              <a:ext uri="{FF2B5EF4-FFF2-40B4-BE49-F238E27FC236}">
                <a16:creationId xmlns:a16="http://schemas.microsoft.com/office/drawing/2014/main" id="{D0B01D90-A689-4E93-8F0D-14DF3C04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7" name="Rectangle 19">
            <a:extLst>
              <a:ext uri="{FF2B5EF4-FFF2-40B4-BE49-F238E27FC236}">
                <a16:creationId xmlns:a16="http://schemas.microsoft.com/office/drawing/2014/main" id="{3869BC1C-BB09-4668-918B-B20240BEA8CB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4878389" y="3550418"/>
            <a:ext cx="15652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Winter</a:t>
            </a:r>
          </a:p>
        </p:txBody>
      </p:sp>
      <p:sp>
        <p:nvSpPr>
          <p:cNvPr id="232468" name="Line 20">
            <a:extLst>
              <a:ext uri="{FF2B5EF4-FFF2-40B4-BE49-F238E27FC236}">
                <a16:creationId xmlns:a16="http://schemas.microsoft.com/office/drawing/2014/main" id="{2E72768E-18C5-4E52-B55B-4B787427B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14" y="4049714"/>
            <a:ext cx="750887" cy="2936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2469" name="Line 21">
            <a:extLst>
              <a:ext uri="{FF2B5EF4-FFF2-40B4-BE49-F238E27FC236}">
                <a16:creationId xmlns:a16="http://schemas.microsoft.com/office/drawing/2014/main" id="{E636529B-CF46-47AD-8B0B-3F44C1FB0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3282950"/>
            <a:ext cx="2503488" cy="674688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A972091E-A308-4A1C-9BC8-6CEFE72F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What Is Forecasting?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B08BFB5-5860-40CD-98F2-DC8EE8F56D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78000"/>
            <a:ext cx="44196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Process of predicting a future event</a:t>
            </a:r>
          </a:p>
          <a:p>
            <a:r>
              <a:rPr lang="en-US" altLang="en-US"/>
              <a:t>Underlying basis of </a:t>
            </a:r>
            <a:br>
              <a:rPr lang="en-US" altLang="en-US"/>
            </a:br>
            <a:r>
              <a:rPr lang="en-US" altLang="en-US"/>
              <a:t>all business decisions</a:t>
            </a:r>
          </a:p>
          <a:p>
            <a:pPr lvl="1"/>
            <a:r>
              <a:rPr lang="en-US" altLang="en-US"/>
              <a:t>Production</a:t>
            </a:r>
          </a:p>
          <a:p>
            <a:pPr lvl="1"/>
            <a:r>
              <a:rPr lang="en-US" altLang="en-US"/>
              <a:t>Inventory</a:t>
            </a:r>
          </a:p>
          <a:p>
            <a:pPr lvl="1"/>
            <a:r>
              <a:rPr lang="en-US" altLang="en-US"/>
              <a:t>Personnel</a:t>
            </a:r>
          </a:p>
          <a:p>
            <a:pPr lvl="1"/>
            <a:r>
              <a:rPr lang="en-US" altLang="en-US"/>
              <a:t>Facilities</a:t>
            </a:r>
          </a:p>
        </p:txBody>
      </p:sp>
      <p:graphicFrame>
        <p:nvGraphicFramePr>
          <p:cNvPr id="1946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951A641-E7AA-46F2-BD84-EC0782445C00}"/>
              </a:ext>
            </a:extLst>
          </p:cNvPr>
          <p:cNvGraphicFramePr>
            <a:graphicFrameLocks/>
          </p:cNvGraphicFramePr>
          <p:nvPr/>
        </p:nvGraphicFramePr>
        <p:xfrm>
          <a:off x="6096000" y="2259014"/>
          <a:ext cx="457200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4" imgW="4519440" imgH="3466800" progId="MS_ClipArt_Gallery.2">
                  <p:embed/>
                </p:oleObj>
              </mc:Choice>
              <mc:Fallback>
                <p:oleObj name="Clip" r:id="rId4" imgW="4519440" imgH="3466800" progId="MS_ClipArt_Gallery.2">
                  <p:embed/>
                  <p:pic>
                    <p:nvPicPr>
                      <p:cNvPr id="194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951A641-E7AA-46F2-BD84-EC0782445C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59014"/>
                        <a:ext cx="4572000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89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F0BCD2C-8D21-405D-B869-5E68880E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3DCCBA-1F3A-4709-9CC8-DBB943BF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150475D-EE91-4A1E-BD04-485D7B9DC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Irregular Component</a:t>
            </a:r>
            <a:endParaRPr lang="en-US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DE03EFD-C812-4C5E-8AB0-07260141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Erratic, unsystematic, ‘residual’ fluctuations</a:t>
            </a:r>
          </a:p>
          <a:p>
            <a:r>
              <a:rPr lang="en-US" altLang="en-US"/>
              <a:t>Due to random variation or unforeseen events</a:t>
            </a:r>
          </a:p>
          <a:p>
            <a:pPr lvl="1"/>
            <a:r>
              <a:rPr lang="en-US" altLang="en-US"/>
              <a:t>Union strike</a:t>
            </a:r>
          </a:p>
          <a:p>
            <a:pPr lvl="1"/>
            <a:r>
              <a:rPr lang="en-US" altLang="en-US"/>
              <a:t>War</a:t>
            </a:r>
          </a:p>
          <a:p>
            <a:r>
              <a:rPr lang="en-US" altLang="en-US"/>
              <a:t>Short duration &amp; </a:t>
            </a:r>
            <a:br>
              <a:rPr lang="en-US" altLang="en-US"/>
            </a:br>
            <a:r>
              <a:rPr lang="en-US" altLang="en-US"/>
              <a:t>nonrepeating </a:t>
            </a:r>
          </a:p>
        </p:txBody>
      </p:sp>
      <p:sp>
        <p:nvSpPr>
          <p:cNvPr id="62470" name="Freeform 6">
            <a:extLst>
              <a:ext uri="{FF2B5EF4-FFF2-40B4-BE49-F238E27FC236}">
                <a16:creationId xmlns:a16="http://schemas.microsoft.com/office/drawing/2014/main" id="{1050F24F-143E-4096-8B52-3BF05118CA92}"/>
              </a:ext>
            </a:extLst>
          </p:cNvPr>
          <p:cNvSpPr>
            <a:spLocks/>
          </p:cNvSpPr>
          <p:nvPr/>
        </p:nvSpPr>
        <p:spPr bwMode="auto">
          <a:xfrm>
            <a:off x="7362826" y="3101976"/>
            <a:ext cx="2746375" cy="2974975"/>
          </a:xfrm>
          <a:custGeom>
            <a:avLst/>
            <a:gdLst>
              <a:gd name="T0" fmla="*/ 0 w 1730"/>
              <a:gd name="T1" fmla="*/ 1873 h 1874"/>
              <a:gd name="T2" fmla="*/ 576 w 1730"/>
              <a:gd name="T3" fmla="*/ 1008 h 1874"/>
              <a:gd name="T4" fmla="*/ 432 w 1730"/>
              <a:gd name="T5" fmla="*/ 1008 h 1874"/>
              <a:gd name="T6" fmla="*/ 791 w 1730"/>
              <a:gd name="T7" fmla="*/ 576 h 1874"/>
              <a:gd name="T8" fmla="*/ 576 w 1730"/>
              <a:gd name="T9" fmla="*/ 576 h 1874"/>
              <a:gd name="T10" fmla="*/ 1116 w 1730"/>
              <a:gd name="T11" fmla="*/ 0 h 1874"/>
              <a:gd name="T12" fmla="*/ 1729 w 1730"/>
              <a:gd name="T13" fmla="*/ 0 h 1874"/>
              <a:gd name="T14" fmla="*/ 0 w 1730"/>
              <a:gd name="T15" fmla="*/ 1873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0" h="1874">
                <a:moveTo>
                  <a:pt x="0" y="1873"/>
                </a:moveTo>
                <a:lnTo>
                  <a:pt x="576" y="1008"/>
                </a:lnTo>
                <a:lnTo>
                  <a:pt x="432" y="1008"/>
                </a:lnTo>
                <a:lnTo>
                  <a:pt x="791" y="576"/>
                </a:lnTo>
                <a:lnTo>
                  <a:pt x="576" y="576"/>
                </a:lnTo>
                <a:lnTo>
                  <a:pt x="1116" y="0"/>
                </a:lnTo>
                <a:lnTo>
                  <a:pt x="1729" y="0"/>
                </a:lnTo>
                <a:lnTo>
                  <a:pt x="0" y="1873"/>
                </a:lnTo>
              </a:path>
            </a:pathLst>
          </a:custGeom>
          <a:solidFill>
            <a:srgbClr val="FFFF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E44933DD-24FC-4C8D-8404-9BE02CF2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428" y="2894013"/>
            <a:ext cx="165910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26">
            <a:extLst>
              <a:ext uri="{FF2B5EF4-FFF2-40B4-BE49-F238E27FC236}">
                <a16:creationId xmlns:a16="http://schemas.microsoft.com/office/drawing/2014/main" id="{13FB7F59-12CE-4F0E-8E93-8DEB2F94D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or Irregular Component</a:t>
            </a:r>
            <a:endParaRPr lang="en-US" altLang="en-US"/>
          </a:p>
        </p:txBody>
      </p:sp>
      <p:sp>
        <p:nvSpPr>
          <p:cNvPr id="234499" name="Rectangle 1027">
            <a:extLst>
              <a:ext uri="{FF2B5EF4-FFF2-40B4-BE49-F238E27FC236}">
                <a16:creationId xmlns:a16="http://schemas.microsoft.com/office/drawing/2014/main" id="{BADAF7D1-E952-4811-93AE-A1725BE1C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>
              <a:lnSpc>
                <a:spcPct val="130000"/>
              </a:lnSpc>
            </a:pPr>
            <a:r>
              <a:rPr lang="en-US" altLang="en-US"/>
              <a:t>Erratic, Nonsystematic, Random, ‘Residual’ Fluctuations</a:t>
            </a:r>
          </a:p>
          <a:p>
            <a:pPr marL="571500" indent="-571500">
              <a:lnSpc>
                <a:spcPct val="130000"/>
              </a:lnSpc>
            </a:pPr>
            <a:r>
              <a:rPr lang="en-US" altLang="en-US"/>
              <a:t>Due to Random Variations of </a:t>
            </a:r>
          </a:p>
          <a:p>
            <a:pPr marL="971550" lvl="1">
              <a:lnSpc>
                <a:spcPct val="130000"/>
              </a:lnSpc>
            </a:pPr>
            <a:r>
              <a:rPr lang="en-US" altLang="en-US"/>
              <a:t>Nature</a:t>
            </a:r>
          </a:p>
          <a:p>
            <a:pPr marL="971550" lvl="1">
              <a:lnSpc>
                <a:spcPct val="130000"/>
              </a:lnSpc>
            </a:pPr>
            <a:r>
              <a:rPr lang="en-US" altLang="en-US"/>
              <a:t>Accidents</a:t>
            </a:r>
          </a:p>
          <a:p>
            <a:pPr marL="571500" indent="-571500">
              <a:lnSpc>
                <a:spcPct val="130000"/>
              </a:lnSpc>
            </a:pPr>
            <a:r>
              <a:rPr lang="en-US" altLang="en-US"/>
              <a:t>Short Duration and Non-repeating</a:t>
            </a:r>
          </a:p>
        </p:txBody>
      </p:sp>
      <p:graphicFrame>
        <p:nvGraphicFramePr>
          <p:cNvPr id="234500" name="Object 1028">
            <a:hlinkClick r:id="" action="ppaction://ole?verb=0"/>
            <a:extLst>
              <a:ext uri="{FF2B5EF4-FFF2-40B4-BE49-F238E27FC236}">
                <a16:creationId xmlns:a16="http://schemas.microsoft.com/office/drawing/2014/main" id="{81CE5210-6BD8-48B0-BA33-AD0B96F4030A}"/>
              </a:ext>
            </a:extLst>
          </p:cNvPr>
          <p:cNvGraphicFramePr>
            <a:graphicFrameLocks/>
          </p:cNvGraphicFramePr>
          <p:nvPr/>
        </p:nvGraphicFramePr>
        <p:xfrm>
          <a:off x="7315200" y="4267200"/>
          <a:ext cx="25273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lip" r:id="rId4" imgW="2527200" imgH="1233360" progId="MS_ClipArt_Gallery.2">
                  <p:embed/>
                </p:oleObj>
              </mc:Choice>
              <mc:Fallback>
                <p:oleObj name="Clip" r:id="rId4" imgW="2527200" imgH="1233360" progId="MS_ClipArt_Gallery.2">
                  <p:embed/>
                  <p:pic>
                    <p:nvPicPr>
                      <p:cNvPr id="234500" name="Object 102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1CE5210-6BD8-48B0-BA33-AD0B96F403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25273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C7481E8-2912-47B7-A0C4-926AC8AF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F1B85D9-C9BD-4832-894E-40E3F67F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4753F724-3550-40DB-B773-C9E8D102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2DFE8AB-D406-4572-90D4-318089B5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DF91DF1-406B-4BB2-8D60-A331F134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2BAF940-AA90-49E0-BA2C-726195275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68613" name="Freeform 5">
            <a:extLst>
              <a:ext uri="{FF2B5EF4-FFF2-40B4-BE49-F238E27FC236}">
                <a16:creationId xmlns:a16="http://schemas.microsoft.com/office/drawing/2014/main" id="{92B307C5-11B9-4299-8552-23AE02605B3F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31DC2A4D-2D30-434B-827A-FF0463D1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BAC5D477-D054-48D5-93AB-ADAD3C75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20ED4AA-27FD-4BF0-8CC3-24158960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0D60070-026E-444F-891F-C0F99A7F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4DDACE07-5E20-4FF2-B24E-8D53789EB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0661" name="Freeform 5">
            <a:extLst>
              <a:ext uri="{FF2B5EF4-FFF2-40B4-BE49-F238E27FC236}">
                <a16:creationId xmlns:a16="http://schemas.microsoft.com/office/drawing/2014/main" id="{84DF1B2B-D956-4798-BE60-3CF51E400E0A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A2B28D48-5A86-48D0-A984-B78ECDB9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492A11E5-855E-40A9-94E3-A33434F0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0664" name="Freeform 8">
            <a:extLst>
              <a:ext uri="{FF2B5EF4-FFF2-40B4-BE49-F238E27FC236}">
                <a16:creationId xmlns:a16="http://schemas.microsoft.com/office/drawing/2014/main" id="{CE6CC482-FC2B-4DFD-8B70-ADC50FD9E2F1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8ED2B4AC-B7A6-4348-B374-4DEAC9A3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0666" name="Freeform 10">
            <a:extLst>
              <a:ext uri="{FF2B5EF4-FFF2-40B4-BE49-F238E27FC236}">
                <a16:creationId xmlns:a16="http://schemas.microsoft.com/office/drawing/2014/main" id="{6D8F1CD7-5FCB-4F06-89A0-6C176A06B4C0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7" name="Freeform 11">
            <a:extLst>
              <a:ext uri="{FF2B5EF4-FFF2-40B4-BE49-F238E27FC236}">
                <a16:creationId xmlns:a16="http://schemas.microsoft.com/office/drawing/2014/main" id="{E3FDE236-B493-4B8E-AEB4-FC088AE9E1FD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DA0A374-05A8-4D7E-9B4D-52802970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91C14C7-17F7-4B44-A5B3-7A6A68B1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9DEF364F-6661-4A4C-B7A9-D57405C63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2709" name="Freeform 5">
            <a:extLst>
              <a:ext uri="{FF2B5EF4-FFF2-40B4-BE49-F238E27FC236}">
                <a16:creationId xmlns:a16="http://schemas.microsoft.com/office/drawing/2014/main" id="{115AD69F-C6C2-4EE0-8EDB-8C572240FEDE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96772BE7-BF62-42A0-92B0-29D2AEC4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67314CBC-C416-4311-8CC2-2AC1E3E5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2712" name="Freeform 8">
            <a:extLst>
              <a:ext uri="{FF2B5EF4-FFF2-40B4-BE49-F238E27FC236}">
                <a16:creationId xmlns:a16="http://schemas.microsoft.com/office/drawing/2014/main" id="{DAB30446-5238-444D-B118-9502C6BED94C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8586CF15-9337-4E8D-BEB8-6B07F209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2714" name="Freeform 10">
            <a:extLst>
              <a:ext uri="{FF2B5EF4-FFF2-40B4-BE49-F238E27FC236}">
                <a16:creationId xmlns:a16="http://schemas.microsoft.com/office/drawing/2014/main" id="{6F2B9595-5AAE-4FB8-8BD2-D0B801835200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0A95040D-BF39-44B5-9C9D-27E63A63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A914FA2E-158F-4124-9C65-7A8D393D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2717" name="Freeform 13">
            <a:extLst>
              <a:ext uri="{FF2B5EF4-FFF2-40B4-BE49-F238E27FC236}">
                <a16:creationId xmlns:a16="http://schemas.microsoft.com/office/drawing/2014/main" id="{32EDE56B-7174-4C4D-A05C-4C81FFBC385D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8" name="Freeform 14">
            <a:extLst>
              <a:ext uri="{FF2B5EF4-FFF2-40B4-BE49-F238E27FC236}">
                <a16:creationId xmlns:a16="http://schemas.microsoft.com/office/drawing/2014/main" id="{8666CBE2-2CDB-4231-AE81-B77332F57AF6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9" name="Freeform 15">
            <a:extLst>
              <a:ext uri="{FF2B5EF4-FFF2-40B4-BE49-F238E27FC236}">
                <a16:creationId xmlns:a16="http://schemas.microsoft.com/office/drawing/2014/main" id="{2BC93F30-D549-4699-BB85-E4E62FF5D749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5D66AB3-179F-4D5C-A0FE-C5D65E68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2721" name="Freeform 17">
            <a:extLst>
              <a:ext uri="{FF2B5EF4-FFF2-40B4-BE49-F238E27FC236}">
                <a16:creationId xmlns:a16="http://schemas.microsoft.com/office/drawing/2014/main" id="{D353C9EB-F157-4894-BFAD-D7FC89E35D42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0314C2C-6D35-43A7-9433-6537FE68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EEDEFC6-E569-4BEE-B116-CC29ECE4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393AA36B-0953-4CE3-8804-C403822A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4757" name="Freeform 5">
            <a:extLst>
              <a:ext uri="{FF2B5EF4-FFF2-40B4-BE49-F238E27FC236}">
                <a16:creationId xmlns:a16="http://schemas.microsoft.com/office/drawing/2014/main" id="{989D7237-58B6-4BF2-B789-A92802BF4740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7F621B27-5C41-4732-A375-88181EF1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A5CD7B7D-C5DA-4509-9267-1F9D3F82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4760" name="Freeform 8">
            <a:extLst>
              <a:ext uri="{FF2B5EF4-FFF2-40B4-BE49-F238E27FC236}">
                <a16:creationId xmlns:a16="http://schemas.microsoft.com/office/drawing/2014/main" id="{24C01D47-4E40-4E5C-8CA4-ABF981182E14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A184B5F7-CA5C-4819-B51D-3E74A9D4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4762" name="Freeform 10">
            <a:extLst>
              <a:ext uri="{FF2B5EF4-FFF2-40B4-BE49-F238E27FC236}">
                <a16:creationId xmlns:a16="http://schemas.microsoft.com/office/drawing/2014/main" id="{3B042157-D354-41E5-B4A2-6A953A2E54DE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3" name="Rectangle 11">
            <a:extLst>
              <a:ext uri="{FF2B5EF4-FFF2-40B4-BE49-F238E27FC236}">
                <a16:creationId xmlns:a16="http://schemas.microsoft.com/office/drawing/2014/main" id="{0742785E-7252-4575-8E32-9E1C693F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623B8D5D-250F-421E-ABC0-D2A603AD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4765" name="Freeform 13">
            <a:extLst>
              <a:ext uri="{FF2B5EF4-FFF2-40B4-BE49-F238E27FC236}">
                <a16:creationId xmlns:a16="http://schemas.microsoft.com/office/drawing/2014/main" id="{616624AA-6107-40F6-A249-EF2090B42FAE}"/>
              </a:ext>
            </a:extLst>
          </p:cNvPr>
          <p:cNvSpPr>
            <a:spLocks/>
          </p:cNvSpPr>
          <p:nvPr/>
        </p:nvSpPr>
        <p:spPr bwMode="auto">
          <a:xfrm>
            <a:off x="7693026" y="3057526"/>
            <a:ext cx="1357313" cy="728663"/>
          </a:xfrm>
          <a:custGeom>
            <a:avLst/>
            <a:gdLst>
              <a:gd name="T0" fmla="*/ 0 w 855"/>
              <a:gd name="T1" fmla="*/ 458 h 459"/>
              <a:gd name="T2" fmla="*/ 854 w 855"/>
              <a:gd name="T3" fmla="*/ 458 h 459"/>
              <a:gd name="T4" fmla="*/ 854 w 855"/>
              <a:gd name="T5" fmla="*/ 0 h 459"/>
              <a:gd name="T6" fmla="*/ 0 w 855"/>
              <a:gd name="T7" fmla="*/ 0 h 459"/>
              <a:gd name="T8" fmla="*/ 0 w 855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59">
                <a:moveTo>
                  <a:pt x="0" y="458"/>
                </a:moveTo>
                <a:lnTo>
                  <a:pt x="854" y="458"/>
                </a:lnTo>
                <a:lnTo>
                  <a:pt x="854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D9F11D17-6B50-4FC4-9BF5-D522A817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3021014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1640D130-0424-44C7-BD25-BA9BB0CF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3322639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74768" name="Freeform 16">
            <a:extLst>
              <a:ext uri="{FF2B5EF4-FFF2-40B4-BE49-F238E27FC236}">
                <a16:creationId xmlns:a16="http://schemas.microsoft.com/office/drawing/2014/main" id="{9371FF82-CEDF-47D5-92F5-FC3AC716168A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9" name="Freeform 17">
            <a:extLst>
              <a:ext uri="{FF2B5EF4-FFF2-40B4-BE49-F238E27FC236}">
                <a16:creationId xmlns:a16="http://schemas.microsoft.com/office/drawing/2014/main" id="{91CE0D74-0874-4ABD-834A-E320841A7DE3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0" name="Freeform 18">
            <a:extLst>
              <a:ext uri="{FF2B5EF4-FFF2-40B4-BE49-F238E27FC236}">
                <a16:creationId xmlns:a16="http://schemas.microsoft.com/office/drawing/2014/main" id="{E4723A3C-4AC2-4D02-9A90-C3F498B87802}"/>
              </a:ext>
            </a:extLst>
          </p:cNvPr>
          <p:cNvSpPr>
            <a:spLocks/>
          </p:cNvSpPr>
          <p:nvPr/>
        </p:nvSpPr>
        <p:spPr bwMode="auto">
          <a:xfrm>
            <a:off x="6770689" y="3421064"/>
            <a:ext cx="784225" cy="1587"/>
          </a:xfrm>
          <a:custGeom>
            <a:avLst/>
            <a:gdLst>
              <a:gd name="T0" fmla="*/ 493 w 494"/>
              <a:gd name="T1" fmla="*/ 0 h 1"/>
              <a:gd name="T2" fmla="*/ 291 w 494"/>
              <a:gd name="T3" fmla="*/ 0 h 1"/>
              <a:gd name="T4" fmla="*/ 0 w 49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4" h="1">
                <a:moveTo>
                  <a:pt x="493" y="0"/>
                </a:moveTo>
                <a:lnTo>
                  <a:pt x="291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1" name="Freeform 19">
            <a:extLst>
              <a:ext uri="{FF2B5EF4-FFF2-40B4-BE49-F238E27FC236}">
                <a16:creationId xmlns:a16="http://schemas.microsoft.com/office/drawing/2014/main" id="{316F8133-B5F1-40FE-A909-33E3F9DDB117}"/>
              </a:ext>
            </a:extLst>
          </p:cNvPr>
          <p:cNvSpPr>
            <a:spLocks/>
          </p:cNvSpPr>
          <p:nvPr/>
        </p:nvSpPr>
        <p:spPr bwMode="auto">
          <a:xfrm>
            <a:off x="7532689" y="3338513"/>
            <a:ext cx="161925" cy="163512"/>
          </a:xfrm>
          <a:custGeom>
            <a:avLst/>
            <a:gdLst>
              <a:gd name="T0" fmla="*/ 0 w 102"/>
              <a:gd name="T1" fmla="*/ 0 h 103"/>
              <a:gd name="T2" fmla="*/ 101 w 102"/>
              <a:gd name="T3" fmla="*/ 52 h 103"/>
              <a:gd name="T4" fmla="*/ 0 w 102"/>
              <a:gd name="T5" fmla="*/ 102 h 103"/>
              <a:gd name="T6" fmla="*/ 0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0" y="0"/>
                </a:moveTo>
                <a:lnTo>
                  <a:pt x="101" y="5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2" name="Freeform 20">
            <a:extLst>
              <a:ext uri="{FF2B5EF4-FFF2-40B4-BE49-F238E27FC236}">
                <a16:creationId xmlns:a16="http://schemas.microsoft.com/office/drawing/2014/main" id="{AB8E370C-2EBD-4E98-85CE-AD5DC51574BA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FF01C2DB-2D40-4759-8ED0-92FD963C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9" y="2897189"/>
            <a:ext cx="580353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4774" name="Rectangle 22">
            <a:extLst>
              <a:ext uri="{FF2B5EF4-FFF2-40B4-BE49-F238E27FC236}">
                <a16:creationId xmlns:a16="http://schemas.microsoft.com/office/drawing/2014/main" id="{B7751F38-DE4A-40FA-AC2C-051AE8D7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4775" name="Freeform 23">
            <a:extLst>
              <a:ext uri="{FF2B5EF4-FFF2-40B4-BE49-F238E27FC236}">
                <a16:creationId xmlns:a16="http://schemas.microsoft.com/office/drawing/2014/main" id="{120CAE54-51B4-40CE-83D7-B3E5237F4BD7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976CB99-85D4-42E0-BEE9-EE04B16E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1825048-911F-42DE-A2C8-52CFF45A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0EBEF26-2B3B-4F24-8D6C-AA5E53692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sp>
        <p:nvSpPr>
          <p:cNvPr id="76805" name="Freeform 5">
            <a:extLst>
              <a:ext uri="{FF2B5EF4-FFF2-40B4-BE49-F238E27FC236}">
                <a16:creationId xmlns:a16="http://schemas.microsoft.com/office/drawing/2014/main" id="{2D24CB8B-5A40-4292-9A89-9399EF8198F9}"/>
              </a:ext>
            </a:extLst>
          </p:cNvPr>
          <p:cNvSpPr>
            <a:spLocks/>
          </p:cNvSpPr>
          <p:nvPr/>
        </p:nvSpPr>
        <p:spPr bwMode="auto">
          <a:xfrm>
            <a:off x="5230814" y="1906588"/>
            <a:ext cx="1368425" cy="730250"/>
          </a:xfrm>
          <a:custGeom>
            <a:avLst/>
            <a:gdLst>
              <a:gd name="T0" fmla="*/ 0 w 862"/>
              <a:gd name="T1" fmla="*/ 459 h 460"/>
              <a:gd name="T2" fmla="*/ 861 w 862"/>
              <a:gd name="T3" fmla="*/ 459 h 460"/>
              <a:gd name="T4" fmla="*/ 861 w 862"/>
              <a:gd name="T5" fmla="*/ 0 h 460"/>
              <a:gd name="T6" fmla="*/ 0 w 862"/>
              <a:gd name="T7" fmla="*/ 0 h 460"/>
              <a:gd name="T8" fmla="*/ 0 w 86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460">
                <a:moveTo>
                  <a:pt x="0" y="459"/>
                </a:moveTo>
                <a:lnTo>
                  <a:pt x="861" y="459"/>
                </a:lnTo>
                <a:lnTo>
                  <a:pt x="86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51D119A0-C06C-4F0E-9D4B-E1D48682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6" y="1871664"/>
            <a:ext cx="717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1C42EE80-8541-4FB5-8DD9-1C948592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9" y="2174876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Series</a:t>
            </a:r>
          </a:p>
        </p:txBody>
      </p:sp>
      <p:sp>
        <p:nvSpPr>
          <p:cNvPr id="76808" name="Freeform 8">
            <a:extLst>
              <a:ext uri="{FF2B5EF4-FFF2-40B4-BE49-F238E27FC236}">
                <a16:creationId xmlns:a16="http://schemas.microsoft.com/office/drawing/2014/main" id="{426BBF7E-F0D5-408F-987E-5BCBFFB6DFB4}"/>
              </a:ext>
            </a:extLst>
          </p:cNvPr>
          <p:cNvSpPr>
            <a:spLocks/>
          </p:cNvSpPr>
          <p:nvPr/>
        </p:nvSpPr>
        <p:spPr bwMode="auto">
          <a:xfrm>
            <a:off x="5064125" y="2851150"/>
            <a:ext cx="1708150" cy="1138238"/>
          </a:xfrm>
          <a:custGeom>
            <a:avLst/>
            <a:gdLst>
              <a:gd name="T0" fmla="*/ 0 w 1076"/>
              <a:gd name="T1" fmla="*/ 359 h 717"/>
              <a:gd name="T2" fmla="*/ 537 w 1076"/>
              <a:gd name="T3" fmla="*/ 0 h 717"/>
              <a:gd name="T4" fmla="*/ 1075 w 1076"/>
              <a:gd name="T5" fmla="*/ 359 h 717"/>
              <a:gd name="T6" fmla="*/ 537 w 1076"/>
              <a:gd name="T7" fmla="*/ 716 h 717"/>
              <a:gd name="T8" fmla="*/ 0 w 1076"/>
              <a:gd name="T9" fmla="*/ 35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717">
                <a:moveTo>
                  <a:pt x="0" y="359"/>
                </a:moveTo>
                <a:lnTo>
                  <a:pt x="537" y="0"/>
                </a:lnTo>
                <a:lnTo>
                  <a:pt x="1075" y="359"/>
                </a:lnTo>
                <a:lnTo>
                  <a:pt x="537" y="716"/>
                </a:lnTo>
                <a:lnTo>
                  <a:pt x="0" y="3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3AF3461F-6DC8-4023-AF8D-3264BAAC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1" y="3187701"/>
            <a:ext cx="9522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Trend?</a:t>
            </a:r>
          </a:p>
        </p:txBody>
      </p:sp>
      <p:sp>
        <p:nvSpPr>
          <p:cNvPr id="76810" name="Freeform 10">
            <a:extLst>
              <a:ext uri="{FF2B5EF4-FFF2-40B4-BE49-F238E27FC236}">
                <a16:creationId xmlns:a16="http://schemas.microsoft.com/office/drawing/2014/main" id="{CDAF8ADE-1394-4862-B9C1-FB7AA5893601}"/>
              </a:ext>
            </a:extLst>
          </p:cNvPr>
          <p:cNvSpPr>
            <a:spLocks/>
          </p:cNvSpPr>
          <p:nvPr/>
        </p:nvSpPr>
        <p:spPr bwMode="auto">
          <a:xfrm>
            <a:off x="2327275" y="3057526"/>
            <a:ext cx="1824038" cy="728663"/>
          </a:xfrm>
          <a:custGeom>
            <a:avLst/>
            <a:gdLst>
              <a:gd name="T0" fmla="*/ 0 w 1149"/>
              <a:gd name="T1" fmla="*/ 458 h 459"/>
              <a:gd name="T2" fmla="*/ 1148 w 1149"/>
              <a:gd name="T3" fmla="*/ 458 h 459"/>
              <a:gd name="T4" fmla="*/ 1148 w 1149"/>
              <a:gd name="T5" fmla="*/ 0 h 459"/>
              <a:gd name="T6" fmla="*/ 0 w 1149"/>
              <a:gd name="T7" fmla="*/ 0 h 459"/>
              <a:gd name="T8" fmla="*/ 0 w 1149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" h="459">
                <a:moveTo>
                  <a:pt x="0" y="458"/>
                </a:moveTo>
                <a:lnTo>
                  <a:pt x="1148" y="458"/>
                </a:lnTo>
                <a:lnTo>
                  <a:pt x="1148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EFA7D24A-F72C-419A-8BA8-409B3D60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21014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F1A35134-198C-4B72-9B3D-3F14D350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3322639"/>
            <a:ext cx="11317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Methods</a:t>
            </a:r>
          </a:p>
        </p:txBody>
      </p:sp>
      <p:sp>
        <p:nvSpPr>
          <p:cNvPr id="76813" name="Freeform 13">
            <a:extLst>
              <a:ext uri="{FF2B5EF4-FFF2-40B4-BE49-F238E27FC236}">
                <a16:creationId xmlns:a16="http://schemas.microsoft.com/office/drawing/2014/main" id="{4F363633-7340-422A-AECA-85ECB22ADA40}"/>
              </a:ext>
            </a:extLst>
          </p:cNvPr>
          <p:cNvSpPr>
            <a:spLocks/>
          </p:cNvSpPr>
          <p:nvPr/>
        </p:nvSpPr>
        <p:spPr bwMode="auto">
          <a:xfrm>
            <a:off x="7693026" y="3057526"/>
            <a:ext cx="1357313" cy="728663"/>
          </a:xfrm>
          <a:custGeom>
            <a:avLst/>
            <a:gdLst>
              <a:gd name="T0" fmla="*/ 0 w 855"/>
              <a:gd name="T1" fmla="*/ 458 h 459"/>
              <a:gd name="T2" fmla="*/ 854 w 855"/>
              <a:gd name="T3" fmla="*/ 458 h 459"/>
              <a:gd name="T4" fmla="*/ 854 w 855"/>
              <a:gd name="T5" fmla="*/ 0 h 459"/>
              <a:gd name="T6" fmla="*/ 0 w 855"/>
              <a:gd name="T7" fmla="*/ 0 h 459"/>
              <a:gd name="T8" fmla="*/ 0 w 855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59">
                <a:moveTo>
                  <a:pt x="0" y="458"/>
                </a:moveTo>
                <a:lnTo>
                  <a:pt x="854" y="458"/>
                </a:lnTo>
                <a:lnTo>
                  <a:pt x="854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41E46958-7C94-4359-ADAB-599651AD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3021014"/>
            <a:ext cx="8111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Trend</a:t>
            </a:r>
          </a:p>
        </p:txBody>
      </p:sp>
      <p:sp>
        <p:nvSpPr>
          <p:cNvPr id="76815" name="Rectangle 15">
            <a:extLst>
              <a:ext uri="{FF2B5EF4-FFF2-40B4-BE49-F238E27FC236}">
                <a16:creationId xmlns:a16="http://schemas.microsoft.com/office/drawing/2014/main" id="{FE9B7517-B84A-489D-B0B6-AFC69004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3322639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76816" name="Freeform 16">
            <a:extLst>
              <a:ext uri="{FF2B5EF4-FFF2-40B4-BE49-F238E27FC236}">
                <a16:creationId xmlns:a16="http://schemas.microsoft.com/office/drawing/2014/main" id="{7EF5328B-C562-4A91-BE06-9A8AC2540F4E}"/>
              </a:ext>
            </a:extLst>
          </p:cNvPr>
          <p:cNvSpPr>
            <a:spLocks/>
          </p:cNvSpPr>
          <p:nvPr/>
        </p:nvSpPr>
        <p:spPr bwMode="auto">
          <a:xfrm>
            <a:off x="5913439" y="2635250"/>
            <a:ext cx="26987" cy="217488"/>
          </a:xfrm>
          <a:custGeom>
            <a:avLst/>
            <a:gdLst>
              <a:gd name="T0" fmla="*/ 16 w 17"/>
              <a:gd name="T1" fmla="*/ 136 h 137"/>
              <a:gd name="T2" fmla="*/ 16 w 17"/>
              <a:gd name="T3" fmla="*/ 67 h 137"/>
              <a:gd name="T4" fmla="*/ 0 w 17"/>
              <a:gd name="T5" fmla="*/ 67 h 137"/>
              <a:gd name="T6" fmla="*/ 0 w 17"/>
              <a:gd name="T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37">
                <a:moveTo>
                  <a:pt x="16" y="136"/>
                </a:moveTo>
                <a:lnTo>
                  <a:pt x="16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7" name="Freeform 17">
            <a:extLst>
              <a:ext uri="{FF2B5EF4-FFF2-40B4-BE49-F238E27FC236}">
                <a16:creationId xmlns:a16="http://schemas.microsoft.com/office/drawing/2014/main" id="{B003B507-511C-48D0-82EC-937229CBE4F5}"/>
              </a:ext>
            </a:extLst>
          </p:cNvPr>
          <p:cNvSpPr>
            <a:spLocks/>
          </p:cNvSpPr>
          <p:nvPr/>
        </p:nvSpPr>
        <p:spPr bwMode="auto">
          <a:xfrm>
            <a:off x="5838826" y="2689226"/>
            <a:ext cx="161925" cy="163513"/>
          </a:xfrm>
          <a:custGeom>
            <a:avLst/>
            <a:gdLst>
              <a:gd name="T0" fmla="*/ 101 w 102"/>
              <a:gd name="T1" fmla="*/ 0 h 103"/>
              <a:gd name="T2" fmla="*/ 49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49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8" name="Freeform 18">
            <a:extLst>
              <a:ext uri="{FF2B5EF4-FFF2-40B4-BE49-F238E27FC236}">
                <a16:creationId xmlns:a16="http://schemas.microsoft.com/office/drawing/2014/main" id="{A689B171-89A3-48E2-9C9C-DF6224762E1F}"/>
              </a:ext>
            </a:extLst>
          </p:cNvPr>
          <p:cNvSpPr>
            <a:spLocks/>
          </p:cNvSpPr>
          <p:nvPr/>
        </p:nvSpPr>
        <p:spPr bwMode="auto">
          <a:xfrm>
            <a:off x="6770689" y="3421064"/>
            <a:ext cx="784225" cy="1587"/>
          </a:xfrm>
          <a:custGeom>
            <a:avLst/>
            <a:gdLst>
              <a:gd name="T0" fmla="*/ 493 w 494"/>
              <a:gd name="T1" fmla="*/ 0 h 1"/>
              <a:gd name="T2" fmla="*/ 291 w 494"/>
              <a:gd name="T3" fmla="*/ 0 h 1"/>
              <a:gd name="T4" fmla="*/ 0 w 49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4" h="1">
                <a:moveTo>
                  <a:pt x="493" y="0"/>
                </a:moveTo>
                <a:lnTo>
                  <a:pt x="291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19" name="Freeform 19">
            <a:extLst>
              <a:ext uri="{FF2B5EF4-FFF2-40B4-BE49-F238E27FC236}">
                <a16:creationId xmlns:a16="http://schemas.microsoft.com/office/drawing/2014/main" id="{2F992AD8-DF6B-4C70-8513-0979809B953E}"/>
              </a:ext>
            </a:extLst>
          </p:cNvPr>
          <p:cNvSpPr>
            <a:spLocks/>
          </p:cNvSpPr>
          <p:nvPr/>
        </p:nvSpPr>
        <p:spPr bwMode="auto">
          <a:xfrm>
            <a:off x="7532689" y="3338513"/>
            <a:ext cx="161925" cy="163512"/>
          </a:xfrm>
          <a:custGeom>
            <a:avLst/>
            <a:gdLst>
              <a:gd name="T0" fmla="*/ 0 w 102"/>
              <a:gd name="T1" fmla="*/ 0 h 103"/>
              <a:gd name="T2" fmla="*/ 101 w 102"/>
              <a:gd name="T3" fmla="*/ 52 h 103"/>
              <a:gd name="T4" fmla="*/ 0 w 102"/>
              <a:gd name="T5" fmla="*/ 102 h 103"/>
              <a:gd name="T6" fmla="*/ 0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0" y="0"/>
                </a:moveTo>
                <a:lnTo>
                  <a:pt x="101" y="5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20" name="Freeform 20">
            <a:extLst>
              <a:ext uri="{FF2B5EF4-FFF2-40B4-BE49-F238E27FC236}">
                <a16:creationId xmlns:a16="http://schemas.microsoft.com/office/drawing/2014/main" id="{8538100A-050E-470C-B458-2955F37C258E}"/>
              </a:ext>
            </a:extLst>
          </p:cNvPr>
          <p:cNvSpPr>
            <a:spLocks/>
          </p:cNvSpPr>
          <p:nvPr/>
        </p:nvSpPr>
        <p:spPr bwMode="auto">
          <a:xfrm>
            <a:off x="4149726" y="3338513"/>
            <a:ext cx="161925" cy="163512"/>
          </a:xfrm>
          <a:custGeom>
            <a:avLst/>
            <a:gdLst>
              <a:gd name="T0" fmla="*/ 101 w 102"/>
              <a:gd name="T1" fmla="*/ 102 h 103"/>
              <a:gd name="T2" fmla="*/ 0 w 102"/>
              <a:gd name="T3" fmla="*/ 52 h 103"/>
              <a:gd name="T4" fmla="*/ 101 w 102"/>
              <a:gd name="T5" fmla="*/ 0 h 103"/>
              <a:gd name="T6" fmla="*/ 101 w 102"/>
              <a:gd name="T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102"/>
                </a:moveTo>
                <a:lnTo>
                  <a:pt x="0" y="52"/>
                </a:lnTo>
                <a:lnTo>
                  <a:pt x="101" y="0"/>
                </a:lnTo>
                <a:lnTo>
                  <a:pt x="101" y="102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96F58B53-7F25-4B24-9BD7-CE1F63BD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9" y="2897189"/>
            <a:ext cx="580353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CB97D32E-95B3-428D-BF35-98B0B3BA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897189"/>
            <a:ext cx="490520" cy="36676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23" name="Freeform 23">
            <a:extLst>
              <a:ext uri="{FF2B5EF4-FFF2-40B4-BE49-F238E27FC236}">
                <a16:creationId xmlns:a16="http://schemas.microsoft.com/office/drawing/2014/main" id="{1C6F191D-7397-4F97-9C7F-069E5BDE6554}"/>
              </a:ext>
            </a:extLst>
          </p:cNvPr>
          <p:cNvSpPr>
            <a:spLocks/>
          </p:cNvSpPr>
          <p:nvPr/>
        </p:nvSpPr>
        <p:spPr bwMode="auto">
          <a:xfrm>
            <a:off x="3783014" y="4149725"/>
            <a:ext cx="2078037" cy="730250"/>
          </a:xfrm>
          <a:custGeom>
            <a:avLst/>
            <a:gdLst>
              <a:gd name="T0" fmla="*/ 0 w 1309"/>
              <a:gd name="T1" fmla="*/ 459 h 460"/>
              <a:gd name="T2" fmla="*/ 1308 w 1309"/>
              <a:gd name="T3" fmla="*/ 459 h 460"/>
              <a:gd name="T4" fmla="*/ 1308 w 1309"/>
              <a:gd name="T5" fmla="*/ 0 h 460"/>
              <a:gd name="T6" fmla="*/ 0 w 1309"/>
              <a:gd name="T7" fmla="*/ 0 h 460"/>
              <a:gd name="T8" fmla="*/ 0 w 1309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9" h="460">
                <a:moveTo>
                  <a:pt x="0" y="459"/>
                </a:moveTo>
                <a:lnTo>
                  <a:pt x="1308" y="459"/>
                </a:lnTo>
                <a:lnTo>
                  <a:pt x="1308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1D614D44-8E8E-4A89-BE10-8655001F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111626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Exponential</a:t>
            </a: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15593C44-559A-43B0-996A-CD62792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416426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Smoothing</a:t>
            </a:r>
          </a:p>
        </p:txBody>
      </p:sp>
      <p:sp>
        <p:nvSpPr>
          <p:cNvPr id="76826" name="Freeform 26">
            <a:extLst>
              <a:ext uri="{FF2B5EF4-FFF2-40B4-BE49-F238E27FC236}">
                <a16:creationId xmlns:a16="http://schemas.microsoft.com/office/drawing/2014/main" id="{2BE565F8-590F-49F9-82F2-0EBBFE2D6886}"/>
              </a:ext>
            </a:extLst>
          </p:cNvPr>
          <p:cNvSpPr>
            <a:spLocks/>
          </p:cNvSpPr>
          <p:nvPr/>
        </p:nvSpPr>
        <p:spPr bwMode="auto">
          <a:xfrm>
            <a:off x="1987550" y="4149725"/>
            <a:ext cx="1352550" cy="730250"/>
          </a:xfrm>
          <a:custGeom>
            <a:avLst/>
            <a:gdLst>
              <a:gd name="T0" fmla="*/ 0 w 852"/>
              <a:gd name="T1" fmla="*/ 459 h 460"/>
              <a:gd name="T2" fmla="*/ 851 w 852"/>
              <a:gd name="T3" fmla="*/ 459 h 460"/>
              <a:gd name="T4" fmla="*/ 851 w 852"/>
              <a:gd name="T5" fmla="*/ 0 h 460"/>
              <a:gd name="T6" fmla="*/ 0 w 852"/>
              <a:gd name="T7" fmla="*/ 0 h 460"/>
              <a:gd name="T8" fmla="*/ 0 w 852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460">
                <a:moveTo>
                  <a:pt x="0" y="459"/>
                </a:moveTo>
                <a:lnTo>
                  <a:pt x="851" y="459"/>
                </a:lnTo>
                <a:lnTo>
                  <a:pt x="851" y="0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E6B8E6B6-7B76-4B04-B586-372EC75C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4111626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Moving</a:t>
            </a: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17667E6D-C010-4F13-9ED6-7EAD14A4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1" y="4416426"/>
            <a:ext cx="1084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Average</a:t>
            </a:r>
          </a:p>
        </p:txBody>
      </p:sp>
      <p:sp>
        <p:nvSpPr>
          <p:cNvPr id="76829" name="Freeform 29">
            <a:extLst>
              <a:ext uri="{FF2B5EF4-FFF2-40B4-BE49-F238E27FC236}">
                <a16:creationId xmlns:a16="http://schemas.microsoft.com/office/drawing/2014/main" id="{0C12FC30-8734-4FA2-B8DB-83B5D56BC3E2}"/>
              </a:ext>
            </a:extLst>
          </p:cNvPr>
          <p:cNvSpPr>
            <a:spLocks/>
          </p:cNvSpPr>
          <p:nvPr/>
        </p:nvSpPr>
        <p:spPr bwMode="auto">
          <a:xfrm>
            <a:off x="2662238" y="3784600"/>
            <a:ext cx="577850" cy="223838"/>
          </a:xfrm>
          <a:custGeom>
            <a:avLst/>
            <a:gdLst>
              <a:gd name="T0" fmla="*/ 363 w 364"/>
              <a:gd name="T1" fmla="*/ 0 h 141"/>
              <a:gd name="T2" fmla="*/ 363 w 364"/>
              <a:gd name="T3" fmla="*/ 111 h 141"/>
              <a:gd name="T4" fmla="*/ 0 w 364"/>
              <a:gd name="T5" fmla="*/ 111 h 141"/>
              <a:gd name="T6" fmla="*/ 0 w 364"/>
              <a:gd name="T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4" h="141">
                <a:moveTo>
                  <a:pt x="363" y="0"/>
                </a:moveTo>
                <a:lnTo>
                  <a:pt x="363" y="111"/>
                </a:lnTo>
                <a:lnTo>
                  <a:pt x="0" y="111"/>
                </a:lnTo>
                <a:lnTo>
                  <a:pt x="0" y="14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0" name="Freeform 30">
            <a:extLst>
              <a:ext uri="{FF2B5EF4-FFF2-40B4-BE49-F238E27FC236}">
                <a16:creationId xmlns:a16="http://schemas.microsoft.com/office/drawing/2014/main" id="{441E3138-9D45-476C-890A-7C7C82C0CA47}"/>
              </a:ext>
            </a:extLst>
          </p:cNvPr>
          <p:cNvSpPr>
            <a:spLocks/>
          </p:cNvSpPr>
          <p:nvPr/>
        </p:nvSpPr>
        <p:spPr bwMode="auto">
          <a:xfrm>
            <a:off x="2582864" y="3987801"/>
            <a:ext cx="161925" cy="163513"/>
          </a:xfrm>
          <a:custGeom>
            <a:avLst/>
            <a:gdLst>
              <a:gd name="T0" fmla="*/ 101 w 102"/>
              <a:gd name="T1" fmla="*/ 0 h 103"/>
              <a:gd name="T2" fmla="*/ 50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50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1" name="Freeform 31">
            <a:extLst>
              <a:ext uri="{FF2B5EF4-FFF2-40B4-BE49-F238E27FC236}">
                <a16:creationId xmlns:a16="http://schemas.microsoft.com/office/drawing/2014/main" id="{B6F42A1E-12FE-45E6-8D65-75D778E0587E}"/>
              </a:ext>
            </a:extLst>
          </p:cNvPr>
          <p:cNvSpPr>
            <a:spLocks/>
          </p:cNvSpPr>
          <p:nvPr/>
        </p:nvSpPr>
        <p:spPr bwMode="auto">
          <a:xfrm>
            <a:off x="4292601" y="3421064"/>
            <a:ext cx="773113" cy="1587"/>
          </a:xfrm>
          <a:custGeom>
            <a:avLst/>
            <a:gdLst>
              <a:gd name="T0" fmla="*/ 486 w 487"/>
              <a:gd name="T1" fmla="*/ 0 h 1"/>
              <a:gd name="T2" fmla="*/ 199 w 487"/>
              <a:gd name="T3" fmla="*/ 0 h 1"/>
              <a:gd name="T4" fmla="*/ 0 w 48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7" h="1">
                <a:moveTo>
                  <a:pt x="486" y="0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2" name="Freeform 32">
            <a:extLst>
              <a:ext uri="{FF2B5EF4-FFF2-40B4-BE49-F238E27FC236}">
                <a16:creationId xmlns:a16="http://schemas.microsoft.com/office/drawing/2014/main" id="{9C0A0ECC-037C-463B-B7F8-275FA71A8670}"/>
              </a:ext>
            </a:extLst>
          </p:cNvPr>
          <p:cNvSpPr>
            <a:spLocks/>
          </p:cNvSpPr>
          <p:nvPr/>
        </p:nvSpPr>
        <p:spPr bwMode="auto">
          <a:xfrm>
            <a:off x="3238501" y="3784600"/>
            <a:ext cx="1584325" cy="223838"/>
          </a:xfrm>
          <a:custGeom>
            <a:avLst/>
            <a:gdLst>
              <a:gd name="T0" fmla="*/ 0 w 998"/>
              <a:gd name="T1" fmla="*/ 0 h 141"/>
              <a:gd name="T2" fmla="*/ 0 w 998"/>
              <a:gd name="T3" fmla="*/ 111 h 141"/>
              <a:gd name="T4" fmla="*/ 997 w 998"/>
              <a:gd name="T5" fmla="*/ 111 h 141"/>
              <a:gd name="T6" fmla="*/ 997 w 998"/>
              <a:gd name="T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141">
                <a:moveTo>
                  <a:pt x="0" y="0"/>
                </a:moveTo>
                <a:lnTo>
                  <a:pt x="0" y="111"/>
                </a:lnTo>
                <a:lnTo>
                  <a:pt x="997" y="111"/>
                </a:lnTo>
                <a:lnTo>
                  <a:pt x="997" y="140"/>
                </a:lnTo>
              </a:path>
            </a:pathLst>
          </a:custGeom>
          <a:noFill/>
          <a:ln w="508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833" name="Freeform 33">
            <a:extLst>
              <a:ext uri="{FF2B5EF4-FFF2-40B4-BE49-F238E27FC236}">
                <a16:creationId xmlns:a16="http://schemas.microsoft.com/office/drawing/2014/main" id="{42C2A1AD-80D9-4F4A-8D9D-3C41C1F4588A}"/>
              </a:ext>
            </a:extLst>
          </p:cNvPr>
          <p:cNvSpPr>
            <a:spLocks/>
          </p:cNvSpPr>
          <p:nvPr/>
        </p:nvSpPr>
        <p:spPr bwMode="auto">
          <a:xfrm>
            <a:off x="4741864" y="3987801"/>
            <a:ext cx="161925" cy="163513"/>
          </a:xfrm>
          <a:custGeom>
            <a:avLst/>
            <a:gdLst>
              <a:gd name="T0" fmla="*/ 101 w 102"/>
              <a:gd name="T1" fmla="*/ 0 h 103"/>
              <a:gd name="T2" fmla="*/ 50 w 102"/>
              <a:gd name="T3" fmla="*/ 102 h 103"/>
              <a:gd name="T4" fmla="*/ 0 w 102"/>
              <a:gd name="T5" fmla="*/ 0 h 103"/>
              <a:gd name="T6" fmla="*/ 101 w 102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3">
                <a:moveTo>
                  <a:pt x="101" y="0"/>
                </a:moveTo>
                <a:lnTo>
                  <a:pt x="50" y="102"/>
                </a:lnTo>
                <a:lnTo>
                  <a:pt x="0" y="0"/>
                </a:lnTo>
                <a:lnTo>
                  <a:pt x="101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95C6FA9-E7DA-40DD-A16E-E89067E5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1705546-0E16-4436-BB47-CDB9D7C4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52936F67-9E56-4BCD-8F43-2996EB3A8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graphicFrame>
        <p:nvGraphicFramePr>
          <p:cNvPr id="7885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1C35D51-1389-4A5C-B2A3-0CB7B0559F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7885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1C35D51-1389-4A5C-B2A3-0CB7B0559F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8B6868-3F76-4FC2-91A7-BCDF8DC4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Analysis</a:t>
            </a:r>
            <a:endParaRPr lang="en-US" altLang="en-US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499EC6C5-3E8E-4DD3-B5E9-F5683D660BE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1524000"/>
          <a:ext cx="8915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5486400" imgH="2441520" progId="Word.Document.8">
                  <p:embed/>
                </p:oleObj>
              </mc:Choice>
              <mc:Fallback>
                <p:oleObj name="Document" r:id="rId3" imgW="5486400" imgH="2441520" progId="Word.Document.8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499EC6C5-3E8E-4DD3-B5E9-F5683D660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9154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D50175-92E9-415E-BA3A-C9D3F29A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77FF4E9-ABAD-4C81-A2F4-81A48F2C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741D9AB-BA66-4D3E-9AA7-721D7076B7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159000"/>
            <a:ext cx="4191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when situation is vague &amp; little data exist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New products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New technology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Involve intuition, experience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e.g., forecasting sales on Internet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51E1F65-17AE-4205-8DCE-89867423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651001"/>
            <a:ext cx="43180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Qualitative Methods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7E56EA8-BD6B-4063-8879-C5E5D9CDC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4455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Forecasting Approaches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66EBFAB8-A2DB-4D02-B472-DAE20E57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651001"/>
            <a:ext cx="446246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Quantitative Methods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3A2E074-A554-40A3-812A-151DA9156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Plotting Time Series Data</a:t>
            </a:r>
            <a:endParaRPr lang="en-US" altLang="en-US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A697C525-CAB3-48AA-BB15-5988D4DB9E86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43200" y="1676400"/>
          <a:ext cx="6934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Picture" r:id="rId3" imgW="4873680" imgH="4675680" progId="Word.Picture.8">
                  <p:embed/>
                </p:oleObj>
              </mc:Choice>
              <mc:Fallback>
                <p:oleObj name="Picture" r:id="rId3" imgW="4873680" imgH="4675680" progId="Word.Picture.8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A697C525-CAB3-48AA-BB15-5988D4DB9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69342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583ADDF-371E-4225-BFBC-F3274856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47D075F-3B21-4871-90B2-19F8796A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9678A71-9F1C-4582-8419-B73FDC9D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Method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F63B25-34FB-472C-B1FE-B780AD66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9AEA861-0630-4AAC-B0DC-C86D5C83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8ECF4F50-372F-4BF8-A6A2-17503CF14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8294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63BF9EB1-44EB-444F-9282-46EFB898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829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3BF9EB1-44EB-444F-9282-46EFB89846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2A6C79E-B44C-4619-9802-C1D936A2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27BFA02-C8BA-4725-A5AE-C1D36F02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9FFFF261-1BB3-4B6C-825F-8E45E103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Moving Average Method</a:t>
            </a:r>
            <a:endParaRPr lang="en-US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D23564A-58A9-4D15-82C7-B5D303888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Series of arithmetic means </a:t>
            </a:r>
          </a:p>
          <a:p>
            <a:r>
              <a:rPr lang="en-US" altLang="en-US"/>
              <a:t>Used only</a:t>
            </a:r>
            <a:r>
              <a:rPr lang="en-US" altLang="en-US" i="1"/>
              <a:t> </a:t>
            </a:r>
            <a:r>
              <a:rPr lang="en-US" altLang="en-US"/>
              <a:t>for smoothing</a:t>
            </a:r>
          </a:p>
          <a:p>
            <a:pPr lvl="1"/>
            <a:r>
              <a:rPr lang="en-US" altLang="en-US"/>
              <a:t>Provides overall impression of data over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63E003AE-5838-4816-97C5-1EEDC82E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3" name="Rectangle 1027">
            <a:extLst>
              <a:ext uri="{FF2B5EF4-FFF2-40B4-BE49-F238E27FC236}">
                <a16:creationId xmlns:a16="http://schemas.microsoft.com/office/drawing/2014/main" id="{9CC09CDA-7E43-4B56-BF49-204A45F3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4" name="Rectangle 1028">
            <a:extLst>
              <a:ext uri="{FF2B5EF4-FFF2-40B4-BE49-F238E27FC236}">
                <a16:creationId xmlns:a16="http://schemas.microsoft.com/office/drawing/2014/main" id="{83AF5494-9E92-4306-851B-8E8B88DE5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Method</a:t>
            </a:r>
            <a:endParaRPr lang="en-US" altLang="en-US"/>
          </a:p>
        </p:txBody>
      </p:sp>
      <p:sp>
        <p:nvSpPr>
          <p:cNvPr id="87045" name="Rectangle 1029">
            <a:extLst>
              <a:ext uri="{FF2B5EF4-FFF2-40B4-BE49-F238E27FC236}">
                <a16:creationId xmlns:a16="http://schemas.microsoft.com/office/drawing/2014/main" id="{A1AE504A-056C-4BDD-8B44-29B751C7F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Series of arithmetic means </a:t>
            </a:r>
          </a:p>
          <a:p>
            <a:r>
              <a:rPr lang="en-US" altLang="en-US">
                <a:solidFill>
                  <a:schemeClr val="folHlink"/>
                </a:solidFill>
              </a:rPr>
              <a:t>Used only</a:t>
            </a:r>
            <a:r>
              <a:rPr lang="en-US" altLang="en-US" i="1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</a:rPr>
              <a:t>for smoothing</a:t>
            </a:r>
          </a:p>
          <a:p>
            <a:pPr lvl="1"/>
            <a:r>
              <a:rPr lang="en-US" altLang="en-US">
                <a:solidFill>
                  <a:schemeClr val="folHlink"/>
                </a:solidFill>
              </a:rPr>
              <a:t>Provides overall impression of data over time</a:t>
            </a:r>
          </a:p>
          <a:p>
            <a:pPr lvl="1">
              <a:buFontTx/>
              <a:buNone/>
            </a:pPr>
            <a:endParaRPr lang="en-US" altLang="en-US" b="1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Used for elementary forecasting </a:t>
            </a:r>
            <a:endParaRPr lang="en-US" alt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87046" name="Object 1030">
            <a:hlinkClick r:id="" action="ppaction://ole?verb=0"/>
            <a:extLst>
              <a:ext uri="{FF2B5EF4-FFF2-40B4-BE49-F238E27FC236}">
                <a16:creationId xmlns:a16="http://schemas.microsoft.com/office/drawing/2014/main" id="{C0206879-D6E4-4E37-AD54-54EB3DE54AAD}"/>
              </a:ext>
            </a:extLst>
          </p:cNvPr>
          <p:cNvGraphicFramePr>
            <a:graphicFrameLocks/>
          </p:cNvGraphicFramePr>
          <p:nvPr/>
        </p:nvGraphicFramePr>
        <p:xfrm>
          <a:off x="4568826" y="5378451"/>
          <a:ext cx="1111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87046" name="Object 103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0206879-D6E4-4E37-AD54-54EB3DE54A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6" y="5378451"/>
                        <a:ext cx="1111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91C28F9-5105-4797-8AFD-5E510E3A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D853C51-270C-469E-9CA2-4316F854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9B7CDC6B-04FA-4EAA-9A94-BFB34723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Graph</a:t>
            </a:r>
            <a:endParaRPr lang="en-US" altLang="en-US"/>
          </a:p>
        </p:txBody>
      </p:sp>
      <p:graphicFrame>
        <p:nvGraphicFramePr>
          <p:cNvPr id="1198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AB92DB7-6681-4539-B3A9-B678D782FBB7}"/>
              </a:ext>
            </a:extLst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3243263" y="2389189"/>
          <a:ext cx="562610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Chart" r:id="rId4" imgW="3786254" imgH="2476304" progId="MSGraph.Chart.8">
                  <p:embed followColorScheme="full"/>
                </p:oleObj>
              </mc:Choice>
              <mc:Fallback>
                <p:oleObj name="Chart" r:id="rId4" imgW="3786254" imgH="2476304" progId="MSGraph.Chart.8">
                  <p:embed followColorScheme="full"/>
                  <p:pic>
                    <p:nvPicPr>
                      <p:cNvPr id="1198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AB92DB7-6681-4539-B3A9-B678D782FB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389189"/>
                        <a:ext cx="5626100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6">
            <a:extLst>
              <a:ext uri="{FF2B5EF4-FFF2-40B4-BE49-F238E27FC236}">
                <a16:creationId xmlns:a16="http://schemas.microsoft.com/office/drawing/2014/main" id="{E507F444-8F55-4560-8C6E-D9C35810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9" y="5862638"/>
            <a:ext cx="11525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8698328B-7E81-4758-A9D1-FFE23A1F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6" y="1901826"/>
            <a:ext cx="13049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54F75485-639E-4751-B1FC-F48E098C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9" y="2435225"/>
            <a:ext cx="17621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Actual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B237BE6-BD7A-425B-9081-694AECB5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ED55AD7-0F4C-4423-B5B4-8F3E2212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F60E0F4-DE3C-487C-8D57-101A4442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</a:t>
            </a:r>
            <a:b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b="1"/>
              <a:t>[</a:t>
            </a:r>
            <a:r>
              <a:rPr lang="en-US" altLang="en-US" sz="3600" b="1"/>
              <a:t>An Example]</a:t>
            </a:r>
            <a:endParaRPr lang="en-US" alt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9B8E9CD9-99BB-461A-AFCF-0809717EE3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5500" y="1981200"/>
            <a:ext cx="49149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tabLst>
                <a:tab pos="465138" algn="l"/>
              </a:tabLst>
            </a:pPr>
            <a:r>
              <a:rPr lang="en-US" altLang="en-US"/>
              <a:t>You work for Firestone Tire. You want to smooth random fluctuations using a </a:t>
            </a:r>
            <a:r>
              <a:rPr lang="en-US" altLang="en-US">
                <a:solidFill>
                  <a:schemeClr val="tx2"/>
                </a:solidFill>
              </a:rPr>
              <a:t>3-period</a:t>
            </a:r>
            <a:r>
              <a:rPr lang="en-US" altLang="en-US"/>
              <a:t> moving average.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chemeClr val="tx2"/>
                </a:solidFill>
              </a:rPr>
              <a:t>1995	20,000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 	24,000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22,000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26,000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25,000</a:t>
            </a:r>
          </a:p>
        </p:txBody>
      </p:sp>
      <p:graphicFrame>
        <p:nvGraphicFramePr>
          <p:cNvPr id="12186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ACF3674-F7E5-442D-B481-A96417ADB073}"/>
              </a:ext>
            </a:extLst>
          </p:cNvPr>
          <p:cNvGraphicFramePr>
            <a:graphicFrameLocks/>
          </p:cNvGraphicFramePr>
          <p:nvPr/>
        </p:nvGraphicFramePr>
        <p:xfrm>
          <a:off x="7162800" y="2057401"/>
          <a:ext cx="28956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lip" r:id="rId4" imgW="3097080" imgH="4309920" progId="MS_ClipArt_Gallery.2">
                  <p:embed/>
                </p:oleObj>
              </mc:Choice>
              <mc:Fallback>
                <p:oleObj name="Clip" r:id="rId4" imgW="3097080" imgH="4309920" progId="MS_ClipArt_Gallery.2">
                  <p:embed/>
                  <p:pic>
                    <p:nvPicPr>
                      <p:cNvPr id="1218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ACF3674-F7E5-442D-B481-A96417ADB0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7401"/>
                        <a:ext cx="28956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3500000" algn="ctr" rotWithShape="0">
                          <a:srgbClr val="FDE3BA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3" name="Group 7">
            <a:extLst>
              <a:ext uri="{FF2B5EF4-FFF2-40B4-BE49-F238E27FC236}">
                <a16:creationId xmlns:a16="http://schemas.microsoft.com/office/drawing/2014/main" id="{EEB867F8-1931-40CF-8C5B-4E8B799D50CE}"/>
              </a:ext>
            </a:extLst>
          </p:cNvPr>
          <p:cNvGrpSpPr>
            <a:grpSpLocks/>
          </p:cNvGrpSpPr>
          <p:nvPr/>
        </p:nvGrpSpPr>
        <p:grpSpPr bwMode="auto">
          <a:xfrm>
            <a:off x="8131175" y="3405189"/>
            <a:ext cx="1385888" cy="382587"/>
            <a:chOff x="4162" y="2145"/>
            <a:chExt cx="873" cy="241"/>
          </a:xfrm>
        </p:grpSpPr>
        <p:sp>
          <p:nvSpPr>
            <p:cNvPr id="121864" name="Freeform 8">
              <a:extLst>
                <a:ext uri="{FF2B5EF4-FFF2-40B4-BE49-F238E27FC236}">
                  <a16:creationId xmlns:a16="http://schemas.microsoft.com/office/drawing/2014/main" id="{6A9EB9E5-62B5-4FDF-AFC9-985F6BE8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2229"/>
              <a:ext cx="106" cy="157"/>
            </a:xfrm>
            <a:custGeom>
              <a:avLst/>
              <a:gdLst>
                <a:gd name="T0" fmla="*/ 65 w 106"/>
                <a:gd name="T1" fmla="*/ 156 h 157"/>
                <a:gd name="T2" fmla="*/ 0 w 106"/>
                <a:gd name="T3" fmla="*/ 45 h 157"/>
                <a:gd name="T4" fmla="*/ 75 w 106"/>
                <a:gd name="T5" fmla="*/ 0 h 157"/>
                <a:gd name="T6" fmla="*/ 86 w 106"/>
                <a:gd name="T7" fmla="*/ 19 h 157"/>
                <a:gd name="T8" fmla="*/ 33 w 106"/>
                <a:gd name="T9" fmla="*/ 51 h 157"/>
                <a:gd name="T10" fmla="*/ 48 w 106"/>
                <a:gd name="T11" fmla="*/ 77 h 157"/>
                <a:gd name="T12" fmla="*/ 94 w 106"/>
                <a:gd name="T13" fmla="*/ 49 h 157"/>
                <a:gd name="T14" fmla="*/ 105 w 106"/>
                <a:gd name="T15" fmla="*/ 68 h 157"/>
                <a:gd name="T16" fmla="*/ 59 w 106"/>
                <a:gd name="T17" fmla="*/ 96 h 157"/>
                <a:gd name="T18" fmla="*/ 87 w 106"/>
                <a:gd name="T19" fmla="*/ 143 h 157"/>
                <a:gd name="T20" fmla="*/ 65 w 106"/>
                <a:gd name="T21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57">
                  <a:moveTo>
                    <a:pt x="65" y="156"/>
                  </a:moveTo>
                  <a:lnTo>
                    <a:pt x="0" y="45"/>
                  </a:lnTo>
                  <a:lnTo>
                    <a:pt x="75" y="0"/>
                  </a:lnTo>
                  <a:lnTo>
                    <a:pt x="86" y="19"/>
                  </a:lnTo>
                  <a:lnTo>
                    <a:pt x="33" y="51"/>
                  </a:lnTo>
                  <a:lnTo>
                    <a:pt x="48" y="77"/>
                  </a:lnTo>
                  <a:lnTo>
                    <a:pt x="94" y="49"/>
                  </a:lnTo>
                  <a:lnTo>
                    <a:pt x="105" y="68"/>
                  </a:lnTo>
                  <a:lnTo>
                    <a:pt x="59" y="96"/>
                  </a:lnTo>
                  <a:lnTo>
                    <a:pt x="87" y="143"/>
                  </a:lnTo>
                  <a:lnTo>
                    <a:pt x="65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5" name="Freeform 9">
              <a:extLst>
                <a:ext uri="{FF2B5EF4-FFF2-40B4-BE49-F238E27FC236}">
                  <a16:creationId xmlns:a16="http://schemas.microsoft.com/office/drawing/2014/main" id="{C079986D-D0F2-4732-B06D-E630FE96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2202"/>
              <a:ext cx="73" cy="129"/>
            </a:xfrm>
            <a:custGeom>
              <a:avLst/>
              <a:gdLst>
                <a:gd name="T0" fmla="*/ 9 w 73"/>
                <a:gd name="T1" fmla="*/ 31 h 129"/>
                <a:gd name="T2" fmla="*/ 0 w 73"/>
                <a:gd name="T3" fmla="*/ 11 h 129"/>
                <a:gd name="T4" fmla="*/ 23 w 73"/>
                <a:gd name="T5" fmla="*/ 0 h 129"/>
                <a:gd name="T6" fmla="*/ 31 w 73"/>
                <a:gd name="T7" fmla="*/ 21 h 129"/>
                <a:gd name="T8" fmla="*/ 9 w 73"/>
                <a:gd name="T9" fmla="*/ 31 h 129"/>
                <a:gd name="T10" fmla="*/ 50 w 73"/>
                <a:gd name="T11" fmla="*/ 128 h 129"/>
                <a:gd name="T12" fmla="*/ 14 w 73"/>
                <a:gd name="T13" fmla="*/ 42 h 129"/>
                <a:gd name="T14" fmla="*/ 36 w 73"/>
                <a:gd name="T15" fmla="*/ 32 h 129"/>
                <a:gd name="T16" fmla="*/ 72 w 73"/>
                <a:gd name="T17" fmla="*/ 118 h 129"/>
                <a:gd name="T18" fmla="*/ 50 w 73"/>
                <a:gd name="T19" fmla="*/ 128 h 129"/>
                <a:gd name="T20" fmla="*/ 9 w 73"/>
                <a:gd name="T21" fmla="*/ 3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9">
                  <a:moveTo>
                    <a:pt x="9" y="31"/>
                  </a:moveTo>
                  <a:lnTo>
                    <a:pt x="0" y="11"/>
                  </a:lnTo>
                  <a:lnTo>
                    <a:pt x="23" y="0"/>
                  </a:lnTo>
                  <a:lnTo>
                    <a:pt x="31" y="21"/>
                  </a:lnTo>
                  <a:lnTo>
                    <a:pt x="9" y="31"/>
                  </a:lnTo>
                  <a:lnTo>
                    <a:pt x="50" y="128"/>
                  </a:lnTo>
                  <a:lnTo>
                    <a:pt x="14" y="42"/>
                  </a:lnTo>
                  <a:lnTo>
                    <a:pt x="36" y="32"/>
                  </a:lnTo>
                  <a:lnTo>
                    <a:pt x="72" y="118"/>
                  </a:lnTo>
                  <a:lnTo>
                    <a:pt x="50" y="128"/>
                  </a:lnTo>
                  <a:lnTo>
                    <a:pt x="9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6" name="Freeform 10">
              <a:extLst>
                <a:ext uri="{FF2B5EF4-FFF2-40B4-BE49-F238E27FC236}">
                  <a16:creationId xmlns:a16="http://schemas.microsoft.com/office/drawing/2014/main" id="{E7AC6048-9D86-4EBB-B701-E91CBBC6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204"/>
              <a:ext cx="57" cy="107"/>
            </a:xfrm>
            <a:custGeom>
              <a:avLst/>
              <a:gdLst>
                <a:gd name="T0" fmla="*/ 29 w 57"/>
                <a:gd name="T1" fmla="*/ 106 h 107"/>
                <a:gd name="T2" fmla="*/ 23 w 57"/>
                <a:gd name="T3" fmla="*/ 10 h 107"/>
                <a:gd name="T4" fmla="*/ 27 w 57"/>
                <a:gd name="T5" fmla="*/ 22 h 107"/>
                <a:gd name="T6" fmla="*/ 28 w 57"/>
                <a:gd name="T7" fmla="*/ 18 h 107"/>
                <a:gd name="T8" fmla="*/ 29 w 57"/>
                <a:gd name="T9" fmla="*/ 14 h 107"/>
                <a:gd name="T10" fmla="*/ 31 w 57"/>
                <a:gd name="T11" fmla="*/ 10 h 107"/>
                <a:gd name="T12" fmla="*/ 32 w 57"/>
                <a:gd name="T13" fmla="*/ 8 h 107"/>
                <a:gd name="T14" fmla="*/ 33 w 57"/>
                <a:gd name="T15" fmla="*/ 6 h 107"/>
                <a:gd name="T16" fmla="*/ 35 w 57"/>
                <a:gd name="T17" fmla="*/ 4 h 107"/>
                <a:gd name="T18" fmla="*/ 37 w 57"/>
                <a:gd name="T19" fmla="*/ 3 h 107"/>
                <a:gd name="T20" fmla="*/ 40 w 57"/>
                <a:gd name="T21" fmla="*/ 2 h 107"/>
                <a:gd name="T22" fmla="*/ 42 w 57"/>
                <a:gd name="T23" fmla="*/ 1 h 107"/>
                <a:gd name="T24" fmla="*/ 44 w 57"/>
                <a:gd name="T25" fmla="*/ 1 h 107"/>
                <a:gd name="T26" fmla="*/ 46 w 57"/>
                <a:gd name="T27" fmla="*/ 0 h 107"/>
                <a:gd name="T28" fmla="*/ 48 w 57"/>
                <a:gd name="T29" fmla="*/ 0 h 107"/>
                <a:gd name="T30" fmla="*/ 50 w 57"/>
                <a:gd name="T31" fmla="*/ 1 h 107"/>
                <a:gd name="T32" fmla="*/ 52 w 57"/>
                <a:gd name="T33" fmla="*/ 1 h 107"/>
                <a:gd name="T34" fmla="*/ 55 w 57"/>
                <a:gd name="T35" fmla="*/ 2 h 107"/>
                <a:gd name="T36" fmla="*/ 55 w 57"/>
                <a:gd name="T37" fmla="*/ 26 h 107"/>
                <a:gd name="T38" fmla="*/ 53 w 57"/>
                <a:gd name="T39" fmla="*/ 26 h 107"/>
                <a:gd name="T40" fmla="*/ 51 w 57"/>
                <a:gd name="T41" fmla="*/ 26 h 107"/>
                <a:gd name="T42" fmla="*/ 49 w 57"/>
                <a:gd name="T43" fmla="*/ 26 h 107"/>
                <a:gd name="T44" fmla="*/ 46 w 57"/>
                <a:gd name="T45" fmla="*/ 26 h 107"/>
                <a:gd name="T46" fmla="*/ 43 w 57"/>
                <a:gd name="T47" fmla="*/ 27 h 107"/>
                <a:gd name="T48" fmla="*/ 41 w 57"/>
                <a:gd name="T49" fmla="*/ 28 h 107"/>
                <a:gd name="T50" fmla="*/ 39 w 57"/>
                <a:gd name="T51" fmla="*/ 30 h 107"/>
                <a:gd name="T52" fmla="*/ 38 w 57"/>
                <a:gd name="T53" fmla="*/ 32 h 107"/>
                <a:gd name="T54" fmla="*/ 36 w 57"/>
                <a:gd name="T55" fmla="*/ 34 h 107"/>
                <a:gd name="T56" fmla="*/ 36 w 57"/>
                <a:gd name="T57" fmla="*/ 36 h 107"/>
                <a:gd name="T58" fmla="*/ 35 w 57"/>
                <a:gd name="T59" fmla="*/ 39 h 107"/>
                <a:gd name="T60" fmla="*/ 35 w 57"/>
                <a:gd name="T61" fmla="*/ 41 h 107"/>
                <a:gd name="T62" fmla="*/ 35 w 57"/>
                <a:gd name="T63" fmla="*/ 43 h 107"/>
                <a:gd name="T64" fmla="*/ 36 w 57"/>
                <a:gd name="T65" fmla="*/ 47 h 107"/>
                <a:gd name="T66" fmla="*/ 37 w 57"/>
                <a:gd name="T67" fmla="*/ 52 h 107"/>
                <a:gd name="T68" fmla="*/ 38 w 57"/>
                <a:gd name="T69" fmla="*/ 56 h 107"/>
                <a:gd name="T70" fmla="*/ 39 w 57"/>
                <a:gd name="T71" fmla="*/ 60 h 107"/>
                <a:gd name="T72" fmla="*/ 41 w 57"/>
                <a:gd name="T73" fmla="*/ 64 h 107"/>
                <a:gd name="T74" fmla="*/ 42 w 57"/>
                <a:gd name="T75" fmla="*/ 69 h 107"/>
                <a:gd name="T76" fmla="*/ 51 w 57"/>
                <a:gd name="T77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107">
                  <a:moveTo>
                    <a:pt x="51" y="98"/>
                  </a:moveTo>
                  <a:lnTo>
                    <a:pt x="29" y="106"/>
                  </a:lnTo>
                  <a:lnTo>
                    <a:pt x="0" y="19"/>
                  </a:lnTo>
                  <a:lnTo>
                    <a:pt x="23" y="10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9" y="14"/>
                  </a:lnTo>
                  <a:lnTo>
                    <a:pt x="30" y="12"/>
                  </a:lnTo>
                  <a:lnTo>
                    <a:pt x="31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7" y="3"/>
                  </a:lnTo>
                  <a:lnTo>
                    <a:pt x="39" y="2"/>
                  </a:lnTo>
                  <a:lnTo>
                    <a:pt x="40" y="2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1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6" y="27"/>
                  </a:lnTo>
                  <a:lnTo>
                    <a:pt x="55" y="26"/>
                  </a:lnTo>
                  <a:lnTo>
                    <a:pt x="54" y="26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1" y="26"/>
                  </a:lnTo>
                  <a:lnTo>
                    <a:pt x="50" y="26"/>
                  </a:lnTo>
                  <a:lnTo>
                    <a:pt x="49" y="26"/>
                  </a:lnTo>
                  <a:lnTo>
                    <a:pt x="47" y="26"/>
                  </a:lnTo>
                  <a:lnTo>
                    <a:pt x="46" y="26"/>
                  </a:lnTo>
                  <a:lnTo>
                    <a:pt x="44" y="27"/>
                  </a:lnTo>
                  <a:lnTo>
                    <a:pt x="43" y="27"/>
                  </a:lnTo>
                  <a:lnTo>
                    <a:pt x="42" y="27"/>
                  </a:lnTo>
                  <a:lnTo>
                    <a:pt x="41" y="28"/>
                  </a:lnTo>
                  <a:lnTo>
                    <a:pt x="40" y="29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37" y="33"/>
                  </a:lnTo>
                  <a:lnTo>
                    <a:pt x="36" y="34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5" y="38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1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5"/>
                  </a:lnTo>
                  <a:lnTo>
                    <a:pt x="36" y="47"/>
                  </a:lnTo>
                  <a:lnTo>
                    <a:pt x="36" y="50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8" y="56"/>
                  </a:lnTo>
                  <a:lnTo>
                    <a:pt x="39" y="58"/>
                  </a:lnTo>
                  <a:lnTo>
                    <a:pt x="39" y="60"/>
                  </a:lnTo>
                  <a:lnTo>
                    <a:pt x="40" y="62"/>
                  </a:lnTo>
                  <a:lnTo>
                    <a:pt x="41" y="64"/>
                  </a:lnTo>
                  <a:lnTo>
                    <a:pt x="42" y="67"/>
                  </a:lnTo>
                  <a:lnTo>
                    <a:pt x="42" y="69"/>
                  </a:lnTo>
                  <a:lnTo>
                    <a:pt x="42" y="72"/>
                  </a:lnTo>
                  <a:lnTo>
                    <a:pt x="51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7" name="Freeform 11">
              <a:extLst>
                <a:ext uri="{FF2B5EF4-FFF2-40B4-BE49-F238E27FC236}">
                  <a16:creationId xmlns:a16="http://schemas.microsoft.com/office/drawing/2014/main" id="{73E0D5FD-1BE2-476F-AA34-1C2F157E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187"/>
              <a:ext cx="88" cy="98"/>
            </a:xfrm>
            <a:custGeom>
              <a:avLst/>
              <a:gdLst>
                <a:gd name="T0" fmla="*/ 86 w 88"/>
                <a:gd name="T1" fmla="*/ 67 h 98"/>
                <a:gd name="T2" fmla="*/ 83 w 88"/>
                <a:gd name="T3" fmla="*/ 74 h 98"/>
                <a:gd name="T4" fmla="*/ 80 w 88"/>
                <a:gd name="T5" fmla="*/ 81 h 98"/>
                <a:gd name="T6" fmla="*/ 74 w 88"/>
                <a:gd name="T7" fmla="*/ 87 h 98"/>
                <a:gd name="T8" fmla="*/ 67 w 88"/>
                <a:gd name="T9" fmla="*/ 91 h 98"/>
                <a:gd name="T10" fmla="*/ 60 w 88"/>
                <a:gd name="T11" fmla="*/ 94 h 98"/>
                <a:gd name="T12" fmla="*/ 51 w 88"/>
                <a:gd name="T13" fmla="*/ 96 h 98"/>
                <a:gd name="T14" fmla="*/ 43 w 88"/>
                <a:gd name="T15" fmla="*/ 97 h 98"/>
                <a:gd name="T16" fmla="*/ 36 w 88"/>
                <a:gd name="T17" fmla="*/ 97 h 98"/>
                <a:gd name="T18" fmla="*/ 31 w 88"/>
                <a:gd name="T19" fmla="*/ 95 h 98"/>
                <a:gd name="T20" fmla="*/ 25 w 88"/>
                <a:gd name="T21" fmla="*/ 93 h 98"/>
                <a:gd name="T22" fmla="*/ 21 w 88"/>
                <a:gd name="T23" fmla="*/ 90 h 98"/>
                <a:gd name="T24" fmla="*/ 16 w 88"/>
                <a:gd name="T25" fmla="*/ 87 h 98"/>
                <a:gd name="T26" fmla="*/ 9 w 88"/>
                <a:gd name="T27" fmla="*/ 79 h 98"/>
                <a:gd name="T28" fmla="*/ 5 w 88"/>
                <a:gd name="T29" fmla="*/ 70 h 98"/>
                <a:gd name="T30" fmla="*/ 2 w 88"/>
                <a:gd name="T31" fmla="*/ 59 h 98"/>
                <a:gd name="T32" fmla="*/ 0 w 88"/>
                <a:gd name="T33" fmla="*/ 52 h 98"/>
                <a:gd name="T34" fmla="*/ 0 w 88"/>
                <a:gd name="T35" fmla="*/ 44 h 98"/>
                <a:gd name="T36" fmla="*/ 0 w 88"/>
                <a:gd name="T37" fmla="*/ 37 h 98"/>
                <a:gd name="T38" fmla="*/ 1 w 88"/>
                <a:gd name="T39" fmla="*/ 31 h 98"/>
                <a:gd name="T40" fmla="*/ 3 w 88"/>
                <a:gd name="T41" fmla="*/ 25 h 98"/>
                <a:gd name="T42" fmla="*/ 6 w 88"/>
                <a:gd name="T43" fmla="*/ 20 h 98"/>
                <a:gd name="T44" fmla="*/ 8 w 88"/>
                <a:gd name="T45" fmla="*/ 15 h 98"/>
                <a:gd name="T46" fmla="*/ 12 w 88"/>
                <a:gd name="T47" fmla="*/ 11 h 98"/>
                <a:gd name="T48" fmla="*/ 16 w 88"/>
                <a:gd name="T49" fmla="*/ 8 h 98"/>
                <a:gd name="T50" fmla="*/ 23 w 88"/>
                <a:gd name="T51" fmla="*/ 4 h 98"/>
                <a:gd name="T52" fmla="*/ 34 w 88"/>
                <a:gd name="T53" fmla="*/ 1 h 98"/>
                <a:gd name="T54" fmla="*/ 40 w 88"/>
                <a:gd name="T55" fmla="*/ 0 h 98"/>
                <a:gd name="T56" fmla="*/ 47 w 88"/>
                <a:gd name="T57" fmla="*/ 0 h 98"/>
                <a:gd name="T58" fmla="*/ 51 w 88"/>
                <a:gd name="T59" fmla="*/ 1 h 98"/>
                <a:gd name="T60" fmla="*/ 57 w 88"/>
                <a:gd name="T61" fmla="*/ 3 h 98"/>
                <a:gd name="T62" fmla="*/ 62 w 88"/>
                <a:gd name="T63" fmla="*/ 5 h 98"/>
                <a:gd name="T64" fmla="*/ 66 w 88"/>
                <a:gd name="T65" fmla="*/ 8 h 98"/>
                <a:gd name="T66" fmla="*/ 71 w 88"/>
                <a:gd name="T67" fmla="*/ 12 h 98"/>
                <a:gd name="T68" fmla="*/ 75 w 88"/>
                <a:gd name="T69" fmla="*/ 17 h 98"/>
                <a:gd name="T70" fmla="*/ 79 w 88"/>
                <a:gd name="T71" fmla="*/ 23 h 98"/>
                <a:gd name="T72" fmla="*/ 81 w 88"/>
                <a:gd name="T73" fmla="*/ 29 h 98"/>
                <a:gd name="T74" fmla="*/ 83 w 88"/>
                <a:gd name="T75" fmla="*/ 37 h 98"/>
                <a:gd name="T76" fmla="*/ 85 w 88"/>
                <a:gd name="T77" fmla="*/ 45 h 98"/>
                <a:gd name="T78" fmla="*/ 27 w 88"/>
                <a:gd name="T79" fmla="*/ 62 h 98"/>
                <a:gd name="T80" fmla="*/ 29 w 88"/>
                <a:gd name="T81" fmla="*/ 68 h 98"/>
                <a:gd name="T82" fmla="*/ 33 w 88"/>
                <a:gd name="T83" fmla="*/ 73 h 98"/>
                <a:gd name="T84" fmla="*/ 38 w 88"/>
                <a:gd name="T85" fmla="*/ 77 h 98"/>
                <a:gd name="T86" fmla="*/ 43 w 88"/>
                <a:gd name="T87" fmla="*/ 79 h 98"/>
                <a:gd name="T88" fmla="*/ 48 w 88"/>
                <a:gd name="T89" fmla="*/ 79 h 98"/>
                <a:gd name="T90" fmla="*/ 53 w 88"/>
                <a:gd name="T91" fmla="*/ 77 h 98"/>
                <a:gd name="T92" fmla="*/ 58 w 88"/>
                <a:gd name="T93" fmla="*/ 74 h 98"/>
                <a:gd name="T94" fmla="*/ 62 w 88"/>
                <a:gd name="T95" fmla="*/ 69 h 98"/>
                <a:gd name="T96" fmla="*/ 59 w 88"/>
                <a:gd name="T97" fmla="*/ 37 h 98"/>
                <a:gd name="T98" fmla="*/ 56 w 88"/>
                <a:gd name="T99" fmla="*/ 30 h 98"/>
                <a:gd name="T100" fmla="*/ 54 w 88"/>
                <a:gd name="T101" fmla="*/ 25 h 98"/>
                <a:gd name="T102" fmla="*/ 50 w 88"/>
                <a:gd name="T103" fmla="*/ 21 h 98"/>
                <a:gd name="T104" fmla="*/ 46 w 88"/>
                <a:gd name="T105" fmla="*/ 19 h 98"/>
                <a:gd name="T106" fmla="*/ 41 w 88"/>
                <a:gd name="T107" fmla="*/ 18 h 98"/>
                <a:gd name="T108" fmla="*/ 36 w 88"/>
                <a:gd name="T109" fmla="*/ 18 h 98"/>
                <a:gd name="T110" fmla="*/ 32 w 88"/>
                <a:gd name="T111" fmla="*/ 21 h 98"/>
                <a:gd name="T112" fmla="*/ 28 w 88"/>
                <a:gd name="T113" fmla="*/ 24 h 98"/>
                <a:gd name="T114" fmla="*/ 25 w 88"/>
                <a:gd name="T115" fmla="*/ 28 h 98"/>
                <a:gd name="T116" fmla="*/ 24 w 88"/>
                <a:gd name="T117" fmla="*/ 33 h 98"/>
                <a:gd name="T118" fmla="*/ 23 w 88"/>
                <a:gd name="T119" fmla="*/ 40 h 98"/>
                <a:gd name="T120" fmla="*/ 63 w 88"/>
                <a:gd name="T121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" h="98">
                  <a:moveTo>
                    <a:pt x="63" y="64"/>
                  </a:moveTo>
                  <a:lnTo>
                    <a:pt x="87" y="62"/>
                  </a:lnTo>
                  <a:lnTo>
                    <a:pt x="87" y="64"/>
                  </a:lnTo>
                  <a:lnTo>
                    <a:pt x="86" y="66"/>
                  </a:lnTo>
                  <a:lnTo>
                    <a:pt x="86" y="67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4" y="72"/>
                  </a:lnTo>
                  <a:lnTo>
                    <a:pt x="84" y="73"/>
                  </a:lnTo>
                  <a:lnTo>
                    <a:pt x="83" y="74"/>
                  </a:lnTo>
                  <a:lnTo>
                    <a:pt x="82" y="76"/>
                  </a:lnTo>
                  <a:lnTo>
                    <a:pt x="81" y="77"/>
                  </a:lnTo>
                  <a:lnTo>
                    <a:pt x="81" y="79"/>
                  </a:lnTo>
                  <a:lnTo>
                    <a:pt x="80" y="80"/>
                  </a:lnTo>
                  <a:lnTo>
                    <a:pt x="80" y="81"/>
                  </a:lnTo>
                  <a:lnTo>
                    <a:pt x="79" y="83"/>
                  </a:lnTo>
                  <a:lnTo>
                    <a:pt x="78" y="84"/>
                  </a:lnTo>
                  <a:lnTo>
                    <a:pt x="76" y="85"/>
                  </a:lnTo>
                  <a:lnTo>
                    <a:pt x="75" y="86"/>
                  </a:lnTo>
                  <a:lnTo>
                    <a:pt x="74" y="87"/>
                  </a:lnTo>
                  <a:lnTo>
                    <a:pt x="73" y="88"/>
                  </a:lnTo>
                  <a:lnTo>
                    <a:pt x="71" y="89"/>
                  </a:lnTo>
                  <a:lnTo>
                    <a:pt x="70" y="89"/>
                  </a:lnTo>
                  <a:lnTo>
                    <a:pt x="69" y="90"/>
                  </a:lnTo>
                  <a:lnTo>
                    <a:pt x="67" y="91"/>
                  </a:lnTo>
                  <a:lnTo>
                    <a:pt x="66" y="92"/>
                  </a:lnTo>
                  <a:lnTo>
                    <a:pt x="65" y="92"/>
                  </a:lnTo>
                  <a:lnTo>
                    <a:pt x="64" y="93"/>
                  </a:lnTo>
                  <a:lnTo>
                    <a:pt x="62" y="94"/>
                  </a:lnTo>
                  <a:lnTo>
                    <a:pt x="60" y="94"/>
                  </a:lnTo>
                  <a:lnTo>
                    <a:pt x="58" y="95"/>
                  </a:lnTo>
                  <a:lnTo>
                    <a:pt x="56" y="95"/>
                  </a:lnTo>
                  <a:lnTo>
                    <a:pt x="55" y="96"/>
                  </a:lnTo>
                  <a:lnTo>
                    <a:pt x="53" y="96"/>
                  </a:lnTo>
                  <a:lnTo>
                    <a:pt x="51" y="96"/>
                  </a:lnTo>
                  <a:lnTo>
                    <a:pt x="49" y="97"/>
                  </a:lnTo>
                  <a:lnTo>
                    <a:pt x="48" y="97"/>
                  </a:lnTo>
                  <a:lnTo>
                    <a:pt x="46" y="97"/>
                  </a:lnTo>
                  <a:lnTo>
                    <a:pt x="45" y="97"/>
                  </a:lnTo>
                  <a:lnTo>
                    <a:pt x="43" y="97"/>
                  </a:lnTo>
                  <a:lnTo>
                    <a:pt x="42" y="97"/>
                  </a:lnTo>
                  <a:lnTo>
                    <a:pt x="41" y="97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6" y="96"/>
                  </a:lnTo>
                  <a:lnTo>
                    <a:pt x="35" y="96"/>
                  </a:lnTo>
                  <a:lnTo>
                    <a:pt x="34" y="96"/>
                  </a:lnTo>
                  <a:lnTo>
                    <a:pt x="32" y="96"/>
                  </a:lnTo>
                  <a:lnTo>
                    <a:pt x="31" y="95"/>
                  </a:lnTo>
                  <a:lnTo>
                    <a:pt x="30" y="95"/>
                  </a:lnTo>
                  <a:lnTo>
                    <a:pt x="29" y="95"/>
                  </a:lnTo>
                  <a:lnTo>
                    <a:pt x="28" y="94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4" y="93"/>
                  </a:lnTo>
                  <a:lnTo>
                    <a:pt x="23" y="92"/>
                  </a:lnTo>
                  <a:lnTo>
                    <a:pt x="22" y="92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0" y="90"/>
                  </a:lnTo>
                  <a:lnTo>
                    <a:pt x="19" y="89"/>
                  </a:lnTo>
                  <a:lnTo>
                    <a:pt x="18" y="89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5" y="86"/>
                  </a:lnTo>
                  <a:lnTo>
                    <a:pt x="13" y="84"/>
                  </a:lnTo>
                  <a:lnTo>
                    <a:pt x="12" y="83"/>
                  </a:lnTo>
                  <a:lnTo>
                    <a:pt x="11" y="81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7" y="75"/>
                  </a:lnTo>
                  <a:lnTo>
                    <a:pt x="7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3" y="64"/>
                  </a:lnTo>
                  <a:lnTo>
                    <a:pt x="2" y="61"/>
                  </a:lnTo>
                  <a:lnTo>
                    <a:pt x="2" y="59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4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9" y="14"/>
                  </a:lnTo>
                  <a:lnTo>
                    <a:pt x="10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20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5" y="2"/>
                  </a:lnTo>
                  <a:lnTo>
                    <a:pt x="56" y="2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59" y="3"/>
                  </a:lnTo>
                  <a:lnTo>
                    <a:pt x="60" y="4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5" y="8"/>
                  </a:lnTo>
                  <a:lnTo>
                    <a:pt x="66" y="8"/>
                  </a:lnTo>
                  <a:lnTo>
                    <a:pt x="67" y="8"/>
                  </a:lnTo>
                  <a:lnTo>
                    <a:pt x="68" y="9"/>
                  </a:lnTo>
                  <a:lnTo>
                    <a:pt x="69" y="10"/>
                  </a:lnTo>
                  <a:lnTo>
                    <a:pt x="70" y="11"/>
                  </a:lnTo>
                  <a:lnTo>
                    <a:pt x="71" y="12"/>
                  </a:lnTo>
                  <a:lnTo>
                    <a:pt x="72" y="13"/>
                  </a:lnTo>
                  <a:lnTo>
                    <a:pt x="73" y="14"/>
                  </a:lnTo>
                  <a:lnTo>
                    <a:pt x="74" y="15"/>
                  </a:lnTo>
                  <a:lnTo>
                    <a:pt x="74" y="16"/>
                  </a:lnTo>
                  <a:lnTo>
                    <a:pt x="75" y="17"/>
                  </a:lnTo>
                  <a:lnTo>
                    <a:pt x="76" y="19"/>
                  </a:lnTo>
                  <a:lnTo>
                    <a:pt x="77" y="20"/>
                  </a:lnTo>
                  <a:lnTo>
                    <a:pt x="77" y="21"/>
                  </a:lnTo>
                  <a:lnTo>
                    <a:pt x="78" y="22"/>
                  </a:lnTo>
                  <a:lnTo>
                    <a:pt x="79" y="23"/>
                  </a:lnTo>
                  <a:lnTo>
                    <a:pt x="79" y="24"/>
                  </a:lnTo>
                  <a:lnTo>
                    <a:pt x="80" y="25"/>
                  </a:lnTo>
                  <a:lnTo>
                    <a:pt x="80" y="26"/>
                  </a:lnTo>
                  <a:lnTo>
                    <a:pt x="80" y="28"/>
                  </a:lnTo>
                  <a:lnTo>
                    <a:pt x="81" y="29"/>
                  </a:lnTo>
                  <a:lnTo>
                    <a:pt x="81" y="31"/>
                  </a:lnTo>
                  <a:lnTo>
                    <a:pt x="82" y="32"/>
                  </a:lnTo>
                  <a:lnTo>
                    <a:pt x="82" y="34"/>
                  </a:lnTo>
                  <a:lnTo>
                    <a:pt x="83" y="35"/>
                  </a:lnTo>
                  <a:lnTo>
                    <a:pt x="83" y="37"/>
                  </a:lnTo>
                  <a:lnTo>
                    <a:pt x="83" y="39"/>
                  </a:lnTo>
                  <a:lnTo>
                    <a:pt x="84" y="40"/>
                  </a:lnTo>
                  <a:lnTo>
                    <a:pt x="84" y="41"/>
                  </a:lnTo>
                  <a:lnTo>
                    <a:pt x="85" y="43"/>
                  </a:lnTo>
                  <a:lnTo>
                    <a:pt x="85" y="45"/>
                  </a:lnTo>
                  <a:lnTo>
                    <a:pt x="85" y="46"/>
                  </a:lnTo>
                  <a:lnTo>
                    <a:pt x="86" y="48"/>
                  </a:lnTo>
                  <a:lnTo>
                    <a:pt x="27" y="59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8" y="63"/>
                  </a:lnTo>
                  <a:lnTo>
                    <a:pt x="28" y="64"/>
                  </a:lnTo>
                  <a:lnTo>
                    <a:pt x="28" y="65"/>
                  </a:lnTo>
                  <a:lnTo>
                    <a:pt x="29" y="67"/>
                  </a:lnTo>
                  <a:lnTo>
                    <a:pt x="29" y="68"/>
                  </a:lnTo>
                  <a:lnTo>
                    <a:pt x="30" y="69"/>
                  </a:lnTo>
                  <a:lnTo>
                    <a:pt x="31" y="70"/>
                  </a:lnTo>
                  <a:lnTo>
                    <a:pt x="31" y="71"/>
                  </a:lnTo>
                  <a:lnTo>
                    <a:pt x="32" y="72"/>
                  </a:lnTo>
                  <a:lnTo>
                    <a:pt x="33" y="73"/>
                  </a:lnTo>
                  <a:lnTo>
                    <a:pt x="34" y="73"/>
                  </a:lnTo>
                  <a:lnTo>
                    <a:pt x="35" y="74"/>
                  </a:lnTo>
                  <a:lnTo>
                    <a:pt x="36" y="75"/>
                  </a:lnTo>
                  <a:lnTo>
                    <a:pt x="37" y="76"/>
                  </a:lnTo>
                  <a:lnTo>
                    <a:pt x="38" y="77"/>
                  </a:lnTo>
                  <a:lnTo>
                    <a:pt x="39" y="77"/>
                  </a:lnTo>
                  <a:lnTo>
                    <a:pt x="40" y="78"/>
                  </a:lnTo>
                  <a:lnTo>
                    <a:pt x="41" y="78"/>
                  </a:lnTo>
                  <a:lnTo>
                    <a:pt x="42" y="78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5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9"/>
                  </a:lnTo>
                  <a:lnTo>
                    <a:pt x="50" y="79"/>
                  </a:lnTo>
                  <a:lnTo>
                    <a:pt x="51" y="78"/>
                  </a:lnTo>
                  <a:lnTo>
                    <a:pt x="52" y="78"/>
                  </a:lnTo>
                  <a:lnTo>
                    <a:pt x="53" y="77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6" y="75"/>
                  </a:lnTo>
                  <a:lnTo>
                    <a:pt x="57" y="75"/>
                  </a:lnTo>
                  <a:lnTo>
                    <a:pt x="58" y="74"/>
                  </a:lnTo>
                  <a:lnTo>
                    <a:pt x="59" y="73"/>
                  </a:lnTo>
                  <a:lnTo>
                    <a:pt x="60" y="72"/>
                  </a:lnTo>
                  <a:lnTo>
                    <a:pt x="60" y="71"/>
                  </a:lnTo>
                  <a:lnTo>
                    <a:pt x="61" y="70"/>
                  </a:lnTo>
                  <a:lnTo>
                    <a:pt x="62" y="69"/>
                  </a:lnTo>
                  <a:lnTo>
                    <a:pt x="62" y="67"/>
                  </a:lnTo>
                  <a:lnTo>
                    <a:pt x="62" y="65"/>
                  </a:lnTo>
                  <a:lnTo>
                    <a:pt x="63" y="64"/>
                  </a:lnTo>
                  <a:lnTo>
                    <a:pt x="59" y="38"/>
                  </a:lnTo>
                  <a:lnTo>
                    <a:pt x="59" y="37"/>
                  </a:lnTo>
                  <a:lnTo>
                    <a:pt x="58" y="35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7" y="31"/>
                  </a:lnTo>
                  <a:lnTo>
                    <a:pt x="56" y="30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5" y="27"/>
                  </a:lnTo>
                  <a:lnTo>
                    <a:pt x="54" y="26"/>
                  </a:lnTo>
                  <a:lnTo>
                    <a:pt x="54" y="25"/>
                  </a:lnTo>
                  <a:lnTo>
                    <a:pt x="53" y="24"/>
                  </a:lnTo>
                  <a:lnTo>
                    <a:pt x="52" y="24"/>
                  </a:lnTo>
                  <a:lnTo>
                    <a:pt x="51" y="23"/>
                  </a:lnTo>
                  <a:lnTo>
                    <a:pt x="51" y="22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9" y="20"/>
                  </a:lnTo>
                  <a:lnTo>
                    <a:pt x="48" y="20"/>
                  </a:lnTo>
                  <a:lnTo>
                    <a:pt x="47" y="19"/>
                  </a:lnTo>
                  <a:lnTo>
                    <a:pt x="46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3" y="18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0" y="18"/>
                  </a:lnTo>
                  <a:lnTo>
                    <a:pt x="39" y="18"/>
                  </a:lnTo>
                  <a:lnTo>
                    <a:pt x="38" y="18"/>
                  </a:lnTo>
                  <a:lnTo>
                    <a:pt x="37" y="18"/>
                  </a:lnTo>
                  <a:lnTo>
                    <a:pt x="36" y="18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3" y="20"/>
                  </a:lnTo>
                  <a:lnTo>
                    <a:pt x="32" y="21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25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4"/>
                  </a:lnTo>
                  <a:lnTo>
                    <a:pt x="59" y="38"/>
                  </a:lnTo>
                  <a:lnTo>
                    <a:pt x="63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8" name="Freeform 12">
              <a:extLst>
                <a:ext uri="{FF2B5EF4-FFF2-40B4-BE49-F238E27FC236}">
                  <a16:creationId xmlns:a16="http://schemas.microsoft.com/office/drawing/2014/main" id="{158A4CE8-6231-451D-AD4E-D17ACCF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2174"/>
              <a:ext cx="87" cy="98"/>
            </a:xfrm>
            <a:custGeom>
              <a:avLst/>
              <a:gdLst>
                <a:gd name="T0" fmla="*/ 25 w 87"/>
                <a:gd name="T1" fmla="*/ 70 h 98"/>
                <a:gd name="T2" fmla="*/ 27 w 87"/>
                <a:gd name="T3" fmla="*/ 74 h 98"/>
                <a:gd name="T4" fmla="*/ 30 w 87"/>
                <a:gd name="T5" fmla="*/ 77 h 98"/>
                <a:gd name="T6" fmla="*/ 34 w 87"/>
                <a:gd name="T7" fmla="*/ 79 h 98"/>
                <a:gd name="T8" fmla="*/ 39 w 87"/>
                <a:gd name="T9" fmla="*/ 81 h 98"/>
                <a:gd name="T10" fmla="*/ 44 w 87"/>
                <a:gd name="T11" fmla="*/ 81 h 98"/>
                <a:gd name="T12" fmla="*/ 50 w 87"/>
                <a:gd name="T13" fmla="*/ 80 h 98"/>
                <a:gd name="T14" fmla="*/ 55 w 87"/>
                <a:gd name="T15" fmla="*/ 78 h 98"/>
                <a:gd name="T16" fmla="*/ 59 w 87"/>
                <a:gd name="T17" fmla="*/ 76 h 98"/>
                <a:gd name="T18" fmla="*/ 61 w 87"/>
                <a:gd name="T19" fmla="*/ 73 h 98"/>
                <a:gd name="T20" fmla="*/ 61 w 87"/>
                <a:gd name="T21" fmla="*/ 68 h 98"/>
                <a:gd name="T22" fmla="*/ 59 w 87"/>
                <a:gd name="T23" fmla="*/ 64 h 98"/>
                <a:gd name="T24" fmla="*/ 54 w 87"/>
                <a:gd name="T25" fmla="*/ 62 h 98"/>
                <a:gd name="T26" fmla="*/ 40 w 87"/>
                <a:gd name="T27" fmla="*/ 59 h 98"/>
                <a:gd name="T28" fmla="*/ 26 w 87"/>
                <a:gd name="T29" fmla="*/ 57 h 98"/>
                <a:gd name="T30" fmla="*/ 17 w 87"/>
                <a:gd name="T31" fmla="*/ 53 h 98"/>
                <a:gd name="T32" fmla="*/ 10 w 87"/>
                <a:gd name="T33" fmla="*/ 49 h 98"/>
                <a:gd name="T34" fmla="*/ 5 w 87"/>
                <a:gd name="T35" fmla="*/ 43 h 98"/>
                <a:gd name="T36" fmla="*/ 2 w 87"/>
                <a:gd name="T37" fmla="*/ 37 h 98"/>
                <a:gd name="T38" fmla="*/ 1 w 87"/>
                <a:gd name="T39" fmla="*/ 28 h 98"/>
                <a:gd name="T40" fmla="*/ 2 w 87"/>
                <a:gd name="T41" fmla="*/ 22 h 98"/>
                <a:gd name="T42" fmla="*/ 5 w 87"/>
                <a:gd name="T43" fmla="*/ 15 h 98"/>
                <a:gd name="T44" fmla="*/ 9 w 87"/>
                <a:gd name="T45" fmla="*/ 9 h 98"/>
                <a:gd name="T46" fmla="*/ 16 w 87"/>
                <a:gd name="T47" fmla="*/ 5 h 98"/>
                <a:gd name="T48" fmla="*/ 25 w 87"/>
                <a:gd name="T49" fmla="*/ 2 h 98"/>
                <a:gd name="T50" fmla="*/ 36 w 87"/>
                <a:gd name="T51" fmla="*/ 0 h 98"/>
                <a:gd name="T52" fmla="*/ 48 w 87"/>
                <a:gd name="T53" fmla="*/ 0 h 98"/>
                <a:gd name="T54" fmla="*/ 57 w 87"/>
                <a:gd name="T55" fmla="*/ 1 h 98"/>
                <a:gd name="T56" fmla="*/ 65 w 87"/>
                <a:gd name="T57" fmla="*/ 4 h 98"/>
                <a:gd name="T58" fmla="*/ 71 w 87"/>
                <a:gd name="T59" fmla="*/ 8 h 98"/>
                <a:gd name="T60" fmla="*/ 76 w 87"/>
                <a:gd name="T61" fmla="*/ 12 h 98"/>
                <a:gd name="T62" fmla="*/ 79 w 87"/>
                <a:gd name="T63" fmla="*/ 19 h 98"/>
                <a:gd name="T64" fmla="*/ 56 w 87"/>
                <a:gd name="T65" fmla="*/ 25 h 98"/>
                <a:gd name="T66" fmla="*/ 52 w 87"/>
                <a:gd name="T67" fmla="*/ 20 h 98"/>
                <a:gd name="T68" fmla="*/ 48 w 87"/>
                <a:gd name="T69" fmla="*/ 17 h 98"/>
                <a:gd name="T70" fmla="*/ 43 w 87"/>
                <a:gd name="T71" fmla="*/ 16 h 98"/>
                <a:gd name="T72" fmla="*/ 38 w 87"/>
                <a:gd name="T73" fmla="*/ 16 h 98"/>
                <a:gd name="T74" fmla="*/ 33 w 87"/>
                <a:gd name="T75" fmla="*/ 17 h 98"/>
                <a:gd name="T76" fmla="*/ 28 w 87"/>
                <a:gd name="T77" fmla="*/ 19 h 98"/>
                <a:gd name="T78" fmla="*/ 25 w 87"/>
                <a:gd name="T79" fmla="*/ 23 h 98"/>
                <a:gd name="T80" fmla="*/ 26 w 87"/>
                <a:gd name="T81" fmla="*/ 27 h 98"/>
                <a:gd name="T82" fmla="*/ 29 w 87"/>
                <a:gd name="T83" fmla="*/ 30 h 98"/>
                <a:gd name="T84" fmla="*/ 40 w 87"/>
                <a:gd name="T85" fmla="*/ 34 h 98"/>
                <a:gd name="T86" fmla="*/ 50 w 87"/>
                <a:gd name="T87" fmla="*/ 36 h 98"/>
                <a:gd name="T88" fmla="*/ 61 w 87"/>
                <a:gd name="T89" fmla="*/ 39 h 98"/>
                <a:gd name="T90" fmla="*/ 70 w 87"/>
                <a:gd name="T91" fmla="*/ 41 h 98"/>
                <a:gd name="T92" fmla="*/ 76 w 87"/>
                <a:gd name="T93" fmla="*/ 45 h 98"/>
                <a:gd name="T94" fmla="*/ 80 w 87"/>
                <a:gd name="T95" fmla="*/ 49 h 98"/>
                <a:gd name="T96" fmla="*/ 83 w 87"/>
                <a:gd name="T97" fmla="*/ 55 h 98"/>
                <a:gd name="T98" fmla="*/ 85 w 87"/>
                <a:gd name="T99" fmla="*/ 61 h 98"/>
                <a:gd name="T100" fmla="*/ 85 w 87"/>
                <a:gd name="T101" fmla="*/ 69 h 98"/>
                <a:gd name="T102" fmla="*/ 83 w 87"/>
                <a:gd name="T103" fmla="*/ 76 h 98"/>
                <a:gd name="T104" fmla="*/ 79 w 87"/>
                <a:gd name="T105" fmla="*/ 83 h 98"/>
                <a:gd name="T106" fmla="*/ 73 w 87"/>
                <a:gd name="T107" fmla="*/ 89 h 98"/>
                <a:gd name="T108" fmla="*/ 65 w 87"/>
                <a:gd name="T109" fmla="*/ 93 h 98"/>
                <a:gd name="T110" fmla="*/ 54 w 87"/>
                <a:gd name="T111" fmla="*/ 96 h 98"/>
                <a:gd name="T112" fmla="*/ 43 w 87"/>
                <a:gd name="T113" fmla="*/ 97 h 98"/>
                <a:gd name="T114" fmla="*/ 32 w 87"/>
                <a:gd name="T115" fmla="*/ 96 h 98"/>
                <a:gd name="T116" fmla="*/ 22 w 87"/>
                <a:gd name="T117" fmla="*/ 94 h 98"/>
                <a:gd name="T118" fmla="*/ 15 w 87"/>
                <a:gd name="T119" fmla="*/ 91 h 98"/>
                <a:gd name="T120" fmla="*/ 8 w 87"/>
                <a:gd name="T121" fmla="*/ 86 h 98"/>
                <a:gd name="T122" fmla="*/ 4 w 87"/>
                <a:gd name="T123" fmla="*/ 80 h 98"/>
                <a:gd name="T124" fmla="*/ 0 w 87"/>
                <a:gd name="T125" fmla="*/ 7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98">
                  <a:moveTo>
                    <a:pt x="0" y="72"/>
                  </a:moveTo>
                  <a:lnTo>
                    <a:pt x="24" y="68"/>
                  </a:lnTo>
                  <a:lnTo>
                    <a:pt x="24" y="69"/>
                  </a:lnTo>
                  <a:lnTo>
                    <a:pt x="24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2"/>
                  </a:lnTo>
                  <a:lnTo>
                    <a:pt x="26" y="73"/>
                  </a:lnTo>
                  <a:lnTo>
                    <a:pt x="27" y="73"/>
                  </a:lnTo>
                  <a:lnTo>
                    <a:pt x="27" y="74"/>
                  </a:lnTo>
                  <a:lnTo>
                    <a:pt x="28" y="74"/>
                  </a:lnTo>
                  <a:lnTo>
                    <a:pt x="28" y="75"/>
                  </a:lnTo>
                  <a:lnTo>
                    <a:pt x="29" y="75"/>
                  </a:lnTo>
                  <a:lnTo>
                    <a:pt x="29" y="76"/>
                  </a:lnTo>
                  <a:lnTo>
                    <a:pt x="30" y="77"/>
                  </a:lnTo>
                  <a:lnTo>
                    <a:pt x="31" y="77"/>
                  </a:lnTo>
                  <a:lnTo>
                    <a:pt x="31" y="78"/>
                  </a:lnTo>
                  <a:lnTo>
                    <a:pt x="32" y="78"/>
                  </a:lnTo>
                  <a:lnTo>
                    <a:pt x="33" y="79"/>
                  </a:lnTo>
                  <a:lnTo>
                    <a:pt x="34" y="79"/>
                  </a:lnTo>
                  <a:lnTo>
                    <a:pt x="35" y="79"/>
                  </a:lnTo>
                  <a:lnTo>
                    <a:pt x="36" y="80"/>
                  </a:lnTo>
                  <a:lnTo>
                    <a:pt x="37" y="80"/>
                  </a:lnTo>
                  <a:lnTo>
                    <a:pt x="38" y="80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1" y="81"/>
                  </a:lnTo>
                  <a:lnTo>
                    <a:pt x="42" y="81"/>
                  </a:lnTo>
                  <a:lnTo>
                    <a:pt x="43" y="81"/>
                  </a:lnTo>
                  <a:lnTo>
                    <a:pt x="44" y="81"/>
                  </a:lnTo>
                  <a:lnTo>
                    <a:pt x="46" y="81"/>
                  </a:lnTo>
                  <a:lnTo>
                    <a:pt x="47" y="81"/>
                  </a:lnTo>
                  <a:lnTo>
                    <a:pt x="48" y="80"/>
                  </a:lnTo>
                  <a:lnTo>
                    <a:pt x="49" y="80"/>
                  </a:lnTo>
                  <a:lnTo>
                    <a:pt x="50" y="80"/>
                  </a:lnTo>
                  <a:lnTo>
                    <a:pt x="51" y="79"/>
                  </a:lnTo>
                  <a:lnTo>
                    <a:pt x="52" y="79"/>
                  </a:lnTo>
                  <a:lnTo>
                    <a:pt x="53" y="79"/>
                  </a:lnTo>
                  <a:lnTo>
                    <a:pt x="54" y="79"/>
                  </a:lnTo>
                  <a:lnTo>
                    <a:pt x="55" y="78"/>
                  </a:lnTo>
                  <a:lnTo>
                    <a:pt x="56" y="78"/>
                  </a:lnTo>
                  <a:lnTo>
                    <a:pt x="57" y="77"/>
                  </a:lnTo>
                  <a:lnTo>
                    <a:pt x="58" y="77"/>
                  </a:lnTo>
                  <a:lnTo>
                    <a:pt x="58" y="76"/>
                  </a:lnTo>
                  <a:lnTo>
                    <a:pt x="59" y="76"/>
                  </a:lnTo>
                  <a:lnTo>
                    <a:pt x="59" y="75"/>
                  </a:lnTo>
                  <a:lnTo>
                    <a:pt x="60" y="75"/>
                  </a:lnTo>
                  <a:lnTo>
                    <a:pt x="60" y="74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1" y="72"/>
                  </a:lnTo>
                  <a:lnTo>
                    <a:pt x="61" y="71"/>
                  </a:lnTo>
                  <a:lnTo>
                    <a:pt x="61" y="70"/>
                  </a:lnTo>
                  <a:lnTo>
                    <a:pt x="61" y="69"/>
                  </a:lnTo>
                  <a:lnTo>
                    <a:pt x="61" y="68"/>
                  </a:lnTo>
                  <a:lnTo>
                    <a:pt x="61" y="67"/>
                  </a:lnTo>
                  <a:lnTo>
                    <a:pt x="60" y="66"/>
                  </a:lnTo>
                  <a:lnTo>
                    <a:pt x="60" y="65"/>
                  </a:lnTo>
                  <a:lnTo>
                    <a:pt x="59" y="65"/>
                  </a:lnTo>
                  <a:lnTo>
                    <a:pt x="59" y="64"/>
                  </a:lnTo>
                  <a:lnTo>
                    <a:pt x="58" y="64"/>
                  </a:lnTo>
                  <a:lnTo>
                    <a:pt x="57" y="63"/>
                  </a:lnTo>
                  <a:lnTo>
                    <a:pt x="56" y="63"/>
                  </a:lnTo>
                  <a:lnTo>
                    <a:pt x="55" y="62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0" y="61"/>
                  </a:lnTo>
                  <a:lnTo>
                    <a:pt x="47" y="61"/>
                  </a:lnTo>
                  <a:lnTo>
                    <a:pt x="44" y="60"/>
                  </a:lnTo>
                  <a:lnTo>
                    <a:pt x="40" y="59"/>
                  </a:lnTo>
                  <a:lnTo>
                    <a:pt x="37" y="58"/>
                  </a:lnTo>
                  <a:lnTo>
                    <a:pt x="35" y="58"/>
                  </a:lnTo>
                  <a:lnTo>
                    <a:pt x="32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5"/>
                  </a:lnTo>
                  <a:lnTo>
                    <a:pt x="20" y="54"/>
                  </a:lnTo>
                  <a:lnTo>
                    <a:pt x="18" y="54"/>
                  </a:lnTo>
                  <a:lnTo>
                    <a:pt x="17" y="53"/>
                  </a:lnTo>
                  <a:lnTo>
                    <a:pt x="15" y="52"/>
                  </a:lnTo>
                  <a:lnTo>
                    <a:pt x="14" y="52"/>
                  </a:lnTo>
                  <a:lnTo>
                    <a:pt x="13" y="51"/>
                  </a:lnTo>
                  <a:lnTo>
                    <a:pt x="11" y="50"/>
                  </a:lnTo>
                  <a:lnTo>
                    <a:pt x="10" y="49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6" y="44"/>
                  </a:lnTo>
                  <a:lnTo>
                    <a:pt x="5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1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4" y="3"/>
                  </a:lnTo>
                  <a:lnTo>
                    <a:pt x="65" y="4"/>
                  </a:lnTo>
                  <a:lnTo>
                    <a:pt x="66" y="4"/>
                  </a:lnTo>
                  <a:lnTo>
                    <a:pt x="67" y="5"/>
                  </a:lnTo>
                  <a:lnTo>
                    <a:pt x="68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5" y="11"/>
                  </a:lnTo>
                  <a:lnTo>
                    <a:pt x="76" y="12"/>
                  </a:lnTo>
                  <a:lnTo>
                    <a:pt x="77" y="13"/>
                  </a:lnTo>
                  <a:lnTo>
                    <a:pt x="78" y="14"/>
                  </a:lnTo>
                  <a:lnTo>
                    <a:pt x="78" y="16"/>
                  </a:lnTo>
                  <a:lnTo>
                    <a:pt x="79" y="17"/>
                  </a:lnTo>
                  <a:lnTo>
                    <a:pt x="79" y="19"/>
                  </a:lnTo>
                  <a:lnTo>
                    <a:pt x="79" y="20"/>
                  </a:lnTo>
                  <a:lnTo>
                    <a:pt x="80" y="21"/>
                  </a:lnTo>
                  <a:lnTo>
                    <a:pt x="81" y="23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5" y="24"/>
                  </a:lnTo>
                  <a:lnTo>
                    <a:pt x="55" y="23"/>
                  </a:lnTo>
                  <a:lnTo>
                    <a:pt x="54" y="22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50" y="18"/>
                  </a:lnTo>
                  <a:lnTo>
                    <a:pt x="49" y="17"/>
                  </a:lnTo>
                  <a:lnTo>
                    <a:pt x="48" y="17"/>
                  </a:lnTo>
                  <a:lnTo>
                    <a:pt x="47" y="17"/>
                  </a:lnTo>
                  <a:lnTo>
                    <a:pt x="46" y="16"/>
                  </a:lnTo>
                  <a:lnTo>
                    <a:pt x="45" y="16"/>
                  </a:lnTo>
                  <a:lnTo>
                    <a:pt x="44" y="16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5" y="17"/>
                  </a:lnTo>
                  <a:lnTo>
                    <a:pt x="34" y="17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1" y="18"/>
                  </a:lnTo>
                  <a:lnTo>
                    <a:pt x="30" y="18"/>
                  </a:lnTo>
                  <a:lnTo>
                    <a:pt x="29" y="19"/>
                  </a:lnTo>
                  <a:lnTo>
                    <a:pt x="28" y="19"/>
                  </a:lnTo>
                  <a:lnTo>
                    <a:pt x="27" y="20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8" y="29"/>
                  </a:lnTo>
                  <a:lnTo>
                    <a:pt x="29" y="30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35" y="32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2" y="34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8" y="35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5" y="37"/>
                  </a:lnTo>
                  <a:lnTo>
                    <a:pt x="57" y="38"/>
                  </a:lnTo>
                  <a:lnTo>
                    <a:pt x="59" y="38"/>
                  </a:lnTo>
                  <a:lnTo>
                    <a:pt x="61" y="39"/>
                  </a:lnTo>
                  <a:lnTo>
                    <a:pt x="63" y="39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8" y="40"/>
                  </a:lnTo>
                  <a:lnTo>
                    <a:pt x="70" y="41"/>
                  </a:lnTo>
                  <a:lnTo>
                    <a:pt x="71" y="42"/>
                  </a:lnTo>
                  <a:lnTo>
                    <a:pt x="73" y="43"/>
                  </a:lnTo>
                  <a:lnTo>
                    <a:pt x="74" y="43"/>
                  </a:lnTo>
                  <a:lnTo>
                    <a:pt x="75" y="44"/>
                  </a:lnTo>
                  <a:lnTo>
                    <a:pt x="76" y="45"/>
                  </a:lnTo>
                  <a:lnTo>
                    <a:pt x="78" y="46"/>
                  </a:lnTo>
                  <a:lnTo>
                    <a:pt x="79" y="46"/>
                  </a:lnTo>
                  <a:lnTo>
                    <a:pt x="79" y="47"/>
                  </a:lnTo>
                  <a:lnTo>
                    <a:pt x="79" y="48"/>
                  </a:lnTo>
                  <a:lnTo>
                    <a:pt x="80" y="49"/>
                  </a:lnTo>
                  <a:lnTo>
                    <a:pt x="81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4"/>
                  </a:lnTo>
                  <a:lnTo>
                    <a:pt x="83" y="55"/>
                  </a:lnTo>
                  <a:lnTo>
                    <a:pt x="84" y="56"/>
                  </a:lnTo>
                  <a:lnTo>
                    <a:pt x="84" y="57"/>
                  </a:lnTo>
                  <a:lnTo>
                    <a:pt x="85" y="58"/>
                  </a:lnTo>
                  <a:lnTo>
                    <a:pt x="85" y="59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6" y="64"/>
                  </a:lnTo>
                  <a:lnTo>
                    <a:pt x="86" y="66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5" y="70"/>
                  </a:lnTo>
                  <a:lnTo>
                    <a:pt x="85" y="72"/>
                  </a:lnTo>
                  <a:lnTo>
                    <a:pt x="84" y="73"/>
                  </a:lnTo>
                  <a:lnTo>
                    <a:pt x="84" y="74"/>
                  </a:lnTo>
                  <a:lnTo>
                    <a:pt x="83" y="76"/>
                  </a:lnTo>
                  <a:lnTo>
                    <a:pt x="82" y="77"/>
                  </a:lnTo>
                  <a:lnTo>
                    <a:pt x="82" y="79"/>
                  </a:lnTo>
                  <a:lnTo>
                    <a:pt x="81" y="80"/>
                  </a:lnTo>
                  <a:lnTo>
                    <a:pt x="80" y="82"/>
                  </a:lnTo>
                  <a:lnTo>
                    <a:pt x="79" y="83"/>
                  </a:lnTo>
                  <a:lnTo>
                    <a:pt x="79" y="84"/>
                  </a:lnTo>
                  <a:lnTo>
                    <a:pt x="78" y="86"/>
                  </a:lnTo>
                  <a:lnTo>
                    <a:pt x="76" y="87"/>
                  </a:lnTo>
                  <a:lnTo>
                    <a:pt x="75" y="88"/>
                  </a:lnTo>
                  <a:lnTo>
                    <a:pt x="73" y="89"/>
                  </a:lnTo>
                  <a:lnTo>
                    <a:pt x="72" y="89"/>
                  </a:lnTo>
                  <a:lnTo>
                    <a:pt x="70" y="90"/>
                  </a:lnTo>
                  <a:lnTo>
                    <a:pt x="68" y="91"/>
                  </a:lnTo>
                  <a:lnTo>
                    <a:pt x="66" y="92"/>
                  </a:lnTo>
                  <a:lnTo>
                    <a:pt x="65" y="93"/>
                  </a:lnTo>
                  <a:lnTo>
                    <a:pt x="63" y="94"/>
                  </a:lnTo>
                  <a:lnTo>
                    <a:pt x="61" y="94"/>
                  </a:lnTo>
                  <a:lnTo>
                    <a:pt x="59" y="95"/>
                  </a:lnTo>
                  <a:lnTo>
                    <a:pt x="57" y="95"/>
                  </a:lnTo>
                  <a:lnTo>
                    <a:pt x="54" y="96"/>
                  </a:lnTo>
                  <a:lnTo>
                    <a:pt x="52" y="96"/>
                  </a:lnTo>
                  <a:lnTo>
                    <a:pt x="50" y="96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3" y="97"/>
                  </a:lnTo>
                  <a:lnTo>
                    <a:pt x="40" y="97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4" y="97"/>
                  </a:lnTo>
                  <a:lnTo>
                    <a:pt x="32" y="96"/>
                  </a:lnTo>
                  <a:lnTo>
                    <a:pt x="30" y="96"/>
                  </a:lnTo>
                  <a:lnTo>
                    <a:pt x="28" y="96"/>
                  </a:lnTo>
                  <a:lnTo>
                    <a:pt x="26" y="95"/>
                  </a:lnTo>
                  <a:lnTo>
                    <a:pt x="24" y="95"/>
                  </a:lnTo>
                  <a:lnTo>
                    <a:pt x="22" y="94"/>
                  </a:lnTo>
                  <a:lnTo>
                    <a:pt x="21" y="94"/>
                  </a:lnTo>
                  <a:lnTo>
                    <a:pt x="20" y="93"/>
                  </a:lnTo>
                  <a:lnTo>
                    <a:pt x="18" y="92"/>
                  </a:lnTo>
                  <a:lnTo>
                    <a:pt x="16" y="91"/>
                  </a:lnTo>
                  <a:lnTo>
                    <a:pt x="15" y="91"/>
                  </a:lnTo>
                  <a:lnTo>
                    <a:pt x="13" y="90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9" y="88"/>
                  </a:lnTo>
                  <a:lnTo>
                    <a:pt x="8" y="86"/>
                  </a:lnTo>
                  <a:lnTo>
                    <a:pt x="7" y="85"/>
                  </a:lnTo>
                  <a:lnTo>
                    <a:pt x="7" y="84"/>
                  </a:lnTo>
                  <a:lnTo>
                    <a:pt x="6" y="83"/>
                  </a:lnTo>
                  <a:lnTo>
                    <a:pt x="5" y="82"/>
                  </a:lnTo>
                  <a:lnTo>
                    <a:pt x="4" y="80"/>
                  </a:lnTo>
                  <a:lnTo>
                    <a:pt x="3" y="79"/>
                  </a:lnTo>
                  <a:lnTo>
                    <a:pt x="2" y="77"/>
                  </a:lnTo>
                  <a:lnTo>
                    <a:pt x="2" y="76"/>
                  </a:lnTo>
                  <a:lnTo>
                    <a:pt x="1" y="74"/>
                  </a:lnTo>
                  <a:lnTo>
                    <a:pt x="0" y="73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9" name="Freeform 13">
              <a:extLst>
                <a:ext uri="{FF2B5EF4-FFF2-40B4-BE49-F238E27FC236}">
                  <a16:creationId xmlns:a16="http://schemas.microsoft.com/office/drawing/2014/main" id="{D609EB8F-6F20-418E-ADC3-762095E7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2145"/>
              <a:ext cx="53" cy="129"/>
            </a:xfrm>
            <a:custGeom>
              <a:avLst/>
              <a:gdLst>
                <a:gd name="T0" fmla="*/ 50 w 53"/>
                <a:gd name="T1" fmla="*/ 52 h 129"/>
                <a:gd name="T2" fmla="*/ 30 w 53"/>
                <a:gd name="T3" fmla="*/ 91 h 129"/>
                <a:gd name="T4" fmla="*/ 30 w 53"/>
                <a:gd name="T5" fmla="*/ 96 h 129"/>
                <a:gd name="T6" fmla="*/ 30 w 53"/>
                <a:gd name="T7" fmla="*/ 100 h 129"/>
                <a:gd name="T8" fmla="*/ 30 w 53"/>
                <a:gd name="T9" fmla="*/ 105 h 129"/>
                <a:gd name="T10" fmla="*/ 30 w 53"/>
                <a:gd name="T11" fmla="*/ 107 h 129"/>
                <a:gd name="T12" fmla="*/ 31 w 53"/>
                <a:gd name="T13" fmla="*/ 108 h 129"/>
                <a:gd name="T14" fmla="*/ 32 w 53"/>
                <a:gd name="T15" fmla="*/ 109 h 129"/>
                <a:gd name="T16" fmla="*/ 33 w 53"/>
                <a:gd name="T17" fmla="*/ 110 h 129"/>
                <a:gd name="T18" fmla="*/ 35 w 53"/>
                <a:gd name="T19" fmla="*/ 110 h 129"/>
                <a:gd name="T20" fmla="*/ 37 w 53"/>
                <a:gd name="T21" fmla="*/ 111 h 129"/>
                <a:gd name="T22" fmla="*/ 39 w 53"/>
                <a:gd name="T23" fmla="*/ 110 h 129"/>
                <a:gd name="T24" fmla="*/ 42 w 53"/>
                <a:gd name="T25" fmla="*/ 110 h 129"/>
                <a:gd name="T26" fmla="*/ 46 w 53"/>
                <a:gd name="T27" fmla="*/ 109 h 129"/>
                <a:gd name="T28" fmla="*/ 46 w 53"/>
                <a:gd name="T29" fmla="*/ 126 h 129"/>
                <a:gd name="T30" fmla="*/ 43 w 53"/>
                <a:gd name="T31" fmla="*/ 127 h 129"/>
                <a:gd name="T32" fmla="*/ 40 w 53"/>
                <a:gd name="T33" fmla="*/ 127 h 129"/>
                <a:gd name="T34" fmla="*/ 39 w 53"/>
                <a:gd name="T35" fmla="*/ 128 h 129"/>
                <a:gd name="T36" fmla="*/ 36 w 53"/>
                <a:gd name="T37" fmla="*/ 128 h 129"/>
                <a:gd name="T38" fmla="*/ 33 w 53"/>
                <a:gd name="T39" fmla="*/ 128 h 129"/>
                <a:gd name="T40" fmla="*/ 31 w 53"/>
                <a:gd name="T41" fmla="*/ 128 h 129"/>
                <a:gd name="T42" fmla="*/ 29 w 53"/>
                <a:gd name="T43" fmla="*/ 128 h 129"/>
                <a:gd name="T44" fmla="*/ 26 w 53"/>
                <a:gd name="T45" fmla="*/ 127 h 129"/>
                <a:gd name="T46" fmla="*/ 22 w 53"/>
                <a:gd name="T47" fmla="*/ 127 h 129"/>
                <a:gd name="T48" fmla="*/ 19 w 53"/>
                <a:gd name="T49" fmla="*/ 125 h 129"/>
                <a:gd name="T50" fmla="*/ 16 w 53"/>
                <a:gd name="T51" fmla="*/ 124 h 129"/>
                <a:gd name="T52" fmla="*/ 13 w 53"/>
                <a:gd name="T53" fmla="*/ 123 h 129"/>
                <a:gd name="T54" fmla="*/ 12 w 53"/>
                <a:gd name="T55" fmla="*/ 121 h 129"/>
                <a:gd name="T56" fmla="*/ 10 w 53"/>
                <a:gd name="T57" fmla="*/ 119 h 129"/>
                <a:gd name="T58" fmla="*/ 9 w 53"/>
                <a:gd name="T59" fmla="*/ 117 h 129"/>
                <a:gd name="T60" fmla="*/ 7 w 53"/>
                <a:gd name="T61" fmla="*/ 115 h 129"/>
                <a:gd name="T62" fmla="*/ 7 w 53"/>
                <a:gd name="T63" fmla="*/ 112 h 129"/>
                <a:gd name="T64" fmla="*/ 6 w 53"/>
                <a:gd name="T65" fmla="*/ 110 h 129"/>
                <a:gd name="T66" fmla="*/ 6 w 53"/>
                <a:gd name="T67" fmla="*/ 107 h 129"/>
                <a:gd name="T68" fmla="*/ 6 w 53"/>
                <a:gd name="T69" fmla="*/ 103 h 129"/>
                <a:gd name="T70" fmla="*/ 6 w 53"/>
                <a:gd name="T71" fmla="*/ 98 h 129"/>
                <a:gd name="T72" fmla="*/ 7 w 53"/>
                <a:gd name="T73" fmla="*/ 94 h 129"/>
                <a:gd name="T74" fmla="*/ 10 w 53"/>
                <a:gd name="T75" fmla="*/ 48 h 129"/>
                <a:gd name="T76" fmla="*/ 1 w 53"/>
                <a:gd name="T77" fmla="*/ 30 h 129"/>
                <a:gd name="T78" fmla="*/ 13 w 53"/>
                <a:gd name="T79" fmla="*/ 12 h 129"/>
                <a:gd name="T80" fmla="*/ 35 w 53"/>
                <a:gd name="T81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" h="129">
                  <a:moveTo>
                    <a:pt x="52" y="33"/>
                  </a:moveTo>
                  <a:lnTo>
                    <a:pt x="50" y="52"/>
                  </a:lnTo>
                  <a:lnTo>
                    <a:pt x="33" y="50"/>
                  </a:lnTo>
                  <a:lnTo>
                    <a:pt x="30" y="91"/>
                  </a:lnTo>
                  <a:lnTo>
                    <a:pt x="30" y="94"/>
                  </a:lnTo>
                  <a:lnTo>
                    <a:pt x="30" y="96"/>
                  </a:lnTo>
                  <a:lnTo>
                    <a:pt x="30" y="98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30" y="105"/>
                  </a:lnTo>
                  <a:lnTo>
                    <a:pt x="30" y="106"/>
                  </a:lnTo>
                  <a:lnTo>
                    <a:pt x="30" y="107"/>
                  </a:lnTo>
                  <a:lnTo>
                    <a:pt x="30" y="108"/>
                  </a:lnTo>
                  <a:lnTo>
                    <a:pt x="31" y="108"/>
                  </a:lnTo>
                  <a:lnTo>
                    <a:pt x="31" y="109"/>
                  </a:lnTo>
                  <a:lnTo>
                    <a:pt x="32" y="109"/>
                  </a:lnTo>
                  <a:lnTo>
                    <a:pt x="32" y="110"/>
                  </a:lnTo>
                  <a:lnTo>
                    <a:pt x="33" y="110"/>
                  </a:lnTo>
                  <a:lnTo>
                    <a:pt x="34" y="110"/>
                  </a:lnTo>
                  <a:lnTo>
                    <a:pt x="35" y="110"/>
                  </a:lnTo>
                  <a:lnTo>
                    <a:pt x="36" y="111"/>
                  </a:lnTo>
                  <a:lnTo>
                    <a:pt x="37" y="111"/>
                  </a:lnTo>
                  <a:lnTo>
                    <a:pt x="38" y="111"/>
                  </a:lnTo>
                  <a:lnTo>
                    <a:pt x="39" y="110"/>
                  </a:lnTo>
                  <a:lnTo>
                    <a:pt x="41" y="110"/>
                  </a:lnTo>
                  <a:lnTo>
                    <a:pt x="42" y="110"/>
                  </a:lnTo>
                  <a:lnTo>
                    <a:pt x="44" y="109"/>
                  </a:lnTo>
                  <a:lnTo>
                    <a:pt x="46" y="109"/>
                  </a:lnTo>
                  <a:lnTo>
                    <a:pt x="47" y="126"/>
                  </a:lnTo>
                  <a:lnTo>
                    <a:pt x="46" y="126"/>
                  </a:lnTo>
                  <a:lnTo>
                    <a:pt x="44" y="127"/>
                  </a:lnTo>
                  <a:lnTo>
                    <a:pt x="43" y="127"/>
                  </a:lnTo>
                  <a:lnTo>
                    <a:pt x="42" y="127"/>
                  </a:lnTo>
                  <a:lnTo>
                    <a:pt x="40" y="127"/>
                  </a:lnTo>
                  <a:lnTo>
                    <a:pt x="39" y="127"/>
                  </a:lnTo>
                  <a:lnTo>
                    <a:pt x="39" y="128"/>
                  </a:lnTo>
                  <a:lnTo>
                    <a:pt x="38" y="128"/>
                  </a:lnTo>
                  <a:lnTo>
                    <a:pt x="36" y="128"/>
                  </a:lnTo>
                  <a:lnTo>
                    <a:pt x="35" y="128"/>
                  </a:lnTo>
                  <a:lnTo>
                    <a:pt x="33" y="128"/>
                  </a:lnTo>
                  <a:lnTo>
                    <a:pt x="32" y="128"/>
                  </a:lnTo>
                  <a:lnTo>
                    <a:pt x="31" y="128"/>
                  </a:lnTo>
                  <a:lnTo>
                    <a:pt x="30" y="128"/>
                  </a:lnTo>
                  <a:lnTo>
                    <a:pt x="29" y="128"/>
                  </a:lnTo>
                  <a:lnTo>
                    <a:pt x="28" y="128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2" y="127"/>
                  </a:lnTo>
                  <a:lnTo>
                    <a:pt x="20" y="126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6" y="124"/>
                  </a:lnTo>
                  <a:lnTo>
                    <a:pt x="15" y="124"/>
                  </a:lnTo>
                  <a:lnTo>
                    <a:pt x="13" y="123"/>
                  </a:lnTo>
                  <a:lnTo>
                    <a:pt x="13" y="122"/>
                  </a:lnTo>
                  <a:lnTo>
                    <a:pt x="12" y="121"/>
                  </a:lnTo>
                  <a:lnTo>
                    <a:pt x="11" y="120"/>
                  </a:lnTo>
                  <a:lnTo>
                    <a:pt x="10" y="119"/>
                  </a:lnTo>
                  <a:lnTo>
                    <a:pt x="9" y="118"/>
                  </a:lnTo>
                  <a:lnTo>
                    <a:pt x="9" y="117"/>
                  </a:lnTo>
                  <a:lnTo>
                    <a:pt x="8" y="116"/>
                  </a:lnTo>
                  <a:lnTo>
                    <a:pt x="7" y="115"/>
                  </a:lnTo>
                  <a:lnTo>
                    <a:pt x="7" y="114"/>
                  </a:lnTo>
                  <a:lnTo>
                    <a:pt x="7" y="112"/>
                  </a:lnTo>
                  <a:lnTo>
                    <a:pt x="6" y="111"/>
                  </a:lnTo>
                  <a:lnTo>
                    <a:pt x="6" y="110"/>
                  </a:lnTo>
                  <a:lnTo>
                    <a:pt x="6" y="108"/>
                  </a:lnTo>
                  <a:lnTo>
                    <a:pt x="6" y="107"/>
                  </a:lnTo>
                  <a:lnTo>
                    <a:pt x="6" y="105"/>
                  </a:lnTo>
                  <a:lnTo>
                    <a:pt x="6" y="103"/>
                  </a:lnTo>
                  <a:lnTo>
                    <a:pt x="6" y="101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7" y="94"/>
                  </a:lnTo>
                  <a:lnTo>
                    <a:pt x="7" y="90"/>
                  </a:lnTo>
                  <a:lnTo>
                    <a:pt x="10" y="48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12" y="30"/>
                  </a:lnTo>
                  <a:lnTo>
                    <a:pt x="13" y="12"/>
                  </a:lnTo>
                  <a:lnTo>
                    <a:pt x="37" y="0"/>
                  </a:lnTo>
                  <a:lnTo>
                    <a:pt x="35" y="32"/>
                  </a:lnTo>
                  <a:lnTo>
                    <a:pt x="5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0" name="Freeform 14">
              <a:extLst>
                <a:ext uri="{FF2B5EF4-FFF2-40B4-BE49-F238E27FC236}">
                  <a16:creationId xmlns:a16="http://schemas.microsoft.com/office/drawing/2014/main" id="{1CB44546-43FD-4C2A-822F-1E9C76A3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2188"/>
              <a:ext cx="95" cy="98"/>
            </a:xfrm>
            <a:custGeom>
              <a:avLst/>
              <a:gdLst>
                <a:gd name="T0" fmla="*/ 4 w 95"/>
                <a:gd name="T1" fmla="*/ 30 h 98"/>
                <a:gd name="T2" fmla="*/ 8 w 95"/>
                <a:gd name="T3" fmla="*/ 22 h 98"/>
                <a:gd name="T4" fmla="*/ 13 w 95"/>
                <a:gd name="T5" fmla="*/ 14 h 98"/>
                <a:gd name="T6" fmla="*/ 21 w 95"/>
                <a:gd name="T7" fmla="*/ 8 h 98"/>
                <a:gd name="T8" fmla="*/ 28 w 95"/>
                <a:gd name="T9" fmla="*/ 4 h 98"/>
                <a:gd name="T10" fmla="*/ 37 w 95"/>
                <a:gd name="T11" fmla="*/ 1 h 98"/>
                <a:gd name="T12" fmla="*/ 48 w 95"/>
                <a:gd name="T13" fmla="*/ 0 h 98"/>
                <a:gd name="T14" fmla="*/ 57 w 95"/>
                <a:gd name="T15" fmla="*/ 1 h 98"/>
                <a:gd name="T16" fmla="*/ 68 w 95"/>
                <a:gd name="T17" fmla="*/ 4 h 98"/>
                <a:gd name="T18" fmla="*/ 74 w 95"/>
                <a:gd name="T19" fmla="*/ 8 h 98"/>
                <a:gd name="T20" fmla="*/ 79 w 95"/>
                <a:gd name="T21" fmla="*/ 11 h 98"/>
                <a:gd name="T22" fmla="*/ 84 w 95"/>
                <a:gd name="T23" fmla="*/ 17 h 98"/>
                <a:gd name="T24" fmla="*/ 87 w 95"/>
                <a:gd name="T25" fmla="*/ 23 h 98"/>
                <a:gd name="T26" fmla="*/ 91 w 95"/>
                <a:gd name="T27" fmla="*/ 28 h 98"/>
                <a:gd name="T28" fmla="*/ 93 w 95"/>
                <a:gd name="T29" fmla="*/ 35 h 98"/>
                <a:gd name="T30" fmla="*/ 94 w 95"/>
                <a:gd name="T31" fmla="*/ 43 h 98"/>
                <a:gd name="T32" fmla="*/ 93 w 95"/>
                <a:gd name="T33" fmla="*/ 56 h 98"/>
                <a:gd name="T34" fmla="*/ 89 w 95"/>
                <a:gd name="T35" fmla="*/ 69 h 98"/>
                <a:gd name="T36" fmla="*/ 86 w 95"/>
                <a:gd name="T37" fmla="*/ 75 h 98"/>
                <a:gd name="T38" fmla="*/ 82 w 95"/>
                <a:gd name="T39" fmla="*/ 81 h 98"/>
                <a:gd name="T40" fmla="*/ 77 w 95"/>
                <a:gd name="T41" fmla="*/ 86 h 98"/>
                <a:gd name="T42" fmla="*/ 71 w 95"/>
                <a:gd name="T43" fmla="*/ 90 h 98"/>
                <a:gd name="T44" fmla="*/ 66 w 95"/>
                <a:gd name="T45" fmla="*/ 93 h 98"/>
                <a:gd name="T46" fmla="*/ 59 w 95"/>
                <a:gd name="T47" fmla="*/ 96 h 98"/>
                <a:gd name="T48" fmla="*/ 52 w 95"/>
                <a:gd name="T49" fmla="*/ 97 h 98"/>
                <a:gd name="T50" fmla="*/ 42 w 95"/>
                <a:gd name="T51" fmla="*/ 97 h 98"/>
                <a:gd name="T52" fmla="*/ 31 w 95"/>
                <a:gd name="T53" fmla="*/ 94 h 98"/>
                <a:gd name="T54" fmla="*/ 23 w 95"/>
                <a:gd name="T55" fmla="*/ 91 h 98"/>
                <a:gd name="T56" fmla="*/ 15 w 95"/>
                <a:gd name="T57" fmla="*/ 86 h 98"/>
                <a:gd name="T58" fmla="*/ 8 w 95"/>
                <a:gd name="T59" fmla="*/ 79 h 98"/>
                <a:gd name="T60" fmla="*/ 4 w 95"/>
                <a:gd name="T61" fmla="*/ 72 h 98"/>
                <a:gd name="T62" fmla="*/ 1 w 95"/>
                <a:gd name="T63" fmla="*/ 62 h 98"/>
                <a:gd name="T64" fmla="*/ 0 w 95"/>
                <a:gd name="T65" fmla="*/ 53 h 98"/>
                <a:gd name="T66" fmla="*/ 1 w 95"/>
                <a:gd name="T67" fmla="*/ 41 h 98"/>
                <a:gd name="T68" fmla="*/ 24 w 95"/>
                <a:gd name="T69" fmla="*/ 49 h 98"/>
                <a:gd name="T70" fmla="*/ 24 w 95"/>
                <a:gd name="T71" fmla="*/ 58 h 98"/>
                <a:gd name="T72" fmla="*/ 26 w 95"/>
                <a:gd name="T73" fmla="*/ 67 h 98"/>
                <a:gd name="T74" fmla="*/ 31 w 95"/>
                <a:gd name="T75" fmla="*/ 73 h 98"/>
                <a:gd name="T76" fmla="*/ 37 w 95"/>
                <a:gd name="T77" fmla="*/ 77 h 98"/>
                <a:gd name="T78" fmla="*/ 44 w 95"/>
                <a:gd name="T79" fmla="*/ 79 h 98"/>
                <a:gd name="T80" fmla="*/ 51 w 95"/>
                <a:gd name="T81" fmla="*/ 78 h 98"/>
                <a:gd name="T82" fmla="*/ 57 w 95"/>
                <a:gd name="T83" fmla="*/ 74 h 98"/>
                <a:gd name="T84" fmla="*/ 63 w 95"/>
                <a:gd name="T85" fmla="*/ 69 h 98"/>
                <a:gd name="T86" fmla="*/ 67 w 95"/>
                <a:gd name="T87" fmla="*/ 60 h 98"/>
                <a:gd name="T88" fmla="*/ 70 w 95"/>
                <a:gd name="T89" fmla="*/ 49 h 98"/>
                <a:gd name="T90" fmla="*/ 70 w 95"/>
                <a:gd name="T91" fmla="*/ 40 h 98"/>
                <a:gd name="T92" fmla="*/ 69 w 95"/>
                <a:gd name="T93" fmla="*/ 32 h 98"/>
                <a:gd name="T94" fmla="*/ 65 w 95"/>
                <a:gd name="T95" fmla="*/ 25 h 98"/>
                <a:gd name="T96" fmla="*/ 60 w 95"/>
                <a:gd name="T97" fmla="*/ 21 h 98"/>
                <a:gd name="T98" fmla="*/ 53 w 95"/>
                <a:gd name="T99" fmla="*/ 18 h 98"/>
                <a:gd name="T100" fmla="*/ 46 w 95"/>
                <a:gd name="T101" fmla="*/ 18 h 98"/>
                <a:gd name="T102" fmla="*/ 39 w 95"/>
                <a:gd name="T103" fmla="*/ 21 h 98"/>
                <a:gd name="T104" fmla="*/ 34 w 95"/>
                <a:gd name="T105" fmla="*/ 25 h 98"/>
                <a:gd name="T106" fmla="*/ 29 w 95"/>
                <a:gd name="T107" fmla="*/ 33 h 98"/>
                <a:gd name="T108" fmla="*/ 26 w 95"/>
                <a:gd name="T109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98">
                  <a:moveTo>
                    <a:pt x="2" y="38"/>
                  </a:moveTo>
                  <a:lnTo>
                    <a:pt x="2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0" y="18"/>
                  </a:lnTo>
                  <a:lnTo>
                    <a:pt x="11" y="17"/>
                  </a:lnTo>
                  <a:lnTo>
                    <a:pt x="12" y="16"/>
                  </a:lnTo>
                  <a:lnTo>
                    <a:pt x="13" y="14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9" y="9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3" y="7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9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2"/>
                  </a:lnTo>
                  <a:lnTo>
                    <a:pt x="62" y="2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1" y="7"/>
                  </a:lnTo>
                  <a:lnTo>
                    <a:pt x="72" y="7"/>
                  </a:lnTo>
                  <a:lnTo>
                    <a:pt x="74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78" y="11"/>
                  </a:lnTo>
                  <a:lnTo>
                    <a:pt x="79" y="11"/>
                  </a:lnTo>
                  <a:lnTo>
                    <a:pt x="80" y="12"/>
                  </a:lnTo>
                  <a:lnTo>
                    <a:pt x="81" y="13"/>
                  </a:lnTo>
                  <a:lnTo>
                    <a:pt x="82" y="14"/>
                  </a:lnTo>
                  <a:lnTo>
                    <a:pt x="83" y="15"/>
                  </a:lnTo>
                  <a:lnTo>
                    <a:pt x="84" y="16"/>
                  </a:lnTo>
                  <a:lnTo>
                    <a:pt x="84" y="17"/>
                  </a:lnTo>
                  <a:lnTo>
                    <a:pt x="85" y="18"/>
                  </a:lnTo>
                  <a:lnTo>
                    <a:pt x="86" y="19"/>
                  </a:lnTo>
                  <a:lnTo>
                    <a:pt x="86" y="20"/>
                  </a:lnTo>
                  <a:lnTo>
                    <a:pt x="86" y="21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8" y="24"/>
                  </a:lnTo>
                  <a:lnTo>
                    <a:pt x="89" y="24"/>
                  </a:lnTo>
                  <a:lnTo>
                    <a:pt x="89" y="25"/>
                  </a:lnTo>
                  <a:lnTo>
                    <a:pt x="90" y="26"/>
                  </a:lnTo>
                  <a:lnTo>
                    <a:pt x="90" y="27"/>
                  </a:lnTo>
                  <a:lnTo>
                    <a:pt x="91" y="28"/>
                  </a:lnTo>
                  <a:lnTo>
                    <a:pt x="91" y="30"/>
                  </a:lnTo>
                  <a:lnTo>
                    <a:pt x="92" y="31"/>
                  </a:lnTo>
                  <a:lnTo>
                    <a:pt x="92" y="32"/>
                  </a:lnTo>
                  <a:lnTo>
                    <a:pt x="92" y="33"/>
                  </a:lnTo>
                  <a:lnTo>
                    <a:pt x="93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4" y="38"/>
                  </a:lnTo>
                  <a:lnTo>
                    <a:pt x="94" y="39"/>
                  </a:lnTo>
                  <a:lnTo>
                    <a:pt x="94" y="40"/>
                  </a:lnTo>
                  <a:lnTo>
                    <a:pt x="94" y="42"/>
                  </a:lnTo>
                  <a:lnTo>
                    <a:pt x="94" y="43"/>
                  </a:lnTo>
                  <a:lnTo>
                    <a:pt x="94" y="44"/>
                  </a:lnTo>
                  <a:lnTo>
                    <a:pt x="94" y="45"/>
                  </a:lnTo>
                  <a:lnTo>
                    <a:pt x="94" y="48"/>
                  </a:lnTo>
                  <a:lnTo>
                    <a:pt x="94" y="51"/>
                  </a:lnTo>
                  <a:lnTo>
                    <a:pt x="94" y="53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2" y="60"/>
                  </a:lnTo>
                  <a:lnTo>
                    <a:pt x="91" y="63"/>
                  </a:lnTo>
                  <a:lnTo>
                    <a:pt x="91" y="66"/>
                  </a:lnTo>
                  <a:lnTo>
                    <a:pt x="90" y="68"/>
                  </a:lnTo>
                  <a:lnTo>
                    <a:pt x="89" y="69"/>
                  </a:lnTo>
                  <a:lnTo>
                    <a:pt x="89" y="70"/>
                  </a:lnTo>
                  <a:lnTo>
                    <a:pt x="88" y="71"/>
                  </a:lnTo>
                  <a:lnTo>
                    <a:pt x="88" y="73"/>
                  </a:lnTo>
                  <a:lnTo>
                    <a:pt x="87" y="73"/>
                  </a:lnTo>
                  <a:lnTo>
                    <a:pt x="86" y="74"/>
                  </a:lnTo>
                  <a:lnTo>
                    <a:pt x="86" y="75"/>
                  </a:lnTo>
                  <a:lnTo>
                    <a:pt x="86" y="76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84" y="79"/>
                  </a:lnTo>
                  <a:lnTo>
                    <a:pt x="83" y="80"/>
                  </a:lnTo>
                  <a:lnTo>
                    <a:pt x="82" y="81"/>
                  </a:lnTo>
                  <a:lnTo>
                    <a:pt x="82" y="82"/>
                  </a:lnTo>
                  <a:lnTo>
                    <a:pt x="81" y="83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8" y="86"/>
                  </a:lnTo>
                  <a:lnTo>
                    <a:pt x="77" y="86"/>
                  </a:lnTo>
                  <a:lnTo>
                    <a:pt x="76" y="87"/>
                  </a:lnTo>
                  <a:lnTo>
                    <a:pt x="75" y="88"/>
                  </a:lnTo>
                  <a:lnTo>
                    <a:pt x="74" y="89"/>
                  </a:lnTo>
                  <a:lnTo>
                    <a:pt x="73" y="89"/>
                  </a:lnTo>
                  <a:lnTo>
                    <a:pt x="72" y="89"/>
                  </a:lnTo>
                  <a:lnTo>
                    <a:pt x="71" y="90"/>
                  </a:lnTo>
                  <a:lnTo>
                    <a:pt x="71" y="91"/>
                  </a:lnTo>
                  <a:lnTo>
                    <a:pt x="70" y="91"/>
                  </a:lnTo>
                  <a:lnTo>
                    <a:pt x="69" y="92"/>
                  </a:lnTo>
                  <a:lnTo>
                    <a:pt x="68" y="92"/>
                  </a:lnTo>
                  <a:lnTo>
                    <a:pt x="67" y="93"/>
                  </a:lnTo>
                  <a:lnTo>
                    <a:pt x="66" y="93"/>
                  </a:lnTo>
                  <a:lnTo>
                    <a:pt x="64" y="94"/>
                  </a:lnTo>
                  <a:lnTo>
                    <a:pt x="63" y="94"/>
                  </a:lnTo>
                  <a:lnTo>
                    <a:pt x="62" y="95"/>
                  </a:lnTo>
                  <a:lnTo>
                    <a:pt x="61" y="95"/>
                  </a:lnTo>
                  <a:lnTo>
                    <a:pt x="60" y="95"/>
                  </a:lnTo>
                  <a:lnTo>
                    <a:pt x="59" y="96"/>
                  </a:lnTo>
                  <a:lnTo>
                    <a:pt x="58" y="96"/>
                  </a:lnTo>
                  <a:lnTo>
                    <a:pt x="56" y="96"/>
                  </a:lnTo>
                  <a:lnTo>
                    <a:pt x="55" y="97"/>
                  </a:lnTo>
                  <a:lnTo>
                    <a:pt x="54" y="97"/>
                  </a:lnTo>
                  <a:lnTo>
                    <a:pt x="53" y="97"/>
                  </a:lnTo>
                  <a:lnTo>
                    <a:pt x="52" y="97"/>
                  </a:lnTo>
                  <a:lnTo>
                    <a:pt x="50" y="97"/>
                  </a:lnTo>
                  <a:lnTo>
                    <a:pt x="49" y="97"/>
                  </a:lnTo>
                  <a:lnTo>
                    <a:pt x="48" y="97"/>
                  </a:lnTo>
                  <a:lnTo>
                    <a:pt x="47" y="97"/>
                  </a:lnTo>
                  <a:lnTo>
                    <a:pt x="44" y="97"/>
                  </a:lnTo>
                  <a:lnTo>
                    <a:pt x="42" y="97"/>
                  </a:lnTo>
                  <a:lnTo>
                    <a:pt x="39" y="97"/>
                  </a:lnTo>
                  <a:lnTo>
                    <a:pt x="38" y="96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3" y="95"/>
                  </a:lnTo>
                  <a:lnTo>
                    <a:pt x="31" y="94"/>
                  </a:lnTo>
                  <a:lnTo>
                    <a:pt x="30" y="94"/>
                  </a:lnTo>
                  <a:lnTo>
                    <a:pt x="28" y="93"/>
                  </a:lnTo>
                  <a:lnTo>
                    <a:pt x="27" y="93"/>
                  </a:lnTo>
                  <a:lnTo>
                    <a:pt x="25" y="92"/>
                  </a:lnTo>
                  <a:lnTo>
                    <a:pt x="24" y="91"/>
                  </a:lnTo>
                  <a:lnTo>
                    <a:pt x="23" y="91"/>
                  </a:lnTo>
                  <a:lnTo>
                    <a:pt x="22" y="90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6" y="87"/>
                  </a:lnTo>
                  <a:lnTo>
                    <a:pt x="15" y="86"/>
                  </a:lnTo>
                  <a:lnTo>
                    <a:pt x="14" y="85"/>
                  </a:lnTo>
                  <a:lnTo>
                    <a:pt x="13" y="84"/>
                  </a:lnTo>
                  <a:lnTo>
                    <a:pt x="11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7" y="76"/>
                  </a:lnTo>
                  <a:lnTo>
                    <a:pt x="7" y="75"/>
                  </a:lnTo>
                  <a:lnTo>
                    <a:pt x="6" y="74"/>
                  </a:lnTo>
                  <a:lnTo>
                    <a:pt x="5" y="73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3" y="69"/>
                  </a:lnTo>
                  <a:lnTo>
                    <a:pt x="3" y="67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2" y="38"/>
                  </a:lnTo>
                  <a:lnTo>
                    <a:pt x="26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4" y="49"/>
                  </a:lnTo>
                  <a:lnTo>
                    <a:pt x="24" y="51"/>
                  </a:lnTo>
                  <a:lnTo>
                    <a:pt x="24" y="53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25" y="61"/>
                  </a:lnTo>
                  <a:lnTo>
                    <a:pt x="25" y="63"/>
                  </a:lnTo>
                  <a:lnTo>
                    <a:pt x="25" y="64"/>
                  </a:lnTo>
                  <a:lnTo>
                    <a:pt x="26" y="65"/>
                  </a:lnTo>
                  <a:lnTo>
                    <a:pt x="26" y="67"/>
                  </a:lnTo>
                  <a:lnTo>
                    <a:pt x="27" y="68"/>
                  </a:lnTo>
                  <a:lnTo>
                    <a:pt x="28" y="69"/>
                  </a:lnTo>
                  <a:lnTo>
                    <a:pt x="28" y="70"/>
                  </a:lnTo>
                  <a:lnTo>
                    <a:pt x="29" y="71"/>
                  </a:lnTo>
                  <a:lnTo>
                    <a:pt x="30" y="72"/>
                  </a:lnTo>
                  <a:lnTo>
                    <a:pt x="31" y="73"/>
                  </a:lnTo>
                  <a:lnTo>
                    <a:pt x="32" y="74"/>
                  </a:lnTo>
                  <a:lnTo>
                    <a:pt x="33" y="75"/>
                  </a:lnTo>
                  <a:lnTo>
                    <a:pt x="34" y="76"/>
                  </a:lnTo>
                  <a:lnTo>
                    <a:pt x="35" y="76"/>
                  </a:lnTo>
                  <a:lnTo>
                    <a:pt x="36" y="77"/>
                  </a:lnTo>
                  <a:lnTo>
                    <a:pt x="37" y="77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40" y="79"/>
                  </a:lnTo>
                  <a:lnTo>
                    <a:pt x="42" y="79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5" y="79"/>
                  </a:lnTo>
                  <a:lnTo>
                    <a:pt x="46" y="79"/>
                  </a:lnTo>
                  <a:lnTo>
                    <a:pt x="47" y="79"/>
                  </a:lnTo>
                  <a:lnTo>
                    <a:pt x="49" y="79"/>
                  </a:lnTo>
                  <a:lnTo>
                    <a:pt x="50" y="78"/>
                  </a:lnTo>
                  <a:lnTo>
                    <a:pt x="51" y="78"/>
                  </a:lnTo>
                  <a:lnTo>
                    <a:pt x="52" y="78"/>
                  </a:lnTo>
                  <a:lnTo>
                    <a:pt x="53" y="77"/>
                  </a:lnTo>
                  <a:lnTo>
                    <a:pt x="54" y="77"/>
                  </a:lnTo>
                  <a:lnTo>
                    <a:pt x="55" y="76"/>
                  </a:lnTo>
                  <a:lnTo>
                    <a:pt x="56" y="75"/>
                  </a:lnTo>
                  <a:lnTo>
                    <a:pt x="57" y="74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0" y="72"/>
                  </a:lnTo>
                  <a:lnTo>
                    <a:pt x="61" y="71"/>
                  </a:lnTo>
                  <a:lnTo>
                    <a:pt x="62" y="70"/>
                  </a:lnTo>
                  <a:lnTo>
                    <a:pt x="63" y="69"/>
                  </a:lnTo>
                  <a:lnTo>
                    <a:pt x="64" y="67"/>
                  </a:lnTo>
                  <a:lnTo>
                    <a:pt x="64" y="66"/>
                  </a:lnTo>
                  <a:lnTo>
                    <a:pt x="65" y="64"/>
                  </a:lnTo>
                  <a:lnTo>
                    <a:pt x="66" y="63"/>
                  </a:lnTo>
                  <a:lnTo>
                    <a:pt x="67" y="61"/>
                  </a:lnTo>
                  <a:lnTo>
                    <a:pt x="67" y="60"/>
                  </a:lnTo>
                  <a:lnTo>
                    <a:pt x="68" y="58"/>
                  </a:lnTo>
                  <a:lnTo>
                    <a:pt x="68" y="57"/>
                  </a:lnTo>
                  <a:lnTo>
                    <a:pt x="69" y="55"/>
                  </a:lnTo>
                  <a:lnTo>
                    <a:pt x="69" y="53"/>
                  </a:lnTo>
                  <a:lnTo>
                    <a:pt x="70" y="51"/>
                  </a:lnTo>
                  <a:lnTo>
                    <a:pt x="70" y="49"/>
                  </a:lnTo>
                  <a:lnTo>
                    <a:pt x="70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3"/>
                  </a:lnTo>
                  <a:lnTo>
                    <a:pt x="70" y="41"/>
                  </a:lnTo>
                  <a:lnTo>
                    <a:pt x="70" y="40"/>
                  </a:lnTo>
                  <a:lnTo>
                    <a:pt x="70" y="39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70" y="34"/>
                  </a:lnTo>
                  <a:lnTo>
                    <a:pt x="69" y="33"/>
                  </a:lnTo>
                  <a:lnTo>
                    <a:pt x="69" y="32"/>
                  </a:lnTo>
                  <a:lnTo>
                    <a:pt x="68" y="30"/>
                  </a:lnTo>
                  <a:lnTo>
                    <a:pt x="68" y="29"/>
                  </a:lnTo>
                  <a:lnTo>
                    <a:pt x="67" y="28"/>
                  </a:lnTo>
                  <a:lnTo>
                    <a:pt x="66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3" y="24"/>
                  </a:lnTo>
                  <a:lnTo>
                    <a:pt x="62" y="23"/>
                  </a:lnTo>
                  <a:lnTo>
                    <a:pt x="62" y="22"/>
                  </a:lnTo>
                  <a:lnTo>
                    <a:pt x="61" y="22"/>
                  </a:lnTo>
                  <a:lnTo>
                    <a:pt x="60" y="21"/>
                  </a:lnTo>
                  <a:lnTo>
                    <a:pt x="59" y="20"/>
                  </a:lnTo>
                  <a:lnTo>
                    <a:pt x="58" y="20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4" y="19"/>
                  </a:lnTo>
                  <a:lnTo>
                    <a:pt x="53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20"/>
                  </a:lnTo>
                  <a:lnTo>
                    <a:pt x="40" y="20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6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33" y="26"/>
                  </a:lnTo>
                  <a:lnTo>
                    <a:pt x="32" y="27"/>
                  </a:lnTo>
                  <a:lnTo>
                    <a:pt x="32" y="29"/>
                  </a:lnTo>
                  <a:lnTo>
                    <a:pt x="31" y="30"/>
                  </a:lnTo>
                  <a:lnTo>
                    <a:pt x="30" y="31"/>
                  </a:lnTo>
                  <a:lnTo>
                    <a:pt x="29" y="33"/>
                  </a:lnTo>
                  <a:lnTo>
                    <a:pt x="29" y="34"/>
                  </a:lnTo>
                  <a:lnTo>
                    <a:pt x="28" y="36"/>
                  </a:lnTo>
                  <a:lnTo>
                    <a:pt x="27" y="37"/>
                  </a:lnTo>
                  <a:lnTo>
                    <a:pt x="27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1" name="Freeform 15">
              <a:extLst>
                <a:ext uri="{FF2B5EF4-FFF2-40B4-BE49-F238E27FC236}">
                  <a16:creationId xmlns:a16="http://schemas.microsoft.com/office/drawing/2014/main" id="{FE1D7908-B16F-4E67-9F0D-F1A76F1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213"/>
              <a:ext cx="103" cy="117"/>
            </a:xfrm>
            <a:custGeom>
              <a:avLst/>
              <a:gdLst>
                <a:gd name="T0" fmla="*/ 54 w 103"/>
                <a:gd name="T1" fmla="*/ 106 h 117"/>
                <a:gd name="T2" fmla="*/ 72 w 103"/>
                <a:gd name="T3" fmla="*/ 60 h 117"/>
                <a:gd name="T4" fmla="*/ 73 w 103"/>
                <a:gd name="T5" fmla="*/ 57 h 117"/>
                <a:gd name="T6" fmla="*/ 74 w 103"/>
                <a:gd name="T7" fmla="*/ 52 h 117"/>
                <a:gd name="T8" fmla="*/ 76 w 103"/>
                <a:gd name="T9" fmla="*/ 48 h 117"/>
                <a:gd name="T10" fmla="*/ 77 w 103"/>
                <a:gd name="T11" fmla="*/ 44 h 117"/>
                <a:gd name="T12" fmla="*/ 77 w 103"/>
                <a:gd name="T13" fmla="*/ 42 h 117"/>
                <a:gd name="T14" fmla="*/ 77 w 103"/>
                <a:gd name="T15" fmla="*/ 39 h 117"/>
                <a:gd name="T16" fmla="*/ 76 w 103"/>
                <a:gd name="T17" fmla="*/ 37 h 117"/>
                <a:gd name="T18" fmla="*/ 75 w 103"/>
                <a:gd name="T19" fmla="*/ 35 h 117"/>
                <a:gd name="T20" fmla="*/ 74 w 103"/>
                <a:gd name="T21" fmla="*/ 33 h 117"/>
                <a:gd name="T22" fmla="*/ 73 w 103"/>
                <a:gd name="T23" fmla="*/ 32 h 117"/>
                <a:gd name="T24" fmla="*/ 71 w 103"/>
                <a:gd name="T25" fmla="*/ 30 h 117"/>
                <a:gd name="T26" fmla="*/ 69 w 103"/>
                <a:gd name="T27" fmla="*/ 29 h 117"/>
                <a:gd name="T28" fmla="*/ 66 w 103"/>
                <a:gd name="T29" fmla="*/ 29 h 117"/>
                <a:gd name="T30" fmla="*/ 64 w 103"/>
                <a:gd name="T31" fmla="*/ 29 h 117"/>
                <a:gd name="T32" fmla="*/ 62 w 103"/>
                <a:gd name="T33" fmla="*/ 29 h 117"/>
                <a:gd name="T34" fmla="*/ 60 w 103"/>
                <a:gd name="T35" fmla="*/ 29 h 117"/>
                <a:gd name="T36" fmla="*/ 58 w 103"/>
                <a:gd name="T37" fmla="*/ 29 h 117"/>
                <a:gd name="T38" fmla="*/ 56 w 103"/>
                <a:gd name="T39" fmla="*/ 29 h 117"/>
                <a:gd name="T40" fmla="*/ 54 w 103"/>
                <a:gd name="T41" fmla="*/ 29 h 117"/>
                <a:gd name="T42" fmla="*/ 51 w 103"/>
                <a:gd name="T43" fmla="*/ 31 h 117"/>
                <a:gd name="T44" fmla="*/ 49 w 103"/>
                <a:gd name="T45" fmla="*/ 33 h 117"/>
                <a:gd name="T46" fmla="*/ 47 w 103"/>
                <a:gd name="T47" fmla="*/ 35 h 117"/>
                <a:gd name="T48" fmla="*/ 45 w 103"/>
                <a:gd name="T49" fmla="*/ 38 h 117"/>
                <a:gd name="T50" fmla="*/ 43 w 103"/>
                <a:gd name="T51" fmla="*/ 43 h 117"/>
                <a:gd name="T52" fmla="*/ 41 w 103"/>
                <a:gd name="T53" fmla="*/ 48 h 117"/>
                <a:gd name="T54" fmla="*/ 39 w 103"/>
                <a:gd name="T55" fmla="*/ 51 h 117"/>
                <a:gd name="T56" fmla="*/ 38 w 103"/>
                <a:gd name="T57" fmla="*/ 55 h 117"/>
                <a:gd name="T58" fmla="*/ 0 w 103"/>
                <a:gd name="T59" fmla="*/ 87 h 117"/>
                <a:gd name="T60" fmla="*/ 56 w 103"/>
                <a:gd name="T61" fmla="*/ 9 h 117"/>
                <a:gd name="T62" fmla="*/ 52 w 103"/>
                <a:gd name="T63" fmla="*/ 20 h 117"/>
                <a:gd name="T64" fmla="*/ 54 w 103"/>
                <a:gd name="T65" fmla="*/ 19 h 117"/>
                <a:gd name="T66" fmla="*/ 56 w 103"/>
                <a:gd name="T67" fmla="*/ 18 h 117"/>
                <a:gd name="T68" fmla="*/ 58 w 103"/>
                <a:gd name="T69" fmla="*/ 17 h 117"/>
                <a:gd name="T70" fmla="*/ 60 w 103"/>
                <a:gd name="T71" fmla="*/ 16 h 117"/>
                <a:gd name="T72" fmla="*/ 63 w 103"/>
                <a:gd name="T73" fmla="*/ 15 h 117"/>
                <a:gd name="T74" fmla="*/ 65 w 103"/>
                <a:gd name="T75" fmla="*/ 14 h 117"/>
                <a:gd name="T76" fmla="*/ 67 w 103"/>
                <a:gd name="T77" fmla="*/ 14 h 117"/>
                <a:gd name="T78" fmla="*/ 69 w 103"/>
                <a:gd name="T79" fmla="*/ 14 h 117"/>
                <a:gd name="T80" fmla="*/ 71 w 103"/>
                <a:gd name="T81" fmla="*/ 13 h 117"/>
                <a:gd name="T82" fmla="*/ 74 w 103"/>
                <a:gd name="T83" fmla="*/ 13 h 117"/>
                <a:gd name="T84" fmla="*/ 76 w 103"/>
                <a:gd name="T85" fmla="*/ 14 h 117"/>
                <a:gd name="T86" fmla="*/ 79 w 103"/>
                <a:gd name="T87" fmla="*/ 14 h 117"/>
                <a:gd name="T88" fmla="*/ 83 w 103"/>
                <a:gd name="T89" fmla="*/ 16 h 117"/>
                <a:gd name="T90" fmla="*/ 87 w 103"/>
                <a:gd name="T91" fmla="*/ 17 h 117"/>
                <a:gd name="T92" fmla="*/ 90 w 103"/>
                <a:gd name="T93" fmla="*/ 19 h 117"/>
                <a:gd name="T94" fmla="*/ 93 w 103"/>
                <a:gd name="T95" fmla="*/ 21 h 117"/>
                <a:gd name="T96" fmla="*/ 94 w 103"/>
                <a:gd name="T97" fmla="*/ 23 h 117"/>
                <a:gd name="T98" fmla="*/ 96 w 103"/>
                <a:gd name="T99" fmla="*/ 25 h 117"/>
                <a:gd name="T100" fmla="*/ 98 w 103"/>
                <a:gd name="T101" fmla="*/ 28 h 117"/>
                <a:gd name="T102" fmla="*/ 100 w 103"/>
                <a:gd name="T103" fmla="*/ 30 h 117"/>
                <a:gd name="T104" fmla="*/ 101 w 103"/>
                <a:gd name="T105" fmla="*/ 32 h 117"/>
                <a:gd name="T106" fmla="*/ 102 w 103"/>
                <a:gd name="T107" fmla="*/ 35 h 117"/>
                <a:gd name="T108" fmla="*/ 102 w 103"/>
                <a:gd name="T109" fmla="*/ 38 h 117"/>
                <a:gd name="T110" fmla="*/ 102 w 103"/>
                <a:gd name="T111" fmla="*/ 41 h 117"/>
                <a:gd name="T112" fmla="*/ 102 w 103"/>
                <a:gd name="T113" fmla="*/ 44 h 117"/>
                <a:gd name="T114" fmla="*/ 102 w 103"/>
                <a:gd name="T115" fmla="*/ 47 h 117"/>
                <a:gd name="T116" fmla="*/ 101 w 103"/>
                <a:gd name="T117" fmla="*/ 50 h 117"/>
                <a:gd name="T118" fmla="*/ 100 w 103"/>
                <a:gd name="T119" fmla="*/ 54 h 117"/>
                <a:gd name="T120" fmla="*/ 98 w 103"/>
                <a:gd name="T121" fmla="*/ 59 h 117"/>
                <a:gd name="T122" fmla="*/ 77 w 103"/>
                <a:gd name="T12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117">
                  <a:moveTo>
                    <a:pt x="77" y="116"/>
                  </a:moveTo>
                  <a:lnTo>
                    <a:pt x="54" y="106"/>
                  </a:lnTo>
                  <a:lnTo>
                    <a:pt x="71" y="62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73" y="57"/>
                  </a:lnTo>
                  <a:lnTo>
                    <a:pt x="73" y="55"/>
                  </a:lnTo>
                  <a:lnTo>
                    <a:pt x="74" y="52"/>
                  </a:lnTo>
                  <a:lnTo>
                    <a:pt x="75" y="50"/>
                  </a:lnTo>
                  <a:lnTo>
                    <a:pt x="76" y="48"/>
                  </a:lnTo>
                  <a:lnTo>
                    <a:pt x="76" y="46"/>
                  </a:lnTo>
                  <a:lnTo>
                    <a:pt x="77" y="44"/>
                  </a:lnTo>
                  <a:lnTo>
                    <a:pt x="77" y="43"/>
                  </a:lnTo>
                  <a:lnTo>
                    <a:pt x="77" y="42"/>
                  </a:lnTo>
                  <a:lnTo>
                    <a:pt x="77" y="41"/>
                  </a:lnTo>
                  <a:lnTo>
                    <a:pt x="77" y="39"/>
                  </a:lnTo>
                  <a:lnTo>
                    <a:pt x="76" y="38"/>
                  </a:lnTo>
                  <a:lnTo>
                    <a:pt x="76" y="37"/>
                  </a:lnTo>
                  <a:lnTo>
                    <a:pt x="76" y="36"/>
                  </a:lnTo>
                  <a:lnTo>
                    <a:pt x="75" y="35"/>
                  </a:lnTo>
                  <a:lnTo>
                    <a:pt x="75" y="34"/>
                  </a:lnTo>
                  <a:lnTo>
                    <a:pt x="74" y="33"/>
                  </a:lnTo>
                  <a:lnTo>
                    <a:pt x="73" y="33"/>
                  </a:lnTo>
                  <a:lnTo>
                    <a:pt x="73" y="32"/>
                  </a:lnTo>
                  <a:lnTo>
                    <a:pt x="72" y="31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69" y="29"/>
                  </a:lnTo>
                  <a:lnTo>
                    <a:pt x="68" y="29"/>
                  </a:lnTo>
                  <a:lnTo>
                    <a:pt x="66" y="29"/>
                  </a:lnTo>
                  <a:lnTo>
                    <a:pt x="65" y="29"/>
                  </a:lnTo>
                  <a:lnTo>
                    <a:pt x="64" y="29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29"/>
                  </a:lnTo>
                  <a:lnTo>
                    <a:pt x="56" y="29"/>
                  </a:lnTo>
                  <a:lnTo>
                    <a:pt x="55" y="29"/>
                  </a:lnTo>
                  <a:lnTo>
                    <a:pt x="54" y="29"/>
                  </a:lnTo>
                  <a:lnTo>
                    <a:pt x="53" y="30"/>
                  </a:lnTo>
                  <a:lnTo>
                    <a:pt x="51" y="31"/>
                  </a:lnTo>
                  <a:lnTo>
                    <a:pt x="50" y="32"/>
                  </a:lnTo>
                  <a:lnTo>
                    <a:pt x="49" y="33"/>
                  </a:lnTo>
                  <a:lnTo>
                    <a:pt x="48" y="34"/>
                  </a:lnTo>
                  <a:lnTo>
                    <a:pt x="47" y="35"/>
                  </a:lnTo>
                  <a:lnTo>
                    <a:pt x="46" y="37"/>
                  </a:lnTo>
                  <a:lnTo>
                    <a:pt x="45" y="38"/>
                  </a:lnTo>
                  <a:lnTo>
                    <a:pt x="44" y="41"/>
                  </a:lnTo>
                  <a:lnTo>
                    <a:pt x="43" y="43"/>
                  </a:lnTo>
                  <a:lnTo>
                    <a:pt x="42" y="46"/>
                  </a:lnTo>
                  <a:lnTo>
                    <a:pt x="41" y="48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8" y="55"/>
                  </a:lnTo>
                  <a:lnTo>
                    <a:pt x="23" y="95"/>
                  </a:lnTo>
                  <a:lnTo>
                    <a:pt x="0" y="87"/>
                  </a:lnTo>
                  <a:lnTo>
                    <a:pt x="32" y="0"/>
                  </a:lnTo>
                  <a:lnTo>
                    <a:pt x="56" y="9"/>
                  </a:lnTo>
                  <a:lnTo>
                    <a:pt x="51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4" y="19"/>
                  </a:lnTo>
                  <a:lnTo>
                    <a:pt x="55" y="18"/>
                  </a:lnTo>
                  <a:lnTo>
                    <a:pt x="56" y="18"/>
                  </a:lnTo>
                  <a:lnTo>
                    <a:pt x="57" y="17"/>
                  </a:lnTo>
                  <a:lnTo>
                    <a:pt x="58" y="17"/>
                  </a:lnTo>
                  <a:lnTo>
                    <a:pt x="59" y="16"/>
                  </a:lnTo>
                  <a:lnTo>
                    <a:pt x="60" y="16"/>
                  </a:lnTo>
                  <a:lnTo>
                    <a:pt x="62" y="15"/>
                  </a:lnTo>
                  <a:lnTo>
                    <a:pt x="63" y="15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6" y="14"/>
                  </a:lnTo>
                  <a:lnTo>
                    <a:pt x="67" y="14"/>
                  </a:lnTo>
                  <a:lnTo>
                    <a:pt x="68" y="14"/>
                  </a:lnTo>
                  <a:lnTo>
                    <a:pt x="69" y="14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3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4"/>
                  </a:lnTo>
                  <a:lnTo>
                    <a:pt x="77" y="14"/>
                  </a:lnTo>
                  <a:lnTo>
                    <a:pt x="79" y="14"/>
                  </a:lnTo>
                  <a:lnTo>
                    <a:pt x="81" y="15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87" y="17"/>
                  </a:lnTo>
                  <a:lnTo>
                    <a:pt x="88" y="18"/>
                  </a:lnTo>
                  <a:lnTo>
                    <a:pt x="90" y="19"/>
                  </a:lnTo>
                  <a:lnTo>
                    <a:pt x="92" y="20"/>
                  </a:lnTo>
                  <a:lnTo>
                    <a:pt x="93" y="21"/>
                  </a:lnTo>
                  <a:lnTo>
                    <a:pt x="94" y="22"/>
                  </a:lnTo>
                  <a:lnTo>
                    <a:pt x="94" y="23"/>
                  </a:lnTo>
                  <a:lnTo>
                    <a:pt x="95" y="24"/>
                  </a:lnTo>
                  <a:lnTo>
                    <a:pt x="96" y="25"/>
                  </a:lnTo>
                  <a:lnTo>
                    <a:pt x="97" y="26"/>
                  </a:lnTo>
                  <a:lnTo>
                    <a:pt x="98" y="28"/>
                  </a:lnTo>
                  <a:lnTo>
                    <a:pt x="99" y="29"/>
                  </a:lnTo>
                  <a:lnTo>
                    <a:pt x="100" y="30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4"/>
                  </a:lnTo>
                  <a:lnTo>
                    <a:pt x="102" y="35"/>
                  </a:lnTo>
                  <a:lnTo>
                    <a:pt x="102" y="37"/>
                  </a:lnTo>
                  <a:lnTo>
                    <a:pt x="102" y="38"/>
                  </a:lnTo>
                  <a:lnTo>
                    <a:pt x="102" y="40"/>
                  </a:lnTo>
                  <a:lnTo>
                    <a:pt x="102" y="41"/>
                  </a:lnTo>
                  <a:lnTo>
                    <a:pt x="102" y="43"/>
                  </a:lnTo>
                  <a:lnTo>
                    <a:pt x="102" y="44"/>
                  </a:lnTo>
                  <a:lnTo>
                    <a:pt x="102" y="46"/>
                  </a:lnTo>
                  <a:lnTo>
                    <a:pt x="102" y="47"/>
                  </a:lnTo>
                  <a:lnTo>
                    <a:pt x="102" y="48"/>
                  </a:lnTo>
                  <a:lnTo>
                    <a:pt x="101" y="50"/>
                  </a:lnTo>
                  <a:lnTo>
                    <a:pt x="101" y="52"/>
                  </a:lnTo>
                  <a:lnTo>
                    <a:pt x="100" y="54"/>
                  </a:lnTo>
                  <a:lnTo>
                    <a:pt x="99" y="57"/>
                  </a:lnTo>
                  <a:lnTo>
                    <a:pt x="98" y="59"/>
                  </a:lnTo>
                  <a:lnTo>
                    <a:pt x="97" y="62"/>
                  </a:lnTo>
                  <a:lnTo>
                    <a:pt x="7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2" name="Freeform 16">
              <a:extLst>
                <a:ext uri="{FF2B5EF4-FFF2-40B4-BE49-F238E27FC236}">
                  <a16:creationId xmlns:a16="http://schemas.microsoft.com/office/drawing/2014/main" id="{871494D1-3DCC-429D-B930-28FF5093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" y="2272"/>
              <a:ext cx="92" cy="99"/>
            </a:xfrm>
            <a:custGeom>
              <a:avLst/>
              <a:gdLst>
                <a:gd name="T0" fmla="*/ 67 w 92"/>
                <a:gd name="T1" fmla="*/ 90 h 99"/>
                <a:gd name="T2" fmla="*/ 60 w 92"/>
                <a:gd name="T3" fmla="*/ 95 h 99"/>
                <a:gd name="T4" fmla="*/ 53 w 92"/>
                <a:gd name="T5" fmla="*/ 97 h 99"/>
                <a:gd name="T6" fmla="*/ 45 w 92"/>
                <a:gd name="T7" fmla="*/ 98 h 99"/>
                <a:gd name="T8" fmla="*/ 38 w 92"/>
                <a:gd name="T9" fmla="*/ 97 h 99"/>
                <a:gd name="T10" fmla="*/ 29 w 92"/>
                <a:gd name="T11" fmla="*/ 95 h 99"/>
                <a:gd name="T12" fmla="*/ 22 w 92"/>
                <a:gd name="T13" fmla="*/ 91 h 99"/>
                <a:gd name="T14" fmla="*/ 16 w 92"/>
                <a:gd name="T15" fmla="*/ 87 h 99"/>
                <a:gd name="T16" fmla="*/ 11 w 92"/>
                <a:gd name="T17" fmla="*/ 83 h 99"/>
                <a:gd name="T18" fmla="*/ 8 w 92"/>
                <a:gd name="T19" fmla="*/ 78 h 99"/>
                <a:gd name="T20" fmla="*/ 4 w 92"/>
                <a:gd name="T21" fmla="*/ 74 h 99"/>
                <a:gd name="T22" fmla="*/ 2 w 92"/>
                <a:gd name="T23" fmla="*/ 68 h 99"/>
                <a:gd name="T24" fmla="*/ 1 w 92"/>
                <a:gd name="T25" fmla="*/ 62 h 99"/>
                <a:gd name="T26" fmla="*/ 0 w 92"/>
                <a:gd name="T27" fmla="*/ 53 h 99"/>
                <a:gd name="T28" fmla="*/ 2 w 92"/>
                <a:gd name="T29" fmla="*/ 42 h 99"/>
                <a:gd name="T30" fmla="*/ 7 w 92"/>
                <a:gd name="T31" fmla="*/ 32 h 99"/>
                <a:gd name="T32" fmla="*/ 11 w 92"/>
                <a:gd name="T33" fmla="*/ 25 h 99"/>
                <a:gd name="T34" fmla="*/ 15 w 92"/>
                <a:gd name="T35" fmla="*/ 19 h 99"/>
                <a:gd name="T36" fmla="*/ 19 w 92"/>
                <a:gd name="T37" fmla="*/ 14 h 99"/>
                <a:gd name="T38" fmla="*/ 23 w 92"/>
                <a:gd name="T39" fmla="*/ 10 h 99"/>
                <a:gd name="T40" fmla="*/ 27 w 92"/>
                <a:gd name="T41" fmla="*/ 7 h 99"/>
                <a:gd name="T42" fmla="*/ 33 w 92"/>
                <a:gd name="T43" fmla="*/ 4 h 99"/>
                <a:gd name="T44" fmla="*/ 38 w 92"/>
                <a:gd name="T45" fmla="*/ 2 h 99"/>
                <a:gd name="T46" fmla="*/ 44 w 92"/>
                <a:gd name="T47" fmla="*/ 1 h 99"/>
                <a:gd name="T48" fmla="*/ 49 w 92"/>
                <a:gd name="T49" fmla="*/ 0 h 99"/>
                <a:gd name="T50" fmla="*/ 57 w 92"/>
                <a:gd name="T51" fmla="*/ 1 h 99"/>
                <a:gd name="T52" fmla="*/ 68 w 92"/>
                <a:gd name="T53" fmla="*/ 5 h 99"/>
                <a:gd name="T54" fmla="*/ 73 w 92"/>
                <a:gd name="T55" fmla="*/ 8 h 99"/>
                <a:gd name="T56" fmla="*/ 78 w 92"/>
                <a:gd name="T57" fmla="*/ 12 h 99"/>
                <a:gd name="T58" fmla="*/ 82 w 92"/>
                <a:gd name="T59" fmla="*/ 16 h 99"/>
                <a:gd name="T60" fmla="*/ 85 w 92"/>
                <a:gd name="T61" fmla="*/ 21 h 99"/>
                <a:gd name="T62" fmla="*/ 88 w 92"/>
                <a:gd name="T63" fmla="*/ 25 h 99"/>
                <a:gd name="T64" fmla="*/ 89 w 92"/>
                <a:gd name="T65" fmla="*/ 31 h 99"/>
                <a:gd name="T66" fmla="*/ 91 w 92"/>
                <a:gd name="T67" fmla="*/ 36 h 99"/>
                <a:gd name="T68" fmla="*/ 91 w 92"/>
                <a:gd name="T69" fmla="*/ 42 h 99"/>
                <a:gd name="T70" fmla="*/ 90 w 92"/>
                <a:gd name="T71" fmla="*/ 48 h 99"/>
                <a:gd name="T72" fmla="*/ 89 w 92"/>
                <a:gd name="T73" fmla="*/ 55 h 99"/>
                <a:gd name="T74" fmla="*/ 85 w 92"/>
                <a:gd name="T75" fmla="*/ 63 h 99"/>
                <a:gd name="T76" fmla="*/ 83 w 92"/>
                <a:gd name="T77" fmla="*/ 71 h 99"/>
                <a:gd name="T78" fmla="*/ 26 w 92"/>
                <a:gd name="T79" fmla="*/ 46 h 99"/>
                <a:gd name="T80" fmla="*/ 23 w 92"/>
                <a:gd name="T81" fmla="*/ 53 h 99"/>
                <a:gd name="T82" fmla="*/ 23 w 92"/>
                <a:gd name="T83" fmla="*/ 59 h 99"/>
                <a:gd name="T84" fmla="*/ 23 w 92"/>
                <a:gd name="T85" fmla="*/ 64 h 99"/>
                <a:gd name="T86" fmla="*/ 24 w 92"/>
                <a:gd name="T87" fmla="*/ 69 h 99"/>
                <a:gd name="T88" fmla="*/ 28 w 92"/>
                <a:gd name="T89" fmla="*/ 74 h 99"/>
                <a:gd name="T90" fmla="*/ 33 w 92"/>
                <a:gd name="T91" fmla="*/ 77 h 99"/>
                <a:gd name="T92" fmla="*/ 39 w 92"/>
                <a:gd name="T93" fmla="*/ 78 h 99"/>
                <a:gd name="T94" fmla="*/ 45 w 92"/>
                <a:gd name="T95" fmla="*/ 77 h 99"/>
                <a:gd name="T96" fmla="*/ 51 w 92"/>
                <a:gd name="T97" fmla="*/ 74 h 99"/>
                <a:gd name="T98" fmla="*/ 68 w 92"/>
                <a:gd name="T99" fmla="*/ 46 h 99"/>
                <a:gd name="T100" fmla="*/ 69 w 92"/>
                <a:gd name="T101" fmla="*/ 41 h 99"/>
                <a:gd name="T102" fmla="*/ 69 w 92"/>
                <a:gd name="T103" fmla="*/ 35 h 99"/>
                <a:gd name="T104" fmla="*/ 68 w 92"/>
                <a:gd name="T105" fmla="*/ 30 h 99"/>
                <a:gd name="T106" fmla="*/ 66 w 92"/>
                <a:gd name="T107" fmla="*/ 26 h 99"/>
                <a:gd name="T108" fmla="*/ 62 w 92"/>
                <a:gd name="T109" fmla="*/ 23 h 99"/>
                <a:gd name="T110" fmla="*/ 57 w 92"/>
                <a:gd name="T111" fmla="*/ 20 h 99"/>
                <a:gd name="T112" fmla="*/ 52 w 92"/>
                <a:gd name="T113" fmla="*/ 20 h 99"/>
                <a:gd name="T114" fmla="*/ 47 w 92"/>
                <a:gd name="T115" fmla="*/ 21 h 99"/>
                <a:gd name="T116" fmla="*/ 42 w 92"/>
                <a:gd name="T117" fmla="*/ 24 h 99"/>
                <a:gd name="T118" fmla="*/ 38 w 92"/>
                <a:gd name="T119" fmla="*/ 27 h 99"/>
                <a:gd name="T120" fmla="*/ 35 w 92"/>
                <a:gd name="T121" fmla="*/ 3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99">
                  <a:moveTo>
                    <a:pt x="51" y="74"/>
                  </a:move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7" y="90"/>
                  </a:lnTo>
                  <a:lnTo>
                    <a:pt x="66" y="91"/>
                  </a:lnTo>
                  <a:lnTo>
                    <a:pt x="64" y="92"/>
                  </a:lnTo>
                  <a:lnTo>
                    <a:pt x="63" y="93"/>
                  </a:lnTo>
                  <a:lnTo>
                    <a:pt x="61" y="94"/>
                  </a:lnTo>
                  <a:lnTo>
                    <a:pt x="60" y="95"/>
                  </a:lnTo>
                  <a:lnTo>
                    <a:pt x="58" y="95"/>
                  </a:lnTo>
                  <a:lnTo>
                    <a:pt x="57" y="96"/>
                  </a:lnTo>
                  <a:lnTo>
                    <a:pt x="55" y="97"/>
                  </a:lnTo>
                  <a:lnTo>
                    <a:pt x="54" y="97"/>
                  </a:lnTo>
                  <a:lnTo>
                    <a:pt x="53" y="97"/>
                  </a:lnTo>
                  <a:lnTo>
                    <a:pt x="51" y="98"/>
                  </a:lnTo>
                  <a:lnTo>
                    <a:pt x="50" y="98"/>
                  </a:lnTo>
                  <a:lnTo>
                    <a:pt x="48" y="98"/>
                  </a:lnTo>
                  <a:lnTo>
                    <a:pt x="47" y="98"/>
                  </a:lnTo>
                  <a:lnTo>
                    <a:pt x="45" y="98"/>
                  </a:lnTo>
                  <a:lnTo>
                    <a:pt x="43" y="98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38" y="98"/>
                  </a:lnTo>
                  <a:lnTo>
                    <a:pt x="38" y="97"/>
                  </a:lnTo>
                  <a:lnTo>
                    <a:pt x="36" y="97"/>
                  </a:lnTo>
                  <a:lnTo>
                    <a:pt x="34" y="97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9" y="95"/>
                  </a:lnTo>
                  <a:lnTo>
                    <a:pt x="28" y="94"/>
                  </a:lnTo>
                  <a:lnTo>
                    <a:pt x="26" y="93"/>
                  </a:lnTo>
                  <a:lnTo>
                    <a:pt x="24" y="92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1" y="90"/>
                  </a:lnTo>
                  <a:lnTo>
                    <a:pt x="20" y="90"/>
                  </a:lnTo>
                  <a:lnTo>
                    <a:pt x="18" y="89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5" y="87"/>
                  </a:lnTo>
                  <a:lnTo>
                    <a:pt x="14" y="86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1" y="83"/>
                  </a:lnTo>
                  <a:lnTo>
                    <a:pt x="10" y="82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7" y="77"/>
                  </a:lnTo>
                  <a:lnTo>
                    <a:pt x="6" y="76"/>
                  </a:lnTo>
                  <a:lnTo>
                    <a:pt x="6" y="75"/>
                  </a:lnTo>
                  <a:lnTo>
                    <a:pt x="5" y="74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7"/>
                  </a:lnTo>
                  <a:lnTo>
                    <a:pt x="2" y="45"/>
                  </a:lnTo>
                  <a:lnTo>
                    <a:pt x="2" y="42"/>
                  </a:lnTo>
                  <a:lnTo>
                    <a:pt x="3" y="41"/>
                  </a:lnTo>
                  <a:lnTo>
                    <a:pt x="4" y="39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2" y="23"/>
                  </a:lnTo>
                  <a:lnTo>
                    <a:pt x="13" y="21"/>
                  </a:lnTo>
                  <a:lnTo>
                    <a:pt x="14" y="20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9" y="14"/>
                  </a:lnTo>
                  <a:lnTo>
                    <a:pt x="20" y="13"/>
                  </a:lnTo>
                  <a:lnTo>
                    <a:pt x="21" y="12"/>
                  </a:lnTo>
                  <a:lnTo>
                    <a:pt x="22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2" y="5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8" y="5"/>
                  </a:lnTo>
                  <a:lnTo>
                    <a:pt x="69" y="6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4" y="9"/>
                  </a:lnTo>
                  <a:lnTo>
                    <a:pt x="75" y="10"/>
                  </a:lnTo>
                  <a:lnTo>
                    <a:pt x="76" y="10"/>
                  </a:lnTo>
                  <a:lnTo>
                    <a:pt x="77" y="11"/>
                  </a:lnTo>
                  <a:lnTo>
                    <a:pt x="78" y="12"/>
                  </a:lnTo>
                  <a:lnTo>
                    <a:pt x="79" y="13"/>
                  </a:lnTo>
                  <a:lnTo>
                    <a:pt x="80" y="14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2" y="16"/>
                  </a:lnTo>
                  <a:lnTo>
                    <a:pt x="83" y="17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0"/>
                  </a:lnTo>
                  <a:lnTo>
                    <a:pt x="85" y="21"/>
                  </a:lnTo>
                  <a:lnTo>
                    <a:pt x="85" y="22"/>
                  </a:lnTo>
                  <a:lnTo>
                    <a:pt x="86" y="23"/>
                  </a:lnTo>
                  <a:lnTo>
                    <a:pt x="86" y="24"/>
                  </a:lnTo>
                  <a:lnTo>
                    <a:pt x="87" y="25"/>
                  </a:lnTo>
                  <a:lnTo>
                    <a:pt x="88" y="25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9" y="28"/>
                  </a:lnTo>
                  <a:lnTo>
                    <a:pt x="89" y="30"/>
                  </a:lnTo>
                  <a:lnTo>
                    <a:pt x="89" y="31"/>
                  </a:lnTo>
                  <a:lnTo>
                    <a:pt x="90" y="32"/>
                  </a:lnTo>
                  <a:lnTo>
                    <a:pt x="90" y="33"/>
                  </a:lnTo>
                  <a:lnTo>
                    <a:pt x="90" y="34"/>
                  </a:lnTo>
                  <a:lnTo>
                    <a:pt x="90" y="35"/>
                  </a:lnTo>
                  <a:lnTo>
                    <a:pt x="91" y="36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40"/>
                  </a:lnTo>
                  <a:lnTo>
                    <a:pt x="91" y="41"/>
                  </a:lnTo>
                  <a:lnTo>
                    <a:pt x="91" y="42"/>
                  </a:lnTo>
                  <a:lnTo>
                    <a:pt x="91" y="43"/>
                  </a:lnTo>
                  <a:lnTo>
                    <a:pt x="91" y="44"/>
                  </a:lnTo>
                  <a:lnTo>
                    <a:pt x="90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89" y="52"/>
                  </a:lnTo>
                  <a:lnTo>
                    <a:pt x="89" y="54"/>
                  </a:lnTo>
                  <a:lnTo>
                    <a:pt x="89" y="55"/>
                  </a:lnTo>
                  <a:lnTo>
                    <a:pt x="88" y="57"/>
                  </a:lnTo>
                  <a:lnTo>
                    <a:pt x="87" y="59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3"/>
                  </a:lnTo>
                  <a:lnTo>
                    <a:pt x="85" y="65"/>
                  </a:lnTo>
                  <a:lnTo>
                    <a:pt x="84" y="66"/>
                  </a:lnTo>
                  <a:lnTo>
                    <a:pt x="83" y="68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2" y="72"/>
                  </a:lnTo>
                  <a:lnTo>
                    <a:pt x="81" y="74"/>
                  </a:lnTo>
                  <a:lnTo>
                    <a:pt x="80" y="74"/>
                  </a:lnTo>
                  <a:lnTo>
                    <a:pt x="79" y="76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5" y="49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3" y="55"/>
                  </a:lnTo>
                  <a:lnTo>
                    <a:pt x="23" y="56"/>
                  </a:lnTo>
                  <a:lnTo>
                    <a:pt x="23" y="57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1"/>
                  </a:lnTo>
                  <a:lnTo>
                    <a:pt x="23" y="62"/>
                  </a:lnTo>
                  <a:lnTo>
                    <a:pt x="23" y="63"/>
                  </a:lnTo>
                  <a:lnTo>
                    <a:pt x="23" y="64"/>
                  </a:lnTo>
                  <a:lnTo>
                    <a:pt x="23" y="65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4" y="68"/>
                  </a:lnTo>
                  <a:lnTo>
                    <a:pt x="24" y="69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6" y="72"/>
                  </a:lnTo>
                  <a:lnTo>
                    <a:pt x="27" y="73"/>
                  </a:lnTo>
                  <a:lnTo>
                    <a:pt x="28" y="74"/>
                  </a:lnTo>
                  <a:lnTo>
                    <a:pt x="29" y="74"/>
                  </a:lnTo>
                  <a:lnTo>
                    <a:pt x="30" y="75"/>
                  </a:lnTo>
                  <a:lnTo>
                    <a:pt x="31" y="76"/>
                  </a:lnTo>
                  <a:lnTo>
                    <a:pt x="32" y="76"/>
                  </a:lnTo>
                  <a:lnTo>
                    <a:pt x="33" y="77"/>
                  </a:lnTo>
                  <a:lnTo>
                    <a:pt x="34" y="77"/>
                  </a:lnTo>
                  <a:lnTo>
                    <a:pt x="36" y="78"/>
                  </a:lnTo>
                  <a:lnTo>
                    <a:pt x="37" y="78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40" y="78"/>
                  </a:lnTo>
                  <a:lnTo>
                    <a:pt x="41" y="78"/>
                  </a:lnTo>
                  <a:lnTo>
                    <a:pt x="42" y="78"/>
                  </a:lnTo>
                  <a:lnTo>
                    <a:pt x="43" y="78"/>
                  </a:lnTo>
                  <a:lnTo>
                    <a:pt x="45" y="77"/>
                  </a:lnTo>
                  <a:lnTo>
                    <a:pt x="46" y="76"/>
                  </a:lnTo>
                  <a:lnTo>
                    <a:pt x="47" y="76"/>
                  </a:lnTo>
                  <a:lnTo>
                    <a:pt x="49" y="75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67" y="49"/>
                  </a:lnTo>
                  <a:lnTo>
                    <a:pt x="67" y="47"/>
                  </a:lnTo>
                  <a:lnTo>
                    <a:pt x="68" y="46"/>
                  </a:lnTo>
                  <a:lnTo>
                    <a:pt x="68" y="45"/>
                  </a:lnTo>
                  <a:lnTo>
                    <a:pt x="68" y="44"/>
                  </a:lnTo>
                  <a:lnTo>
                    <a:pt x="68" y="42"/>
                  </a:lnTo>
                  <a:lnTo>
                    <a:pt x="68" y="41"/>
                  </a:lnTo>
                  <a:lnTo>
                    <a:pt x="69" y="41"/>
                  </a:lnTo>
                  <a:lnTo>
                    <a:pt x="69" y="40"/>
                  </a:lnTo>
                  <a:lnTo>
                    <a:pt x="69" y="39"/>
                  </a:lnTo>
                  <a:lnTo>
                    <a:pt x="69" y="38"/>
                  </a:lnTo>
                  <a:lnTo>
                    <a:pt x="69" y="36"/>
                  </a:lnTo>
                  <a:lnTo>
                    <a:pt x="69" y="35"/>
                  </a:lnTo>
                  <a:lnTo>
                    <a:pt x="69" y="34"/>
                  </a:lnTo>
                  <a:lnTo>
                    <a:pt x="69" y="33"/>
                  </a:lnTo>
                  <a:lnTo>
                    <a:pt x="68" y="32"/>
                  </a:lnTo>
                  <a:lnTo>
                    <a:pt x="68" y="31"/>
                  </a:lnTo>
                  <a:lnTo>
                    <a:pt x="68" y="30"/>
                  </a:lnTo>
                  <a:lnTo>
                    <a:pt x="68" y="29"/>
                  </a:lnTo>
                  <a:lnTo>
                    <a:pt x="68" y="28"/>
                  </a:lnTo>
                  <a:lnTo>
                    <a:pt x="67" y="27"/>
                  </a:lnTo>
                  <a:lnTo>
                    <a:pt x="67" y="26"/>
                  </a:lnTo>
                  <a:lnTo>
                    <a:pt x="66" y="26"/>
                  </a:lnTo>
                  <a:lnTo>
                    <a:pt x="66" y="25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3" y="23"/>
                  </a:lnTo>
                  <a:lnTo>
                    <a:pt x="62" y="23"/>
                  </a:lnTo>
                  <a:lnTo>
                    <a:pt x="61" y="22"/>
                  </a:lnTo>
                  <a:lnTo>
                    <a:pt x="60" y="22"/>
                  </a:lnTo>
                  <a:lnTo>
                    <a:pt x="59" y="21"/>
                  </a:lnTo>
                  <a:lnTo>
                    <a:pt x="58" y="21"/>
                  </a:lnTo>
                  <a:lnTo>
                    <a:pt x="57" y="20"/>
                  </a:lnTo>
                  <a:lnTo>
                    <a:pt x="56" y="20"/>
                  </a:lnTo>
                  <a:lnTo>
                    <a:pt x="55" y="20"/>
                  </a:lnTo>
                  <a:lnTo>
                    <a:pt x="54" y="20"/>
                  </a:lnTo>
                  <a:lnTo>
                    <a:pt x="53" y="20"/>
                  </a:lnTo>
                  <a:lnTo>
                    <a:pt x="52" y="20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49" y="21"/>
                  </a:lnTo>
                  <a:lnTo>
                    <a:pt x="48" y="21"/>
                  </a:lnTo>
                  <a:lnTo>
                    <a:pt x="47" y="21"/>
                  </a:lnTo>
                  <a:lnTo>
                    <a:pt x="46" y="22"/>
                  </a:lnTo>
                  <a:lnTo>
                    <a:pt x="45" y="22"/>
                  </a:lnTo>
                  <a:lnTo>
                    <a:pt x="44" y="23"/>
                  </a:lnTo>
                  <a:lnTo>
                    <a:pt x="43" y="23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40" y="25"/>
                  </a:lnTo>
                  <a:lnTo>
                    <a:pt x="39" y="26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7" y="30"/>
                  </a:lnTo>
                  <a:lnTo>
                    <a:pt x="36" y="31"/>
                  </a:lnTo>
                  <a:lnTo>
                    <a:pt x="35" y="32"/>
                  </a:lnTo>
                  <a:lnTo>
                    <a:pt x="35" y="34"/>
                  </a:lnTo>
                  <a:lnTo>
                    <a:pt x="65" y="51"/>
                  </a:lnTo>
                  <a:lnTo>
                    <a:pt x="51" y="7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BDDFB4E-54FF-45E3-93EA-F662F7F0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62F5E4-17C8-4004-9D5D-E37F4B4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42756B-D3ED-46A9-9BB0-2BC316BA4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Moving Average </a:t>
            </a:r>
            <a:br>
              <a:rPr lang="en-US" altLang="en-US" sz="5400" b="1"/>
            </a:br>
            <a:r>
              <a:rPr lang="en-US" altLang="en-US" sz="3600" b="1"/>
              <a:t>[Solution]</a:t>
            </a:r>
            <a:endParaRPr lang="en-US" alt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FB06C4A6-2561-4B53-9948-CE39407A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001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  <a:tabLst>
                <a:tab pos="331788" algn="l"/>
              </a:tabLst>
            </a:pPr>
            <a:r>
              <a:rPr lang="en-US" altLang="en-US">
                <a:solidFill>
                  <a:schemeClr val="tx2"/>
                </a:solidFill>
              </a:rPr>
              <a:t>  </a:t>
            </a:r>
            <a:r>
              <a:rPr lang="en-US" altLang="en-US" u="sng">
                <a:solidFill>
                  <a:schemeClr val="tx2"/>
                </a:solidFill>
              </a:rPr>
              <a:t>Year</a:t>
            </a: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 u="sng">
                <a:solidFill>
                  <a:schemeClr val="tx2"/>
                </a:solidFill>
              </a:rPr>
              <a:t>Sales</a:t>
            </a: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 u="sng">
                <a:solidFill>
                  <a:schemeClr val="tx2"/>
                </a:solidFill>
              </a:rPr>
              <a:t>MA(3) in 1,000</a:t>
            </a:r>
            <a:endParaRPr lang="en-US" altLang="en-US"/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1995	20,000	NA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1996 	24,000	(20+24+22)/3 = 22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1997	22,000	(24+22+26)/3 = 24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1998	26,000	(22+26+25)/3 = 24</a:t>
            </a:r>
          </a:p>
          <a:p>
            <a:pPr marL="0" indent="0">
              <a:buNone/>
              <a:tabLst>
                <a:tab pos="331788" algn="l"/>
              </a:tabLst>
            </a:pPr>
            <a:r>
              <a:rPr lang="en-US" altLang="en-US"/>
              <a:t>	1999	25,000	NA</a:t>
            </a:r>
          </a:p>
          <a:p>
            <a:pPr marL="0" indent="0">
              <a:buNone/>
              <a:tabLst>
                <a:tab pos="331788" algn="l"/>
              </a:tabLst>
            </a:pPr>
            <a:endParaRPr lang="en-US" altLang="en-US"/>
          </a:p>
        </p:txBody>
      </p:sp>
      <p:grpSp>
        <p:nvGrpSpPr>
          <p:cNvPr id="123910" name="Group 6">
            <a:extLst>
              <a:ext uri="{FF2B5EF4-FFF2-40B4-BE49-F238E27FC236}">
                <a16:creationId xmlns:a16="http://schemas.microsoft.com/office/drawing/2014/main" id="{0279EBF8-CE10-4109-A792-E82F5FA8DE40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2808288"/>
            <a:ext cx="458787" cy="1841500"/>
            <a:chOff x="2437" y="1769"/>
            <a:chExt cx="289" cy="1160"/>
          </a:xfrm>
        </p:grpSpPr>
        <p:sp>
          <p:nvSpPr>
            <p:cNvPr id="123911" name="Freeform 7">
              <a:extLst>
                <a:ext uri="{FF2B5EF4-FFF2-40B4-BE49-F238E27FC236}">
                  <a16:creationId xmlns:a16="http://schemas.microsoft.com/office/drawing/2014/main" id="{A7786967-3140-4CE7-A55D-244B6ECFE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" y="1769"/>
              <a:ext cx="288" cy="582"/>
            </a:xfrm>
            <a:custGeom>
              <a:avLst/>
              <a:gdLst>
                <a:gd name="T0" fmla="*/ 0 w 288"/>
                <a:gd name="T1" fmla="*/ 0 h 582"/>
                <a:gd name="T2" fmla="*/ 48 w 288"/>
                <a:gd name="T3" fmla="*/ 19 h 582"/>
                <a:gd name="T4" fmla="*/ 81 w 288"/>
                <a:gd name="T5" fmla="*/ 42 h 582"/>
                <a:gd name="T6" fmla="*/ 120 w 288"/>
                <a:gd name="T7" fmla="*/ 83 h 582"/>
                <a:gd name="T8" fmla="*/ 144 w 288"/>
                <a:gd name="T9" fmla="*/ 127 h 582"/>
                <a:gd name="T10" fmla="*/ 157 w 288"/>
                <a:gd name="T11" fmla="*/ 171 h 582"/>
                <a:gd name="T12" fmla="*/ 162 w 288"/>
                <a:gd name="T13" fmla="*/ 214 h 582"/>
                <a:gd name="T14" fmla="*/ 167 w 288"/>
                <a:gd name="T15" fmla="*/ 277 h 582"/>
                <a:gd name="T16" fmla="*/ 170 w 288"/>
                <a:gd name="T17" fmla="*/ 321 h 582"/>
                <a:gd name="T18" fmla="*/ 171 w 288"/>
                <a:gd name="T19" fmla="*/ 342 h 582"/>
                <a:gd name="T20" fmla="*/ 175 w 288"/>
                <a:gd name="T21" fmla="*/ 385 h 582"/>
                <a:gd name="T22" fmla="*/ 179 w 288"/>
                <a:gd name="T23" fmla="*/ 411 h 582"/>
                <a:gd name="T24" fmla="*/ 186 w 288"/>
                <a:gd name="T25" fmla="*/ 450 h 582"/>
                <a:gd name="T26" fmla="*/ 205 w 288"/>
                <a:gd name="T27" fmla="*/ 503 h 582"/>
                <a:gd name="T28" fmla="*/ 229 w 288"/>
                <a:gd name="T29" fmla="*/ 538 h 582"/>
                <a:gd name="T30" fmla="*/ 251 w 288"/>
                <a:gd name="T31" fmla="*/ 559 h 582"/>
                <a:gd name="T32" fmla="*/ 287 w 288"/>
                <a:gd name="T33" fmla="*/ 581 h 582"/>
                <a:gd name="T34" fmla="*/ 234 w 288"/>
                <a:gd name="T35" fmla="*/ 557 h 582"/>
                <a:gd name="T36" fmla="*/ 195 w 288"/>
                <a:gd name="T37" fmla="*/ 527 h 582"/>
                <a:gd name="T38" fmla="*/ 157 w 288"/>
                <a:gd name="T39" fmla="*/ 476 h 582"/>
                <a:gd name="T40" fmla="*/ 145 w 288"/>
                <a:gd name="T41" fmla="*/ 450 h 582"/>
                <a:gd name="T42" fmla="*/ 132 w 288"/>
                <a:gd name="T43" fmla="*/ 411 h 582"/>
                <a:gd name="T44" fmla="*/ 129 w 288"/>
                <a:gd name="T45" fmla="*/ 385 h 582"/>
                <a:gd name="T46" fmla="*/ 121 w 288"/>
                <a:gd name="T47" fmla="*/ 342 h 582"/>
                <a:gd name="T48" fmla="*/ 120 w 288"/>
                <a:gd name="T49" fmla="*/ 321 h 582"/>
                <a:gd name="T50" fmla="*/ 116 w 288"/>
                <a:gd name="T51" fmla="*/ 287 h 582"/>
                <a:gd name="T52" fmla="*/ 116 w 288"/>
                <a:gd name="T53" fmla="*/ 237 h 582"/>
                <a:gd name="T54" fmla="*/ 120 w 288"/>
                <a:gd name="T55" fmla="*/ 191 h 582"/>
                <a:gd name="T56" fmla="*/ 112 w 288"/>
                <a:gd name="T57" fmla="*/ 147 h 582"/>
                <a:gd name="T58" fmla="*/ 95 w 288"/>
                <a:gd name="T59" fmla="*/ 104 h 582"/>
                <a:gd name="T60" fmla="*/ 80 w 288"/>
                <a:gd name="T61" fmla="*/ 73 h 582"/>
                <a:gd name="T62" fmla="*/ 51 w 288"/>
                <a:gd name="T63" fmla="*/ 40 h 582"/>
                <a:gd name="T64" fmla="*/ 30 w 288"/>
                <a:gd name="T65" fmla="*/ 19 h 582"/>
                <a:gd name="T66" fmla="*/ 0 w 288"/>
                <a:gd name="T6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582">
                  <a:moveTo>
                    <a:pt x="0" y="0"/>
                  </a:moveTo>
                  <a:lnTo>
                    <a:pt x="48" y="19"/>
                  </a:lnTo>
                  <a:lnTo>
                    <a:pt x="81" y="42"/>
                  </a:lnTo>
                  <a:lnTo>
                    <a:pt x="120" y="83"/>
                  </a:lnTo>
                  <a:lnTo>
                    <a:pt x="144" y="127"/>
                  </a:lnTo>
                  <a:lnTo>
                    <a:pt x="157" y="171"/>
                  </a:lnTo>
                  <a:lnTo>
                    <a:pt x="162" y="214"/>
                  </a:lnTo>
                  <a:lnTo>
                    <a:pt x="167" y="277"/>
                  </a:lnTo>
                  <a:lnTo>
                    <a:pt x="170" y="321"/>
                  </a:lnTo>
                  <a:lnTo>
                    <a:pt x="171" y="342"/>
                  </a:lnTo>
                  <a:lnTo>
                    <a:pt x="175" y="385"/>
                  </a:lnTo>
                  <a:lnTo>
                    <a:pt x="179" y="411"/>
                  </a:lnTo>
                  <a:lnTo>
                    <a:pt x="186" y="450"/>
                  </a:lnTo>
                  <a:lnTo>
                    <a:pt x="205" y="503"/>
                  </a:lnTo>
                  <a:lnTo>
                    <a:pt x="229" y="538"/>
                  </a:lnTo>
                  <a:lnTo>
                    <a:pt x="251" y="559"/>
                  </a:lnTo>
                  <a:lnTo>
                    <a:pt x="287" y="581"/>
                  </a:lnTo>
                  <a:lnTo>
                    <a:pt x="234" y="557"/>
                  </a:lnTo>
                  <a:lnTo>
                    <a:pt x="195" y="527"/>
                  </a:lnTo>
                  <a:lnTo>
                    <a:pt x="157" y="476"/>
                  </a:lnTo>
                  <a:lnTo>
                    <a:pt x="145" y="450"/>
                  </a:lnTo>
                  <a:lnTo>
                    <a:pt x="132" y="411"/>
                  </a:lnTo>
                  <a:lnTo>
                    <a:pt x="129" y="385"/>
                  </a:lnTo>
                  <a:lnTo>
                    <a:pt x="121" y="342"/>
                  </a:lnTo>
                  <a:lnTo>
                    <a:pt x="120" y="321"/>
                  </a:lnTo>
                  <a:lnTo>
                    <a:pt x="116" y="287"/>
                  </a:lnTo>
                  <a:lnTo>
                    <a:pt x="116" y="237"/>
                  </a:lnTo>
                  <a:lnTo>
                    <a:pt x="120" y="191"/>
                  </a:lnTo>
                  <a:lnTo>
                    <a:pt x="112" y="147"/>
                  </a:lnTo>
                  <a:lnTo>
                    <a:pt x="95" y="104"/>
                  </a:lnTo>
                  <a:lnTo>
                    <a:pt x="80" y="73"/>
                  </a:lnTo>
                  <a:lnTo>
                    <a:pt x="51" y="40"/>
                  </a:lnTo>
                  <a:lnTo>
                    <a:pt x="30" y="19"/>
                  </a:lnTo>
                  <a:lnTo>
                    <a:pt x="0" y="0"/>
                  </a:lnTo>
                </a:path>
              </a:pathLst>
            </a:custGeom>
            <a:solidFill>
              <a:srgbClr val="F76681"/>
            </a:solidFill>
            <a:ln w="12700" cap="rnd" cmpd="sng">
              <a:solidFill>
                <a:srgbClr val="F7668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2" name="Freeform 8">
              <a:extLst>
                <a:ext uri="{FF2B5EF4-FFF2-40B4-BE49-F238E27FC236}">
                  <a16:creationId xmlns:a16="http://schemas.microsoft.com/office/drawing/2014/main" id="{2A19A80F-4808-4AFB-81F0-257F1E964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" y="2350"/>
              <a:ext cx="286" cy="579"/>
            </a:xfrm>
            <a:custGeom>
              <a:avLst/>
              <a:gdLst>
                <a:gd name="T0" fmla="*/ 285 w 286"/>
                <a:gd name="T1" fmla="*/ 0 h 579"/>
                <a:gd name="T2" fmla="*/ 237 w 286"/>
                <a:gd name="T3" fmla="*/ 19 h 579"/>
                <a:gd name="T4" fmla="*/ 204 w 286"/>
                <a:gd name="T5" fmla="*/ 41 h 579"/>
                <a:gd name="T6" fmla="*/ 165 w 286"/>
                <a:gd name="T7" fmla="*/ 83 h 579"/>
                <a:gd name="T8" fmla="*/ 142 w 286"/>
                <a:gd name="T9" fmla="*/ 127 h 579"/>
                <a:gd name="T10" fmla="*/ 130 w 286"/>
                <a:gd name="T11" fmla="*/ 171 h 579"/>
                <a:gd name="T12" fmla="*/ 124 w 286"/>
                <a:gd name="T13" fmla="*/ 211 h 579"/>
                <a:gd name="T14" fmla="*/ 118 w 286"/>
                <a:gd name="T15" fmla="*/ 275 h 579"/>
                <a:gd name="T16" fmla="*/ 116 w 286"/>
                <a:gd name="T17" fmla="*/ 320 h 579"/>
                <a:gd name="T18" fmla="*/ 113 w 286"/>
                <a:gd name="T19" fmla="*/ 338 h 579"/>
                <a:gd name="T20" fmla="*/ 110 w 286"/>
                <a:gd name="T21" fmla="*/ 383 h 579"/>
                <a:gd name="T22" fmla="*/ 106 w 286"/>
                <a:gd name="T23" fmla="*/ 409 h 579"/>
                <a:gd name="T24" fmla="*/ 100 w 286"/>
                <a:gd name="T25" fmla="*/ 448 h 579"/>
                <a:gd name="T26" fmla="*/ 81 w 286"/>
                <a:gd name="T27" fmla="*/ 500 h 579"/>
                <a:gd name="T28" fmla="*/ 58 w 286"/>
                <a:gd name="T29" fmla="*/ 535 h 579"/>
                <a:gd name="T30" fmla="*/ 34 w 286"/>
                <a:gd name="T31" fmla="*/ 556 h 579"/>
                <a:gd name="T32" fmla="*/ 0 w 286"/>
                <a:gd name="T33" fmla="*/ 578 h 579"/>
                <a:gd name="T34" fmla="*/ 52 w 286"/>
                <a:gd name="T35" fmla="*/ 554 h 579"/>
                <a:gd name="T36" fmla="*/ 91 w 286"/>
                <a:gd name="T37" fmla="*/ 525 h 579"/>
                <a:gd name="T38" fmla="*/ 130 w 286"/>
                <a:gd name="T39" fmla="*/ 474 h 579"/>
                <a:gd name="T40" fmla="*/ 141 w 286"/>
                <a:gd name="T41" fmla="*/ 448 h 579"/>
                <a:gd name="T42" fmla="*/ 154 w 286"/>
                <a:gd name="T43" fmla="*/ 409 h 579"/>
                <a:gd name="T44" fmla="*/ 157 w 286"/>
                <a:gd name="T45" fmla="*/ 383 h 579"/>
                <a:gd name="T46" fmla="*/ 163 w 286"/>
                <a:gd name="T47" fmla="*/ 338 h 579"/>
                <a:gd name="T48" fmla="*/ 165 w 286"/>
                <a:gd name="T49" fmla="*/ 320 h 579"/>
                <a:gd name="T50" fmla="*/ 169 w 286"/>
                <a:gd name="T51" fmla="*/ 284 h 579"/>
                <a:gd name="T52" fmla="*/ 167 w 286"/>
                <a:gd name="T53" fmla="*/ 235 h 579"/>
                <a:gd name="T54" fmla="*/ 167 w 286"/>
                <a:gd name="T55" fmla="*/ 190 h 579"/>
                <a:gd name="T56" fmla="*/ 172 w 286"/>
                <a:gd name="T57" fmla="*/ 148 h 579"/>
                <a:gd name="T58" fmla="*/ 190 w 286"/>
                <a:gd name="T59" fmla="*/ 103 h 579"/>
                <a:gd name="T60" fmla="*/ 205 w 286"/>
                <a:gd name="T61" fmla="*/ 74 h 579"/>
                <a:gd name="T62" fmla="*/ 235 w 286"/>
                <a:gd name="T63" fmla="*/ 40 h 579"/>
                <a:gd name="T64" fmla="*/ 256 w 286"/>
                <a:gd name="T65" fmla="*/ 19 h 579"/>
                <a:gd name="T66" fmla="*/ 285 w 286"/>
                <a:gd name="T67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6" h="579">
                  <a:moveTo>
                    <a:pt x="285" y="0"/>
                  </a:moveTo>
                  <a:lnTo>
                    <a:pt x="237" y="19"/>
                  </a:lnTo>
                  <a:lnTo>
                    <a:pt x="204" y="41"/>
                  </a:lnTo>
                  <a:lnTo>
                    <a:pt x="165" y="83"/>
                  </a:lnTo>
                  <a:lnTo>
                    <a:pt x="142" y="127"/>
                  </a:lnTo>
                  <a:lnTo>
                    <a:pt x="130" y="171"/>
                  </a:lnTo>
                  <a:lnTo>
                    <a:pt x="124" y="211"/>
                  </a:lnTo>
                  <a:lnTo>
                    <a:pt x="118" y="275"/>
                  </a:lnTo>
                  <a:lnTo>
                    <a:pt x="116" y="320"/>
                  </a:lnTo>
                  <a:lnTo>
                    <a:pt x="113" y="338"/>
                  </a:lnTo>
                  <a:lnTo>
                    <a:pt x="110" y="383"/>
                  </a:lnTo>
                  <a:lnTo>
                    <a:pt x="106" y="409"/>
                  </a:lnTo>
                  <a:lnTo>
                    <a:pt x="100" y="448"/>
                  </a:lnTo>
                  <a:lnTo>
                    <a:pt x="81" y="500"/>
                  </a:lnTo>
                  <a:lnTo>
                    <a:pt x="58" y="535"/>
                  </a:lnTo>
                  <a:lnTo>
                    <a:pt x="34" y="556"/>
                  </a:lnTo>
                  <a:lnTo>
                    <a:pt x="0" y="578"/>
                  </a:lnTo>
                  <a:lnTo>
                    <a:pt x="52" y="554"/>
                  </a:lnTo>
                  <a:lnTo>
                    <a:pt x="91" y="525"/>
                  </a:lnTo>
                  <a:lnTo>
                    <a:pt x="130" y="474"/>
                  </a:lnTo>
                  <a:lnTo>
                    <a:pt x="141" y="448"/>
                  </a:lnTo>
                  <a:lnTo>
                    <a:pt x="154" y="409"/>
                  </a:lnTo>
                  <a:lnTo>
                    <a:pt x="157" y="383"/>
                  </a:lnTo>
                  <a:lnTo>
                    <a:pt x="163" y="338"/>
                  </a:lnTo>
                  <a:lnTo>
                    <a:pt x="165" y="320"/>
                  </a:lnTo>
                  <a:lnTo>
                    <a:pt x="169" y="284"/>
                  </a:lnTo>
                  <a:lnTo>
                    <a:pt x="167" y="235"/>
                  </a:lnTo>
                  <a:lnTo>
                    <a:pt x="167" y="190"/>
                  </a:lnTo>
                  <a:lnTo>
                    <a:pt x="172" y="148"/>
                  </a:lnTo>
                  <a:lnTo>
                    <a:pt x="190" y="103"/>
                  </a:lnTo>
                  <a:lnTo>
                    <a:pt x="205" y="74"/>
                  </a:lnTo>
                  <a:lnTo>
                    <a:pt x="235" y="40"/>
                  </a:lnTo>
                  <a:lnTo>
                    <a:pt x="256" y="19"/>
                  </a:lnTo>
                  <a:lnTo>
                    <a:pt x="285" y="0"/>
                  </a:lnTo>
                </a:path>
              </a:pathLst>
            </a:custGeom>
            <a:solidFill>
              <a:srgbClr val="F76681"/>
            </a:solidFill>
            <a:ln w="12700" cap="rnd" cmpd="sng">
              <a:solidFill>
                <a:srgbClr val="F7668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Line 2">
            <a:extLst>
              <a:ext uri="{FF2B5EF4-FFF2-40B4-BE49-F238E27FC236}">
                <a16:creationId xmlns:a16="http://schemas.microsoft.com/office/drawing/2014/main" id="{741FA3BD-0864-4F93-A321-518EC7C2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4" y="4876800"/>
            <a:ext cx="5222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86CB65F3-2CE2-4A5A-B931-97E082D97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Moving Average </a:t>
            </a:r>
            <a:endParaRPr lang="en-US" altLang="en-US"/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DEEC4614-FCD0-4997-AA21-148FE04D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77989"/>
            <a:ext cx="6169025" cy="344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Year</a:t>
            </a:r>
            <a:r>
              <a:rPr lang="en-US" altLang="en-US" sz="2800">
                <a:solidFill>
                  <a:srgbClr val="A7FFA7"/>
                </a:solidFill>
                <a:latin typeface="Arial" panose="020B0604020202020204" pitchFamily="34" charset="0"/>
              </a:rPr>
              <a:t>	   Response  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</a:rPr>
              <a:t>Moving					    Ave</a:t>
            </a: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1994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1995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</a:rPr>
              <a:t>	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1996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	           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1997	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>
                <a:latin typeface="Arial" panose="020B0604020202020204" pitchFamily="34" charset="0"/>
              </a:rPr>
              <a:t>	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1998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1999	        </a:t>
            </a:r>
            <a:r>
              <a:rPr lang="en-US" altLang="en-US">
                <a:solidFill>
                  <a:srgbClr val="A7FFA7"/>
                </a:solidFill>
                <a:latin typeface="Arial" panose="020B0604020202020204" pitchFamily="34" charset="0"/>
              </a:rPr>
              <a:t>6	</a:t>
            </a:r>
            <a:r>
              <a:rPr lang="en-US" altLang="en-US">
                <a:latin typeface="Arial" panose="020B0604020202020204" pitchFamily="34" charset="0"/>
              </a:rPr>
              <a:t>	      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42693" name="Line 5">
            <a:extLst>
              <a:ext uri="{FF2B5EF4-FFF2-40B4-BE49-F238E27FC236}">
                <a16:creationId xmlns:a16="http://schemas.microsoft.com/office/drawing/2014/main" id="{D9EBA1C1-89B3-4B03-AA3F-3BB0AF80C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26670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4" name="Freeform 6">
            <a:extLst>
              <a:ext uri="{FF2B5EF4-FFF2-40B4-BE49-F238E27FC236}">
                <a16:creationId xmlns:a16="http://schemas.microsoft.com/office/drawing/2014/main" id="{CD7E4A84-0352-4049-9F37-281FB44FAF96}"/>
              </a:ext>
            </a:extLst>
          </p:cNvPr>
          <p:cNvSpPr>
            <a:spLocks/>
          </p:cNvSpPr>
          <p:nvPr/>
        </p:nvSpPr>
        <p:spPr bwMode="auto">
          <a:xfrm>
            <a:off x="3963989" y="2746375"/>
            <a:ext cx="534987" cy="1524000"/>
          </a:xfrm>
          <a:custGeom>
            <a:avLst/>
            <a:gdLst>
              <a:gd name="T0" fmla="*/ 0 w 337"/>
              <a:gd name="T1" fmla="*/ 0 h 960"/>
              <a:gd name="T2" fmla="*/ 33 w 337"/>
              <a:gd name="T3" fmla="*/ 0 h 960"/>
              <a:gd name="T4" fmla="*/ 66 w 337"/>
              <a:gd name="T5" fmla="*/ 4 h 960"/>
              <a:gd name="T6" fmla="*/ 93 w 337"/>
              <a:gd name="T7" fmla="*/ 12 h 960"/>
              <a:gd name="T8" fmla="*/ 120 w 337"/>
              <a:gd name="T9" fmla="*/ 21 h 960"/>
              <a:gd name="T10" fmla="*/ 138 w 337"/>
              <a:gd name="T11" fmla="*/ 34 h 960"/>
              <a:gd name="T12" fmla="*/ 156 w 337"/>
              <a:gd name="T13" fmla="*/ 47 h 960"/>
              <a:gd name="T14" fmla="*/ 165 w 337"/>
              <a:gd name="T15" fmla="*/ 60 h 960"/>
              <a:gd name="T16" fmla="*/ 168 w 337"/>
              <a:gd name="T17" fmla="*/ 77 h 960"/>
              <a:gd name="T18" fmla="*/ 168 w 337"/>
              <a:gd name="T19" fmla="*/ 400 h 960"/>
              <a:gd name="T20" fmla="*/ 171 w 337"/>
              <a:gd name="T21" fmla="*/ 417 h 960"/>
              <a:gd name="T22" fmla="*/ 180 w 337"/>
              <a:gd name="T23" fmla="*/ 430 h 960"/>
              <a:gd name="T24" fmla="*/ 198 w 337"/>
              <a:gd name="T25" fmla="*/ 443 h 960"/>
              <a:gd name="T26" fmla="*/ 216 w 337"/>
              <a:gd name="T27" fmla="*/ 456 h 960"/>
              <a:gd name="T28" fmla="*/ 243 w 337"/>
              <a:gd name="T29" fmla="*/ 464 h 960"/>
              <a:gd name="T30" fmla="*/ 270 w 337"/>
              <a:gd name="T31" fmla="*/ 473 h 960"/>
              <a:gd name="T32" fmla="*/ 303 w 337"/>
              <a:gd name="T33" fmla="*/ 477 h 960"/>
              <a:gd name="T34" fmla="*/ 336 w 337"/>
              <a:gd name="T35" fmla="*/ 477 h 960"/>
              <a:gd name="T36" fmla="*/ 303 w 337"/>
              <a:gd name="T37" fmla="*/ 477 h 960"/>
              <a:gd name="T38" fmla="*/ 270 w 337"/>
              <a:gd name="T39" fmla="*/ 486 h 960"/>
              <a:gd name="T40" fmla="*/ 243 w 337"/>
              <a:gd name="T41" fmla="*/ 490 h 960"/>
              <a:gd name="T42" fmla="*/ 216 w 337"/>
              <a:gd name="T43" fmla="*/ 503 h 960"/>
              <a:gd name="T44" fmla="*/ 198 w 337"/>
              <a:gd name="T45" fmla="*/ 516 h 960"/>
              <a:gd name="T46" fmla="*/ 180 w 337"/>
              <a:gd name="T47" fmla="*/ 529 h 960"/>
              <a:gd name="T48" fmla="*/ 171 w 337"/>
              <a:gd name="T49" fmla="*/ 542 h 960"/>
              <a:gd name="T50" fmla="*/ 168 w 337"/>
              <a:gd name="T51" fmla="*/ 559 h 960"/>
              <a:gd name="T52" fmla="*/ 168 w 337"/>
              <a:gd name="T53" fmla="*/ 877 h 960"/>
              <a:gd name="T54" fmla="*/ 165 w 337"/>
              <a:gd name="T55" fmla="*/ 894 h 960"/>
              <a:gd name="T56" fmla="*/ 156 w 337"/>
              <a:gd name="T57" fmla="*/ 907 h 960"/>
              <a:gd name="T58" fmla="*/ 138 w 337"/>
              <a:gd name="T59" fmla="*/ 920 h 960"/>
              <a:gd name="T60" fmla="*/ 120 w 337"/>
              <a:gd name="T61" fmla="*/ 933 h 960"/>
              <a:gd name="T62" fmla="*/ 93 w 337"/>
              <a:gd name="T63" fmla="*/ 946 h 960"/>
              <a:gd name="T64" fmla="*/ 66 w 337"/>
              <a:gd name="T65" fmla="*/ 950 h 960"/>
              <a:gd name="T66" fmla="*/ 33 w 337"/>
              <a:gd name="T67" fmla="*/ 959 h 960"/>
              <a:gd name="T68" fmla="*/ 0 w 337"/>
              <a:gd name="T69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960">
                <a:moveTo>
                  <a:pt x="0" y="0"/>
                </a:moveTo>
                <a:lnTo>
                  <a:pt x="33" y="0"/>
                </a:lnTo>
                <a:lnTo>
                  <a:pt x="66" y="4"/>
                </a:lnTo>
                <a:lnTo>
                  <a:pt x="93" y="12"/>
                </a:lnTo>
                <a:lnTo>
                  <a:pt x="120" y="21"/>
                </a:lnTo>
                <a:lnTo>
                  <a:pt x="138" y="34"/>
                </a:lnTo>
                <a:lnTo>
                  <a:pt x="156" y="47"/>
                </a:lnTo>
                <a:lnTo>
                  <a:pt x="165" y="60"/>
                </a:lnTo>
                <a:lnTo>
                  <a:pt x="168" y="77"/>
                </a:lnTo>
                <a:lnTo>
                  <a:pt x="168" y="400"/>
                </a:lnTo>
                <a:lnTo>
                  <a:pt x="171" y="417"/>
                </a:lnTo>
                <a:lnTo>
                  <a:pt x="180" y="430"/>
                </a:lnTo>
                <a:lnTo>
                  <a:pt x="198" y="443"/>
                </a:lnTo>
                <a:lnTo>
                  <a:pt x="216" y="456"/>
                </a:lnTo>
                <a:lnTo>
                  <a:pt x="243" y="464"/>
                </a:lnTo>
                <a:lnTo>
                  <a:pt x="270" y="473"/>
                </a:lnTo>
                <a:lnTo>
                  <a:pt x="303" y="477"/>
                </a:lnTo>
                <a:lnTo>
                  <a:pt x="336" y="477"/>
                </a:lnTo>
                <a:lnTo>
                  <a:pt x="303" y="477"/>
                </a:lnTo>
                <a:lnTo>
                  <a:pt x="270" y="486"/>
                </a:lnTo>
                <a:lnTo>
                  <a:pt x="243" y="490"/>
                </a:lnTo>
                <a:lnTo>
                  <a:pt x="216" y="503"/>
                </a:lnTo>
                <a:lnTo>
                  <a:pt x="198" y="516"/>
                </a:lnTo>
                <a:lnTo>
                  <a:pt x="180" y="529"/>
                </a:lnTo>
                <a:lnTo>
                  <a:pt x="171" y="542"/>
                </a:lnTo>
                <a:lnTo>
                  <a:pt x="168" y="559"/>
                </a:lnTo>
                <a:lnTo>
                  <a:pt x="168" y="877"/>
                </a:lnTo>
                <a:lnTo>
                  <a:pt x="165" y="894"/>
                </a:lnTo>
                <a:lnTo>
                  <a:pt x="156" y="907"/>
                </a:lnTo>
                <a:lnTo>
                  <a:pt x="138" y="920"/>
                </a:lnTo>
                <a:lnTo>
                  <a:pt x="120" y="933"/>
                </a:lnTo>
                <a:lnTo>
                  <a:pt x="93" y="946"/>
                </a:lnTo>
                <a:lnTo>
                  <a:pt x="66" y="950"/>
                </a:lnTo>
                <a:lnTo>
                  <a:pt x="33" y="959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5" name="Freeform 7">
            <a:extLst>
              <a:ext uri="{FF2B5EF4-FFF2-40B4-BE49-F238E27FC236}">
                <a16:creationId xmlns:a16="http://schemas.microsoft.com/office/drawing/2014/main" id="{A309A5A7-4F68-40FC-B889-DBE873B5E3BA}"/>
              </a:ext>
            </a:extLst>
          </p:cNvPr>
          <p:cNvSpPr>
            <a:spLocks/>
          </p:cNvSpPr>
          <p:nvPr/>
        </p:nvSpPr>
        <p:spPr bwMode="auto">
          <a:xfrm>
            <a:off x="4422775" y="3355975"/>
            <a:ext cx="533400" cy="1524000"/>
          </a:xfrm>
          <a:custGeom>
            <a:avLst/>
            <a:gdLst>
              <a:gd name="T0" fmla="*/ 0 w 336"/>
              <a:gd name="T1" fmla="*/ 0 h 960"/>
              <a:gd name="T2" fmla="*/ 65 w 336"/>
              <a:gd name="T3" fmla="*/ 5 h 960"/>
              <a:gd name="T4" fmla="*/ 93 w 336"/>
              <a:gd name="T5" fmla="*/ 15 h 960"/>
              <a:gd name="T6" fmla="*/ 117 w 336"/>
              <a:gd name="T7" fmla="*/ 25 h 960"/>
              <a:gd name="T8" fmla="*/ 138 w 336"/>
              <a:gd name="T9" fmla="*/ 35 h 960"/>
              <a:gd name="T10" fmla="*/ 152 w 336"/>
              <a:gd name="T11" fmla="*/ 49 h 960"/>
              <a:gd name="T12" fmla="*/ 162 w 336"/>
              <a:gd name="T13" fmla="*/ 64 h 960"/>
              <a:gd name="T14" fmla="*/ 166 w 336"/>
              <a:gd name="T15" fmla="*/ 79 h 960"/>
              <a:gd name="T16" fmla="*/ 166 w 336"/>
              <a:gd name="T17" fmla="*/ 398 h 960"/>
              <a:gd name="T18" fmla="*/ 169 w 336"/>
              <a:gd name="T19" fmla="*/ 413 h 960"/>
              <a:gd name="T20" fmla="*/ 179 w 336"/>
              <a:gd name="T21" fmla="*/ 428 h 960"/>
              <a:gd name="T22" fmla="*/ 193 w 336"/>
              <a:gd name="T23" fmla="*/ 443 h 960"/>
              <a:gd name="T24" fmla="*/ 214 w 336"/>
              <a:gd name="T25" fmla="*/ 453 h 960"/>
              <a:gd name="T26" fmla="*/ 242 w 336"/>
              <a:gd name="T27" fmla="*/ 462 h 960"/>
              <a:gd name="T28" fmla="*/ 269 w 336"/>
              <a:gd name="T29" fmla="*/ 472 h 960"/>
              <a:gd name="T30" fmla="*/ 335 w 336"/>
              <a:gd name="T31" fmla="*/ 477 h 960"/>
              <a:gd name="T32" fmla="*/ 269 w 336"/>
              <a:gd name="T33" fmla="*/ 482 h 960"/>
              <a:gd name="T34" fmla="*/ 242 w 336"/>
              <a:gd name="T35" fmla="*/ 492 h 960"/>
              <a:gd name="T36" fmla="*/ 214 w 336"/>
              <a:gd name="T37" fmla="*/ 502 h 960"/>
              <a:gd name="T38" fmla="*/ 193 w 336"/>
              <a:gd name="T39" fmla="*/ 512 h 960"/>
              <a:gd name="T40" fmla="*/ 179 w 336"/>
              <a:gd name="T41" fmla="*/ 526 h 960"/>
              <a:gd name="T42" fmla="*/ 169 w 336"/>
              <a:gd name="T43" fmla="*/ 541 h 960"/>
              <a:gd name="T44" fmla="*/ 166 w 336"/>
              <a:gd name="T45" fmla="*/ 556 h 960"/>
              <a:gd name="T46" fmla="*/ 166 w 336"/>
              <a:gd name="T47" fmla="*/ 880 h 960"/>
              <a:gd name="T48" fmla="*/ 162 w 336"/>
              <a:gd name="T49" fmla="*/ 895 h 960"/>
              <a:gd name="T50" fmla="*/ 152 w 336"/>
              <a:gd name="T51" fmla="*/ 910 h 960"/>
              <a:gd name="T52" fmla="*/ 138 w 336"/>
              <a:gd name="T53" fmla="*/ 925 h 960"/>
              <a:gd name="T54" fmla="*/ 117 w 336"/>
              <a:gd name="T55" fmla="*/ 934 h 960"/>
              <a:gd name="T56" fmla="*/ 93 w 336"/>
              <a:gd name="T57" fmla="*/ 944 h 960"/>
              <a:gd name="T58" fmla="*/ 65 w 336"/>
              <a:gd name="T59" fmla="*/ 954 h 960"/>
              <a:gd name="T60" fmla="*/ 0 w 336"/>
              <a:gd name="T61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6" h="960">
                <a:moveTo>
                  <a:pt x="0" y="0"/>
                </a:moveTo>
                <a:lnTo>
                  <a:pt x="65" y="5"/>
                </a:lnTo>
                <a:lnTo>
                  <a:pt x="93" y="15"/>
                </a:lnTo>
                <a:lnTo>
                  <a:pt x="117" y="25"/>
                </a:lnTo>
                <a:lnTo>
                  <a:pt x="138" y="35"/>
                </a:lnTo>
                <a:lnTo>
                  <a:pt x="152" y="49"/>
                </a:lnTo>
                <a:lnTo>
                  <a:pt x="162" y="64"/>
                </a:lnTo>
                <a:lnTo>
                  <a:pt x="166" y="79"/>
                </a:lnTo>
                <a:lnTo>
                  <a:pt x="166" y="398"/>
                </a:lnTo>
                <a:lnTo>
                  <a:pt x="169" y="413"/>
                </a:lnTo>
                <a:lnTo>
                  <a:pt x="179" y="428"/>
                </a:lnTo>
                <a:lnTo>
                  <a:pt x="193" y="443"/>
                </a:lnTo>
                <a:lnTo>
                  <a:pt x="214" y="453"/>
                </a:lnTo>
                <a:lnTo>
                  <a:pt x="242" y="462"/>
                </a:lnTo>
                <a:lnTo>
                  <a:pt x="269" y="472"/>
                </a:lnTo>
                <a:lnTo>
                  <a:pt x="335" y="477"/>
                </a:lnTo>
                <a:lnTo>
                  <a:pt x="269" y="482"/>
                </a:lnTo>
                <a:lnTo>
                  <a:pt x="242" y="492"/>
                </a:lnTo>
                <a:lnTo>
                  <a:pt x="214" y="502"/>
                </a:lnTo>
                <a:lnTo>
                  <a:pt x="193" y="512"/>
                </a:lnTo>
                <a:lnTo>
                  <a:pt x="179" y="526"/>
                </a:lnTo>
                <a:lnTo>
                  <a:pt x="169" y="541"/>
                </a:lnTo>
                <a:lnTo>
                  <a:pt x="166" y="556"/>
                </a:lnTo>
                <a:lnTo>
                  <a:pt x="166" y="880"/>
                </a:lnTo>
                <a:lnTo>
                  <a:pt x="162" y="895"/>
                </a:lnTo>
                <a:lnTo>
                  <a:pt x="152" y="910"/>
                </a:lnTo>
                <a:lnTo>
                  <a:pt x="138" y="925"/>
                </a:lnTo>
                <a:lnTo>
                  <a:pt x="117" y="934"/>
                </a:lnTo>
                <a:lnTo>
                  <a:pt x="93" y="944"/>
                </a:lnTo>
                <a:lnTo>
                  <a:pt x="65" y="954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6" name="Freeform 8">
            <a:extLst>
              <a:ext uri="{FF2B5EF4-FFF2-40B4-BE49-F238E27FC236}">
                <a16:creationId xmlns:a16="http://schemas.microsoft.com/office/drawing/2014/main" id="{2FCD6B51-2A64-40FB-9BC2-139ACFFA12F5}"/>
              </a:ext>
            </a:extLst>
          </p:cNvPr>
          <p:cNvSpPr>
            <a:spLocks/>
          </p:cNvSpPr>
          <p:nvPr/>
        </p:nvSpPr>
        <p:spPr bwMode="auto">
          <a:xfrm>
            <a:off x="4876801" y="3884613"/>
            <a:ext cx="536575" cy="1452562"/>
          </a:xfrm>
          <a:custGeom>
            <a:avLst/>
            <a:gdLst>
              <a:gd name="T0" fmla="*/ 0 w 338"/>
              <a:gd name="T1" fmla="*/ 0 h 915"/>
              <a:gd name="T2" fmla="*/ 67 w 338"/>
              <a:gd name="T3" fmla="*/ 5 h 915"/>
              <a:gd name="T4" fmla="*/ 94 w 338"/>
              <a:gd name="T5" fmla="*/ 16 h 915"/>
              <a:gd name="T6" fmla="*/ 121 w 338"/>
              <a:gd name="T7" fmla="*/ 21 h 915"/>
              <a:gd name="T8" fmla="*/ 141 w 338"/>
              <a:gd name="T9" fmla="*/ 37 h 915"/>
              <a:gd name="T10" fmla="*/ 157 w 338"/>
              <a:gd name="T11" fmla="*/ 48 h 915"/>
              <a:gd name="T12" fmla="*/ 165 w 338"/>
              <a:gd name="T13" fmla="*/ 59 h 915"/>
              <a:gd name="T14" fmla="*/ 169 w 338"/>
              <a:gd name="T15" fmla="*/ 75 h 915"/>
              <a:gd name="T16" fmla="*/ 169 w 338"/>
              <a:gd name="T17" fmla="*/ 382 h 915"/>
              <a:gd name="T18" fmla="*/ 172 w 338"/>
              <a:gd name="T19" fmla="*/ 398 h 915"/>
              <a:gd name="T20" fmla="*/ 180 w 338"/>
              <a:gd name="T21" fmla="*/ 414 h 915"/>
              <a:gd name="T22" fmla="*/ 196 w 338"/>
              <a:gd name="T23" fmla="*/ 425 h 915"/>
              <a:gd name="T24" fmla="*/ 219 w 338"/>
              <a:gd name="T25" fmla="*/ 435 h 915"/>
              <a:gd name="T26" fmla="*/ 243 w 338"/>
              <a:gd name="T27" fmla="*/ 446 h 915"/>
              <a:gd name="T28" fmla="*/ 270 w 338"/>
              <a:gd name="T29" fmla="*/ 452 h 915"/>
              <a:gd name="T30" fmla="*/ 337 w 338"/>
              <a:gd name="T31" fmla="*/ 457 h 915"/>
              <a:gd name="T32" fmla="*/ 270 w 338"/>
              <a:gd name="T33" fmla="*/ 462 h 915"/>
              <a:gd name="T34" fmla="*/ 243 w 338"/>
              <a:gd name="T35" fmla="*/ 468 h 915"/>
              <a:gd name="T36" fmla="*/ 219 w 338"/>
              <a:gd name="T37" fmla="*/ 478 h 915"/>
              <a:gd name="T38" fmla="*/ 196 w 338"/>
              <a:gd name="T39" fmla="*/ 489 h 915"/>
              <a:gd name="T40" fmla="*/ 180 w 338"/>
              <a:gd name="T41" fmla="*/ 500 h 915"/>
              <a:gd name="T42" fmla="*/ 172 w 338"/>
              <a:gd name="T43" fmla="*/ 516 h 915"/>
              <a:gd name="T44" fmla="*/ 169 w 338"/>
              <a:gd name="T45" fmla="*/ 532 h 915"/>
              <a:gd name="T46" fmla="*/ 169 w 338"/>
              <a:gd name="T47" fmla="*/ 839 h 915"/>
              <a:gd name="T48" fmla="*/ 165 w 338"/>
              <a:gd name="T49" fmla="*/ 855 h 915"/>
              <a:gd name="T50" fmla="*/ 157 w 338"/>
              <a:gd name="T51" fmla="*/ 866 h 915"/>
              <a:gd name="T52" fmla="*/ 141 w 338"/>
              <a:gd name="T53" fmla="*/ 882 h 915"/>
              <a:gd name="T54" fmla="*/ 121 w 338"/>
              <a:gd name="T55" fmla="*/ 892 h 915"/>
              <a:gd name="T56" fmla="*/ 94 w 338"/>
              <a:gd name="T57" fmla="*/ 898 h 915"/>
              <a:gd name="T58" fmla="*/ 67 w 338"/>
              <a:gd name="T59" fmla="*/ 909 h 915"/>
              <a:gd name="T60" fmla="*/ 0 w 338"/>
              <a:gd name="T61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8" h="915">
                <a:moveTo>
                  <a:pt x="0" y="0"/>
                </a:moveTo>
                <a:lnTo>
                  <a:pt x="67" y="5"/>
                </a:lnTo>
                <a:lnTo>
                  <a:pt x="94" y="16"/>
                </a:lnTo>
                <a:lnTo>
                  <a:pt x="121" y="21"/>
                </a:lnTo>
                <a:lnTo>
                  <a:pt x="141" y="37"/>
                </a:lnTo>
                <a:lnTo>
                  <a:pt x="157" y="48"/>
                </a:lnTo>
                <a:lnTo>
                  <a:pt x="165" y="59"/>
                </a:lnTo>
                <a:lnTo>
                  <a:pt x="169" y="75"/>
                </a:lnTo>
                <a:lnTo>
                  <a:pt x="169" y="382"/>
                </a:lnTo>
                <a:lnTo>
                  <a:pt x="172" y="398"/>
                </a:lnTo>
                <a:lnTo>
                  <a:pt x="180" y="414"/>
                </a:lnTo>
                <a:lnTo>
                  <a:pt x="196" y="425"/>
                </a:lnTo>
                <a:lnTo>
                  <a:pt x="219" y="435"/>
                </a:lnTo>
                <a:lnTo>
                  <a:pt x="243" y="446"/>
                </a:lnTo>
                <a:lnTo>
                  <a:pt x="270" y="452"/>
                </a:lnTo>
                <a:lnTo>
                  <a:pt x="337" y="457"/>
                </a:lnTo>
                <a:lnTo>
                  <a:pt x="270" y="462"/>
                </a:lnTo>
                <a:lnTo>
                  <a:pt x="243" y="468"/>
                </a:lnTo>
                <a:lnTo>
                  <a:pt x="219" y="478"/>
                </a:lnTo>
                <a:lnTo>
                  <a:pt x="196" y="489"/>
                </a:lnTo>
                <a:lnTo>
                  <a:pt x="180" y="500"/>
                </a:lnTo>
                <a:lnTo>
                  <a:pt x="172" y="516"/>
                </a:lnTo>
                <a:lnTo>
                  <a:pt x="169" y="532"/>
                </a:lnTo>
                <a:lnTo>
                  <a:pt x="169" y="839"/>
                </a:lnTo>
                <a:lnTo>
                  <a:pt x="165" y="855"/>
                </a:lnTo>
                <a:lnTo>
                  <a:pt x="157" y="866"/>
                </a:lnTo>
                <a:lnTo>
                  <a:pt x="141" y="882"/>
                </a:lnTo>
                <a:lnTo>
                  <a:pt x="121" y="892"/>
                </a:lnTo>
                <a:lnTo>
                  <a:pt x="94" y="898"/>
                </a:lnTo>
                <a:lnTo>
                  <a:pt x="67" y="909"/>
                </a:lnTo>
                <a:lnTo>
                  <a:pt x="0" y="9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7" name="Line 9">
            <a:extLst>
              <a:ext uri="{FF2B5EF4-FFF2-40B4-BE49-F238E27FC236}">
                <a16:creationId xmlns:a16="http://schemas.microsoft.com/office/drawing/2014/main" id="{040424B6-3A96-4040-B052-C7E1BA3BA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100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8" name="Line 10">
            <a:extLst>
              <a:ext uri="{FF2B5EF4-FFF2-40B4-BE49-F238E27FC236}">
                <a16:creationId xmlns:a16="http://schemas.microsoft.com/office/drawing/2014/main" id="{4B9BBD44-04AD-42D5-BD0C-798C1A819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01814"/>
            <a:ext cx="0" cy="410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699" name="Line 11">
            <a:extLst>
              <a:ext uri="{FF2B5EF4-FFF2-40B4-BE49-F238E27FC236}">
                <a16:creationId xmlns:a16="http://schemas.microsoft.com/office/drawing/2014/main" id="{303C66CF-62AD-4CF5-A6AE-C8A63D2F9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0" name="Line 12">
            <a:extLst>
              <a:ext uri="{FF2B5EF4-FFF2-40B4-BE49-F238E27FC236}">
                <a16:creationId xmlns:a16="http://schemas.microsoft.com/office/drawing/2014/main" id="{6A94EBF4-DB4A-4385-A93A-24BEA8880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276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1" name="Line 13">
            <a:extLst>
              <a:ext uri="{FF2B5EF4-FFF2-40B4-BE49-F238E27FC236}">
                <a16:creationId xmlns:a16="http://schemas.microsoft.com/office/drawing/2014/main" id="{13296461-85F5-4693-A2CF-A29A413FC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3434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2" name="Line 14">
            <a:extLst>
              <a:ext uri="{FF2B5EF4-FFF2-40B4-BE49-F238E27FC236}">
                <a16:creationId xmlns:a16="http://schemas.microsoft.com/office/drawing/2014/main" id="{38F7AF1F-64EF-4D99-8B7A-DF6A1D90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8768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3" name="Line 15">
            <a:extLst>
              <a:ext uri="{FF2B5EF4-FFF2-40B4-BE49-F238E27FC236}">
                <a16:creationId xmlns:a16="http://schemas.microsoft.com/office/drawing/2014/main" id="{C6A494D2-8F6A-40D4-9AD9-EDBAC370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102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4" name="Line 16">
            <a:extLst>
              <a:ext uri="{FF2B5EF4-FFF2-40B4-BE49-F238E27FC236}">
                <a16:creationId xmlns:a16="http://schemas.microsoft.com/office/drawing/2014/main" id="{879A02B5-6EDD-4701-9528-556C4B2C3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943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5" name="Line 17">
            <a:extLst>
              <a:ext uri="{FF2B5EF4-FFF2-40B4-BE49-F238E27FC236}">
                <a16:creationId xmlns:a16="http://schemas.microsoft.com/office/drawing/2014/main" id="{255A5A55-1B7E-4C67-8B57-35AC5C291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6" name="Line 18">
            <a:extLst>
              <a:ext uri="{FF2B5EF4-FFF2-40B4-BE49-F238E27FC236}">
                <a16:creationId xmlns:a16="http://schemas.microsoft.com/office/drawing/2014/main" id="{DE35CC11-CCF8-44F5-80A7-05CA13043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7" name="Line 19">
            <a:extLst>
              <a:ext uri="{FF2B5EF4-FFF2-40B4-BE49-F238E27FC236}">
                <a16:creationId xmlns:a16="http://schemas.microsoft.com/office/drawing/2014/main" id="{6FA56E6A-ABE7-45F2-9E3E-DC74B8338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16764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8" name="Line 20">
            <a:extLst>
              <a:ext uri="{FF2B5EF4-FFF2-40B4-BE49-F238E27FC236}">
                <a16:creationId xmlns:a16="http://schemas.microsoft.com/office/drawing/2014/main" id="{17B902DC-CBD2-4323-B59E-70F4A2546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11514"/>
            <a:ext cx="0" cy="212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9" name="Line 21">
            <a:extLst>
              <a:ext uri="{FF2B5EF4-FFF2-40B4-BE49-F238E27FC236}">
                <a16:creationId xmlns:a16="http://schemas.microsoft.com/office/drawing/2014/main" id="{5F69EE73-A72E-455C-8FCE-FF13C675A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4" y="5410200"/>
            <a:ext cx="3341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0" name="Rectangle 22">
            <a:extLst>
              <a:ext uri="{FF2B5EF4-FFF2-40B4-BE49-F238E27FC236}">
                <a16:creationId xmlns:a16="http://schemas.microsoft.com/office/drawing/2014/main" id="{7960DF93-ECD5-4DF7-AFEF-1570477B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9" y="5487989"/>
            <a:ext cx="3502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94   95   96   97   98   99</a:t>
            </a:r>
          </a:p>
        </p:txBody>
      </p:sp>
      <p:sp>
        <p:nvSpPr>
          <p:cNvPr id="242711" name="Rectangle 23">
            <a:extLst>
              <a:ext uri="{FF2B5EF4-FFF2-40B4-BE49-F238E27FC236}">
                <a16:creationId xmlns:a16="http://schemas.microsoft.com/office/drawing/2014/main" id="{D21E110D-480D-44A0-9166-AF0312B4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2973389"/>
            <a:ext cx="7588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8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0</a:t>
            </a:r>
          </a:p>
        </p:txBody>
      </p:sp>
      <p:sp>
        <p:nvSpPr>
          <p:cNvPr id="242712" name="Line 24">
            <a:extLst>
              <a:ext uri="{FF2B5EF4-FFF2-40B4-BE49-F238E27FC236}">
                <a16:creationId xmlns:a16="http://schemas.microsoft.com/office/drawing/2014/main" id="{F909CD2C-9BAF-40A7-A74E-537F99506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3887788"/>
            <a:ext cx="531812" cy="1065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3" name="Line 25">
            <a:extLst>
              <a:ext uri="{FF2B5EF4-FFF2-40B4-BE49-F238E27FC236}">
                <a16:creationId xmlns:a16="http://schemas.microsoft.com/office/drawing/2014/main" id="{36A4D782-DE8F-48CA-BBDE-3C4D806CE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6" y="3978276"/>
            <a:ext cx="593725" cy="898525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4" name="Line 26">
            <a:extLst>
              <a:ext uri="{FF2B5EF4-FFF2-40B4-BE49-F238E27FC236}">
                <a16:creationId xmlns:a16="http://schemas.microsoft.com/office/drawing/2014/main" id="{7A83C166-F80F-4D73-8A6E-F3B010D28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0788" y="3430588"/>
            <a:ext cx="684212" cy="1446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5" name="Line 27">
            <a:extLst>
              <a:ext uri="{FF2B5EF4-FFF2-40B4-BE49-F238E27FC236}">
                <a16:creationId xmlns:a16="http://schemas.microsoft.com/office/drawing/2014/main" id="{D59D0333-DA6B-473B-8AD0-4F992E396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450" y="3549650"/>
            <a:ext cx="412750" cy="18415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6" name="Oval 28">
            <a:extLst>
              <a:ext uri="{FF2B5EF4-FFF2-40B4-BE49-F238E27FC236}">
                <a16:creationId xmlns:a16="http://schemas.microsoft.com/office/drawing/2014/main" id="{8AF64727-EC80-47CC-8E8E-FDCA677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7" name="Oval 29">
            <a:extLst>
              <a:ext uri="{FF2B5EF4-FFF2-40B4-BE49-F238E27FC236}">
                <a16:creationId xmlns:a16="http://schemas.microsoft.com/office/drawing/2014/main" id="{C3DD8A65-4FEA-4486-87BD-33E28CE1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8" name="Oval 30">
            <a:extLst>
              <a:ext uri="{FF2B5EF4-FFF2-40B4-BE49-F238E27FC236}">
                <a16:creationId xmlns:a16="http://schemas.microsoft.com/office/drawing/2014/main" id="{58C3AA9D-F83D-4262-B7D8-C0E9462D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19" name="Oval 31">
            <a:extLst>
              <a:ext uri="{FF2B5EF4-FFF2-40B4-BE49-F238E27FC236}">
                <a16:creationId xmlns:a16="http://schemas.microsoft.com/office/drawing/2014/main" id="{FEA2FBDA-685C-499A-9570-7E6DF43D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0" name="Oval 32">
            <a:extLst>
              <a:ext uri="{FF2B5EF4-FFF2-40B4-BE49-F238E27FC236}">
                <a16:creationId xmlns:a16="http://schemas.microsoft.com/office/drawing/2014/main" id="{94C8F97F-B711-47C7-846F-EF233AE4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352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1" name="Oval 33">
            <a:extLst>
              <a:ext uri="{FF2B5EF4-FFF2-40B4-BE49-F238E27FC236}">
                <a16:creationId xmlns:a16="http://schemas.microsoft.com/office/drawing/2014/main" id="{6F7698CC-C028-4993-A0B9-7D8199C0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657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2" name="Line 34">
            <a:extLst>
              <a:ext uri="{FF2B5EF4-FFF2-40B4-BE49-F238E27FC236}">
                <a16:creationId xmlns:a16="http://schemas.microsoft.com/office/drawing/2014/main" id="{FD2D980D-4964-4982-A346-B8975A827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5" y="4648200"/>
            <a:ext cx="4460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3" name="Line 35">
            <a:extLst>
              <a:ext uri="{FF2B5EF4-FFF2-40B4-BE49-F238E27FC236}">
                <a16:creationId xmlns:a16="http://schemas.microsoft.com/office/drawing/2014/main" id="{815BF6CC-B636-4B92-9860-8C59218F4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9" y="4408489"/>
            <a:ext cx="657225" cy="2508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4" name="Line 36">
            <a:extLst>
              <a:ext uri="{FF2B5EF4-FFF2-40B4-BE49-F238E27FC236}">
                <a16:creationId xmlns:a16="http://schemas.microsoft.com/office/drawing/2014/main" id="{9179AFEE-EC5C-4A69-8ABE-8E54F26441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9688" y="3968751"/>
            <a:ext cx="590550" cy="461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5" name="Rectangle 37">
            <a:extLst>
              <a:ext uri="{FF2B5EF4-FFF2-40B4-BE49-F238E27FC236}">
                <a16:creationId xmlns:a16="http://schemas.microsoft.com/office/drawing/2014/main" id="{4D5D4666-4DD1-4783-B8AD-F403986F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2516189"/>
            <a:ext cx="1368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2726" name="Rectangle 38">
            <a:extLst>
              <a:ext uri="{FF2B5EF4-FFF2-40B4-BE49-F238E27FC236}">
                <a16:creationId xmlns:a16="http://schemas.microsoft.com/office/drawing/2014/main" id="{FBED285C-0DC1-4827-946D-81E8703B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7" name="Rectangle 39">
            <a:extLst>
              <a:ext uri="{FF2B5EF4-FFF2-40B4-BE49-F238E27FC236}">
                <a16:creationId xmlns:a16="http://schemas.microsoft.com/office/drawing/2014/main" id="{AEE31D88-807D-46D6-B945-3E7A2AD1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8" name="Rectangle 40">
            <a:extLst>
              <a:ext uri="{FF2B5EF4-FFF2-40B4-BE49-F238E27FC236}">
                <a16:creationId xmlns:a16="http://schemas.microsoft.com/office/drawing/2014/main" id="{6A48E7B0-CC87-4C25-BAAC-F7C997FB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267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29" name="Rectangle 41">
            <a:extLst>
              <a:ext uri="{FF2B5EF4-FFF2-40B4-BE49-F238E27FC236}">
                <a16:creationId xmlns:a16="http://schemas.microsoft.com/office/drawing/2014/main" id="{F1D6909D-064A-4A7C-A270-D54179D4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86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30" name="Rectangle 42">
            <a:extLst>
              <a:ext uri="{FF2B5EF4-FFF2-40B4-BE49-F238E27FC236}">
                <a16:creationId xmlns:a16="http://schemas.microsoft.com/office/drawing/2014/main" id="{E1DE26BF-A012-48BC-BF38-D7067AC0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31" name="Oval 43">
            <a:extLst>
              <a:ext uri="{FF2B5EF4-FFF2-40B4-BE49-F238E27FC236}">
                <a16:creationId xmlns:a16="http://schemas.microsoft.com/office/drawing/2014/main" id="{2BC902E5-44A5-4AE2-9CA6-E551653B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2887D76-D1A2-4F44-B1FE-534D34D2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B6FFED6-064B-4E8B-A61B-450A3039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7B7E32F9-6B76-4323-9632-6765DAFF87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 Method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2695E7-4174-479F-AD50-ABB20D48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52F614D-CD40-422F-BFCA-549B8898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184BBFE-8A4D-48BA-BBA6-F919F50FF7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159000"/>
            <a:ext cx="43434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when situation is ‘stable’ &amp; historical data exist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Existing products</a:t>
            </a:r>
          </a:p>
          <a:p>
            <a:pPr lvl="1">
              <a:spcBef>
                <a:spcPct val="11000"/>
              </a:spcBef>
            </a:pPr>
            <a:r>
              <a:rPr lang="en-US" altLang="en-US"/>
              <a:t>Current technology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Involve mathematical techniques</a:t>
            </a:r>
          </a:p>
          <a:p>
            <a:pPr>
              <a:spcBef>
                <a:spcPct val="24000"/>
              </a:spcBef>
            </a:pPr>
            <a:r>
              <a:rPr lang="en-US" altLang="en-US"/>
              <a:t>e.g., forecasting sales of color televisions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F311CEB-F6E8-483C-A13F-BB7DDB58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1651001"/>
            <a:ext cx="446246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Quantitative Methods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95D77B3D-8E11-41E1-9280-9DAF25BDD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4455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Forecasting Approaches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5990E5BB-4DEB-47B4-AA2C-91F5DC4B2B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159000"/>
            <a:ext cx="4191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Used when situation is vague &amp; little data exist</a:t>
            </a:r>
          </a:p>
          <a:p>
            <a:pPr lvl="1">
              <a:spcBef>
                <a:spcPct val="11000"/>
              </a:spcBef>
            </a:pPr>
            <a:r>
              <a:rPr lang="en-US" altLang="en-US">
                <a:solidFill>
                  <a:schemeClr val="folHlink"/>
                </a:solidFill>
              </a:rPr>
              <a:t>New products</a:t>
            </a:r>
          </a:p>
          <a:p>
            <a:pPr lvl="1">
              <a:spcBef>
                <a:spcPct val="11000"/>
              </a:spcBef>
            </a:pPr>
            <a:r>
              <a:rPr lang="en-US" altLang="en-US">
                <a:solidFill>
                  <a:schemeClr val="folHlink"/>
                </a:solidFill>
              </a:rPr>
              <a:t>New technology</a:t>
            </a:r>
          </a:p>
          <a:p>
            <a:pPr>
              <a:spcBef>
                <a:spcPct val="24000"/>
              </a:spcBef>
            </a:pPr>
            <a:r>
              <a:rPr lang="en-US" altLang="en-US">
                <a:solidFill>
                  <a:schemeClr val="folHlink"/>
                </a:solidFill>
              </a:rPr>
              <a:t>Involve intuition, experience</a:t>
            </a:r>
          </a:p>
          <a:p>
            <a:pPr>
              <a:spcBef>
                <a:spcPct val="24000"/>
              </a:spcBef>
            </a:pPr>
            <a:r>
              <a:rPr lang="en-US" altLang="en-US">
                <a:solidFill>
                  <a:schemeClr val="folHlink"/>
                </a:solidFill>
              </a:rPr>
              <a:t>e.g., forecasting sales on Internet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1510FD4E-F798-4394-B6B7-8E329A9F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1651001"/>
            <a:ext cx="43180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/>
              <a:t>Qualitative Methods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9633E79-C02A-4C23-B446-725A5789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BA422E7-4170-41D8-91A6-39B1C061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0CB81C35-64E7-42E7-A6AA-75D5F12D4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2800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0136738-DE09-41D6-A869-4F618C619A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2800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0136738-DE09-41D6-A869-4F618C619A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A364DFC-A020-447B-B0D8-273D5BF9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C4A5BE9-E335-4C0A-AE93-596AFC58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9BF64054-A164-4B1E-A724-F276B98AC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 Method</a:t>
            </a:r>
            <a:endParaRPr lang="en-US" altLang="en-US"/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EB79B708-58B8-4D7C-A03C-5256D4BAB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Form of weighted moving average</a:t>
            </a:r>
          </a:p>
          <a:p>
            <a:pPr lvl="1"/>
            <a:r>
              <a:rPr lang="en-US" altLang="en-US"/>
              <a:t>Weights decline exponentially</a:t>
            </a:r>
          </a:p>
          <a:p>
            <a:pPr lvl="1"/>
            <a:r>
              <a:rPr lang="en-US" altLang="en-US"/>
              <a:t>Most recent data weighted most</a:t>
            </a:r>
          </a:p>
          <a:p>
            <a:r>
              <a:rPr lang="en-US" altLang="en-US"/>
              <a:t>Requires smoothing constant (</a:t>
            </a:r>
            <a:r>
              <a:rPr lang="en-US" altLang="en-US" i="1"/>
              <a:t>W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Ranges from 0 to 1</a:t>
            </a:r>
          </a:p>
          <a:p>
            <a:pPr lvl="1"/>
            <a:r>
              <a:rPr lang="en-US" altLang="en-US"/>
              <a:t>Subjectively chosen</a:t>
            </a:r>
          </a:p>
          <a:p>
            <a:r>
              <a:rPr lang="en-US" altLang="en-US"/>
              <a:t>Involves little record keeping of past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08EA22-5CC8-4F06-8197-F53FDBBE44E3}"/>
                  </a:ext>
                </a:extLst>
              </p14:cNvPr>
              <p14:cNvContentPartPr/>
              <p14:nvPr/>
            </p14:nvContentPartPr>
            <p14:xfrm>
              <a:off x="514440" y="1574640"/>
              <a:ext cx="11379600" cy="496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08EA22-5CC8-4F06-8197-F53FDBBE44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80" y="1565280"/>
                <a:ext cx="11398320" cy="498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D2429D38-7484-41F1-90AF-6E0BF29D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BD0EB26-F5BA-4E32-B77A-62C0934A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A367EDB9-40B0-4AC9-96B0-76FE03030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8000"/>
            <a:ext cx="6765925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620713" algn="l"/>
                <a:tab pos="2105025" algn="ctr"/>
              </a:tabLst>
            </a:pPr>
            <a:r>
              <a:rPr lang="en-US" altLang="en-US"/>
              <a:t>You’re organizing a Kwanza meeting.  You want to forecast attendance for </a:t>
            </a:r>
            <a:r>
              <a:rPr lang="en-US" altLang="en-US">
                <a:solidFill>
                  <a:schemeClr val="tx2"/>
                </a:solidFill>
              </a:rPr>
              <a:t>1998</a:t>
            </a:r>
            <a:r>
              <a:rPr lang="en-US" altLang="en-US"/>
              <a:t> using exponential smoothing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2"/>
                </a:solidFill>
              </a:rPr>
              <a:t> = .20</a:t>
            </a:r>
            <a:r>
              <a:rPr lang="en-US" altLang="en-US"/>
              <a:t>).  Past attendance (00) is: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chemeClr val="tx2"/>
                </a:solidFill>
              </a:rPr>
              <a:t>1995	4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 	6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5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3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7</a:t>
            </a:r>
          </a:p>
        </p:txBody>
      </p:sp>
      <p:pic>
        <p:nvPicPr>
          <p:cNvPr id="132101" name="Picture 5">
            <a:extLst>
              <a:ext uri="{FF2B5EF4-FFF2-40B4-BE49-F238E27FC236}">
                <a16:creationId xmlns:a16="http://schemas.microsoft.com/office/drawing/2014/main" id="{8B885C80-1519-431C-89F0-7D83729007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900488"/>
            <a:ext cx="4146550" cy="2068512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F39FD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2" name="Rectangle 6">
            <a:extLst>
              <a:ext uri="{FF2B5EF4-FFF2-40B4-BE49-F238E27FC236}">
                <a16:creationId xmlns:a16="http://schemas.microsoft.com/office/drawing/2014/main" id="{2577E4A1-C7F9-4383-BEE2-6C46250E8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8750"/>
            <a:ext cx="8148638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r>
              <a:rPr lang="en-US" altLang="en-US" sz="5400" b="1"/>
              <a:t> </a:t>
            </a:r>
            <a:br>
              <a:rPr lang="en-US" altLang="en-US" sz="5400" b="1"/>
            </a:br>
            <a:r>
              <a:rPr lang="en-US" altLang="en-US" sz="3600" b="1"/>
              <a:t>[An Example]</a:t>
            </a:r>
            <a:endParaRPr lang="en-US" altLang="en-US"/>
          </a:p>
        </p:txBody>
      </p:sp>
      <p:pic>
        <p:nvPicPr>
          <p:cNvPr id="132103" name="Picture 7">
            <a:extLst>
              <a:ext uri="{FF2B5EF4-FFF2-40B4-BE49-F238E27FC236}">
                <a16:creationId xmlns:a16="http://schemas.microsoft.com/office/drawing/2014/main" id="{55C0C791-A7AD-488F-8591-C1A827C1098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9" y="1793876"/>
            <a:ext cx="2022475" cy="4613275"/>
          </a:xfrm>
          <a:prstGeom prst="rect">
            <a:avLst/>
          </a:prstGeom>
          <a:noFill/>
          <a:ln>
            <a:noFill/>
          </a:ln>
          <a:effectLst>
            <a:outerShdw dist="35921" dir="8100000" algn="ctr" rotWithShape="0">
              <a:srgbClr val="F39FD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4" name="Rectangle 8">
            <a:extLst>
              <a:ext uri="{FF2B5EF4-FFF2-40B4-BE49-F238E27FC236}">
                <a16:creationId xmlns:a16="http://schemas.microsoft.com/office/drawing/2014/main" id="{910A973E-20B7-45B0-A326-FC98E72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778" y="5935663"/>
            <a:ext cx="128400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CECECE"/>
                </a:solidFill>
                <a:latin typeface="Arial" panose="020B0604020202020204" pitchFamily="34" charset="0"/>
              </a:rPr>
              <a:t>© 1995 Corel Corp.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CC22A46-577D-47BB-95CD-5B0F1F9C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C420EBD-88A2-4977-BA66-47691AF3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28AE39D0-BD0A-4C68-8DE7-923917EE7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158750"/>
            <a:ext cx="8215313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endParaRPr lang="en-US" altLang="en-US"/>
          </a:p>
        </p:txBody>
      </p:sp>
      <p:graphicFrame>
        <p:nvGraphicFramePr>
          <p:cNvPr id="13414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F8AC9A17-381C-45B7-9EA6-4B94BA9B2476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14116524"/>
              </p:ext>
            </p:extLst>
          </p:nvPr>
        </p:nvGraphicFramePr>
        <p:xfrm>
          <a:off x="2490788" y="2243138"/>
          <a:ext cx="7105650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7913455" imgH="4598383" progId="Word.Document.8">
                  <p:embed/>
                </p:oleObj>
              </mc:Choice>
              <mc:Fallback>
                <p:oleObj name="Document" r:id="rId4" imgW="7913455" imgH="4598383" progId="Word.Document.8">
                  <p:embed/>
                  <p:pic>
                    <p:nvPicPr>
                      <p:cNvPr id="1341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8AC9A17-381C-45B7-9EA6-4B94BA9B24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243138"/>
                        <a:ext cx="7105650" cy="412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Rectangle 6">
            <a:extLst>
              <a:ext uri="{FF2B5EF4-FFF2-40B4-BE49-F238E27FC236}">
                <a16:creationId xmlns:a16="http://schemas.microsoft.com/office/drawing/2014/main" id="{13633908-71FF-4672-A3D3-26F5D913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9" y="1479550"/>
            <a:ext cx="4645025" cy="6263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3200" i="1" dirty="0" err="1">
                <a:latin typeface="Arial" panose="020B0604020202020204" pitchFamily="34" charset="0"/>
              </a:rPr>
              <a:t>E</a:t>
            </a:r>
            <a:r>
              <a:rPr lang="en-US" altLang="en-US" sz="3200" i="1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</a:rPr>
              <a:t> = </a:t>
            </a:r>
            <a:r>
              <a:rPr lang="en-US" altLang="en-US" sz="3200" i="1" dirty="0" err="1">
                <a:latin typeface="Arial" panose="020B0604020202020204" pitchFamily="34" charset="0"/>
              </a:rPr>
              <a:t>W·Y</a:t>
            </a:r>
            <a:r>
              <a:rPr lang="en-US" altLang="en-US" sz="3200" i="1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</a:rPr>
              <a:t>	+ (1 - </a:t>
            </a:r>
            <a:r>
              <a:rPr lang="en-US" altLang="en-US" sz="3200" i="1" dirty="0">
                <a:latin typeface="Arial" panose="020B0604020202020204" pitchFamily="34" charset="0"/>
              </a:rPr>
              <a:t>W</a:t>
            </a:r>
            <a:r>
              <a:rPr lang="en-US" altLang="en-US" sz="3200" dirty="0">
                <a:latin typeface="Arial" panose="020B0604020202020204" pitchFamily="34" charset="0"/>
              </a:rPr>
              <a:t>)</a:t>
            </a:r>
            <a:r>
              <a:rPr lang="en-US" altLang="en-US" sz="3200" i="1" dirty="0">
                <a:latin typeface="Arial" panose="020B0604020202020204" pitchFamily="34" charset="0"/>
              </a:rPr>
              <a:t>·E</a:t>
            </a:r>
            <a:r>
              <a:rPr lang="en-US" altLang="en-US" sz="3200" i="1" baseline="-25000" dirty="0">
                <a:latin typeface="Arial" panose="020B0604020202020204" pitchFamily="34" charset="0"/>
              </a:rPr>
              <a:t>i</a:t>
            </a:r>
            <a:r>
              <a:rPr lang="en-US" altLang="en-US" sz="3200" baseline="-250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001115E8-7CDB-4F7F-A903-EB072B56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9" y="2443164"/>
            <a:ext cx="8477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6084C5-B0F7-4C66-8748-765336233BE7}"/>
                  </a:ext>
                </a:extLst>
              </p14:cNvPr>
              <p14:cNvContentPartPr/>
              <p14:nvPr/>
            </p14:nvContentPartPr>
            <p14:xfrm>
              <a:off x="8426520" y="1473120"/>
              <a:ext cx="3435480" cy="46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6084C5-B0F7-4C66-8748-765336233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7160" y="1463760"/>
                <a:ext cx="3454200" cy="48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1C62E52-92B0-4D1B-8C85-DF42ED48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B928250-579D-4CE0-8A76-0A78B45B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981D4AFA-FF8D-4AD6-88A5-9BFECF5AC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Smoothing</a:t>
            </a:r>
            <a:r>
              <a:rPr lang="en-US" altLang="en-US" sz="5400" b="1"/>
              <a:t> </a:t>
            </a:r>
            <a:r>
              <a:rPr lang="en-US" altLang="en-US" sz="3600" b="1"/>
              <a:t>[Graph]</a:t>
            </a:r>
            <a:endParaRPr lang="en-US" altLang="en-US"/>
          </a:p>
        </p:txBody>
      </p:sp>
      <p:graphicFrame>
        <p:nvGraphicFramePr>
          <p:cNvPr id="13619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5141452-109E-46B4-9DB5-D1B5122BC34A}"/>
              </a:ext>
            </a:extLst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3322639" y="2389189"/>
          <a:ext cx="5608637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Chart" r:id="rId4" imgW="3774027" imgH="2476304" progId="MSGraph.Chart.8">
                  <p:embed followColorScheme="full"/>
                </p:oleObj>
              </mc:Choice>
              <mc:Fallback>
                <p:oleObj name="Chart" r:id="rId4" imgW="3774027" imgH="2476304" progId="MSGraph.Chart.8">
                  <p:embed followColorScheme="full"/>
                  <p:pic>
                    <p:nvPicPr>
                      <p:cNvPr id="136197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5141452-109E-46B4-9DB5-D1B5122BC3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9" y="2389189"/>
                        <a:ext cx="5608637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>
            <a:extLst>
              <a:ext uri="{FF2B5EF4-FFF2-40B4-BE49-F238E27FC236}">
                <a16:creationId xmlns:a16="http://schemas.microsoft.com/office/drawing/2014/main" id="{215F8D49-3A13-4677-B423-97579940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9" y="5862638"/>
            <a:ext cx="11525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89EBCEB-4197-4F4D-A397-12CED1DE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6" y="1901826"/>
            <a:ext cx="24479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Attendance</a:t>
            </a: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BE76B70A-AD07-4420-9C73-A721C0E5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327275"/>
            <a:ext cx="17621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Actual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CA30636-D5EF-442C-9E50-A8694A73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7ABB0EF-F512-40D9-AC34-AAE30C24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438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E58016E-F177-43ED-891F-469AF8DA4B3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95034609"/>
              </p:ext>
            </p:extLst>
          </p:nvPr>
        </p:nvGraphicFramePr>
        <p:xfrm>
          <a:off x="2508250" y="2754313"/>
          <a:ext cx="7065963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4" imgW="7772400" imgH="3947760" progId="Word.Document.8">
                  <p:embed/>
                </p:oleObj>
              </mc:Choice>
              <mc:Fallback>
                <p:oleObj name="Document" r:id="rId4" imgW="7772400" imgH="3947760" progId="Word.Document.8">
                  <p:embed/>
                  <p:pic>
                    <p:nvPicPr>
                      <p:cNvPr id="14438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E58016E-F177-43ED-891F-469AF8DA4B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754313"/>
                        <a:ext cx="7065963" cy="3586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Rectangle 5">
            <a:extLst>
              <a:ext uri="{FF2B5EF4-FFF2-40B4-BE49-F238E27FC236}">
                <a16:creationId xmlns:a16="http://schemas.microsoft.com/office/drawing/2014/main" id="{FB56913E-96B7-4574-A863-235D529F3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71450"/>
            <a:ext cx="7391400" cy="11239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4800" b="1"/>
              <a:t>Forecast Effect of Smoothing Coefficient </a:t>
            </a:r>
            <a:r>
              <a:rPr lang="en-US" altLang="en-US" sz="4000" b="1"/>
              <a:t>(</a:t>
            </a:r>
            <a:r>
              <a:rPr lang="en-US" altLang="en-US" sz="4000" b="1" i="1"/>
              <a:t>W</a:t>
            </a:r>
            <a:r>
              <a:rPr lang="en-US" altLang="en-US" sz="4000" b="1"/>
              <a:t>)</a:t>
            </a:r>
            <a:endParaRPr lang="en-US" altLang="en-US" sz="4000"/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5D624340-265B-496E-BDE1-0213394A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9" y="1901826"/>
            <a:ext cx="85550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(1-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+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W·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(1-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en-US" altLang="en-US" sz="3200" b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·Y</a:t>
            </a:r>
            <a:r>
              <a:rPr lang="en-US" altLang="en-US" sz="3200" b="1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-2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+...</a:t>
            </a:r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D02D09DB-3480-48E1-B589-648CD169C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5AF50755-65F6-43EB-A91E-65BC0CF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1671638"/>
            <a:ext cx="8477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^</a:t>
            </a:r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A369C9A3-ACC4-40BA-969B-4335F98FA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09E5F68C-884B-4639-9ED4-F5FD63B6A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45B-92B2-4440-B57F-E91457F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Simple Exponential Smoothing</a:t>
            </a:r>
            <a:endParaRPr lang="en-IN" dirty="0"/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B803CC4F-B2A7-4C63-B83F-4C7AB7967616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2971800" y="3258243"/>
            <a:ext cx="624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58F40-93DF-4649-8CC0-6979E452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Simple Exponential Smoothing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223DF-A77B-4566-9F7E-8552C7D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statsmodels.tsa.api</a:t>
            </a:r>
            <a:r>
              <a:rPr lang="en-IN" dirty="0"/>
              <a:t> import </a:t>
            </a:r>
            <a:r>
              <a:rPr lang="en-IN" dirty="0" err="1"/>
              <a:t>ExponentialSmoothing</a:t>
            </a:r>
            <a:r>
              <a:rPr lang="en-IN" dirty="0"/>
              <a:t>, </a:t>
            </a:r>
            <a:r>
              <a:rPr lang="en-IN" dirty="0" err="1"/>
              <a:t>SimpleExpSmoothing</a:t>
            </a:r>
            <a:r>
              <a:rPr lang="en-IN" dirty="0"/>
              <a:t>, Holt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fit2 = </a:t>
            </a:r>
            <a:r>
              <a:rPr lang="en-IN" dirty="0" err="1"/>
              <a:t>SimpleExpSmoothing</a:t>
            </a:r>
            <a:r>
              <a:rPr lang="en-IN" dirty="0"/>
              <a:t>(</a:t>
            </a:r>
            <a:r>
              <a:rPr lang="en-IN" dirty="0" err="1"/>
              <a:t>np.asarray</a:t>
            </a:r>
            <a:r>
              <a:rPr lang="en-IN" dirty="0"/>
              <a:t>(train['Count'])).fit(</a:t>
            </a:r>
            <a:r>
              <a:rPr lang="en-IN" dirty="0" err="1"/>
              <a:t>smoothing_level</a:t>
            </a:r>
            <a:r>
              <a:rPr lang="en-IN" dirty="0"/>
              <a:t>=0.6,optimized=False)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['SES'] = fit2.forecast(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['SES'], label='SES')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27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2880-8807-4830-B635-ED3710BC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Holt’s Linear Trend method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E2D3A-A3F1-4D4B-ABA0-C84EE4996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861" y="307731"/>
            <a:ext cx="9575179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96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0" name="Picture 2" descr="https://s3-ap-south-1.amazonaws.com/av-blog-media/wp-content/uploads/2018/01/nnnnnn.png">
            <a:extLst>
              <a:ext uri="{FF2B5EF4-FFF2-40B4-BE49-F238E27FC236}">
                <a16:creationId xmlns:a16="http://schemas.microsoft.com/office/drawing/2014/main" id="{DD4E7416-3375-4AEB-9BE6-69B284C3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98043"/>
            <a:ext cx="10905066" cy="46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BE0F78D-ABD2-477F-876B-BA8FCF15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CB29C0B-DB04-4194-B95C-8155814D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E1F5C48-B7D1-4C2C-A9C8-807EB74C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+mj-lt"/>
              </a:rPr>
              <a:t>Quantitative Forecasting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5C9B1B0-98E5-4CC6-A828-584EFD44D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Select several forecasting methods</a:t>
            </a:r>
          </a:p>
          <a:p>
            <a:r>
              <a:rPr lang="en-US" altLang="en-US"/>
              <a:t>‘Forecast’ the </a:t>
            </a:r>
            <a:r>
              <a:rPr lang="en-US" altLang="en-US">
                <a:solidFill>
                  <a:schemeClr val="tx2"/>
                </a:solidFill>
              </a:rPr>
              <a:t>past</a:t>
            </a:r>
            <a:endParaRPr lang="en-US" altLang="en-US"/>
          </a:p>
          <a:p>
            <a:r>
              <a:rPr lang="en-US" altLang="en-US"/>
              <a:t>Evaluate forecasts </a:t>
            </a:r>
          </a:p>
          <a:p>
            <a:r>
              <a:rPr lang="en-US" altLang="en-US"/>
              <a:t>Select best method</a:t>
            </a:r>
          </a:p>
          <a:p>
            <a:r>
              <a:rPr lang="en-US" altLang="en-US"/>
              <a:t>Forecast the </a:t>
            </a:r>
            <a:r>
              <a:rPr lang="en-US" altLang="en-US">
                <a:solidFill>
                  <a:schemeClr val="tx2"/>
                </a:solidFill>
              </a:rPr>
              <a:t>future</a:t>
            </a:r>
            <a:endParaRPr lang="en-US" altLang="en-US"/>
          </a:p>
          <a:p>
            <a:r>
              <a:rPr lang="en-US" altLang="en-US"/>
              <a:t>Monitor continuously forecast accuracy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48D-8F54-4AE7-A26F-275809BA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Holt’s Linear Trend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F736-C8E2-4F93-9B5D-4D837AE5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fit1 = Holt(</a:t>
            </a:r>
            <a:r>
              <a:rPr lang="en-IN" dirty="0" err="1"/>
              <a:t>np.asarray</a:t>
            </a:r>
            <a:r>
              <a:rPr lang="en-IN" dirty="0"/>
              <a:t>(train['Count'])).fit(</a:t>
            </a:r>
            <a:r>
              <a:rPr lang="en-IN" dirty="0" err="1"/>
              <a:t>smoothing_level</a:t>
            </a:r>
            <a:r>
              <a:rPr lang="en-IN" dirty="0"/>
              <a:t> = 0.3,smoothing_slope = 0.1)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Holt_linear</a:t>
            </a:r>
            <a:r>
              <a:rPr lang="en-IN" dirty="0"/>
              <a:t>'] = fit1.forecast(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Holt_linear</a:t>
            </a:r>
            <a:r>
              <a:rPr lang="en-IN" dirty="0"/>
              <a:t>'], label='</a:t>
            </a:r>
            <a:r>
              <a:rPr lang="en-IN" dirty="0" err="1"/>
              <a:t>Holt_linear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rms = sqrt(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test.Count</a:t>
            </a:r>
            <a:r>
              <a:rPr lang="en-US" dirty="0"/>
              <a:t>, </a:t>
            </a:r>
            <a:r>
              <a:rPr lang="en-US" dirty="0" err="1"/>
              <a:t>y_hat_avg.Holt_linear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print(rms)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446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4C74-BF6A-45F6-8578-3E37BE75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+mj-lt"/>
              </a:rPr>
              <a:t>Holt-Winters Method</a:t>
            </a:r>
            <a:endParaRPr lang="en-US" sz="54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5058" name="Picture 2" descr="https://s3-ap-south-1.amazonaws.com/av-blog-media/wp-content/uploads/2018/01/Picture1.jpg">
            <a:extLst>
              <a:ext uri="{FF2B5EF4-FFF2-40B4-BE49-F238E27FC236}">
                <a16:creationId xmlns:a16="http://schemas.microsoft.com/office/drawing/2014/main" id="{AE1B28D2-5489-4954-B87C-1130E1251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38124"/>
            <a:ext cx="5455917" cy="19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6A350-F921-49EB-B71A-683B45FA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433603"/>
            <a:ext cx="5455917" cy="1745893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19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751-3A39-4F43-B992-CF2EAC7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Holt-Winters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FF4B-556F-4480-BF57-737989CC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 = </a:t>
            </a:r>
            <a:r>
              <a:rPr lang="en-IN" dirty="0" err="1"/>
              <a:t>test.copy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fit1 = </a:t>
            </a:r>
            <a:r>
              <a:rPr lang="en-IN" dirty="0" err="1"/>
              <a:t>ExponentialSmoothing</a:t>
            </a:r>
            <a:r>
              <a:rPr lang="en-IN" dirty="0"/>
              <a:t>(</a:t>
            </a:r>
            <a:r>
              <a:rPr lang="en-IN" dirty="0" err="1"/>
              <a:t>np.asarray</a:t>
            </a:r>
            <a:r>
              <a:rPr lang="en-IN" dirty="0"/>
              <a:t>(train['Count']) ,</a:t>
            </a:r>
            <a:r>
              <a:rPr lang="en-IN" dirty="0" err="1"/>
              <a:t>seasonal_periods</a:t>
            </a:r>
            <a:r>
              <a:rPr lang="en-IN" dirty="0"/>
              <a:t>=7 ,trend='add', seasonal='add',).fit()</a:t>
            </a:r>
          </a:p>
          <a:p>
            <a:pPr marL="0" indent="0">
              <a:buNone/>
            </a:pP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Holt_Winter</a:t>
            </a:r>
            <a:r>
              <a:rPr lang="en-IN" dirty="0"/>
              <a:t>'] = fit1.forecast(</a:t>
            </a:r>
            <a:r>
              <a:rPr lang="en-IN" dirty="0" err="1"/>
              <a:t>len</a:t>
            </a:r>
            <a:r>
              <a:rPr lang="en-IN" dirty="0"/>
              <a:t>(test))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=(16,8))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 train['Count'], label='Train')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(test['Count'], label='Test')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y_hat_avg</a:t>
            </a:r>
            <a:r>
              <a:rPr lang="en-IN" dirty="0"/>
              <a:t>['</a:t>
            </a:r>
            <a:r>
              <a:rPr lang="en-IN" dirty="0" err="1"/>
              <a:t>Holt_Winter</a:t>
            </a:r>
            <a:r>
              <a:rPr lang="en-IN" dirty="0"/>
              <a:t>'], label='</a:t>
            </a:r>
            <a:r>
              <a:rPr lang="en-IN" dirty="0" err="1"/>
              <a:t>Holt_Winter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</a:t>
            </a:r>
            <a:r>
              <a:rPr lang="en-IN" dirty="0" err="1"/>
              <a:t>loc</a:t>
            </a:r>
            <a:r>
              <a:rPr lang="en-IN" dirty="0"/>
              <a:t>='best')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3180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7F4B742-432C-4A16-AC26-21E8FD3F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12F45B9-81E9-4CD7-B0AD-F4BAACB2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4C2F8D18-865E-4D3A-904C-73CC6B2B53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Forecasting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278B945-2DC9-4D59-9206-DB080697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D8A4794-991C-484E-86A8-FBE8073A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D6B989D9-5C71-4447-9F73-DBFB83CFB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4848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D5216A19-CEEA-47C9-BD9D-4B25245A91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4848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216A19-CEEA-47C9-BD9D-4B25245A9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2BD40B34-B666-43A5-896A-0AB3C48D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A9BD2B-496E-4E5E-8200-28E6C137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63CADB3-837C-473A-86C7-A34B7D92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Linear Time-Series Forecasting Model</a:t>
            </a:r>
            <a:endParaRPr lang="en-US" alt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4DA27166-0E75-4B51-887A-57B5FD328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61338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Used for forecasting trend</a:t>
            </a:r>
          </a:p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Relationship between response variable </a:t>
            </a:r>
            <a:r>
              <a:rPr lang="en-US" altLang="en-US" i="1"/>
              <a:t>Y</a:t>
            </a:r>
            <a:r>
              <a:rPr lang="en-US" altLang="en-US"/>
              <a:t> &amp; time </a:t>
            </a:r>
            <a:r>
              <a:rPr lang="en-US" altLang="en-US" i="1"/>
              <a:t>X</a:t>
            </a:r>
            <a:r>
              <a:rPr lang="en-US" altLang="en-US"/>
              <a:t> is a linear function</a:t>
            </a:r>
          </a:p>
          <a:p>
            <a:pPr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Coded </a:t>
            </a:r>
            <a:r>
              <a:rPr lang="en-US" altLang="en-US" i="1"/>
              <a:t>X</a:t>
            </a:r>
            <a:r>
              <a:rPr lang="en-US" altLang="en-US"/>
              <a:t> values used often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Year </a:t>
            </a:r>
            <a:r>
              <a:rPr lang="en-US" altLang="en-US" i="1"/>
              <a:t>X</a:t>
            </a:r>
            <a:r>
              <a:rPr lang="en-US" altLang="en-US"/>
              <a:t>:	1995	1996	1997	1998	1999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Coded year:	0	1	2	3	4</a:t>
            </a:r>
          </a:p>
          <a:p>
            <a:pPr lvl="1">
              <a:tabLst>
                <a:tab pos="3255963" algn="ctr"/>
                <a:tab pos="4230688" algn="ctr"/>
                <a:tab pos="5249863" algn="ctr"/>
                <a:tab pos="6291263" algn="ctr"/>
                <a:tab pos="7377113" algn="ctr"/>
              </a:tabLst>
            </a:pPr>
            <a:r>
              <a:rPr lang="en-US" altLang="en-US"/>
              <a:t>Sales </a:t>
            </a:r>
            <a:r>
              <a:rPr lang="en-US" altLang="en-US" i="1"/>
              <a:t>Y</a:t>
            </a:r>
            <a:r>
              <a:rPr lang="en-US" altLang="en-US"/>
              <a:t>:	78.7	63.5	89.7	93.2	92.1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F2CC39CF-A8E9-41E5-891B-DCAF9316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8F5ED6E-0FA7-4ABE-843A-DDA123FF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1CDF8C80-112C-4351-932F-E512C089B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</a:t>
            </a:r>
            <a:r>
              <a:rPr lang="en-US" altLang="en-US" sz="4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Model</a:t>
            </a:r>
            <a:endParaRPr lang="en-US" altLang="en-US"/>
          </a:p>
        </p:txBody>
      </p:sp>
      <p:graphicFrame>
        <p:nvGraphicFramePr>
          <p:cNvPr id="15258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048D351-7021-4762-876B-8F16C948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1561"/>
              </p:ext>
            </p:extLst>
          </p:nvPr>
        </p:nvGraphicFramePr>
        <p:xfrm>
          <a:off x="3533775" y="2674938"/>
          <a:ext cx="5232400" cy="363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VISIO" r:id="rId4" imgW="3379680" imgH="2350800" progId="Visio.Drawing.4">
                  <p:embed/>
                </p:oleObj>
              </mc:Choice>
              <mc:Fallback>
                <p:oleObj name="VISIO" r:id="rId4" imgW="3379680" imgH="2350800" progId="Visio.Drawing.4">
                  <p:embed/>
                  <p:pic>
                    <p:nvPicPr>
                      <p:cNvPr id="15258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048D351-7021-4762-876B-8F16C9488A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674938"/>
                        <a:ext cx="5232400" cy="3636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66401CC-E6EA-4B2D-A598-D2ADAA36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354277"/>
              </p:ext>
            </p:extLst>
          </p:nvPr>
        </p:nvGraphicFramePr>
        <p:xfrm>
          <a:off x="4738688" y="1865313"/>
          <a:ext cx="26971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6" imgW="2600280" imgH="580680" progId="Equation.3">
                  <p:embed/>
                </p:oleObj>
              </mc:Choice>
              <mc:Fallback>
                <p:oleObj name="Equation" r:id="rId6" imgW="2600280" imgH="580680" progId="Equation.3">
                  <p:embed/>
                  <p:pic>
                    <p:nvPicPr>
                      <p:cNvPr id="1525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66401CC-E6EA-4B2D-A598-D2ADAA3627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865313"/>
                        <a:ext cx="2697162" cy="596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>
            <a:extLst>
              <a:ext uri="{FF2B5EF4-FFF2-40B4-BE49-F238E27FC236}">
                <a16:creationId xmlns:a16="http://schemas.microsoft.com/office/drawing/2014/main" id="{BFA25AB1-C72E-49A1-85EA-AB485E42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2968625"/>
            <a:ext cx="12287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28B00F05-B8FD-4C7A-BDA9-4DBF3CE7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4491039"/>
            <a:ext cx="12287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46CCA1ED-4508-460F-AD76-39D71A9F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B716003-4C4A-47EE-B45D-EEF2EC0C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D9C07540-3570-43BA-A1D6-14AB55E3A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8305800" cy="1136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Linear Time-Series Model </a:t>
            </a:r>
            <a:r>
              <a:rPr lang="en-US" altLang="en-US" sz="3600" b="1"/>
              <a:t>[An Example]</a:t>
            </a:r>
            <a:endParaRPr lang="en-US" altLang="en-US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03C293A4-1B53-463D-9E73-F915D27B9D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828800"/>
            <a:ext cx="8077200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spcBef>
                <a:spcPct val="262000"/>
              </a:spcBef>
              <a:buNone/>
              <a:tabLst>
                <a:tab pos="908050" algn="ctr"/>
                <a:tab pos="3144838" algn="ctr"/>
              </a:tabLst>
            </a:pPr>
            <a:r>
              <a:rPr lang="en-US" altLang="en-US"/>
              <a:t>You’re a marketing analyst for Hasbro Toys.  Using </a:t>
            </a:r>
            <a:r>
              <a:rPr lang="en-US" altLang="en-US">
                <a:solidFill>
                  <a:schemeClr val="tx2"/>
                </a:solidFill>
              </a:rPr>
              <a:t>coded</a:t>
            </a:r>
            <a:r>
              <a:rPr lang="en-US" altLang="en-US"/>
              <a:t> years, you find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= .6 + .7X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/>
              <a:t>.</a:t>
            </a:r>
          </a:p>
          <a:p>
            <a:pPr marL="0" indent="0">
              <a:spcBef>
                <a:spcPct val="61000"/>
              </a:spcBef>
              <a:buNone/>
              <a:tabLst>
                <a:tab pos="908050" algn="ctr"/>
                <a:tab pos="3144838" algn="ctr"/>
              </a:tabLst>
            </a:pPr>
            <a:r>
              <a:rPr lang="en-US" altLang="en-US">
                <a:solidFill>
                  <a:schemeClr val="tx2"/>
                </a:solidFill>
              </a:rPr>
              <a:t>	1995	1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1996	1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1997	2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1998	2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	1999	4</a:t>
            </a:r>
          </a:p>
          <a:p>
            <a:pPr marL="0" indent="0">
              <a:buNone/>
              <a:tabLst>
                <a:tab pos="908050" algn="ctr"/>
                <a:tab pos="3144838" algn="ctr"/>
              </a:tabLst>
            </a:pPr>
            <a:r>
              <a:rPr lang="en-US" altLang="en-US"/>
              <a:t>Forecast </a:t>
            </a:r>
            <a:r>
              <a:rPr lang="en-US" altLang="en-US">
                <a:solidFill>
                  <a:schemeClr val="tx2"/>
                </a:solidFill>
              </a:rPr>
              <a:t>2000</a:t>
            </a:r>
            <a:r>
              <a:rPr lang="en-US" altLang="en-US"/>
              <a:t> sales.</a:t>
            </a:r>
          </a:p>
        </p:txBody>
      </p:sp>
      <p:graphicFrame>
        <p:nvGraphicFramePr>
          <p:cNvPr id="15463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B9A842E-CB94-4469-9369-FF1A84F4D9BF}"/>
              </a:ext>
            </a:extLst>
          </p:cNvPr>
          <p:cNvGraphicFramePr>
            <a:graphicFrameLocks/>
          </p:cNvGraphicFramePr>
          <p:nvPr/>
        </p:nvGraphicFramePr>
        <p:xfrm>
          <a:off x="6829426" y="2892426"/>
          <a:ext cx="3000375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Clip" r:id="rId4" imgW="3257280" imgH="3706560" progId="MS_ClipArt_Gallery.2">
                  <p:embed/>
                </p:oleObj>
              </mc:Choice>
              <mc:Fallback>
                <p:oleObj name="Clip" r:id="rId4" imgW="3257280" imgH="3706560" progId="MS_ClipArt_Gallery.2">
                  <p:embed/>
                  <p:pic>
                    <p:nvPicPr>
                      <p:cNvPr id="15463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B9A842E-CB94-4469-9369-FF1A84F4D9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892426"/>
                        <a:ext cx="3000375" cy="341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3500000" algn="ctr" rotWithShape="0">
                          <a:srgbClr val="F6BF69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7">
            <a:extLst>
              <a:ext uri="{FF2B5EF4-FFF2-40B4-BE49-F238E27FC236}">
                <a16:creationId xmlns:a16="http://schemas.microsoft.com/office/drawing/2014/main" id="{82704A79-EE56-4C8D-87A5-CBCA6C31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112964"/>
            <a:ext cx="10001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2C468AD-3EBD-47B4-8970-84D2E4A7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68B40A0-F4C0-4B3C-AD37-462039F8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B5C4CBE7-16D9-4425-8457-C8CAE811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305800" cy="16764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Linear Time-Series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[Example]</a:t>
            </a:r>
            <a:endParaRPr lang="en-US" alt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2DA781E3-1928-49AA-84EB-6311C6A0E9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806575"/>
            <a:ext cx="8139113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/>
              <a:t>	</a:t>
            </a:r>
            <a:r>
              <a:rPr lang="en-US" altLang="en-US" u="sng"/>
              <a:t>Year</a:t>
            </a:r>
            <a:r>
              <a:rPr lang="en-US" altLang="en-US"/>
              <a:t>	</a:t>
            </a:r>
            <a:r>
              <a:rPr lang="en-US" altLang="en-US" u="sng"/>
              <a:t>Coded Year</a:t>
            </a:r>
            <a:r>
              <a:rPr lang="en-US" altLang="en-US"/>
              <a:t>	</a:t>
            </a:r>
            <a:r>
              <a:rPr lang="en-US" altLang="en-US" u="sng"/>
              <a:t>Sales (Units)</a:t>
            </a:r>
            <a:br>
              <a:rPr lang="en-US" altLang="en-US"/>
            </a:br>
            <a:r>
              <a:rPr lang="en-US" altLang="en-US"/>
              <a:t>	1995	0	1</a:t>
            </a:r>
            <a:br>
              <a:rPr lang="en-US" altLang="en-US"/>
            </a:br>
            <a:r>
              <a:rPr lang="en-US" altLang="en-US"/>
              <a:t>	1996	1	1</a:t>
            </a:r>
            <a:br>
              <a:rPr lang="en-US" altLang="en-US"/>
            </a:br>
            <a:r>
              <a:rPr lang="en-US" altLang="en-US"/>
              <a:t>	1997	2	2</a:t>
            </a:r>
            <a:br>
              <a:rPr lang="en-US" altLang="en-US"/>
            </a:br>
            <a:r>
              <a:rPr lang="en-US" altLang="en-US"/>
              <a:t>	1998	3	2</a:t>
            </a:r>
            <a:br>
              <a:rPr lang="en-US" altLang="en-US"/>
            </a:br>
            <a:r>
              <a:rPr lang="en-US" altLang="en-US"/>
              <a:t>	1999	4	4</a:t>
            </a:r>
            <a:br>
              <a:rPr lang="en-US" altLang="en-US"/>
            </a:br>
            <a:r>
              <a:rPr lang="en-US" altLang="en-US"/>
              <a:t>	2000	</a:t>
            </a:r>
            <a:r>
              <a:rPr lang="en-US" altLang="en-US">
                <a:solidFill>
                  <a:schemeClr val="tx2"/>
                </a:solidFill>
              </a:rPr>
              <a:t>5</a:t>
            </a:r>
            <a:r>
              <a:rPr lang="en-US" altLang="en-US"/>
              <a:t>	</a:t>
            </a:r>
            <a:r>
              <a:rPr lang="en-US" altLang="en-US">
                <a:solidFill>
                  <a:srgbClr val="FCFEB9"/>
                </a:solidFill>
              </a:rPr>
              <a:t>?</a:t>
            </a:r>
            <a:endParaRPr lang="en-US" altLang="en-US"/>
          </a:p>
          <a:p>
            <a:pPr marL="0" indent="0">
              <a:spcBef>
                <a:spcPct val="84000"/>
              </a:spcBef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>
                <a:solidFill>
                  <a:schemeClr val="tx2"/>
                </a:solidFill>
              </a:rPr>
              <a:t>2000</a:t>
            </a:r>
            <a:r>
              <a:rPr lang="en-US" altLang="en-US"/>
              <a:t> forecast sales: </a:t>
            </a:r>
            <a:r>
              <a:rPr lang="en-US" altLang="en-US" i="1">
                <a:solidFill>
                  <a:schemeClr val="tx2"/>
                </a:solidFill>
              </a:rPr>
              <a:t>Y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= .6 + .7·(5) = 4.1 </a:t>
            </a:r>
            <a:endParaRPr lang="en-US" altLang="en-US">
              <a:solidFill>
                <a:srgbClr val="FCFEB9"/>
              </a:solidFill>
            </a:endParaRPr>
          </a:p>
          <a:p>
            <a:pPr marL="0" indent="0">
              <a:spcBef>
                <a:spcPct val="26000"/>
              </a:spcBef>
              <a:buNone/>
              <a:tabLst>
                <a:tab pos="908050" algn="ctr"/>
                <a:tab pos="2968625" algn="ctr"/>
                <a:tab pos="5826125" algn="ctr"/>
              </a:tabLst>
            </a:pPr>
            <a:r>
              <a:rPr lang="en-US" altLang="en-US"/>
              <a:t>The equation would be different if ‘Year’ used.</a:t>
            </a:r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54E3FF4D-5CE7-4EC6-B5CC-8B79AF93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4970464"/>
            <a:ext cx="10001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56679" name="Arc 7">
            <a:extLst>
              <a:ext uri="{FF2B5EF4-FFF2-40B4-BE49-F238E27FC236}">
                <a16:creationId xmlns:a16="http://schemas.microsoft.com/office/drawing/2014/main" id="{68E46D2F-5AC8-4E52-8BBB-DF41BFC57307}"/>
              </a:ext>
            </a:extLst>
          </p:cNvPr>
          <p:cNvSpPr>
            <a:spLocks/>
          </p:cNvSpPr>
          <p:nvPr/>
        </p:nvSpPr>
        <p:spPr bwMode="auto">
          <a:xfrm>
            <a:off x="5519738" y="4594226"/>
            <a:ext cx="2163762" cy="519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DF11A7FF-57A1-469D-9369-6311B567D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295400"/>
          </a:xfrm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The Linear Trend Model</a:t>
            </a:r>
            <a:endParaRPr lang="en-US" altLang="en-US"/>
          </a:p>
        </p:txBody>
      </p:sp>
      <p:graphicFrame>
        <p:nvGraphicFramePr>
          <p:cNvPr id="25088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0A47807E-2D2E-425D-B32A-636D316D27E2}"/>
              </a:ext>
            </a:extLst>
          </p:cNvPr>
          <p:cNvGraphicFramePr>
            <a:graphicFrameLocks/>
          </p:cNvGraphicFramePr>
          <p:nvPr/>
        </p:nvGraphicFramePr>
        <p:xfrm>
          <a:off x="4648200" y="175260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4" imgW="6108480" imgH="774360" progId="Equation.3">
                  <p:embed/>
                </p:oleObj>
              </mc:Choice>
              <mc:Fallback>
                <p:oleObj name="Equation" r:id="rId4" imgW="6108480" imgH="774360" progId="Equation.3">
                  <p:embed/>
                  <p:pic>
                    <p:nvPicPr>
                      <p:cNvPr id="250883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A47807E-2D2E-425D-B32A-636D316D27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Rectangle 4">
            <a:extLst>
              <a:ext uri="{FF2B5EF4-FFF2-40B4-BE49-F238E27FC236}">
                <a16:creationId xmlns:a16="http://schemas.microsoft.com/office/drawing/2014/main" id="{2FB22F61-F248-431B-A1C5-92BE0F41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906588"/>
            <a:ext cx="27400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Coded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	    0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	    1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  2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  3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  4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99	    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0885" name="Line 5">
            <a:extLst>
              <a:ext uri="{FF2B5EF4-FFF2-40B4-BE49-F238E27FC236}">
                <a16:creationId xmlns:a16="http://schemas.microsoft.com/office/drawing/2014/main" id="{C9B195C6-494C-4120-9BB4-1EC2E5386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14" y="236220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088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C9C87EB-7CA9-4635-A192-C6FE6E98C420}"/>
              </a:ext>
            </a:extLst>
          </p:cNvPr>
          <p:cNvGraphicFramePr>
            <a:graphicFrameLocks/>
          </p:cNvGraphicFramePr>
          <p:nvPr/>
        </p:nvGraphicFramePr>
        <p:xfrm>
          <a:off x="4724400" y="251460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Worksheet" r:id="rId6" imgW="6032160" imgH="4127400" progId="Excel.Sheet.8">
                  <p:embed/>
                </p:oleObj>
              </mc:Choice>
              <mc:Fallback>
                <p:oleObj name="Worksheet" r:id="rId6" imgW="6032160" imgH="4127400" progId="Excel.Sheet.8">
                  <p:embed/>
                  <p:pic>
                    <p:nvPicPr>
                      <p:cNvPr id="25088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C9C87EB-7CA9-4635-A192-C6FE6E98C4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Line 7">
            <a:extLst>
              <a:ext uri="{FF2B5EF4-FFF2-40B4-BE49-F238E27FC236}">
                <a16:creationId xmlns:a16="http://schemas.microsoft.com/office/drawing/2014/main" id="{D963EC14-9044-4676-A005-9E08330AA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5488" y="337978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20C2494A-37EA-4119-97CC-E35223B2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4192588"/>
            <a:ext cx="2054225" cy="6437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Projected to year 2000</a:t>
            </a:r>
          </a:p>
        </p:txBody>
      </p:sp>
      <p:sp>
        <p:nvSpPr>
          <p:cNvPr id="250889" name="Line 9">
            <a:extLst>
              <a:ext uri="{FF2B5EF4-FFF2-40B4-BE49-F238E27FC236}">
                <a16:creationId xmlns:a16="http://schemas.microsoft.com/office/drawing/2014/main" id="{3641221A-D965-4A4D-917D-D34726B4C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349408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0890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3DD96466-CA94-4D42-8C99-F4E9ACEB2421}"/>
              </a:ext>
            </a:extLst>
          </p:cNvPr>
          <p:cNvGraphicFramePr>
            <a:graphicFrameLocks/>
          </p:cNvGraphicFramePr>
          <p:nvPr/>
        </p:nvGraphicFramePr>
        <p:xfrm>
          <a:off x="1752600" y="548640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Worksheet" r:id="rId8" imgW="3060360" imgH="1098360" progId="Excel.Sheet.8">
                  <p:embed/>
                </p:oleObj>
              </mc:Choice>
              <mc:Fallback>
                <p:oleObj name="Worksheet" r:id="rId8" imgW="3060360" imgH="1098360" progId="Excel.Sheet.8">
                  <p:embed/>
                  <p:pic>
                    <p:nvPicPr>
                      <p:cNvPr id="250890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DD96466-CA94-4D42-8C99-F4E9ACEB24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Rectangle 11">
            <a:extLst>
              <a:ext uri="{FF2B5EF4-FFF2-40B4-BE49-F238E27FC236}">
                <a16:creationId xmlns:a16="http://schemas.microsoft.com/office/drawing/2014/main" id="{8D91CF96-A7C3-4134-ABDE-F78E319B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06989"/>
            <a:ext cx="2054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83841D-E33B-4523-9550-A1B34B7F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A37DA2-9DB0-4128-91E6-253CFC00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E4F59B6-3A8B-479E-BF97-CE027BAAC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47D638-3AE8-4D64-B365-1DBB749FC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Time Series Plot</a:t>
            </a:r>
            <a:endParaRPr lang="en-US" altLang="en-US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DB29922B-D24D-4179-A01E-92701377F842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86000" y="1981200"/>
          <a:ext cx="7696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Picture" r:id="rId3" imgW="4703040" imgH="5571720" progId="Word.Picture.8">
                  <p:embed/>
                </p:oleObj>
              </mc:Choice>
              <mc:Fallback>
                <p:oleObj name="Picture" r:id="rId3" imgW="4703040" imgH="5571720" progId="Word.Picture.8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DB29922B-D24D-4179-A01E-92701377F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7696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46E647-009A-4DFA-992D-7DA7C5C3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Time Series Plot </a:t>
            </a:r>
            <a:r>
              <a:rPr lang="en-US" altLang="en-US" sz="4000" b="1"/>
              <a:t>[Revised]</a:t>
            </a:r>
            <a:endParaRPr lang="en-US" altLang="en-US" sz="5400" b="1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73FA9D89-45B6-4731-A4AA-09F9FFDD2963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362200" y="1981200"/>
          <a:ext cx="754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Picture" r:id="rId3" imgW="4983480" imgH="4788360" progId="Word.Picture.8">
                  <p:embed/>
                </p:oleObj>
              </mc:Choice>
              <mc:Fallback>
                <p:oleObj name="Picture" r:id="rId3" imgW="4983480" imgH="4788360" progId="Word.Picture.8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73FA9D89-45B6-4731-A4AA-09F9FFDD2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7543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84D19D-10C5-4651-867B-AA585DF1B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Seasonality Plot</a:t>
            </a:r>
            <a:endParaRPr lang="en-US" altLang="en-US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F2A43F7A-96B9-4BE2-847B-6B02FC1F5EB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86000" y="1981200"/>
          <a:ext cx="7696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Picture" r:id="rId3" imgW="6172200" imgH="6641640" progId="Word.Picture.8">
                  <p:embed/>
                </p:oleObj>
              </mc:Choice>
              <mc:Fallback>
                <p:oleObj name="Picture" r:id="rId3" imgW="6172200" imgH="6641640" progId="Word.Picture.8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F2A43F7A-96B9-4BE2-847B-6B02FC1F5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76962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E2CA78-2B38-416C-A2EB-4712F4BAB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Trend Analysis</a:t>
            </a:r>
            <a:endParaRPr lang="en-US" altLang="en-US"/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E26EE679-5563-49CE-A414-650EEA4AD0A6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1981200"/>
          <a:ext cx="7848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Picture" r:id="rId3" imgW="5717880" imgH="5742360" progId="Word.Picture.8">
                  <p:embed/>
                </p:oleObj>
              </mc:Choice>
              <mc:Fallback>
                <p:oleObj name="Picture" r:id="rId3" imgW="5717880" imgH="5742360" progId="Word.Picture.8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E26EE679-5563-49CE-A414-650EEA4AD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7848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BB702DB4-206C-4554-8F40-D665029F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731ED1DC-A7A3-4FC8-803B-6AA2BF36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B84D558C-D9D3-4DF4-AC5C-6DD98865D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Forecasting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0DD28FCB-B931-42A7-BEF4-2DBDBD58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F818D4E-B213-493F-B824-F21CBB58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7BE53C9E-5A4C-4C09-8BEE-9DB8F1D60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6077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AE9909D-A093-4BB3-B5AE-765039650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6077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AE9909D-A093-4BB3-B5AE-765039650C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A724B33-B053-428B-8FD4-73229411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2F108DF-AFB4-4A4D-8CA5-595746EF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5C2C9E93-B79B-4B39-85E8-F327BC280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Forecasting Model</a:t>
            </a:r>
            <a:endParaRPr lang="en-US" altLang="en-US"/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C91F5B65-E7E3-42BE-9B7C-ABAC5CBE6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667000"/>
            <a:ext cx="7772400" cy="342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28000"/>
              </a:spcBef>
            </a:pPr>
            <a:r>
              <a:rPr lang="en-US" altLang="en-US"/>
              <a:t>Used for forecasting trend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Relationship between response variable </a:t>
            </a:r>
            <a:r>
              <a:rPr lang="en-US" altLang="en-US" i="1"/>
              <a:t>Y</a:t>
            </a:r>
            <a:r>
              <a:rPr lang="en-US" altLang="en-US"/>
              <a:t> &amp; time </a:t>
            </a:r>
            <a:r>
              <a:rPr lang="en-US" altLang="en-US" i="1"/>
              <a:t>X</a:t>
            </a:r>
            <a:r>
              <a:rPr lang="en-US" altLang="en-US"/>
              <a:t> is a quadratic function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Coded years used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2752B1A-9BC8-4289-AA99-72E406FF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825D55A2-8D44-4108-8921-B3BACA01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45973532-5960-4468-934E-CBE83904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Time-Series </a:t>
            </a:r>
            <a:r>
              <a:rPr lang="en-US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Forecasting Model</a:t>
            </a:r>
            <a:endParaRPr lang="en-US" altLang="en-US"/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4B3A3C69-D3CF-4D6B-9367-7037587CA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962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Used for forecasting trend</a:t>
            </a:r>
          </a:p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Relationship between response variable </a:t>
            </a:r>
            <a:r>
              <a:rPr lang="en-US" altLang="en-US" i="1">
                <a:solidFill>
                  <a:schemeClr val="folHlink"/>
                </a:solidFill>
              </a:rPr>
              <a:t>Y</a:t>
            </a:r>
            <a:r>
              <a:rPr lang="en-US" altLang="en-US">
                <a:solidFill>
                  <a:schemeClr val="folHlink"/>
                </a:solidFill>
              </a:rPr>
              <a:t> &amp; time </a:t>
            </a:r>
            <a:r>
              <a:rPr lang="en-US" altLang="en-US" i="1">
                <a:solidFill>
                  <a:schemeClr val="folHlink"/>
                </a:solidFill>
              </a:rPr>
              <a:t>X</a:t>
            </a:r>
            <a:r>
              <a:rPr lang="en-US" altLang="en-US">
                <a:solidFill>
                  <a:schemeClr val="folHlink"/>
                </a:solidFill>
              </a:rPr>
              <a:t> is a quadratic function</a:t>
            </a:r>
          </a:p>
          <a:p>
            <a:pPr>
              <a:spcBef>
                <a:spcPct val="28000"/>
              </a:spcBef>
            </a:pPr>
            <a:r>
              <a:rPr lang="en-US" altLang="en-US">
                <a:solidFill>
                  <a:schemeClr val="folHlink"/>
                </a:solidFill>
              </a:rPr>
              <a:t>Coded years used</a:t>
            </a:r>
          </a:p>
          <a:p>
            <a:pPr>
              <a:spcBef>
                <a:spcPct val="28000"/>
              </a:spcBef>
            </a:pPr>
            <a:r>
              <a:rPr lang="en-US" altLang="en-US"/>
              <a:t>Quadratic model</a:t>
            </a:r>
          </a:p>
        </p:txBody>
      </p:sp>
      <p:graphicFrame>
        <p:nvGraphicFramePr>
          <p:cNvPr id="1648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9FC3B437-8E44-4FBC-96B6-3246BA852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312437"/>
              </p:ext>
            </p:extLst>
          </p:nvPr>
        </p:nvGraphicFramePr>
        <p:xfrm>
          <a:off x="2741613" y="5291138"/>
          <a:ext cx="41544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4" imgW="4162320" imgH="657000" progId="Equation.3">
                  <p:embed/>
                </p:oleObj>
              </mc:Choice>
              <mc:Fallback>
                <p:oleObj name="Equation" r:id="rId4" imgW="4162320" imgH="657000" progId="Equation.3">
                  <p:embed/>
                  <p:pic>
                    <p:nvPicPr>
                      <p:cNvPr id="1648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FC3B437-8E44-4FBC-96B6-3246BA8527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291138"/>
                        <a:ext cx="4154487" cy="6492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0FDD634C-665C-471A-BF63-30F08C34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722D313B-83B9-426F-AC52-7ECB58B3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6916" name="Group 4">
            <a:extLst>
              <a:ext uri="{FF2B5EF4-FFF2-40B4-BE49-F238E27FC236}">
                <a16:creationId xmlns:a16="http://schemas.microsoft.com/office/drawing/2014/main" id="{9BFAC1FC-3675-4BEA-AA1B-A24B0554FEFF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1911350"/>
            <a:ext cx="7378700" cy="4559300"/>
            <a:chOff x="580" y="1204"/>
            <a:chExt cx="4648" cy="2872"/>
          </a:xfrm>
        </p:grpSpPr>
        <p:sp>
          <p:nvSpPr>
            <p:cNvPr id="166917" name="Rectangle 5">
              <a:extLst>
                <a:ext uri="{FF2B5EF4-FFF2-40B4-BE49-F238E27FC236}">
                  <a16:creationId xmlns:a16="http://schemas.microsoft.com/office/drawing/2014/main" id="{65893DC5-97B6-4548-B594-377BDA0E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204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18" name="Rectangle 6">
              <a:extLst>
                <a:ext uri="{FF2B5EF4-FFF2-40B4-BE49-F238E27FC236}">
                  <a16:creationId xmlns:a16="http://schemas.microsoft.com/office/drawing/2014/main" id="{5F9E6DFC-36B4-4DD0-8740-9CCE0BAE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692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19" name="Rectangle 7">
              <a:extLst>
                <a:ext uri="{FF2B5EF4-FFF2-40B4-BE49-F238E27FC236}">
                  <a16:creationId xmlns:a16="http://schemas.microsoft.com/office/drawing/2014/main" id="{D74BF49F-8A96-4FBE-871C-B58DDA7C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692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0" name="Rectangle 8">
              <a:extLst>
                <a:ext uri="{FF2B5EF4-FFF2-40B4-BE49-F238E27FC236}">
                  <a16:creationId xmlns:a16="http://schemas.microsoft.com/office/drawing/2014/main" id="{CFE24840-4F61-41EE-BC0A-EDBAA57E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204"/>
              <a:ext cx="2152" cy="13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66921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C16B252-C77B-41A3-BD10-96D78673ED09}"/>
              </a:ext>
            </a:extLst>
          </p:cNvPr>
          <p:cNvGraphicFramePr>
            <a:graphicFrameLocks/>
          </p:cNvGraphicFramePr>
          <p:nvPr/>
        </p:nvGraphicFramePr>
        <p:xfrm>
          <a:off x="6735763" y="4292600"/>
          <a:ext cx="276066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VISIO" r:id="rId4" imgW="2768400" imgH="2128680" progId="Visio.Drawing.4">
                  <p:embed/>
                </p:oleObj>
              </mc:Choice>
              <mc:Fallback>
                <p:oleObj name="VISIO" r:id="rId4" imgW="2768400" imgH="2128680" progId="Visio.Drawing.4">
                  <p:embed/>
                  <p:pic>
                    <p:nvPicPr>
                      <p:cNvPr id="166921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C16B252-C77B-41A3-BD10-96D78673ED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292600"/>
                        <a:ext cx="276066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2F314DCB-1F4C-4EB8-8E47-C0BADCE223CD}"/>
              </a:ext>
            </a:extLst>
          </p:cNvPr>
          <p:cNvGraphicFramePr>
            <a:graphicFrameLocks/>
          </p:cNvGraphicFramePr>
          <p:nvPr/>
        </p:nvGraphicFramePr>
        <p:xfrm>
          <a:off x="2784476" y="4292600"/>
          <a:ext cx="27606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VISIO" r:id="rId6" imgW="2768400" imgH="2128680" progId="Visio.Drawing.4">
                  <p:embed/>
                </p:oleObj>
              </mc:Choice>
              <mc:Fallback>
                <p:oleObj name="VISIO" r:id="rId6" imgW="2768400" imgH="2128680" progId="Visio.Drawing.4">
                  <p:embed/>
                  <p:pic>
                    <p:nvPicPr>
                      <p:cNvPr id="166922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F314DCB-1F4C-4EB8-8E47-C0BADCE223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4292600"/>
                        <a:ext cx="27606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01033779-7183-45A9-B2DE-6755310BEA2B}"/>
              </a:ext>
            </a:extLst>
          </p:cNvPr>
          <p:cNvGraphicFramePr>
            <a:graphicFrameLocks/>
          </p:cNvGraphicFramePr>
          <p:nvPr/>
        </p:nvGraphicFramePr>
        <p:xfrm>
          <a:off x="6735763" y="1930400"/>
          <a:ext cx="276066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VISIO" r:id="rId8" imgW="2768400" imgH="2128680" progId="Visio.Drawing.4">
                  <p:embed/>
                </p:oleObj>
              </mc:Choice>
              <mc:Fallback>
                <p:oleObj name="VISIO" r:id="rId8" imgW="2768400" imgH="2128680" progId="Visio.Drawing.4">
                  <p:embed/>
                  <p:pic>
                    <p:nvPicPr>
                      <p:cNvPr id="166923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1033779-7183-45A9-B2DE-6755310BEA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1930400"/>
                        <a:ext cx="276066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Rectangle 12">
            <a:extLst>
              <a:ext uri="{FF2B5EF4-FFF2-40B4-BE49-F238E27FC236}">
                <a16:creationId xmlns:a16="http://schemas.microsoft.com/office/drawing/2014/main" id="{3C676698-E1BB-42B1-A4CD-636F9DEDDC0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381000"/>
            <a:ext cx="7772400" cy="13716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Quadratic Time-Series </a:t>
            </a:r>
            <a:r>
              <a:rPr lang="en-US" altLang="en-US" b="1"/>
              <a:t>Model Relationships</a:t>
            </a:r>
            <a:endParaRPr lang="en-US" altLang="en-US"/>
          </a:p>
        </p:txBody>
      </p:sp>
      <p:graphicFrame>
        <p:nvGraphicFramePr>
          <p:cNvPr id="166925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A205EC94-7B28-426E-9BC0-6948B4513675}"/>
              </a:ext>
            </a:extLst>
          </p:cNvPr>
          <p:cNvGraphicFramePr>
            <a:graphicFrameLocks/>
          </p:cNvGraphicFramePr>
          <p:nvPr/>
        </p:nvGraphicFramePr>
        <p:xfrm>
          <a:off x="2784476" y="1930400"/>
          <a:ext cx="27606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VISIO" r:id="rId10" imgW="2768400" imgH="2128680" progId="Visio.Drawing.4">
                  <p:embed/>
                </p:oleObj>
              </mc:Choice>
              <mc:Fallback>
                <p:oleObj name="VISIO" r:id="rId10" imgW="2768400" imgH="2128680" progId="Visio.Drawing.4">
                  <p:embed/>
                  <p:pic>
                    <p:nvPicPr>
                      <p:cNvPr id="166925" name="Object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5EC94-7B28-426E-9BC0-6948B45136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1930400"/>
                        <a:ext cx="27606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Rectangle 14">
            <a:extLst>
              <a:ext uri="{FF2B5EF4-FFF2-40B4-BE49-F238E27FC236}">
                <a16:creationId xmlns:a16="http://schemas.microsoft.com/office/drawing/2014/main" id="{FCE5567C-EE2A-47D6-86EA-9A8A8315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18621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66927" name="Rectangle 15">
            <a:extLst>
              <a:ext uri="{FF2B5EF4-FFF2-40B4-BE49-F238E27FC236}">
                <a16:creationId xmlns:a16="http://schemas.microsoft.com/office/drawing/2014/main" id="{BAE5DA53-4903-4FC3-8F92-DB31ABF7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1" y="18621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68C56867-4387-44FA-98C6-81BABD82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42243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  <p:sp>
        <p:nvSpPr>
          <p:cNvPr id="166929" name="Rectangle 17">
            <a:extLst>
              <a:ext uri="{FF2B5EF4-FFF2-40B4-BE49-F238E27FC236}">
                <a16:creationId xmlns:a16="http://schemas.microsoft.com/office/drawing/2014/main" id="{1C31F2D2-CB64-41D8-A0C5-239B82AC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1" y="4224339"/>
            <a:ext cx="14573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11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0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31071C4A-F539-47A0-9827-5C15C334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Quadratic Trend Model</a:t>
            </a:r>
            <a:endParaRPr lang="en-US" altLang="en-US"/>
          </a:p>
        </p:txBody>
      </p:sp>
      <p:graphicFrame>
        <p:nvGraphicFramePr>
          <p:cNvPr id="25293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04BD1CB-0C21-4EA7-9A8E-CD69C42DA460}"/>
              </a:ext>
            </a:extLst>
          </p:cNvPr>
          <p:cNvGraphicFramePr>
            <a:graphicFrameLocks/>
          </p:cNvGraphicFramePr>
          <p:nvPr/>
        </p:nvGraphicFramePr>
        <p:xfrm>
          <a:off x="4953000" y="1981200"/>
          <a:ext cx="527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4" imgW="5270400" imgH="850680" progId="Equation.3">
                  <p:embed/>
                </p:oleObj>
              </mc:Choice>
              <mc:Fallback>
                <p:oleObj name="Equation" r:id="rId4" imgW="5270400" imgH="850680" progId="Equation.3">
                  <p:embed/>
                  <p:pic>
                    <p:nvPicPr>
                      <p:cNvPr id="25293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04BD1CB-0C21-4EA7-9A8E-CD69C42DA4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527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2B34647-80B6-4544-BD42-F42A824BBB29}"/>
              </a:ext>
            </a:extLst>
          </p:cNvPr>
          <p:cNvGraphicFramePr>
            <a:graphicFrameLocks/>
          </p:cNvGraphicFramePr>
          <p:nvPr/>
        </p:nvGraphicFramePr>
        <p:xfrm>
          <a:off x="4572001" y="5334001"/>
          <a:ext cx="5895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6" imgW="5895720" imgH="765000" progId="Equation.3">
                  <p:embed/>
                </p:oleObj>
              </mc:Choice>
              <mc:Fallback>
                <p:oleObj name="Equation" r:id="rId6" imgW="5895720" imgH="765000" progId="Equation.3">
                  <p:embed/>
                  <p:pic>
                    <p:nvPicPr>
                      <p:cNvPr id="25293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2B34647-80B6-4544-BD42-F42A824BBB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334001"/>
                        <a:ext cx="5895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Rectangle 5">
            <a:extLst>
              <a:ext uri="{FF2B5EF4-FFF2-40B4-BE49-F238E27FC236}">
                <a16:creationId xmlns:a16="http://schemas.microsoft.com/office/drawing/2014/main" id="{B4AB3E7A-4DA8-4B59-B6A4-2AFBC1C8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4800601"/>
            <a:ext cx="2816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  <p:sp>
        <p:nvSpPr>
          <p:cNvPr id="252934" name="Line 6">
            <a:extLst>
              <a:ext uri="{FF2B5EF4-FFF2-40B4-BE49-F238E27FC236}">
                <a16:creationId xmlns:a16="http://schemas.microsoft.com/office/drawing/2014/main" id="{58EAE6A2-A9F5-4903-8A2A-6A18AD161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667000"/>
            <a:ext cx="265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1B1CF617-E15F-4715-9EEE-496915194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11389"/>
            <a:ext cx="31972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  Coded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	    0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	    1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	    2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 3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252936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6E09A50-E095-4067-914A-D60EF845DAC9}"/>
              </a:ext>
            </a:extLst>
          </p:cNvPr>
          <p:cNvGraphicFramePr>
            <a:graphicFrameLocks/>
          </p:cNvGraphicFramePr>
          <p:nvPr/>
        </p:nvGraphicFramePr>
        <p:xfrm>
          <a:off x="5638801" y="3124200"/>
          <a:ext cx="386556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Worksheet" r:id="rId8" imgW="3865320" imgH="1779480" progId="Excel.Sheet.8">
                  <p:embed/>
                </p:oleObj>
              </mc:Choice>
              <mc:Fallback>
                <p:oleObj name="Worksheet" r:id="rId8" imgW="3865320" imgH="1779480" progId="Excel.Sheet.8">
                  <p:embed/>
                  <p:pic>
                    <p:nvPicPr>
                      <p:cNvPr id="252936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6E09A50-E095-4067-914A-D60EF845DA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124200"/>
                        <a:ext cx="3865563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Line 9">
            <a:extLst>
              <a:ext uri="{FF2B5EF4-FFF2-40B4-BE49-F238E27FC236}">
                <a16:creationId xmlns:a16="http://schemas.microsoft.com/office/drawing/2014/main" id="{AFFF2D8F-A39E-45A9-971B-EA3C37FB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6075" y="4664075"/>
            <a:ext cx="141288" cy="750888"/>
          </a:xfrm>
          <a:prstGeom prst="line">
            <a:avLst/>
          </a:prstGeom>
          <a:noFill/>
          <a:ln w="25400">
            <a:solidFill>
              <a:srgbClr val="0098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79CB83-F3CD-4565-9252-C0609E69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5DA8BE-C9A3-457F-BAA3-B96CEB84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365C2C4-FC72-4AD7-8D81-79AF172C4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29701" name="Freeform 5">
            <a:extLst>
              <a:ext uri="{FF2B5EF4-FFF2-40B4-BE49-F238E27FC236}">
                <a16:creationId xmlns:a16="http://schemas.microsoft.com/office/drawing/2014/main" id="{D0E4877E-D976-4664-A7D2-EE4EB21B49C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EF1BF9D8-579D-4C1D-B641-C1338DC9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30C63AEE-4E70-4BC4-BE03-DC00A4EE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</p:spTree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3BBCAE42-8F0E-4B08-B3BE-A616D5919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86E4C50F-7493-4EF7-8B53-04E722A4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3FB30812-7F84-4F48-96C7-4007086AA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Time-Series Model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A7C972B-8216-48C4-83BC-D7A21A5C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11932C4-7426-4912-A10C-48775ADD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4D6B8B10-B1B3-4F25-ADA2-1578417C4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Forecasting</a:t>
            </a:r>
            <a:endParaRPr lang="en-US" altLang="en-US"/>
          </a:p>
        </p:txBody>
      </p:sp>
      <p:graphicFrame>
        <p:nvGraphicFramePr>
          <p:cNvPr id="17101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F99F350-07EF-4116-89D2-CECEBE102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7101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F99F350-07EF-4116-89D2-CECEBE102F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FC03F3-E836-47EF-9FD9-60292D77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D0A2B23-F1B3-447F-97A2-7C2B9C56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216691AE-5A78-4D40-B438-023216AD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304800"/>
            <a:ext cx="8291513" cy="14478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Exponential Time-Series Forecasting Model</a:t>
            </a:r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F4F50449-A46D-4074-A9E1-A039CA627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205788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for forecasting trend</a:t>
            </a:r>
          </a:p>
          <a:p>
            <a:r>
              <a:rPr lang="en-US" altLang="en-US"/>
              <a:t>Relationship is an exponential function</a:t>
            </a:r>
          </a:p>
          <a:p>
            <a:r>
              <a:rPr lang="en-US" altLang="en-US"/>
              <a:t>Series increases (decreases) at increasing (decreasing) rate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F51C36F-8EF1-4894-8817-FEAB1EA5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F6B3319-3EC5-48E6-B949-2898B848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DA1E80D1-AE3C-4DDB-9E84-292E60A16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8367713" cy="12192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 sz="5400" b="1"/>
              <a:t>Exponential Time-Series Forecasting Model</a:t>
            </a:r>
            <a:endParaRPr lang="en-US" altLang="en-US"/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87E408E8-A303-484E-B693-91AB8F038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205788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Used for forecasting trend</a:t>
            </a:r>
          </a:p>
          <a:p>
            <a:r>
              <a:rPr lang="en-US" altLang="en-US">
                <a:solidFill>
                  <a:schemeClr val="folHlink"/>
                </a:solidFill>
              </a:rPr>
              <a:t>Relationship is an exponential function</a:t>
            </a:r>
          </a:p>
          <a:p>
            <a:r>
              <a:rPr lang="en-US" altLang="en-US">
                <a:solidFill>
                  <a:schemeClr val="folHlink"/>
                </a:solidFill>
              </a:rPr>
              <a:t>Series increases (decreases) at increasing (decreasing) rate</a:t>
            </a:r>
          </a:p>
        </p:txBody>
      </p:sp>
      <p:graphicFrame>
        <p:nvGraphicFramePr>
          <p:cNvPr id="17511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2B258732-448C-42ED-AEA7-89CC9CA2C416}"/>
              </a:ext>
            </a:extLst>
          </p:cNvPr>
          <p:cNvGraphicFramePr>
            <a:graphicFrameLocks/>
          </p:cNvGraphicFramePr>
          <p:nvPr/>
        </p:nvGraphicFramePr>
        <p:xfrm>
          <a:off x="5286376" y="5434014"/>
          <a:ext cx="11271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7511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B258732-448C-42ED-AEA7-89CC9CA2C4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6" y="5434014"/>
                        <a:ext cx="11271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0A2B182-4F17-4420-9934-CD5FECFE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8D91F7B-E585-43C6-8F5A-6F8393C7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715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E5E7A710-D3F1-4496-92E8-D0E87315ACA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146426" y="2560639"/>
          <a:ext cx="568007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VISIO" r:id="rId4" imgW="3835080" imgH="2128680" progId="Visio.Drawing.4">
                  <p:embed/>
                </p:oleObj>
              </mc:Choice>
              <mc:Fallback>
                <p:oleObj name="VISIO" r:id="rId4" imgW="3835080" imgH="2128680" progId="Visio.Drawing.4">
                  <p:embed/>
                  <p:pic>
                    <p:nvPicPr>
                      <p:cNvPr id="17715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5E7A710-D3F1-4496-92E8-D0E87315AC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2560639"/>
                        <a:ext cx="5680075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>
            <a:extLst>
              <a:ext uri="{FF2B5EF4-FFF2-40B4-BE49-F238E27FC236}">
                <a16:creationId xmlns:a16="http://schemas.microsoft.com/office/drawing/2014/main" id="{DA045FD9-93EB-4236-A641-92EF8035E3C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133601" y="158750"/>
            <a:ext cx="8366125" cy="151765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Exponential Time-Series </a:t>
            </a:r>
            <a:r>
              <a:rPr lang="en-US" altLang="en-US" sz="4000" b="1"/>
              <a:t>Model Relationships</a:t>
            </a:r>
            <a:endParaRPr lang="en-US" altLang="en-US"/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B195AFF8-024F-4ABE-8594-924E3551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9" y="2587626"/>
            <a:ext cx="14446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&gt; 1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8FC95025-EAD4-429B-8C9B-D73B41BE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4186238"/>
            <a:ext cx="24320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&lt; </a:t>
            </a:r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en-US" sz="32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&lt; 1</a:t>
            </a: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C5D9227E-7AAB-4089-880C-105A7F35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Weight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 Graph]</a:t>
            </a:r>
            <a:endParaRPr lang="en-US" altLang="en-US"/>
          </a:p>
        </p:txBody>
      </p:sp>
      <p:sp>
        <p:nvSpPr>
          <p:cNvPr id="248835" name="Line 3">
            <a:extLst>
              <a:ext uri="{FF2B5EF4-FFF2-40B4-BE49-F238E27FC236}">
                <a16:creationId xmlns:a16="http://schemas.microsoft.com/office/drawing/2014/main" id="{04C6E5AE-313B-422E-9A72-9A3BAC651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25714"/>
            <a:ext cx="0" cy="296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6" name="Line 4">
            <a:extLst>
              <a:ext uri="{FF2B5EF4-FFF2-40B4-BE49-F238E27FC236}">
                <a16:creationId xmlns:a16="http://schemas.microsoft.com/office/drawing/2014/main" id="{0AF4BCDE-327D-4162-808C-607BED5EE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5562600"/>
            <a:ext cx="646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6212D4A1-6D31-4C81-8B9A-8C087646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9" y="5640389"/>
            <a:ext cx="71596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94          95          96          97          98          99</a:t>
            </a:r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B7A525A4-DE5F-4FAE-BB70-7A0F2AF7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9" y="2211388"/>
            <a:ext cx="530225" cy="26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8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6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8839" name="Rectangle 7">
            <a:extLst>
              <a:ext uri="{FF2B5EF4-FFF2-40B4-BE49-F238E27FC236}">
                <a16:creationId xmlns:a16="http://schemas.microsoft.com/office/drawing/2014/main" id="{C0ADD079-AACD-456D-B37D-9D8EFAE7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1982789"/>
            <a:ext cx="1292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8840" name="Rectangle 8">
            <a:extLst>
              <a:ext uri="{FF2B5EF4-FFF2-40B4-BE49-F238E27FC236}">
                <a16:creationId xmlns:a16="http://schemas.microsoft.com/office/drawing/2014/main" id="{64B6FBC6-8863-46FB-AD33-76828385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9" y="5640389"/>
            <a:ext cx="1292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248841" name="Line 9">
            <a:extLst>
              <a:ext uri="{FF2B5EF4-FFF2-40B4-BE49-F238E27FC236}">
                <a16:creationId xmlns:a16="http://schemas.microsoft.com/office/drawing/2014/main" id="{3445096F-C4DE-4D21-A63B-CB9379D93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506788"/>
            <a:ext cx="1217612" cy="12938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2" name="Line 10">
            <a:extLst>
              <a:ext uri="{FF2B5EF4-FFF2-40B4-BE49-F238E27FC236}">
                <a16:creationId xmlns:a16="http://schemas.microsoft.com/office/drawing/2014/main" id="{A9B0B5B4-822E-47A6-9EED-358A5ED00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592514"/>
            <a:ext cx="979487" cy="11318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3" name="Line 11">
            <a:extLst>
              <a:ext uri="{FF2B5EF4-FFF2-40B4-BE49-F238E27FC236}">
                <a16:creationId xmlns:a16="http://schemas.microsoft.com/office/drawing/2014/main" id="{7D684772-A259-472E-A258-DED06A11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4800600"/>
            <a:ext cx="9794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4" name="Line 12">
            <a:extLst>
              <a:ext uri="{FF2B5EF4-FFF2-40B4-BE49-F238E27FC236}">
                <a16:creationId xmlns:a16="http://schemas.microsoft.com/office/drawing/2014/main" id="{E03ED63A-2299-4EAB-B082-4D0474D3E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2897188"/>
            <a:ext cx="1141412" cy="19034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5" name="Line 13">
            <a:extLst>
              <a:ext uri="{FF2B5EF4-FFF2-40B4-BE49-F238E27FC236}">
                <a16:creationId xmlns:a16="http://schemas.microsoft.com/office/drawing/2014/main" id="{DE6A0080-E914-4F8B-B1B7-2C97991AB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4" y="2906714"/>
            <a:ext cx="1055687" cy="4460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6" name="Line 14">
            <a:extLst>
              <a:ext uri="{FF2B5EF4-FFF2-40B4-BE49-F238E27FC236}">
                <a16:creationId xmlns:a16="http://schemas.microsoft.com/office/drawing/2014/main" id="{3F1F6E3F-25C6-488A-A731-B8DAF4FBE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351" y="4484688"/>
            <a:ext cx="969963" cy="31115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7" name="Line 15">
            <a:extLst>
              <a:ext uri="{FF2B5EF4-FFF2-40B4-BE49-F238E27FC236}">
                <a16:creationId xmlns:a16="http://schemas.microsoft.com/office/drawing/2014/main" id="{D70521C2-B072-42EF-8961-D616B6F86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6" y="4511676"/>
            <a:ext cx="1127125" cy="603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8" name="Line 16">
            <a:extLst>
              <a:ext uri="{FF2B5EF4-FFF2-40B4-BE49-F238E27FC236}">
                <a16:creationId xmlns:a16="http://schemas.microsoft.com/office/drawing/2014/main" id="{0870E3E3-1F21-43E6-A8AF-343014612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6" y="4587876"/>
            <a:ext cx="1190625" cy="1238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9" name="Line 17">
            <a:extLst>
              <a:ext uri="{FF2B5EF4-FFF2-40B4-BE49-F238E27FC236}">
                <a16:creationId xmlns:a16="http://schemas.microsoft.com/office/drawing/2014/main" id="{B5EBFB90-03F8-444A-BF78-BC7F5D490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5289" y="4256089"/>
            <a:ext cx="1266825" cy="4794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0" name="Oval 18">
            <a:extLst>
              <a:ext uri="{FF2B5EF4-FFF2-40B4-BE49-F238E27FC236}">
                <a16:creationId xmlns:a16="http://schemas.microsoft.com/office/drawing/2014/main" id="{EF11D6A5-B14B-4BC0-92A5-2E36FE6D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1" name="Oval 19">
            <a:extLst>
              <a:ext uri="{FF2B5EF4-FFF2-40B4-BE49-F238E27FC236}">
                <a16:creationId xmlns:a16="http://schemas.microsoft.com/office/drawing/2014/main" id="{4C25F0F4-8C90-4B8E-9FE7-4CCBCEDF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2" name="Oval 20">
            <a:extLst>
              <a:ext uri="{FF2B5EF4-FFF2-40B4-BE49-F238E27FC236}">
                <a16:creationId xmlns:a16="http://schemas.microsoft.com/office/drawing/2014/main" id="{78B771F5-1E11-468E-9B5D-36A9083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3" name="Oval 21">
            <a:extLst>
              <a:ext uri="{FF2B5EF4-FFF2-40B4-BE49-F238E27FC236}">
                <a16:creationId xmlns:a16="http://schemas.microsoft.com/office/drawing/2014/main" id="{2FC3D97E-4F68-46D8-AC8E-01EB34D4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4" name="Oval 22">
            <a:extLst>
              <a:ext uri="{FF2B5EF4-FFF2-40B4-BE49-F238E27FC236}">
                <a16:creationId xmlns:a16="http://schemas.microsoft.com/office/drawing/2014/main" id="{94987080-6AB4-4B61-98AF-5C46A4577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5" name="Oval 23">
            <a:extLst>
              <a:ext uri="{FF2B5EF4-FFF2-40B4-BE49-F238E27FC236}">
                <a16:creationId xmlns:a16="http://schemas.microsoft.com/office/drawing/2014/main" id="{5E16A68E-140E-4DAD-A73C-07756A6D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766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6" name="Rectangle 24">
            <a:extLst>
              <a:ext uri="{FF2B5EF4-FFF2-40B4-BE49-F238E27FC236}">
                <a16:creationId xmlns:a16="http://schemas.microsoft.com/office/drawing/2014/main" id="{1134AA30-671A-48DA-ACEA-FC5B4A8B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7" name="Rectangle 25">
            <a:extLst>
              <a:ext uri="{FF2B5EF4-FFF2-40B4-BE49-F238E27FC236}">
                <a16:creationId xmlns:a16="http://schemas.microsoft.com/office/drawing/2014/main" id="{21ADFBEE-E8AF-4BBF-A7E9-907CB889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8" name="Rectangle 26">
            <a:extLst>
              <a:ext uri="{FF2B5EF4-FFF2-40B4-BE49-F238E27FC236}">
                <a16:creationId xmlns:a16="http://schemas.microsoft.com/office/drawing/2014/main" id="{98DCC949-BEC3-484A-8F3A-61BE4F64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9" name="Rectangle 27">
            <a:extLst>
              <a:ext uri="{FF2B5EF4-FFF2-40B4-BE49-F238E27FC236}">
                <a16:creationId xmlns:a16="http://schemas.microsoft.com/office/drawing/2014/main" id="{CF6CB548-1FEC-4BEC-A103-934816B7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0" name="Rectangle 28">
            <a:extLst>
              <a:ext uri="{FF2B5EF4-FFF2-40B4-BE49-F238E27FC236}">
                <a16:creationId xmlns:a16="http://schemas.microsoft.com/office/drawing/2014/main" id="{7C3DB684-1156-4A93-97BE-73C33715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1" name="Rectangle 29">
            <a:extLst>
              <a:ext uri="{FF2B5EF4-FFF2-40B4-BE49-F238E27FC236}">
                <a16:creationId xmlns:a16="http://schemas.microsoft.com/office/drawing/2014/main" id="{86350FAA-8265-4372-94BD-FFF7AFC3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744789"/>
            <a:ext cx="1368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A7FFA7"/>
                </a:solidFill>
              </a:rPr>
              <a:t>Data</a:t>
            </a:r>
          </a:p>
        </p:txBody>
      </p:sp>
      <p:sp>
        <p:nvSpPr>
          <p:cNvPr id="248862" name="Rectangle 30">
            <a:extLst>
              <a:ext uri="{FF2B5EF4-FFF2-40B4-BE49-F238E27FC236}">
                <a16:creationId xmlns:a16="http://schemas.microsoft.com/office/drawing/2014/main" id="{322E2375-ED54-43ED-8705-D33B2A8C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4421189"/>
            <a:ext cx="1749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CC99"/>
                </a:solidFill>
              </a:rPr>
              <a:t>Smoothed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8" name="Object 2">
            <a:hlinkClick r:id="" action="ppaction://ole?verb=0"/>
            <a:extLst>
              <a:ext uri="{FF2B5EF4-FFF2-40B4-BE49-F238E27FC236}">
                <a16:creationId xmlns:a16="http://schemas.microsoft.com/office/drawing/2014/main" id="{4AB1BE76-6EE3-45A0-A148-6DC2B6C6457F}"/>
              </a:ext>
            </a:extLst>
          </p:cNvPr>
          <p:cNvGraphicFramePr>
            <a:graphicFrameLocks/>
          </p:cNvGraphicFramePr>
          <p:nvPr/>
        </p:nvGraphicFramePr>
        <p:xfrm>
          <a:off x="6019800" y="2667000"/>
          <a:ext cx="37465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Worksheet" r:id="rId4" imgW="3746160" imgH="1373040" progId="Excel.Sheet.8">
                  <p:embed/>
                </p:oleObj>
              </mc:Choice>
              <mc:Fallback>
                <p:oleObj name="Worksheet" r:id="rId4" imgW="3746160" imgH="1373040" progId="Excel.Sheet.8">
                  <p:embed/>
                  <p:pic>
                    <p:nvPicPr>
                      <p:cNvPr id="254978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AB1BE76-6EE3-45A0-A148-6DC2B6C645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3746500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79" name="Rectangle 3">
            <a:extLst>
              <a:ext uri="{FF2B5EF4-FFF2-40B4-BE49-F238E27FC236}">
                <a16:creationId xmlns:a16="http://schemas.microsoft.com/office/drawing/2014/main" id="{0008A478-C5B8-4B21-B135-2937E582B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/>
              <a:t>Exponential Trend Model</a:t>
            </a:r>
            <a:endParaRPr lang="en-US" altLang="en-US"/>
          </a:p>
        </p:txBody>
      </p:sp>
      <p:graphicFrame>
        <p:nvGraphicFramePr>
          <p:cNvPr id="25498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1CE87B4B-E0E9-48BB-BBD6-F2DA748D2503}"/>
              </a:ext>
            </a:extLst>
          </p:cNvPr>
          <p:cNvGraphicFramePr>
            <a:graphicFrameLocks/>
          </p:cNvGraphicFramePr>
          <p:nvPr/>
        </p:nvGraphicFramePr>
        <p:xfrm>
          <a:off x="2286000" y="1752600"/>
          <a:ext cx="231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6" imgW="2311200" imgH="698400" progId="Equation.3">
                  <p:embed/>
                </p:oleObj>
              </mc:Choice>
              <mc:Fallback>
                <p:oleObj name="Equation" r:id="rId6" imgW="2311200" imgH="698400" progId="Equation.3">
                  <p:embed/>
                  <p:pic>
                    <p:nvPicPr>
                      <p:cNvPr id="25498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CE87B4B-E0E9-48BB-BBD6-F2DA748D25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31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Rectangle 5">
            <a:extLst>
              <a:ext uri="{FF2B5EF4-FFF2-40B4-BE49-F238E27FC236}">
                <a16:creationId xmlns:a16="http://schemas.microsoft.com/office/drawing/2014/main" id="{CF3B5A34-D649-4811-A91C-84AE1798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1754189"/>
            <a:ext cx="911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EE1AC"/>
                </a:solidFill>
              </a:rPr>
              <a:t>or</a:t>
            </a:r>
          </a:p>
        </p:txBody>
      </p:sp>
      <p:graphicFrame>
        <p:nvGraphicFramePr>
          <p:cNvPr id="2549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925ABCD9-8493-4C02-804E-6531CBB55809}"/>
              </a:ext>
            </a:extLst>
          </p:cNvPr>
          <p:cNvGraphicFramePr>
            <a:graphicFrameLocks/>
          </p:cNvGraphicFramePr>
          <p:nvPr/>
        </p:nvGraphicFramePr>
        <p:xfrm>
          <a:off x="5638800" y="1752600"/>
          <a:ext cx="5054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8" imgW="5054400" imgH="699840" progId="Equation.3">
                  <p:embed/>
                </p:oleObj>
              </mc:Choice>
              <mc:Fallback>
                <p:oleObj name="Equation" r:id="rId8" imgW="5054400" imgH="699840" progId="Equation.3">
                  <p:embed/>
                  <p:pic>
                    <p:nvPicPr>
                      <p:cNvPr id="2549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25ABCD9-8493-4C02-804E-6531CBB558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5054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>
            <a:extLst>
              <a:ext uri="{FF2B5EF4-FFF2-40B4-BE49-F238E27FC236}">
                <a16:creationId xmlns:a16="http://schemas.microsoft.com/office/drawing/2014/main" id="{7584087F-608A-490D-8D33-99D466DE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4038601"/>
            <a:ext cx="4187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 of Values in logs</a:t>
            </a:r>
          </a:p>
        </p:txBody>
      </p:sp>
      <p:graphicFrame>
        <p:nvGraphicFramePr>
          <p:cNvPr id="25498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883B7B3A-136E-46CA-8FFC-3F6A26F44DF1}"/>
              </a:ext>
            </a:extLst>
          </p:cNvPr>
          <p:cNvGraphicFramePr>
            <a:graphicFrameLocks/>
          </p:cNvGraphicFramePr>
          <p:nvPr/>
        </p:nvGraphicFramePr>
        <p:xfrm>
          <a:off x="5943601" y="5562601"/>
          <a:ext cx="4575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10" imgW="4574880" imgH="873000" progId="Equation.3">
                  <p:embed/>
                </p:oleObj>
              </mc:Choice>
              <mc:Fallback>
                <p:oleObj name="Equation" r:id="rId10" imgW="4574880" imgH="873000" progId="Equation.3">
                  <p:embed/>
                  <p:pic>
                    <p:nvPicPr>
                      <p:cNvPr id="25498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83B7B3A-136E-46CA-8FFC-3F6A26F44DF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562601"/>
                        <a:ext cx="45751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5" name="Line 9">
            <a:extLst>
              <a:ext uri="{FF2B5EF4-FFF2-40B4-BE49-F238E27FC236}">
                <a16:creationId xmlns:a16="http://schemas.microsoft.com/office/drawing/2014/main" id="{C6FB9530-D786-4B29-8D27-CFAB9A660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1" y="2351088"/>
            <a:ext cx="17463" cy="9969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6" name="Rectangle 10">
            <a:extLst>
              <a:ext uri="{FF2B5EF4-FFF2-40B4-BE49-F238E27FC236}">
                <a16:creationId xmlns:a16="http://schemas.microsoft.com/office/drawing/2014/main" id="{00BC2EE8-AEA6-49D3-BFFF-378F25B7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439989"/>
            <a:ext cx="3197225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  Coded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	    0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	    1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	    2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 3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4987" name="Line 11">
            <a:extLst>
              <a:ext uri="{FF2B5EF4-FFF2-40B4-BE49-F238E27FC236}">
                <a16:creationId xmlns:a16="http://schemas.microsoft.com/office/drawing/2014/main" id="{1C58B0D2-3311-449B-88C3-E0B115CBA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895600"/>
            <a:ext cx="288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4988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E396BBD4-5276-4234-ACD0-C4207BB14787}"/>
              </a:ext>
            </a:extLst>
          </p:cNvPr>
          <p:cNvGraphicFramePr>
            <a:graphicFrameLocks/>
          </p:cNvGraphicFramePr>
          <p:nvPr/>
        </p:nvGraphicFramePr>
        <p:xfrm>
          <a:off x="5867400" y="4495800"/>
          <a:ext cx="412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Worksheet" r:id="rId12" imgW="4127400" imgH="1002960" progId="Excel.Sheet.8">
                  <p:embed/>
                </p:oleObj>
              </mc:Choice>
              <mc:Fallback>
                <p:oleObj name="Worksheet" r:id="rId12" imgW="4127400" imgH="1002960" progId="Excel.Sheet.8">
                  <p:embed/>
                  <p:pic>
                    <p:nvPicPr>
                      <p:cNvPr id="254988" name="Object 1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396BBD4-5276-4234-ACD0-C4207BB147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95800"/>
                        <a:ext cx="4127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133240C1-95DC-4500-BA95-03C502B5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1DBA9625-C28E-4F4F-AAD8-661D8631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5E5459B5-AB8F-42A4-8C9E-173824670C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Modeling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64BD8AC-17FF-41BA-A0C3-D8C2A5C5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840762AF-C825-434B-A33E-D7B4DCEC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99791885-2137-47DA-AA6E-07BC3697C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Time Series Forecasting</a:t>
            </a:r>
            <a:endParaRPr lang="en-US" altLang="en-US"/>
          </a:p>
        </p:txBody>
      </p:sp>
      <p:graphicFrame>
        <p:nvGraphicFramePr>
          <p:cNvPr id="18125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60C7BBC-7734-49F7-842C-25D20D564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1" y="1697039"/>
          <a:ext cx="8335963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4" imgW="8364240" imgH="4598640" progId="Visio.Drawing.4">
                  <p:embed/>
                </p:oleObj>
              </mc:Choice>
              <mc:Fallback>
                <p:oleObj name="VISIO" r:id="rId4" imgW="8364240" imgH="4598640" progId="Visio.Drawing.4">
                  <p:embed/>
                  <p:pic>
                    <p:nvPicPr>
                      <p:cNvPr id="18125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60C7BBC-7734-49F7-842C-25D20D5643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1697039"/>
                        <a:ext cx="8335963" cy="457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0707EF24-8D4E-4FB3-A64A-FBC631FE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A4801D24-532D-446B-A6A6-E867CD67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83BB8338-2994-494F-BC67-BABE1EB0F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Autoregressive Modeling</a:t>
            </a:r>
            <a:endParaRPr lang="en-US" alt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95064D37-E689-407C-9541-8FA14E08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Used for forecasting trend</a:t>
            </a:r>
          </a:p>
          <a:p>
            <a:r>
              <a:rPr lang="en-US" altLang="en-US"/>
              <a:t>Like regression model</a:t>
            </a:r>
          </a:p>
          <a:p>
            <a:pPr lvl="1"/>
            <a:r>
              <a:rPr lang="en-US" altLang="en-US"/>
              <a:t>Independent variables are lagged response variables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-1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-2</a:t>
            </a:r>
            <a:r>
              <a:rPr lang="en-US" altLang="en-US"/>
              <a:t>,</a:t>
            </a:r>
            <a:r>
              <a:rPr lang="en-US" altLang="en-US" baseline="-25000"/>
              <a:t>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aseline="-25000"/>
              <a:t>-3</a:t>
            </a:r>
            <a:r>
              <a:rPr lang="en-US" altLang="en-US" i="1" baseline="-25000"/>
              <a:t> </a:t>
            </a:r>
            <a:r>
              <a:rPr lang="en-US" altLang="en-US"/>
              <a:t>etc. </a:t>
            </a:r>
          </a:p>
          <a:p>
            <a:r>
              <a:rPr lang="en-US" altLang="en-US"/>
              <a:t>Assumes data are correlated with past data values</a:t>
            </a:r>
          </a:p>
          <a:p>
            <a:pPr lvl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Order: Correlated with prior period</a:t>
            </a:r>
          </a:p>
          <a:p>
            <a:r>
              <a:rPr lang="en-US" altLang="en-US"/>
              <a:t>Estimate with ordinary least squares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63B556-7D50-4AAC-A67E-1378FC6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7916CB8-817B-4B74-9432-0691CA37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653E72C-3E80-4F17-8959-1981F410B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800" b="1"/>
              <a:t>Quantitative Forecasting Methods</a:t>
            </a:r>
            <a:endParaRPr lang="en-US" altLang="en-US"/>
          </a:p>
        </p:txBody>
      </p:sp>
      <p:sp>
        <p:nvSpPr>
          <p:cNvPr id="31749" name="Freeform 5">
            <a:extLst>
              <a:ext uri="{FF2B5EF4-FFF2-40B4-BE49-F238E27FC236}">
                <a16:creationId xmlns:a16="http://schemas.microsoft.com/office/drawing/2014/main" id="{35AAA18E-F5CB-458D-9096-C2E5FFCC30AB}"/>
              </a:ext>
            </a:extLst>
          </p:cNvPr>
          <p:cNvSpPr>
            <a:spLocks/>
          </p:cNvSpPr>
          <p:nvPr/>
        </p:nvSpPr>
        <p:spPr bwMode="auto">
          <a:xfrm>
            <a:off x="5051425" y="1892300"/>
            <a:ext cx="2090738" cy="819150"/>
          </a:xfrm>
          <a:custGeom>
            <a:avLst/>
            <a:gdLst>
              <a:gd name="T0" fmla="*/ 0 w 1317"/>
              <a:gd name="T1" fmla="*/ 515 h 516"/>
              <a:gd name="T2" fmla="*/ 1316 w 1317"/>
              <a:gd name="T3" fmla="*/ 515 h 516"/>
              <a:gd name="T4" fmla="*/ 1316 w 1317"/>
              <a:gd name="T5" fmla="*/ 0 h 516"/>
              <a:gd name="T6" fmla="*/ 0 w 1317"/>
              <a:gd name="T7" fmla="*/ 0 h 516"/>
              <a:gd name="T8" fmla="*/ 0 w 1317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E4A38FB-D392-4184-813B-C9D32BC1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85951"/>
            <a:ext cx="15164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D96FC4DB-A107-4F6E-AB6C-16C2A4D9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2249489"/>
            <a:ext cx="1490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Forecasting</a:t>
            </a:r>
          </a:p>
        </p:txBody>
      </p:sp>
      <p:sp>
        <p:nvSpPr>
          <p:cNvPr id="31752" name="Freeform 8">
            <a:extLst>
              <a:ext uri="{FF2B5EF4-FFF2-40B4-BE49-F238E27FC236}">
                <a16:creationId xmlns:a16="http://schemas.microsoft.com/office/drawing/2014/main" id="{E252252D-7FCF-4885-9523-3D28A661A732}"/>
              </a:ext>
            </a:extLst>
          </p:cNvPr>
          <p:cNvSpPr>
            <a:spLocks/>
          </p:cNvSpPr>
          <p:nvPr/>
        </p:nvSpPr>
        <p:spPr bwMode="auto">
          <a:xfrm>
            <a:off x="3933825" y="3208338"/>
            <a:ext cx="1817688" cy="819150"/>
          </a:xfrm>
          <a:custGeom>
            <a:avLst/>
            <a:gdLst>
              <a:gd name="T0" fmla="*/ 0 w 1145"/>
              <a:gd name="T1" fmla="*/ 515 h 516"/>
              <a:gd name="T2" fmla="*/ 1144 w 1145"/>
              <a:gd name="T3" fmla="*/ 515 h 516"/>
              <a:gd name="T4" fmla="*/ 1144 w 1145"/>
              <a:gd name="T5" fmla="*/ 0 h 516"/>
              <a:gd name="T6" fmla="*/ 0 w 1145"/>
              <a:gd name="T7" fmla="*/ 0 h 516"/>
              <a:gd name="T8" fmla="*/ 0 w 114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0D26637E-38A0-43B1-9C6D-4FEEF148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201989"/>
            <a:ext cx="14738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Time Series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60283212-6E38-4BCA-8806-D6382C20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565526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EE0090AA-6BED-476A-B04C-E4714E702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4788"/>
            <a:ext cx="0" cy="19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Freeform 12">
            <a:extLst>
              <a:ext uri="{FF2B5EF4-FFF2-40B4-BE49-F238E27FC236}">
                <a16:creationId xmlns:a16="http://schemas.microsoft.com/office/drawing/2014/main" id="{DBD69926-7A63-4B39-AA7E-DF2C8915ED1D}"/>
              </a:ext>
            </a:extLst>
          </p:cNvPr>
          <p:cNvSpPr>
            <a:spLocks/>
          </p:cNvSpPr>
          <p:nvPr/>
        </p:nvSpPr>
        <p:spPr bwMode="auto">
          <a:xfrm>
            <a:off x="4833938" y="2967038"/>
            <a:ext cx="1219200" cy="120650"/>
          </a:xfrm>
          <a:custGeom>
            <a:avLst/>
            <a:gdLst>
              <a:gd name="T0" fmla="*/ 767 w 768"/>
              <a:gd name="T1" fmla="*/ 0 h 76"/>
              <a:gd name="T2" fmla="*/ 691 w 768"/>
              <a:gd name="T3" fmla="*/ 0 h 76"/>
              <a:gd name="T4" fmla="*/ 0 w 768"/>
              <a:gd name="T5" fmla="*/ 0 h 76"/>
              <a:gd name="T6" fmla="*/ 0 w 768"/>
              <a:gd name="T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76">
                <a:moveTo>
                  <a:pt x="767" y="0"/>
                </a:moveTo>
                <a:lnTo>
                  <a:pt x="691" y="0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7" name="Freeform 13">
            <a:extLst>
              <a:ext uri="{FF2B5EF4-FFF2-40B4-BE49-F238E27FC236}">
                <a16:creationId xmlns:a16="http://schemas.microsoft.com/office/drawing/2014/main" id="{7590DCBA-20FA-4A63-BF39-059E48841359}"/>
              </a:ext>
            </a:extLst>
          </p:cNvPr>
          <p:cNvSpPr>
            <a:spLocks/>
          </p:cNvSpPr>
          <p:nvPr/>
        </p:nvSpPr>
        <p:spPr bwMode="auto">
          <a:xfrm>
            <a:off x="4746625" y="3043238"/>
            <a:ext cx="177800" cy="177800"/>
          </a:xfrm>
          <a:custGeom>
            <a:avLst/>
            <a:gdLst>
              <a:gd name="T0" fmla="*/ 111 w 112"/>
              <a:gd name="T1" fmla="*/ 0 h 112"/>
              <a:gd name="T2" fmla="*/ 57 w 112"/>
              <a:gd name="T3" fmla="*/ 111 h 112"/>
              <a:gd name="T4" fmla="*/ 0 w 112"/>
              <a:gd name="T5" fmla="*/ 0 h 112"/>
              <a:gd name="T6" fmla="*/ 111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1" y="0"/>
                </a:moveTo>
                <a:lnTo>
                  <a:pt x="57" y="111"/>
                </a:lnTo>
                <a:lnTo>
                  <a:pt x="0" y="0"/>
                </a:lnTo>
                <a:lnTo>
                  <a:pt x="111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FE8DF65-7523-4119-A67F-D0C0B756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Time Series Data Plot</a:t>
            </a:r>
            <a:endParaRPr lang="en-US" altLang="en-US" sz="5400" b="1"/>
          </a:p>
        </p:txBody>
      </p:sp>
      <p:graphicFrame>
        <p:nvGraphicFramePr>
          <p:cNvPr id="283651" name="Object 3">
            <a:extLst>
              <a:ext uri="{FF2B5EF4-FFF2-40B4-BE49-F238E27FC236}">
                <a16:creationId xmlns:a16="http://schemas.microsoft.com/office/drawing/2014/main" id="{34297B38-D0F9-4796-B48C-FA9C3198F957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43200" y="1676400"/>
          <a:ext cx="6934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Picture" r:id="rId3" imgW="4873680" imgH="4675680" progId="Word.Picture.8">
                  <p:embed/>
                </p:oleObj>
              </mc:Choice>
              <mc:Fallback>
                <p:oleObj name="Picture" r:id="rId3" imgW="4873680" imgH="4675680" progId="Word.Picture.8">
                  <p:embed/>
                  <p:pic>
                    <p:nvPicPr>
                      <p:cNvPr id="283651" name="Object 3">
                        <a:extLst>
                          <a:ext uri="{FF2B5EF4-FFF2-40B4-BE49-F238E27FC236}">
                            <a16:creationId xmlns:a16="http://schemas.microsoft.com/office/drawing/2014/main" id="{34297B38-D0F9-4796-B48C-FA9C3198F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69342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A3E97EB-3885-4198-A797-4F57A1598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Auto-correlation Plot</a:t>
            </a:r>
            <a:endParaRPr lang="en-US" altLang="en-US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B0572147-1085-430F-AF57-80986F14DE6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1676400"/>
          <a:ext cx="7696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Picture" r:id="rId3" imgW="4873680" imgH="5187600" progId="Word.Picture.8">
                  <p:embed/>
                </p:oleObj>
              </mc:Choice>
              <mc:Fallback>
                <p:oleObj name="Picture" r:id="rId3" imgW="4873680" imgH="5187600" progId="Word.Picture.8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B0572147-1085-430F-AF57-80986F14D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76962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C368F25F-137C-4D45-9822-0A515122A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    </a:t>
            </a:r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[An Example]</a:t>
            </a:r>
            <a:endParaRPr lang="en-US" altLang="en-US"/>
          </a:p>
        </p:txBody>
      </p:sp>
      <p:sp>
        <p:nvSpPr>
          <p:cNvPr id="259075" name="Line 3">
            <a:extLst>
              <a:ext uri="{FF2B5EF4-FFF2-40B4-BE49-F238E27FC236}">
                <a16:creationId xmlns:a16="http://schemas.microsoft.com/office/drawing/2014/main" id="{83E05713-6080-4578-BF74-FEB235A2A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3581400"/>
            <a:ext cx="138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907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1C34DA7-B7E1-4C0F-822A-B3EA9020A38A}"/>
              </a:ext>
            </a:extLst>
          </p:cNvPr>
          <p:cNvGraphicFramePr>
            <a:graphicFrameLocks/>
          </p:cNvGraphicFramePr>
          <p:nvPr/>
        </p:nvGraphicFramePr>
        <p:xfrm>
          <a:off x="6477000" y="3352801"/>
          <a:ext cx="2908300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Clip" r:id="rId4" imgW="2908080" imgH="2842920" progId="MS_ClipArt_Gallery.2">
                  <p:embed/>
                </p:oleObj>
              </mc:Choice>
              <mc:Fallback>
                <p:oleObj name="Clip" r:id="rId4" imgW="2908080" imgH="2842920" progId="MS_ClipArt_Gallery.2">
                  <p:embed/>
                  <p:pic>
                    <p:nvPicPr>
                      <p:cNvPr id="25907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1C34DA7-B7E1-4C0F-822A-B3EA9020A3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1"/>
                        <a:ext cx="2908300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Rectangle 5">
            <a:extLst>
              <a:ext uri="{FF2B5EF4-FFF2-40B4-BE49-F238E27FC236}">
                <a16:creationId xmlns:a16="http://schemas.microsoft.com/office/drawing/2014/main" id="{C4C96E39-6D47-4BB1-847B-6F9A82EC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9" y="1754188"/>
            <a:ext cx="91408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The Office Concept Corp. has acquired a number of office units (in thousands of square feet) over the last 8 years. Develop the 2nd order Autoregressive models.</a:t>
            </a:r>
          </a:p>
        </p:txBody>
      </p:sp>
      <p:sp>
        <p:nvSpPr>
          <p:cNvPr id="259078" name="Rectangle 6">
            <a:extLst>
              <a:ext uri="{FF2B5EF4-FFF2-40B4-BE49-F238E27FC236}">
                <a16:creationId xmlns:a16="http://schemas.microsoft.com/office/drawing/2014/main" id="{282A605C-3868-4169-87E4-6CD3B0E8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3200400"/>
            <a:ext cx="2206625" cy="297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Year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Units</a:t>
            </a:r>
            <a:r>
              <a:rPr lang="en-US" altLang="en-US" sz="2000" b="1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92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4	</a:t>
            </a:r>
            <a:endParaRPr lang="en-US" altLang="en-US" sz="2000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93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94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2	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95       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96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97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  98	  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 99</a:t>
            </a:r>
            <a:r>
              <a:rPr lang="en-US" altLang="en-US" sz="2000" b="1">
                <a:solidFill>
                  <a:srgbClr val="A7FFA7"/>
                </a:solidFill>
                <a:latin typeface="Arial" panose="020B0604020202020204" pitchFamily="34" charset="0"/>
              </a:rPr>
              <a:t>         6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99CAEAB7-7DEC-4D5B-8E08-679F8602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696200" cy="1295400"/>
          </a:xfrm>
          <a:noFill/>
          <a:ln/>
        </p:spPr>
        <p:txBody>
          <a:bodyPr vert="horz" lIns="90488" tIns="44450" rIns="90488" bIns="44450" rtlCol="0" anchor="ctr" anchorCtr="1">
            <a:normAutofit fontScale="90000"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Autoregressive Model </a:t>
            </a:r>
            <a:r>
              <a:rPr lang="en-US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[Example Solution]</a:t>
            </a:r>
            <a:endParaRPr lang="en-US" altLang="en-US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5D43C79-0238-41E9-B160-A657603F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1677988"/>
            <a:ext cx="4035425" cy="257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Year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rgbClr val="A7FFA7"/>
                </a:solidFill>
                <a:latin typeface="Arial" panose="020B0604020202020204" pitchFamily="34" charset="0"/>
              </a:rPr>
              <a:t>i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>
                <a:latin typeface="Arial" panose="020B0604020202020204" pitchFamily="34" charset="0"/>
              </a:rPr>
              <a:t>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chemeClr val="accent2"/>
                </a:solidFill>
                <a:latin typeface="Arial" panose="020B0604020202020204" pitchFamily="34" charset="0"/>
              </a:rPr>
              <a:t>i-1</a:t>
            </a:r>
            <a:r>
              <a:rPr lang="en-US" altLang="en-US" b="1">
                <a:latin typeface="Arial" panose="020B0604020202020204" pitchFamily="34" charset="0"/>
              </a:rPr>
              <a:t>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chemeClr val="hlink"/>
                </a:solidFill>
                <a:latin typeface="Arial" panose="020B0604020202020204" pitchFamily="34" charset="0"/>
              </a:rPr>
              <a:t>i-2</a:t>
            </a: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Arial" panose="020B0604020202020204" pitchFamily="34" charset="0"/>
              </a:rPr>
              <a:t>92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    4	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---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Arial" panose="020B0604020202020204" pitchFamily="34" charset="0"/>
              </a:rPr>
              <a:t>93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	    3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94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3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95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3	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96     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97	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2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en-US" b="1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98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4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2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  99	   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b="1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1124" name="Line 4">
            <a:extLst>
              <a:ext uri="{FF2B5EF4-FFF2-40B4-BE49-F238E27FC236}">
                <a16:creationId xmlns:a16="http://schemas.microsoft.com/office/drawing/2014/main" id="{A55CB09A-C715-4BA5-9A83-F54E42C88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4" y="2057400"/>
            <a:ext cx="3646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112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7949FF3-7965-4178-86D0-6E4E5D36FA2D}"/>
              </a:ext>
            </a:extLst>
          </p:cNvPr>
          <p:cNvGraphicFramePr>
            <a:graphicFrameLocks/>
          </p:cNvGraphicFramePr>
          <p:nvPr/>
        </p:nvGraphicFramePr>
        <p:xfrm>
          <a:off x="2057400" y="4038601"/>
          <a:ext cx="36703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Worksheet" r:id="rId4" imgW="3670200" imgH="1603080" progId="Excel.Sheet.8">
                  <p:embed/>
                </p:oleObj>
              </mc:Choice>
              <mc:Fallback>
                <p:oleObj name="Worksheet" r:id="rId4" imgW="3670200" imgH="1603080" progId="Excel.Sheet.8">
                  <p:embed/>
                  <p:pic>
                    <p:nvPicPr>
                      <p:cNvPr id="26112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7949FF3-7965-4178-86D0-6E4E5D36FA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1"/>
                        <a:ext cx="36703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>
            <a:extLst>
              <a:ext uri="{FF2B5EF4-FFF2-40B4-BE49-F238E27FC236}">
                <a16:creationId xmlns:a16="http://schemas.microsoft.com/office/drawing/2014/main" id="{52CF0B89-8B0A-4AC3-AAE7-D3D0D535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3582989"/>
            <a:ext cx="3273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  <p:graphicFrame>
        <p:nvGraphicFramePr>
          <p:cNvPr id="26112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9B36033-1C41-4318-B3D1-6C43A59F0A9B}"/>
              </a:ext>
            </a:extLst>
          </p:cNvPr>
          <p:cNvGraphicFramePr>
            <a:graphicFrameLocks/>
          </p:cNvGraphicFramePr>
          <p:nvPr/>
        </p:nvGraphicFramePr>
        <p:xfrm>
          <a:off x="3733800" y="55626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6" imgW="5803560" imgH="655560" progId="Equation.3">
                  <p:embed/>
                </p:oleObj>
              </mc:Choice>
              <mc:Fallback>
                <p:oleObj name="Equation" r:id="rId6" imgW="5803560" imgH="655560" progId="Equation.3">
                  <p:embed/>
                  <p:pic>
                    <p:nvPicPr>
                      <p:cNvPr id="26112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B36033-1C41-4318-B3D1-6C43A59F0A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8" name="Rectangle 8">
            <a:extLst>
              <a:ext uri="{FF2B5EF4-FFF2-40B4-BE49-F238E27FC236}">
                <a16:creationId xmlns:a16="http://schemas.microsoft.com/office/drawing/2014/main" id="{31A90BAE-4C78-45BF-8BD8-198908C3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01789"/>
            <a:ext cx="4187825" cy="142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Develop the 2nd order 		table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Use Excel to run a 		regression model</a:t>
            </a:r>
          </a:p>
        </p:txBody>
      </p:sp>
      <p:sp>
        <p:nvSpPr>
          <p:cNvPr id="261129" name="Line 9">
            <a:extLst>
              <a:ext uri="{FF2B5EF4-FFF2-40B4-BE49-F238E27FC236}">
                <a16:creationId xmlns:a16="http://schemas.microsoft.com/office/drawing/2014/main" id="{B2EF989B-2C18-44FD-B7D0-B8EAB0DAF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5040314"/>
            <a:ext cx="522287" cy="522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A2F8EAA-9680-4E84-91F1-5CCBA667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1FEF6CA-E302-43C9-85C2-4265D3F5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457EAAC3-D941-42EC-AFC0-168866847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Forecasts</a:t>
            </a:r>
            <a:endParaRPr lang="en-US" altLang="en-US" sz="4400"/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EB4EAE25-5317-43B6-AC09-DB886859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55A1867C-0CE4-4331-96DF-B9564A01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EA872B9-AAC0-47B6-BEC8-90102D2C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US" altLang="en-US"/>
              <a:t> </a:t>
            </a:r>
            <a:r>
              <a:rPr lang="en-US" altLang="en-US" sz="5400" b="1"/>
              <a:t>Quantitative </a:t>
            </a:r>
            <a:br>
              <a:rPr lang="en-US" altLang="en-US" sz="5400" b="1"/>
            </a:br>
            <a:r>
              <a:rPr lang="en-US" altLang="en-US" sz="5400" b="1"/>
              <a:t>Forecasting Steps</a:t>
            </a:r>
            <a:r>
              <a:rPr lang="en-US" altLang="en-US"/>
              <a:t> </a:t>
            </a: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7ECA737E-AF51-492A-8131-464A480AB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80772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Select several forecasting methods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‘Forecast’ the past</a:t>
            </a:r>
          </a:p>
          <a:p>
            <a:r>
              <a:rPr lang="en-US" altLang="en-US" sz="3600"/>
              <a:t>Evaluate forecasts </a:t>
            </a:r>
            <a:endParaRPr lang="en-US" altLang="en-US"/>
          </a:p>
          <a:p>
            <a:r>
              <a:rPr lang="en-US" altLang="en-US">
                <a:solidFill>
                  <a:schemeClr val="folHlink"/>
                </a:solidFill>
              </a:rPr>
              <a:t>Select best method</a:t>
            </a:r>
          </a:p>
          <a:p>
            <a:r>
              <a:rPr lang="en-US" altLang="en-US">
                <a:solidFill>
                  <a:schemeClr val="folHlink"/>
                </a:solidFill>
              </a:rPr>
              <a:t>Forecast the future</a:t>
            </a:r>
          </a:p>
          <a:p>
            <a:r>
              <a:rPr lang="en-US" altLang="en-US">
                <a:solidFill>
                  <a:schemeClr val="folHlink"/>
                </a:solidFill>
              </a:rPr>
              <a:t>Monitor continuously forecast accuracy</a:t>
            </a: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E4157A59-18B1-40E9-9237-8074D946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9" y="3108325"/>
            <a:ext cx="833437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</a:t>
            </a:r>
          </a:p>
        </p:txBody>
      </p:sp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5AAE5CCA-0D38-4D49-B65F-0F9ECD9C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A5E63789-8582-45AE-9C5F-DE1FFB59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58ECB4FA-B7F4-48E5-AA7B-5BC5FD3D2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Forecasting Guidelines</a:t>
            </a:r>
            <a:endParaRPr lang="en-US" alt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E087033B-9728-4A6F-A8BD-D9E5F7C63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36725"/>
            <a:ext cx="8382000" cy="4394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No pattern or direction in forecast error</a:t>
            </a:r>
          </a:p>
          <a:p>
            <a:pPr lvl="1"/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/>
              <a:t> = (Actual </a:t>
            </a:r>
            <a:r>
              <a:rPr lang="en-US" altLang="en-US" i="1"/>
              <a:t>Y</a:t>
            </a:r>
            <a:r>
              <a:rPr lang="en-US" altLang="en-US" baseline="-25000"/>
              <a:t>i</a:t>
            </a:r>
            <a:r>
              <a:rPr lang="en-US" altLang="en-US"/>
              <a:t> - Forecast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Seen in plots of errors over time</a:t>
            </a:r>
          </a:p>
          <a:p>
            <a:r>
              <a:rPr lang="en-US" altLang="en-US"/>
              <a:t>Smallest forecast error</a:t>
            </a:r>
          </a:p>
          <a:p>
            <a:pPr lvl="1"/>
            <a:r>
              <a:rPr lang="en-US" altLang="en-US"/>
              <a:t>Measured by mean absolute deviation</a:t>
            </a:r>
          </a:p>
          <a:p>
            <a:r>
              <a:rPr lang="en-US" altLang="en-US"/>
              <a:t>Simplest model</a:t>
            </a:r>
          </a:p>
          <a:p>
            <a:pPr lvl="1"/>
            <a:r>
              <a:rPr lang="en-US" altLang="en-US"/>
              <a:t>Called principle of parsimony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47F5D6BD-A9B1-408B-831E-55CA87DC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5008FF4-4FE1-401F-824F-5D8BA209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80" name="Rectangle 4">
            <a:extLst>
              <a:ext uri="{FF2B5EF4-FFF2-40B4-BE49-F238E27FC236}">
                <a16:creationId xmlns:a16="http://schemas.microsoft.com/office/drawing/2014/main" id="{5D97A930-ABC7-47DC-951C-3D104A8FBF3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noFill/>
          <a:ln/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5400" b="1"/>
              <a:t>Pattern of Forecast Error</a:t>
            </a:r>
            <a:endParaRPr lang="en-US" altLang="en-US"/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43FBA542-B95E-43A5-B349-0057D7D6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9" y="2281238"/>
            <a:ext cx="32861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Trend Not Fully Accounted for</a:t>
            </a:r>
          </a:p>
        </p:txBody>
      </p:sp>
      <p:graphicFrame>
        <p:nvGraphicFramePr>
          <p:cNvPr id="20378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6308F43-1E20-4D3B-8CB6-F97951E8ABA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335714" y="3276600"/>
          <a:ext cx="3736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VISIO" r:id="rId4" imgW="3786120" imgH="2230200" progId="Visio.Drawing.4">
                  <p:embed/>
                </p:oleObj>
              </mc:Choice>
              <mc:Fallback>
                <p:oleObj name="VISIO" r:id="rId4" imgW="3786120" imgH="2230200" progId="Visio.Drawing.4">
                  <p:embed/>
                  <p:pic>
                    <p:nvPicPr>
                      <p:cNvPr id="20378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6308F43-1E20-4D3B-8CB6-F97951E8AB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4" y="3276600"/>
                        <a:ext cx="37369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3" name="Rectangle 7">
            <a:extLst>
              <a:ext uri="{FF2B5EF4-FFF2-40B4-BE49-F238E27FC236}">
                <a16:creationId xmlns:a16="http://schemas.microsoft.com/office/drawing/2014/main" id="{4ACFC62E-508A-4AD9-A59B-AF169F37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9" y="2646364"/>
            <a:ext cx="32861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Desired Pattern</a:t>
            </a:r>
          </a:p>
        </p:txBody>
      </p:sp>
      <p:graphicFrame>
        <p:nvGraphicFramePr>
          <p:cNvPr id="20378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467BDE7D-C5BB-423D-8C18-F2928727D66C}"/>
              </a:ext>
            </a:extLst>
          </p:cNvPr>
          <p:cNvGraphicFramePr>
            <a:graphicFrameLocks/>
          </p:cNvGraphicFramePr>
          <p:nvPr/>
        </p:nvGraphicFramePr>
        <p:xfrm>
          <a:off x="1852613" y="1741488"/>
          <a:ext cx="9699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Clip" r:id="rId6" imgW="6527520" imgH="6238800" progId="MS_ClipArt_Gallery.2">
                  <p:embed/>
                </p:oleObj>
              </mc:Choice>
              <mc:Fallback>
                <p:oleObj name="Clip" r:id="rId6" imgW="6527520" imgH="6238800" progId="MS_ClipArt_Gallery.2">
                  <p:embed/>
                  <p:pic>
                    <p:nvPicPr>
                      <p:cNvPr id="20378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67BDE7D-C5BB-423D-8C18-F2928727D6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741488"/>
                        <a:ext cx="9699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>
            <a:hlinkClick r:id="" action="ppaction://ole?verb=0"/>
            <a:extLst>
              <a:ext uri="{FF2B5EF4-FFF2-40B4-BE49-F238E27FC236}">
                <a16:creationId xmlns:a16="http://schemas.microsoft.com/office/drawing/2014/main" id="{D3FEF0BB-CD1A-46C2-8303-E99921942B73}"/>
              </a:ext>
            </a:extLst>
          </p:cNvPr>
          <p:cNvGraphicFramePr>
            <a:graphicFrameLocks/>
          </p:cNvGraphicFramePr>
          <p:nvPr/>
        </p:nvGraphicFramePr>
        <p:xfrm>
          <a:off x="2144714" y="3276600"/>
          <a:ext cx="3736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VISIO" r:id="rId8" imgW="3786120" imgH="2230200" progId="Visio.Drawing.4">
                  <p:embed/>
                </p:oleObj>
              </mc:Choice>
              <mc:Fallback>
                <p:oleObj name="VISIO" r:id="rId8" imgW="3786120" imgH="2230200" progId="Visio.Drawing.4">
                  <p:embed/>
                  <p:pic>
                    <p:nvPicPr>
                      <p:cNvPr id="203785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3FEF0BB-CD1A-46C2-8303-E99921942B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4" y="3276600"/>
                        <a:ext cx="37369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2F96D167-4A19-4E4F-9C25-C7E65F6A1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Residual Analysis</a:t>
            </a:r>
            <a:r>
              <a:rPr lang="en-US" altLang="en-US"/>
              <a:t> </a:t>
            </a:r>
          </a:p>
        </p:txBody>
      </p:sp>
      <p:sp>
        <p:nvSpPr>
          <p:cNvPr id="269315" name="Line 3">
            <a:extLst>
              <a:ext uri="{FF2B5EF4-FFF2-40B4-BE49-F238E27FC236}">
                <a16:creationId xmlns:a16="http://schemas.microsoft.com/office/drawing/2014/main" id="{7A493036-9CD5-4E1C-9B8D-96E20B34B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2065F231-CA4D-4D37-9427-810A4587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3581400"/>
            <a:ext cx="2960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7" name="Line 5">
            <a:extLst>
              <a:ext uri="{FF2B5EF4-FFF2-40B4-BE49-F238E27FC236}">
                <a16:creationId xmlns:a16="http://schemas.microsoft.com/office/drawing/2014/main" id="{B408EA41-A379-4A54-8966-55AFDD1B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8" name="Line 6">
            <a:extLst>
              <a:ext uri="{FF2B5EF4-FFF2-40B4-BE49-F238E27FC236}">
                <a16:creationId xmlns:a16="http://schemas.microsoft.com/office/drawing/2014/main" id="{F1C6F7D4-1233-400B-9B94-3954AAD0C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35814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19" name="Line 7">
            <a:extLst>
              <a:ext uri="{FF2B5EF4-FFF2-40B4-BE49-F238E27FC236}">
                <a16:creationId xmlns:a16="http://schemas.microsoft.com/office/drawing/2014/main" id="{3670F278-D1A8-4BC8-9B29-A26C790C1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545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0" name="Line 8">
            <a:extLst>
              <a:ext uri="{FF2B5EF4-FFF2-40B4-BE49-F238E27FC236}">
                <a16:creationId xmlns:a16="http://schemas.microsoft.com/office/drawing/2014/main" id="{B7576117-67F4-44F9-9DAC-2481CADA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783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1" name="Line 9">
            <a:extLst>
              <a:ext uri="{FF2B5EF4-FFF2-40B4-BE49-F238E27FC236}">
                <a16:creationId xmlns:a16="http://schemas.microsoft.com/office/drawing/2014/main" id="{5491C4ED-7CB8-4B21-B0BB-C88CFA77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6172200"/>
            <a:ext cx="3036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2" name="Line 10">
            <a:extLst>
              <a:ext uri="{FF2B5EF4-FFF2-40B4-BE49-F238E27FC236}">
                <a16:creationId xmlns:a16="http://schemas.microsoft.com/office/drawing/2014/main" id="{10B24B23-0071-43AF-9143-ABEE29F53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0960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23" name="Rectangle 11">
            <a:extLst>
              <a:ext uri="{FF2B5EF4-FFF2-40B4-BE49-F238E27FC236}">
                <a16:creationId xmlns:a16="http://schemas.microsoft.com/office/drawing/2014/main" id="{E1E79378-2C2D-4063-B81F-925A42EF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9" y="3582989"/>
            <a:ext cx="2511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Random errors</a:t>
            </a:r>
          </a:p>
        </p:txBody>
      </p:sp>
      <p:sp>
        <p:nvSpPr>
          <p:cNvPr id="269324" name="Rectangle 12">
            <a:extLst>
              <a:ext uri="{FF2B5EF4-FFF2-40B4-BE49-F238E27FC236}">
                <a16:creationId xmlns:a16="http://schemas.microsoft.com/office/drawing/2014/main" id="{A16E9EA4-C0C7-40F4-BF39-0475BBD8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173789"/>
            <a:ext cx="3502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Trend not accounted for</a:t>
            </a:r>
          </a:p>
        </p:txBody>
      </p:sp>
      <p:sp>
        <p:nvSpPr>
          <p:cNvPr id="269325" name="Rectangle 13">
            <a:extLst>
              <a:ext uri="{FF2B5EF4-FFF2-40B4-BE49-F238E27FC236}">
                <a16:creationId xmlns:a16="http://schemas.microsoft.com/office/drawing/2014/main" id="{0974BDDF-4A84-4DD6-B35F-A2A36620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9" y="3582989"/>
            <a:ext cx="47974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Cyclical effects not accounted for</a:t>
            </a:r>
          </a:p>
        </p:txBody>
      </p:sp>
      <p:sp>
        <p:nvSpPr>
          <p:cNvPr id="269326" name="Rectangle 14">
            <a:extLst>
              <a:ext uri="{FF2B5EF4-FFF2-40B4-BE49-F238E27FC236}">
                <a16:creationId xmlns:a16="http://schemas.microsoft.com/office/drawing/2014/main" id="{7C996B5C-4A32-4EE3-811E-7D2DE47C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6173789"/>
            <a:ext cx="4645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CC99"/>
                </a:solidFill>
              </a:rPr>
              <a:t>Seasonal effects not accounted for</a:t>
            </a:r>
          </a:p>
        </p:txBody>
      </p:sp>
      <p:sp>
        <p:nvSpPr>
          <p:cNvPr id="269327" name="Rectangle 15">
            <a:extLst>
              <a:ext uri="{FF2B5EF4-FFF2-40B4-BE49-F238E27FC236}">
                <a16:creationId xmlns:a16="http://schemas.microsoft.com/office/drawing/2014/main" id="{DC3BE973-1E82-4C85-A630-68343644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33543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28" name="Rectangle 16">
            <a:extLst>
              <a:ext uri="{FF2B5EF4-FFF2-40B4-BE49-F238E27FC236}">
                <a16:creationId xmlns:a16="http://schemas.microsoft.com/office/drawing/2014/main" id="{7B0C6525-C8DC-42E2-B0F4-8DDC159B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32781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29" name="Rectangle 17">
            <a:extLst>
              <a:ext uri="{FF2B5EF4-FFF2-40B4-BE49-F238E27FC236}">
                <a16:creationId xmlns:a16="http://schemas.microsoft.com/office/drawing/2014/main" id="{6CC3858A-E6A8-46E4-8516-E31AF4B4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9" y="58689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30" name="Rectangle 18">
            <a:extLst>
              <a:ext uri="{FF2B5EF4-FFF2-40B4-BE49-F238E27FC236}">
                <a16:creationId xmlns:a16="http://schemas.microsoft.com/office/drawing/2014/main" id="{58D901A5-F699-445D-94BB-451EC949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5792789"/>
            <a:ext cx="4540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</a:t>
            </a:r>
          </a:p>
        </p:txBody>
      </p:sp>
      <p:sp>
        <p:nvSpPr>
          <p:cNvPr id="269331" name="Rectangle 19">
            <a:extLst>
              <a:ext uri="{FF2B5EF4-FFF2-40B4-BE49-F238E27FC236}">
                <a16:creationId xmlns:a16="http://schemas.microsoft.com/office/drawing/2014/main" id="{B195984D-8941-4955-8F2E-37B2C048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2" name="Rectangle 20">
            <a:extLst>
              <a:ext uri="{FF2B5EF4-FFF2-40B4-BE49-F238E27FC236}">
                <a16:creationId xmlns:a16="http://schemas.microsoft.com/office/drawing/2014/main" id="{456DDE89-9EBB-4AD5-B1C1-4228FBBA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3" name="Rectangle 21">
            <a:extLst>
              <a:ext uri="{FF2B5EF4-FFF2-40B4-BE49-F238E27FC236}">
                <a16:creationId xmlns:a16="http://schemas.microsoft.com/office/drawing/2014/main" id="{C329E6EB-5CEB-4941-8908-A75E742B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040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4" name="Rectangle 22">
            <a:extLst>
              <a:ext uri="{FF2B5EF4-FFF2-40B4-BE49-F238E27FC236}">
                <a16:creationId xmlns:a16="http://schemas.microsoft.com/office/drawing/2014/main" id="{E607F0E4-B532-4D5E-9B31-D397DD21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39639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e</a:t>
            </a:r>
          </a:p>
        </p:txBody>
      </p:sp>
      <p:sp>
        <p:nvSpPr>
          <p:cNvPr id="269335" name="Line 23">
            <a:extLst>
              <a:ext uri="{FF2B5EF4-FFF2-40B4-BE49-F238E27FC236}">
                <a16:creationId xmlns:a16="http://schemas.microsoft.com/office/drawing/2014/main" id="{B8927AF2-7C5F-4400-B561-942D43E47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2590800"/>
            <a:ext cx="2960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36" name="Rectangle 24">
            <a:extLst>
              <a:ext uri="{FF2B5EF4-FFF2-40B4-BE49-F238E27FC236}">
                <a16:creationId xmlns:a16="http://schemas.microsoft.com/office/drawing/2014/main" id="{E80AB7AC-5AA7-47D2-B78B-A17F5AE8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37" name="Rectangle 25">
            <a:extLst>
              <a:ext uri="{FF2B5EF4-FFF2-40B4-BE49-F238E27FC236}">
                <a16:creationId xmlns:a16="http://schemas.microsoft.com/office/drawing/2014/main" id="{41E93BC4-CEBB-4C22-8A88-6094DAA0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38" name="Line 26">
            <a:extLst>
              <a:ext uri="{FF2B5EF4-FFF2-40B4-BE49-F238E27FC236}">
                <a16:creationId xmlns:a16="http://schemas.microsoft.com/office/drawing/2014/main" id="{3562D516-0A68-4467-9A8E-E506731E2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2590800"/>
            <a:ext cx="3722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39" name="Line 27">
            <a:extLst>
              <a:ext uri="{FF2B5EF4-FFF2-40B4-BE49-F238E27FC236}">
                <a16:creationId xmlns:a16="http://schemas.microsoft.com/office/drawing/2014/main" id="{940ECD4B-CDDF-4283-8874-DC937CFDB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5105400"/>
            <a:ext cx="28082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0" name="Line 28">
            <a:extLst>
              <a:ext uri="{FF2B5EF4-FFF2-40B4-BE49-F238E27FC236}">
                <a16:creationId xmlns:a16="http://schemas.microsoft.com/office/drawing/2014/main" id="{C1D3672C-609A-4353-B04C-B5A355EA9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105400"/>
            <a:ext cx="36464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1" name="Rectangle 29">
            <a:extLst>
              <a:ext uri="{FF2B5EF4-FFF2-40B4-BE49-F238E27FC236}">
                <a16:creationId xmlns:a16="http://schemas.microsoft.com/office/drawing/2014/main" id="{D433EAA9-F812-46FC-BE05-D15F7397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42" name="Rectangle 30">
            <a:extLst>
              <a:ext uri="{FF2B5EF4-FFF2-40B4-BE49-F238E27FC236}">
                <a16:creationId xmlns:a16="http://schemas.microsoft.com/office/drawing/2014/main" id="{39187181-A1BF-49AE-947D-6D0BFA22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9343" name="Oval 31">
            <a:extLst>
              <a:ext uri="{FF2B5EF4-FFF2-40B4-BE49-F238E27FC236}">
                <a16:creationId xmlns:a16="http://schemas.microsoft.com/office/drawing/2014/main" id="{335B7CA9-5D0F-48CD-8A00-50AA6592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4" name="Oval 32">
            <a:extLst>
              <a:ext uri="{FF2B5EF4-FFF2-40B4-BE49-F238E27FC236}">
                <a16:creationId xmlns:a16="http://schemas.microsoft.com/office/drawing/2014/main" id="{B60F28FC-CDBF-4326-8354-67CECBDF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5" name="Oval 33">
            <a:extLst>
              <a:ext uri="{FF2B5EF4-FFF2-40B4-BE49-F238E27FC236}">
                <a16:creationId xmlns:a16="http://schemas.microsoft.com/office/drawing/2014/main" id="{D5BA6B26-EBE2-40CF-98FF-1B0B3A95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6" name="Oval 34">
            <a:extLst>
              <a:ext uri="{FF2B5EF4-FFF2-40B4-BE49-F238E27FC236}">
                <a16:creationId xmlns:a16="http://schemas.microsoft.com/office/drawing/2014/main" id="{99D59DDE-C919-4584-B9F4-BD25A525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7" name="Oval 35">
            <a:extLst>
              <a:ext uri="{FF2B5EF4-FFF2-40B4-BE49-F238E27FC236}">
                <a16:creationId xmlns:a16="http://schemas.microsoft.com/office/drawing/2014/main" id="{CAC90BBD-7DC6-4217-A90A-7C3AF9D7F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8" name="Oval 36">
            <a:extLst>
              <a:ext uri="{FF2B5EF4-FFF2-40B4-BE49-F238E27FC236}">
                <a16:creationId xmlns:a16="http://schemas.microsoft.com/office/drawing/2014/main" id="{AA09E189-857A-413C-9CE4-6B4D5ACC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49" name="Oval 37">
            <a:extLst>
              <a:ext uri="{FF2B5EF4-FFF2-40B4-BE49-F238E27FC236}">
                <a16:creationId xmlns:a16="http://schemas.microsoft.com/office/drawing/2014/main" id="{8E3CDA8D-6175-4E7C-A98D-44C8D812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0" name="Oval 38">
            <a:extLst>
              <a:ext uri="{FF2B5EF4-FFF2-40B4-BE49-F238E27FC236}">
                <a16:creationId xmlns:a16="http://schemas.microsoft.com/office/drawing/2014/main" id="{11AFF676-8045-4DFE-9E0F-55C3A159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1" name="Oval 39">
            <a:extLst>
              <a:ext uri="{FF2B5EF4-FFF2-40B4-BE49-F238E27FC236}">
                <a16:creationId xmlns:a16="http://schemas.microsoft.com/office/drawing/2014/main" id="{AB9CEFF6-869E-43F5-A708-DDA6F2EF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2" name="Oval 40">
            <a:extLst>
              <a:ext uri="{FF2B5EF4-FFF2-40B4-BE49-F238E27FC236}">
                <a16:creationId xmlns:a16="http://schemas.microsoft.com/office/drawing/2014/main" id="{522F14A9-2AF3-4ABB-8F98-C449AFDB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3" name="Oval 41">
            <a:extLst>
              <a:ext uri="{FF2B5EF4-FFF2-40B4-BE49-F238E27FC236}">
                <a16:creationId xmlns:a16="http://schemas.microsoft.com/office/drawing/2014/main" id="{BBDE4E81-DE5A-420D-9EED-5B3EB8FD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4" name="Oval 42">
            <a:extLst>
              <a:ext uri="{FF2B5EF4-FFF2-40B4-BE49-F238E27FC236}">
                <a16:creationId xmlns:a16="http://schemas.microsoft.com/office/drawing/2014/main" id="{554EFB59-514C-479D-92D2-68C860EE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5" name="Oval 43">
            <a:extLst>
              <a:ext uri="{FF2B5EF4-FFF2-40B4-BE49-F238E27FC236}">
                <a16:creationId xmlns:a16="http://schemas.microsoft.com/office/drawing/2014/main" id="{C6F127A3-3D59-4888-A349-50F044CF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6" name="Oval 44">
            <a:extLst>
              <a:ext uri="{FF2B5EF4-FFF2-40B4-BE49-F238E27FC236}">
                <a16:creationId xmlns:a16="http://schemas.microsoft.com/office/drawing/2014/main" id="{B7E4F7EE-3D30-4871-9E0F-A894050C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7" name="Oval 45">
            <a:extLst>
              <a:ext uri="{FF2B5EF4-FFF2-40B4-BE49-F238E27FC236}">
                <a16:creationId xmlns:a16="http://schemas.microsoft.com/office/drawing/2014/main" id="{298FEBFB-7750-4D27-B079-D9BF5AD0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8" name="Oval 46">
            <a:extLst>
              <a:ext uri="{FF2B5EF4-FFF2-40B4-BE49-F238E27FC236}">
                <a16:creationId xmlns:a16="http://schemas.microsoft.com/office/drawing/2014/main" id="{9559C022-E5F2-49DC-8D03-77DAFE9D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59" name="Oval 47">
            <a:extLst>
              <a:ext uri="{FF2B5EF4-FFF2-40B4-BE49-F238E27FC236}">
                <a16:creationId xmlns:a16="http://schemas.microsoft.com/office/drawing/2014/main" id="{F24F067B-3EC1-4B9D-B9E9-28ECE2ED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0" name="Oval 48">
            <a:extLst>
              <a:ext uri="{FF2B5EF4-FFF2-40B4-BE49-F238E27FC236}">
                <a16:creationId xmlns:a16="http://schemas.microsoft.com/office/drawing/2014/main" id="{5DEBA575-FC31-4B54-A537-20965A83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1" name="Oval 49">
            <a:extLst>
              <a:ext uri="{FF2B5EF4-FFF2-40B4-BE49-F238E27FC236}">
                <a16:creationId xmlns:a16="http://schemas.microsoft.com/office/drawing/2014/main" id="{B052233F-2191-4B12-BDD4-D2725CF5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2" name="Oval 50">
            <a:extLst>
              <a:ext uri="{FF2B5EF4-FFF2-40B4-BE49-F238E27FC236}">
                <a16:creationId xmlns:a16="http://schemas.microsoft.com/office/drawing/2014/main" id="{704ACB6F-9113-4AE8-8FF8-A04F63FA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3" name="Oval 51">
            <a:extLst>
              <a:ext uri="{FF2B5EF4-FFF2-40B4-BE49-F238E27FC236}">
                <a16:creationId xmlns:a16="http://schemas.microsoft.com/office/drawing/2014/main" id="{478FB81F-BF8E-44A3-A8BE-D359C1F9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4" name="Oval 52">
            <a:extLst>
              <a:ext uri="{FF2B5EF4-FFF2-40B4-BE49-F238E27FC236}">
                <a16:creationId xmlns:a16="http://schemas.microsoft.com/office/drawing/2014/main" id="{0236AF3F-8640-468D-B2B2-FDD96927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5" name="Oval 53">
            <a:extLst>
              <a:ext uri="{FF2B5EF4-FFF2-40B4-BE49-F238E27FC236}">
                <a16:creationId xmlns:a16="http://schemas.microsoft.com/office/drawing/2014/main" id="{0EF338D6-21AF-44EB-BB87-95A9B9A7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6" name="Oval 54">
            <a:extLst>
              <a:ext uri="{FF2B5EF4-FFF2-40B4-BE49-F238E27FC236}">
                <a16:creationId xmlns:a16="http://schemas.microsoft.com/office/drawing/2014/main" id="{98E7EC00-DCD1-4B40-88D4-26CA8EDA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7" name="Oval 55">
            <a:extLst>
              <a:ext uri="{FF2B5EF4-FFF2-40B4-BE49-F238E27FC236}">
                <a16:creationId xmlns:a16="http://schemas.microsoft.com/office/drawing/2014/main" id="{FCC81F43-D7DE-49A8-B5AC-5A72C562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8" name="Oval 56">
            <a:extLst>
              <a:ext uri="{FF2B5EF4-FFF2-40B4-BE49-F238E27FC236}">
                <a16:creationId xmlns:a16="http://schemas.microsoft.com/office/drawing/2014/main" id="{777F7E7D-B688-4D10-A65D-9EC65700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69" name="Oval 57">
            <a:extLst>
              <a:ext uri="{FF2B5EF4-FFF2-40B4-BE49-F238E27FC236}">
                <a16:creationId xmlns:a16="http://schemas.microsoft.com/office/drawing/2014/main" id="{451A4635-B841-4E89-9118-CF7D85C1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0" name="Oval 58">
            <a:extLst>
              <a:ext uri="{FF2B5EF4-FFF2-40B4-BE49-F238E27FC236}">
                <a16:creationId xmlns:a16="http://schemas.microsoft.com/office/drawing/2014/main" id="{9B21D912-96D6-4F56-841A-640605DD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1" name="Oval 59">
            <a:extLst>
              <a:ext uri="{FF2B5EF4-FFF2-40B4-BE49-F238E27FC236}">
                <a16:creationId xmlns:a16="http://schemas.microsoft.com/office/drawing/2014/main" id="{3C77A5EE-0940-4D53-B21A-F7408237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2" name="Oval 60">
            <a:extLst>
              <a:ext uri="{FF2B5EF4-FFF2-40B4-BE49-F238E27FC236}">
                <a16:creationId xmlns:a16="http://schemas.microsoft.com/office/drawing/2014/main" id="{6F69DCE1-4FFF-48C5-9ED6-C375E658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3" name="Oval 61">
            <a:extLst>
              <a:ext uri="{FF2B5EF4-FFF2-40B4-BE49-F238E27FC236}">
                <a16:creationId xmlns:a16="http://schemas.microsoft.com/office/drawing/2014/main" id="{35C5B083-97A0-498B-92A9-1FDE9195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4" name="Oval 62">
            <a:extLst>
              <a:ext uri="{FF2B5EF4-FFF2-40B4-BE49-F238E27FC236}">
                <a16:creationId xmlns:a16="http://schemas.microsoft.com/office/drawing/2014/main" id="{F404C72B-AEB6-46E2-946F-42C4A739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5" name="Oval 63">
            <a:extLst>
              <a:ext uri="{FF2B5EF4-FFF2-40B4-BE49-F238E27FC236}">
                <a16:creationId xmlns:a16="http://schemas.microsoft.com/office/drawing/2014/main" id="{16A3197C-A5B1-459F-9F01-5182181B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6" name="Oval 64">
            <a:extLst>
              <a:ext uri="{FF2B5EF4-FFF2-40B4-BE49-F238E27FC236}">
                <a16:creationId xmlns:a16="http://schemas.microsoft.com/office/drawing/2014/main" id="{89AE292E-15D0-431C-81AD-C6C1748C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7" name="Oval 65">
            <a:extLst>
              <a:ext uri="{FF2B5EF4-FFF2-40B4-BE49-F238E27FC236}">
                <a16:creationId xmlns:a16="http://schemas.microsoft.com/office/drawing/2014/main" id="{139DECB7-D572-41FB-A05A-BAD2717B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8" name="Oval 66">
            <a:extLst>
              <a:ext uri="{FF2B5EF4-FFF2-40B4-BE49-F238E27FC236}">
                <a16:creationId xmlns:a16="http://schemas.microsoft.com/office/drawing/2014/main" id="{08615B18-4012-4902-B59E-D62B0E70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79" name="Oval 67">
            <a:extLst>
              <a:ext uri="{FF2B5EF4-FFF2-40B4-BE49-F238E27FC236}">
                <a16:creationId xmlns:a16="http://schemas.microsoft.com/office/drawing/2014/main" id="{58C30F9D-BA88-4AB5-9F85-3FEE94E3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80" name="Oval 68">
            <a:extLst>
              <a:ext uri="{FF2B5EF4-FFF2-40B4-BE49-F238E27FC236}">
                <a16:creationId xmlns:a16="http://schemas.microsoft.com/office/drawing/2014/main" id="{58BC16D9-F084-4EC1-A4E9-91522B4F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9381" name="Oval 69">
            <a:extLst>
              <a:ext uri="{FF2B5EF4-FFF2-40B4-BE49-F238E27FC236}">
                <a16:creationId xmlns:a16="http://schemas.microsoft.com/office/drawing/2014/main" id="{B1E2B0C7-3F92-45B0-9572-ECF6582B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410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867040F4-0372-4C5A-8AAA-2E9D026BF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en-US" altLang="en-US" sz="5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Principal of Parsimony</a:t>
            </a:r>
            <a:endParaRPr lang="en-US" alt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D7B517F-63E4-4C0C-8B96-4D000C157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848600" cy="449580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571500" indent="-571500"/>
            <a:r>
              <a:rPr lang="en-US" altLang="en-US"/>
              <a:t>Suppose two or more models provide good fit for data</a:t>
            </a:r>
          </a:p>
          <a:p>
            <a:pPr marL="571500" indent="-571500"/>
            <a:r>
              <a:rPr lang="en-US" altLang="en-US"/>
              <a:t>Select the Simplest Model</a:t>
            </a:r>
          </a:p>
          <a:p>
            <a:pPr marL="971550" lvl="1"/>
            <a:r>
              <a:rPr lang="en-US" altLang="en-US">
                <a:solidFill>
                  <a:srgbClr val="66FF33"/>
                </a:solidFill>
              </a:rPr>
              <a:t>Simplest model types: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least-squares linear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 quadratic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1st order autoregressive</a:t>
            </a:r>
            <a:endParaRPr lang="en-US" altLang="en-US"/>
          </a:p>
          <a:p>
            <a:pPr marL="971550" lvl="1"/>
            <a:r>
              <a:rPr lang="en-US" altLang="en-US">
                <a:solidFill>
                  <a:srgbClr val="66FF33"/>
                </a:solidFill>
              </a:rPr>
              <a:t>More complex types: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2nd and 3rd order autoregressive</a:t>
            </a:r>
          </a:p>
          <a:p>
            <a:pPr marL="1314450" lvl="2"/>
            <a:r>
              <a:rPr lang="en-US" altLang="en-US">
                <a:solidFill>
                  <a:srgbClr val="1FFFEA"/>
                </a:solidFill>
              </a:rPr>
              <a:t>least-squares exponential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2035</Words>
  <Application>Microsoft Office PowerPoint</Application>
  <PresentationFormat>Widescreen</PresentationFormat>
  <Paragraphs>689</Paragraphs>
  <Slides>103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103</vt:i4>
      </vt:variant>
    </vt:vector>
  </HeadingPairs>
  <TitlesOfParts>
    <vt:vector size="118" baseType="lpstr">
      <vt:lpstr>Arial</vt:lpstr>
      <vt:lpstr>Book Antiqua</vt:lpstr>
      <vt:lpstr>Calibri</vt:lpstr>
      <vt:lpstr>Calibri Light</vt:lpstr>
      <vt:lpstr>Calibri Light (Headings)</vt:lpstr>
      <vt:lpstr>Symbol</vt:lpstr>
      <vt:lpstr>Wingdings</vt:lpstr>
      <vt:lpstr>Office Theme</vt:lpstr>
      <vt:lpstr>Clip</vt:lpstr>
      <vt:lpstr>VISIO</vt:lpstr>
      <vt:lpstr>Document</vt:lpstr>
      <vt:lpstr>Picture</vt:lpstr>
      <vt:lpstr>Equation</vt:lpstr>
      <vt:lpstr>Chart</vt:lpstr>
      <vt:lpstr>Worksheet</vt:lpstr>
      <vt:lpstr>Time Series Analysis </vt:lpstr>
      <vt:lpstr>Learning Objectives</vt:lpstr>
      <vt:lpstr>What Is Forecasting?</vt:lpstr>
      <vt:lpstr>Forecasting Approaches</vt:lpstr>
      <vt:lpstr>Forecasting Approaches</vt:lpstr>
      <vt:lpstr> Quantitative Forecasting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Quantitative Forecasting Methods</vt:lpstr>
      <vt:lpstr>What is a Time Series?</vt:lpstr>
      <vt:lpstr>Time Series vs.  Cross Sectional Data </vt:lpstr>
      <vt:lpstr>Time Series vs.  Cross Sectional Data </vt:lpstr>
      <vt:lpstr>Time Series vs.  Cross Sectional Data </vt:lpstr>
      <vt:lpstr>Time Series vs.  Cross Sectional Data </vt:lpstr>
      <vt:lpstr>Time Series Components</vt:lpstr>
      <vt:lpstr>Time Series Components</vt:lpstr>
      <vt:lpstr>Time Series Components</vt:lpstr>
      <vt:lpstr>Time Series Components</vt:lpstr>
      <vt:lpstr>Time Series Components</vt:lpstr>
      <vt:lpstr>Trend Component</vt:lpstr>
      <vt:lpstr>Trend Component</vt:lpstr>
      <vt:lpstr>Cyclical Component</vt:lpstr>
      <vt:lpstr>Cyclical Component</vt:lpstr>
      <vt:lpstr>Seasonal Component</vt:lpstr>
      <vt:lpstr>Seasonal Component</vt:lpstr>
      <vt:lpstr>Irregular Component</vt:lpstr>
      <vt:lpstr>Random or Irregular Component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Forecasting</vt:lpstr>
      <vt:lpstr>Time Series Analysis</vt:lpstr>
      <vt:lpstr>Plotting Time Series Data</vt:lpstr>
      <vt:lpstr>Moving Average Method</vt:lpstr>
      <vt:lpstr>Time Series Forecasting</vt:lpstr>
      <vt:lpstr>Moving Average Method</vt:lpstr>
      <vt:lpstr>Moving Average Method</vt:lpstr>
      <vt:lpstr>Moving Average Graph</vt:lpstr>
      <vt:lpstr>Moving Average  [An Example]</vt:lpstr>
      <vt:lpstr>Moving Average  [Solution]</vt:lpstr>
      <vt:lpstr>Moving Average </vt:lpstr>
      <vt:lpstr>Exponential Smoothing Method</vt:lpstr>
      <vt:lpstr>Time Series Forecasting</vt:lpstr>
      <vt:lpstr>Exponential Smoothing Method</vt:lpstr>
      <vt:lpstr>Exponential Smoothing  [An Example]</vt:lpstr>
      <vt:lpstr>Exponential Smoothing</vt:lpstr>
      <vt:lpstr>Exponential Smoothing [Graph]</vt:lpstr>
      <vt:lpstr>Forecast Effect of Smoothing Coefficient (W)</vt:lpstr>
      <vt:lpstr>Simple Exponential Smoothing</vt:lpstr>
      <vt:lpstr>Simple Exponential Smoothing</vt:lpstr>
      <vt:lpstr>Holt’s Linear Trend method</vt:lpstr>
      <vt:lpstr>PowerPoint Presentation</vt:lpstr>
      <vt:lpstr>Holt’s Linear Trend method</vt:lpstr>
      <vt:lpstr>Holt-Winters Method</vt:lpstr>
      <vt:lpstr>Holt-Winters Method</vt:lpstr>
      <vt:lpstr>Linear Time-Series Forecasting Model</vt:lpstr>
      <vt:lpstr>Time Series Forecasting</vt:lpstr>
      <vt:lpstr>Linear Time-Series Forecasting Model</vt:lpstr>
      <vt:lpstr>Linear Time-Series Model</vt:lpstr>
      <vt:lpstr>Linear Time-Series Model [An Example]</vt:lpstr>
      <vt:lpstr>Linear Time-Series [Example]</vt:lpstr>
      <vt:lpstr>The Linear Trend Model</vt:lpstr>
      <vt:lpstr>Time Series Plot</vt:lpstr>
      <vt:lpstr>Time Series Plot [Revised]</vt:lpstr>
      <vt:lpstr>Seasonality Plot</vt:lpstr>
      <vt:lpstr>Trend Analysis</vt:lpstr>
      <vt:lpstr>Quadratic Time-Series Forecasting Model</vt:lpstr>
      <vt:lpstr>Time Series Forecasting</vt:lpstr>
      <vt:lpstr>Quadratic Time-Series Forecasting Model</vt:lpstr>
      <vt:lpstr>Quadratic Time-Series Forecasting Model</vt:lpstr>
      <vt:lpstr>Quadratic Time-Series Model Relationships</vt:lpstr>
      <vt:lpstr>Quadratic Trend Model</vt:lpstr>
      <vt:lpstr>Exponential Time-Series Model</vt:lpstr>
      <vt:lpstr>Time Series Forecasting</vt:lpstr>
      <vt:lpstr>Exponential Time-Series Forecasting Model</vt:lpstr>
      <vt:lpstr>Exponential Time-Series Forecasting Model</vt:lpstr>
      <vt:lpstr>Exponential Time-Series Model Relationships</vt:lpstr>
      <vt:lpstr>Exponential Weight [Example Graph]</vt:lpstr>
      <vt:lpstr>Exponential Trend Model</vt:lpstr>
      <vt:lpstr>Autoregressive Modeling</vt:lpstr>
      <vt:lpstr>Time Series Forecasting</vt:lpstr>
      <vt:lpstr>Autoregressive Modeling</vt:lpstr>
      <vt:lpstr>Time Series Data Plot</vt:lpstr>
      <vt:lpstr>Auto-correlation Plot</vt:lpstr>
      <vt:lpstr>Autoregressive Model    [An Example]</vt:lpstr>
      <vt:lpstr>Autoregressive Model [Example Solution]</vt:lpstr>
      <vt:lpstr>Evaluating Forecasts</vt:lpstr>
      <vt:lpstr> Quantitative  Forecasting Steps </vt:lpstr>
      <vt:lpstr>Forecasting Guidelines</vt:lpstr>
      <vt:lpstr>Pattern of Forecast Error</vt:lpstr>
      <vt:lpstr>Residual Analysis </vt:lpstr>
      <vt:lpstr>Principal of Parsimony</vt:lpstr>
      <vt:lpstr>Summary</vt:lpstr>
      <vt:lpstr>You  and  StatGraphics</vt:lpstr>
      <vt:lpstr>Questions?</vt:lpstr>
      <vt:lpstr>Source of Elaborate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</dc:title>
  <dc:creator>Anshu Pandey</dc:creator>
  <cp:lastModifiedBy>Anshu Pandey</cp:lastModifiedBy>
  <cp:revision>6</cp:revision>
  <dcterms:created xsi:type="dcterms:W3CDTF">2018-08-14T08:03:27Z</dcterms:created>
  <dcterms:modified xsi:type="dcterms:W3CDTF">2018-09-21T03:41:49Z</dcterms:modified>
</cp:coreProperties>
</file>