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267" r:id="rId3"/>
    <p:sldId id="286" r:id="rId4"/>
    <p:sldId id="275" r:id="rId5"/>
    <p:sldId id="276" r:id="rId6"/>
    <p:sldId id="277" r:id="rId7"/>
    <p:sldId id="260" r:id="rId8"/>
    <p:sldId id="278" r:id="rId9"/>
    <p:sldId id="273" r:id="rId10"/>
    <p:sldId id="274" r:id="rId11"/>
    <p:sldId id="279" r:id="rId12"/>
    <p:sldId id="283" r:id="rId13"/>
    <p:sldId id="284" r:id="rId14"/>
    <p:sldId id="261" r:id="rId15"/>
    <p:sldId id="280" r:id="rId16"/>
    <p:sldId id="281" r:id="rId17"/>
    <p:sldId id="282" r:id="rId18"/>
    <p:sldId id="285" r:id="rId19"/>
    <p:sldId id="287" r:id="rId20"/>
    <p:sldId id="258" r:id="rId21"/>
  </p:sldIdLst>
  <p:sldSz cx="12188825"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0" d="100"/>
          <a:sy n="80" d="100"/>
        </p:scale>
        <p:origin x="710" y="5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0" d="100"/>
          <a:sy n="90"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402F678-F322-436F-969F-581A681A4022}" type="datetime1">
              <a:rPr lang="en-GB" smtClean="0"/>
              <a:t>24/01/2024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GB" smtClean="0"/>
              <a:t>‹#›</a:t>
            </a:fld>
            <a:endParaRPr lang="en-GB"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F5F85D5D-D531-4EF4-BBA5-13F53735D17A}" type="datetime1">
              <a:rPr lang="en-GB" noProof="0" smtClean="0"/>
              <a:t>24/01/2024</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n-GB" noProof="0" smtClean="0"/>
              <a:pPr/>
              <a:t>‹#›</a:t>
            </a:fld>
            <a:endParaRPr lang="en-GB"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a:t>
            </a:fld>
            <a:endParaRPr lang="en-GB" dirty="0"/>
          </a:p>
        </p:txBody>
      </p:sp>
    </p:spTree>
    <p:extLst>
      <p:ext uri="{BB962C8B-B14F-4D97-AF65-F5344CB8AC3E}">
        <p14:creationId xmlns:p14="http://schemas.microsoft.com/office/powerpoint/2010/main" val="1408177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11</a:t>
            </a:fld>
            <a:endParaRPr lang="en-GB" dirty="0"/>
          </a:p>
        </p:txBody>
      </p:sp>
    </p:spTree>
    <p:extLst>
      <p:ext uri="{BB962C8B-B14F-4D97-AF65-F5344CB8AC3E}">
        <p14:creationId xmlns:p14="http://schemas.microsoft.com/office/powerpoint/2010/main" val="3881456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14</a:t>
            </a:fld>
            <a:endParaRPr lang="en-GB" dirty="0"/>
          </a:p>
        </p:txBody>
      </p:sp>
    </p:spTree>
    <p:extLst>
      <p:ext uri="{BB962C8B-B14F-4D97-AF65-F5344CB8AC3E}">
        <p14:creationId xmlns:p14="http://schemas.microsoft.com/office/powerpoint/2010/main" val="386110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15</a:t>
            </a:fld>
            <a:endParaRPr lang="en-GB" dirty="0"/>
          </a:p>
        </p:txBody>
      </p:sp>
    </p:spTree>
    <p:extLst>
      <p:ext uri="{BB962C8B-B14F-4D97-AF65-F5344CB8AC3E}">
        <p14:creationId xmlns:p14="http://schemas.microsoft.com/office/powerpoint/2010/main" val="318077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16</a:t>
            </a:fld>
            <a:endParaRPr lang="en-GB" dirty="0"/>
          </a:p>
        </p:txBody>
      </p:sp>
    </p:spTree>
    <p:extLst>
      <p:ext uri="{BB962C8B-B14F-4D97-AF65-F5344CB8AC3E}">
        <p14:creationId xmlns:p14="http://schemas.microsoft.com/office/powerpoint/2010/main" val="3750731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17</a:t>
            </a:fld>
            <a:endParaRPr lang="en-GB" dirty="0"/>
          </a:p>
        </p:txBody>
      </p:sp>
    </p:spTree>
    <p:extLst>
      <p:ext uri="{BB962C8B-B14F-4D97-AF65-F5344CB8AC3E}">
        <p14:creationId xmlns:p14="http://schemas.microsoft.com/office/powerpoint/2010/main" val="2095572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18</a:t>
            </a:fld>
            <a:endParaRPr lang="en-GB" dirty="0"/>
          </a:p>
        </p:txBody>
      </p:sp>
    </p:spTree>
    <p:extLst>
      <p:ext uri="{BB962C8B-B14F-4D97-AF65-F5344CB8AC3E}">
        <p14:creationId xmlns:p14="http://schemas.microsoft.com/office/powerpoint/2010/main" val="58118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20</a:t>
            </a:fld>
            <a:endParaRPr lang="en-GB" dirty="0"/>
          </a:p>
        </p:txBody>
      </p:sp>
    </p:spTree>
    <p:extLst>
      <p:ext uri="{BB962C8B-B14F-4D97-AF65-F5344CB8AC3E}">
        <p14:creationId xmlns:p14="http://schemas.microsoft.com/office/powerpoint/2010/main" val="1936009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2</a:t>
            </a:fld>
            <a:endParaRPr lang="en-GB" dirty="0"/>
          </a:p>
        </p:txBody>
      </p:sp>
    </p:spTree>
    <p:extLst>
      <p:ext uri="{BB962C8B-B14F-4D97-AF65-F5344CB8AC3E}">
        <p14:creationId xmlns:p14="http://schemas.microsoft.com/office/powerpoint/2010/main" val="145242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4</a:t>
            </a:fld>
            <a:endParaRPr lang="en-GB" dirty="0"/>
          </a:p>
        </p:txBody>
      </p:sp>
    </p:spTree>
    <p:extLst>
      <p:ext uri="{BB962C8B-B14F-4D97-AF65-F5344CB8AC3E}">
        <p14:creationId xmlns:p14="http://schemas.microsoft.com/office/powerpoint/2010/main" val="4065455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5</a:t>
            </a:fld>
            <a:endParaRPr lang="en-GB" dirty="0"/>
          </a:p>
        </p:txBody>
      </p:sp>
    </p:spTree>
    <p:extLst>
      <p:ext uri="{BB962C8B-B14F-4D97-AF65-F5344CB8AC3E}">
        <p14:creationId xmlns:p14="http://schemas.microsoft.com/office/powerpoint/2010/main" val="3272535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6</a:t>
            </a:fld>
            <a:endParaRPr lang="en-GB" dirty="0"/>
          </a:p>
        </p:txBody>
      </p:sp>
    </p:spTree>
    <p:extLst>
      <p:ext uri="{BB962C8B-B14F-4D97-AF65-F5344CB8AC3E}">
        <p14:creationId xmlns:p14="http://schemas.microsoft.com/office/powerpoint/2010/main" val="3878982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7</a:t>
            </a:fld>
            <a:endParaRPr lang="en-GB" dirty="0"/>
          </a:p>
        </p:txBody>
      </p:sp>
    </p:spTree>
    <p:extLst>
      <p:ext uri="{BB962C8B-B14F-4D97-AF65-F5344CB8AC3E}">
        <p14:creationId xmlns:p14="http://schemas.microsoft.com/office/powerpoint/2010/main" val="2404105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8</a:t>
            </a:fld>
            <a:endParaRPr lang="en-GB" dirty="0"/>
          </a:p>
        </p:txBody>
      </p:sp>
    </p:spTree>
    <p:extLst>
      <p:ext uri="{BB962C8B-B14F-4D97-AF65-F5344CB8AC3E}">
        <p14:creationId xmlns:p14="http://schemas.microsoft.com/office/powerpoint/2010/main" val="4138310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9</a:t>
            </a:fld>
            <a:endParaRPr lang="en-GB" dirty="0"/>
          </a:p>
        </p:txBody>
      </p:sp>
    </p:spTree>
    <p:extLst>
      <p:ext uri="{BB962C8B-B14F-4D97-AF65-F5344CB8AC3E}">
        <p14:creationId xmlns:p14="http://schemas.microsoft.com/office/powerpoint/2010/main" val="507998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10</a:t>
            </a:fld>
            <a:endParaRPr lang="en-GB" dirty="0"/>
          </a:p>
        </p:txBody>
      </p:sp>
    </p:spTree>
    <p:extLst>
      <p:ext uri="{BB962C8B-B14F-4D97-AF65-F5344CB8AC3E}">
        <p14:creationId xmlns:p14="http://schemas.microsoft.com/office/powerpoint/2010/main" val="1637484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n-GB" noProof="0" dirty="0"/>
          </a:p>
        </p:txBody>
      </p:sp>
      <p:sp>
        <p:nvSpPr>
          <p:cNvPr id="2" name="Title 1"/>
          <p:cNvSpPr>
            <a:spLocks noGrp="1"/>
          </p:cNvSpPr>
          <p:nvPr>
            <p:ph type="ctrTitle"/>
          </p:nvPr>
        </p:nvSpPr>
        <p:spPr>
          <a:xfrm>
            <a:off x="2428669" y="1600200"/>
            <a:ext cx="8329031" cy="2680127"/>
          </a:xfrm>
        </p:spPr>
        <p:txBody>
          <a:bodyPr rtlCol="0">
            <a:noAutofit/>
          </a:bodyPr>
          <a:lstStyle>
            <a:lvl1pPr>
              <a:defRPr sz="5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dirty="0"/>
          </a:p>
        </p:txBody>
      </p:sp>
      <p:sp>
        <p:nvSpPr>
          <p:cNvPr id="4" name="Date Placeholder 3"/>
          <p:cNvSpPr>
            <a:spLocks noGrp="1"/>
          </p:cNvSpPr>
          <p:nvPr>
            <p:ph type="dt" sz="half" idx="10"/>
          </p:nvPr>
        </p:nvSpPr>
        <p:spPr/>
        <p:txBody>
          <a:bodyPr rtlCol="0"/>
          <a:lstStyle>
            <a:lvl1pPr>
              <a:defRPr baseline="0">
                <a:solidFill>
                  <a:schemeClr val="tx2"/>
                </a:solidFill>
              </a:defRPr>
            </a:lvl1pPr>
          </a:lstStyle>
          <a:p>
            <a:pPr rtl="0"/>
            <a:fld id="{4553D316-16AB-42CE-89B2-F5A42FA03291}" type="datetime1">
              <a:rPr lang="en-GB" noProof="0" smtClean="0"/>
              <a:t>24/01/2024</a:t>
            </a:fld>
            <a:endParaRPr lang="en-GB" noProof="0" dirty="0"/>
          </a:p>
        </p:txBody>
      </p:sp>
      <p:sp>
        <p:nvSpPr>
          <p:cNvPr id="5" name="Footer Placeholder 4"/>
          <p:cNvSpPr>
            <a:spLocks noGrp="1"/>
          </p:cNvSpPr>
          <p:nvPr>
            <p:ph type="ftr" sz="quarter" idx="11"/>
          </p:nvPr>
        </p:nvSpPr>
        <p:spPr/>
        <p:txBody>
          <a:bodyPr rtlCol="0"/>
          <a:lstStyle>
            <a:lvl1pPr>
              <a:defRPr baseline="0">
                <a:solidFill>
                  <a:schemeClr val="tx2"/>
                </a:solidFill>
              </a:defRPr>
            </a:lvl1pPr>
          </a:lstStyle>
          <a:p>
            <a:pPr rtl="0"/>
            <a:r>
              <a:rPr lang="en-GB" noProof="0" dirty="0"/>
              <a:t>Add a footer</a:t>
            </a:r>
          </a:p>
        </p:txBody>
      </p:sp>
      <p:sp>
        <p:nvSpPr>
          <p:cNvPr id="6" name="Slide Number Placeholder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575E590D-3E1C-4529-9FEB-6819CB8D64A4}" type="datetime1">
              <a:rPr lang="en-GB" noProof="0" smtClean="0"/>
              <a:t>24/01/2024</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noProof="0" dirty="0"/>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98613" y="685800"/>
            <a:ext cx="7848599" cy="54864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200C96D0-FA2C-4E12-9A01-4FB6EBCFF224}" type="datetime1">
              <a:rPr lang="en-GB" noProof="0" smtClean="0"/>
              <a:t>24/01/2024</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vl7pPr>
              <a:defRPr/>
            </a:lvl7pPr>
            <a:lvl8pPr>
              <a:defRPr/>
            </a:lvl8pPr>
            <a:lvl9pPr>
              <a:defRPr/>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22D90D2D-092C-49A5-8BDF-9B6C10AEC9FC}" type="datetime1">
              <a:rPr lang="en-GB" noProof="0" smtClean="0"/>
              <a:t>24/01/2024</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n-GB" noProof="0" dirty="0"/>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lvl1pPr>
              <a:defRPr baseline="0">
                <a:solidFill>
                  <a:schemeClr val="tx2"/>
                </a:solidFill>
              </a:defRPr>
            </a:lvl1pPr>
          </a:lstStyle>
          <a:p>
            <a:pPr rtl="0"/>
            <a:fld id="{3D514119-688F-4086-B70F-3CB79DC41DC9}" type="datetime1">
              <a:rPr lang="en-GB" noProof="0" smtClean="0"/>
              <a:t>24/01/2024</a:t>
            </a:fld>
            <a:endParaRPr lang="en-GB" noProof="0" dirty="0"/>
          </a:p>
        </p:txBody>
      </p:sp>
      <p:sp>
        <p:nvSpPr>
          <p:cNvPr id="5" name="Footer Placeholder 4"/>
          <p:cNvSpPr>
            <a:spLocks noGrp="1"/>
          </p:cNvSpPr>
          <p:nvPr>
            <p:ph type="ftr" sz="quarter" idx="11"/>
          </p:nvPr>
        </p:nvSpPr>
        <p:spPr/>
        <p:txBody>
          <a:bodyPr rtlCol="0"/>
          <a:lstStyle>
            <a:lvl1pPr>
              <a:defRPr baseline="0">
                <a:solidFill>
                  <a:schemeClr val="tx2"/>
                </a:solidFill>
              </a:defRPr>
            </a:lvl1pPr>
          </a:lstStyle>
          <a:p>
            <a:pPr rtl="0"/>
            <a:r>
              <a:rPr lang="en-GB" noProof="0" dirty="0"/>
              <a:t>Add a footer</a:t>
            </a:r>
          </a:p>
        </p:txBody>
      </p:sp>
      <p:sp>
        <p:nvSpPr>
          <p:cNvPr id="6" name="Slide Number Placeholder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Date Placeholder 4"/>
          <p:cNvSpPr>
            <a:spLocks noGrp="1"/>
          </p:cNvSpPr>
          <p:nvPr>
            <p:ph type="dt" sz="half" idx="10"/>
          </p:nvPr>
        </p:nvSpPr>
        <p:spPr/>
        <p:txBody>
          <a:bodyPr rtlCol="0"/>
          <a:lstStyle/>
          <a:p>
            <a:pPr rtl="0"/>
            <a:fld id="{057B89F6-C2AB-4CD5-9F8D-55CF144CE776}" type="datetime1">
              <a:rPr lang="en-GB" noProof="0" smtClean="0"/>
              <a:t>24/01/2024</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7" name="Slide Number Placeholder 6"/>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p:cNvSpPr>
            <a:spLocks noGrp="1"/>
          </p:cNvSpPr>
          <p:nvPr>
            <p:ph type="dt" sz="half" idx="10"/>
          </p:nvPr>
        </p:nvSpPr>
        <p:spPr/>
        <p:txBody>
          <a:bodyPr rtlCol="0"/>
          <a:lstStyle/>
          <a:p>
            <a:pPr rtl="0"/>
            <a:fld id="{A097697C-5D26-4A25-83C8-130BCFF33A0F}" type="datetime1">
              <a:rPr lang="en-GB" noProof="0" smtClean="0"/>
              <a:t>24/01/2024</a:t>
            </a:fld>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9" name="Slide Number Placeholder 8"/>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Date Placeholder 2"/>
          <p:cNvSpPr>
            <a:spLocks noGrp="1"/>
          </p:cNvSpPr>
          <p:nvPr>
            <p:ph type="dt" sz="half" idx="10"/>
          </p:nvPr>
        </p:nvSpPr>
        <p:spPr/>
        <p:txBody>
          <a:bodyPr rtlCol="0"/>
          <a:lstStyle/>
          <a:p>
            <a:pPr rtl="0"/>
            <a:fld id="{35CAEDCB-3F75-4B4A-ABAC-AA9986258E89}" type="datetime1">
              <a:rPr lang="en-GB" noProof="0" smtClean="0"/>
              <a:t>24/01/2024</a:t>
            </a:fld>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5" name="Slide Number Placeholder 4"/>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2" name="Date Placeholder 1"/>
          <p:cNvSpPr>
            <a:spLocks noGrp="1"/>
          </p:cNvSpPr>
          <p:nvPr>
            <p:ph type="dt" sz="half" idx="10"/>
          </p:nvPr>
        </p:nvSpPr>
        <p:spPr/>
        <p:txBody>
          <a:bodyPr rtlCol="0"/>
          <a:lstStyle/>
          <a:p>
            <a:pPr rtl="0"/>
            <a:fld id="{2554A435-6A9B-478B-BAEF-B997D7A6F641}" type="datetime1">
              <a:rPr lang="en-GB" noProof="0" smtClean="0"/>
              <a:t>24/01/2024</a:t>
            </a:fld>
            <a:endParaRPr lang="en-GB" noProof="0" dirty="0"/>
          </a:p>
        </p:txBody>
      </p:sp>
      <p:sp>
        <p:nvSpPr>
          <p:cNvPr id="3" name="Footer Placeholder 2"/>
          <p:cNvSpPr>
            <a:spLocks noGrp="1"/>
          </p:cNvSpPr>
          <p:nvPr>
            <p:ph type="ftr" sz="quarter" idx="11"/>
          </p:nvPr>
        </p:nvSpPr>
        <p:spPr/>
        <p:txBody>
          <a:bodyPr rtlCol="0"/>
          <a:lstStyle/>
          <a:p>
            <a:pPr rtl="0"/>
            <a:r>
              <a:rPr lang="en-GB" noProof="0" dirty="0"/>
              <a:t>Add a footer</a:t>
            </a:r>
          </a:p>
        </p:txBody>
      </p:sp>
      <p:sp>
        <p:nvSpPr>
          <p:cNvPr id="4" name="Slide Number Placeholder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2" name="Title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AEC45E7A-6BB3-4EC9-BCE8-88D7CA65CEB9}" type="datetime1">
              <a:rPr lang="en-GB" noProof="0" smtClean="0"/>
              <a:t>24/01/2024</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7" name="Slide Number Placeholder 6"/>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2" name="Title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n-US"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lvl1pPr>
              <a:defRPr baseline="0">
                <a:solidFill>
                  <a:schemeClr val="tx2"/>
                </a:solidFill>
              </a:defRPr>
            </a:lvl1pPr>
          </a:lstStyle>
          <a:p>
            <a:pPr rtl="0"/>
            <a:fld id="{1F4033CC-F025-4A3E-9666-3EBD09C60920}" type="datetime1">
              <a:rPr lang="en-GB" noProof="0" smtClean="0"/>
              <a:t>24/01/2024</a:t>
            </a:fld>
            <a:endParaRPr lang="en-GB" noProof="0" dirty="0"/>
          </a:p>
        </p:txBody>
      </p:sp>
      <p:sp>
        <p:nvSpPr>
          <p:cNvPr id="6" name="Footer Placeholder 5"/>
          <p:cNvSpPr>
            <a:spLocks noGrp="1"/>
          </p:cNvSpPr>
          <p:nvPr>
            <p:ph type="ftr" sz="quarter" idx="11"/>
          </p:nvPr>
        </p:nvSpPr>
        <p:spPr/>
        <p:txBody>
          <a:bodyPr rtlCol="0"/>
          <a:lstStyle>
            <a:lvl1pPr>
              <a:defRPr baseline="0">
                <a:solidFill>
                  <a:schemeClr val="tx2"/>
                </a:solidFill>
              </a:defRPr>
            </a:lvl1pPr>
          </a:lstStyle>
          <a:p>
            <a:pPr rtl="0"/>
            <a:r>
              <a:rPr lang="en-GB" noProof="0" dirty="0"/>
              <a:t>Add a footer</a:t>
            </a:r>
          </a:p>
        </p:txBody>
      </p:sp>
      <p:sp>
        <p:nvSpPr>
          <p:cNvPr id="7" name="Slide Number Placeholder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n-GB" noProof="0" smtClean="0"/>
              <a:pPr/>
              <a:t>‹#›</a:t>
            </a:fld>
            <a:endParaRPr lang="en-GB" noProof="0" dirty="0"/>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noProof="0" dirty="0"/>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00D867F5-F25C-4334-BEFF-CCB24DBFBEDC}" type="datetime1">
              <a:rPr lang="en-GB" noProof="0" smtClean="0"/>
              <a:t>24/01/2024</a:t>
            </a:fld>
            <a:endParaRPr lang="en-GB" noProof="0"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n-GB" noProof="0" dirty="0"/>
              <a:t>Add a footer</a:t>
            </a: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ath.kth.se/matstat/gru/Statistical%20inference/Lecture8.pdf" TargetMode="External"/><Relationship Id="rId7" Type="http://schemas.openxmlformats.org/officeDocument/2006/relationships/hyperlink" Target="https://github.com/Samashi47/EM-algorithm" TargetMode="External"/><Relationship Id="rId2" Type="http://schemas.openxmlformats.org/officeDocument/2006/relationships/hyperlink" Target="https://www.columbia.edu/~mh2078/MachineLearningORFE/EM_Algorithm.pdf" TargetMode="External"/><Relationship Id="rId1" Type="http://schemas.openxmlformats.org/officeDocument/2006/relationships/slideLayout" Target="../slideLayouts/slideLayout2.xml"/><Relationship Id="rId6" Type="http://schemas.openxmlformats.org/officeDocument/2006/relationships/hyperlink" Target="https://bjlkeng.io/posts/the-expectation-maximization-algorithm/" TargetMode="External"/><Relationship Id="rId5" Type="http://schemas.openxmlformats.org/officeDocument/2006/relationships/hyperlink" Target="https://cs229.stanford.edu/notes2020spring/cs229-notes8.pdf" TargetMode="External"/><Relationship Id="rId4" Type="http://schemas.openxmlformats.org/officeDocument/2006/relationships/hyperlink" Target="https://www.lri.fr/~sebag/COURS/EM_algorithm.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4696" y="1340768"/>
            <a:ext cx="8329031" cy="1612776"/>
          </a:xfrm>
        </p:spPr>
        <p:txBody>
          <a:bodyPr rtlCol="0"/>
          <a:lstStyle/>
          <a:p>
            <a:pPr algn="ctr" rtl="0"/>
            <a:r>
              <a:rPr lang="fr-MA" dirty="0">
                <a:latin typeface="Cambria Math" panose="02040503050406030204" pitchFamily="18" charset="0"/>
                <a:ea typeface="Cambria Math" panose="02040503050406030204" pitchFamily="18" charset="0"/>
              </a:rPr>
              <a:t>Méthode</a:t>
            </a:r>
            <a:r>
              <a:rPr lang="en-GB" dirty="0">
                <a:latin typeface="Cambria Math" panose="02040503050406030204" pitchFamily="18" charset="0"/>
                <a:ea typeface="Cambria Math" panose="02040503050406030204" pitchFamily="18" charset="0"/>
              </a:rPr>
              <a:t> </a:t>
            </a:r>
            <a:r>
              <a:rPr lang="fr-MA" dirty="0">
                <a:latin typeface="Cambria Math" panose="02040503050406030204" pitchFamily="18" charset="0"/>
                <a:ea typeface="Cambria Math" panose="02040503050406030204" pitchFamily="18" charset="0"/>
              </a:rPr>
              <a:t>Probabiliste </a:t>
            </a:r>
            <a:br>
              <a:rPr lang="fr-MA" dirty="0">
                <a:latin typeface="Cambria Math" panose="02040503050406030204" pitchFamily="18" charset="0"/>
                <a:ea typeface="Cambria Math" panose="02040503050406030204" pitchFamily="18" charset="0"/>
              </a:rPr>
            </a:br>
            <a:r>
              <a:rPr lang="fr-MA" dirty="0">
                <a:latin typeface="Cambria Math" panose="02040503050406030204" pitchFamily="18" charset="0"/>
                <a:ea typeface="Cambria Math" panose="02040503050406030204" pitchFamily="18" charset="0"/>
              </a:rPr>
              <a:t>(EM-Algorithme)</a:t>
            </a:r>
            <a:endParaRPr lang="en-GB" dirty="0">
              <a:latin typeface="Cambria Math" panose="02040503050406030204" pitchFamily="18" charset="0"/>
              <a:ea typeface="Cambria Math" panose="02040503050406030204" pitchFamily="18" charset="0"/>
            </a:endParaRPr>
          </a:p>
        </p:txBody>
      </p:sp>
      <p:sp>
        <p:nvSpPr>
          <p:cNvPr id="3" name="Subtitle 2"/>
          <p:cNvSpPr>
            <a:spLocks noGrp="1"/>
          </p:cNvSpPr>
          <p:nvPr>
            <p:ph type="subTitle" idx="1"/>
          </p:nvPr>
        </p:nvSpPr>
        <p:spPr>
          <a:xfrm>
            <a:off x="2434696" y="3717032"/>
            <a:ext cx="4883852" cy="1612776"/>
          </a:xfrm>
        </p:spPr>
        <p:txBody>
          <a:bodyPr rtlCol="0">
            <a:normAutofit fontScale="92500" lnSpcReduction="10000"/>
          </a:bodyPr>
          <a:lstStyle/>
          <a:p>
            <a:pPr rtl="0">
              <a:lnSpc>
                <a:spcPct val="120000"/>
              </a:lnSpc>
            </a:pPr>
            <a:r>
              <a:rPr lang="en-GB" sz="2400" dirty="0" err="1">
                <a:latin typeface="Cambria Math" panose="02040503050406030204" pitchFamily="18" charset="0"/>
                <a:ea typeface="Cambria Math" panose="02040503050406030204" pitchFamily="18" charset="0"/>
              </a:rPr>
              <a:t>Préparé</a:t>
            </a:r>
            <a:r>
              <a:rPr lang="en-GB" sz="2400" dirty="0">
                <a:latin typeface="Cambria Math" panose="02040503050406030204" pitchFamily="18" charset="0"/>
                <a:ea typeface="Cambria Math" panose="02040503050406030204" pitchFamily="18" charset="0"/>
              </a:rPr>
              <a:t> par:</a:t>
            </a:r>
          </a:p>
          <a:p>
            <a:pPr marL="457200" indent="-457200" rtl="0">
              <a:lnSpc>
                <a:spcPct val="120000"/>
              </a:lnSpc>
              <a:buFont typeface="Arial" panose="020B0604020202020204" pitchFamily="34" charset="0"/>
              <a:buChar char="•"/>
            </a:pPr>
            <a:r>
              <a:rPr lang="en-GB" sz="2400" dirty="0">
                <a:latin typeface="Cambria Math" panose="02040503050406030204" pitchFamily="18" charset="0"/>
                <a:ea typeface="Cambria Math" panose="02040503050406030204" pitchFamily="18" charset="0"/>
              </a:rPr>
              <a:t>Ahmed Samady</a:t>
            </a:r>
          </a:p>
          <a:p>
            <a:pPr marL="457200" indent="-457200" rtl="0">
              <a:lnSpc>
                <a:spcPct val="120000"/>
              </a:lnSpc>
              <a:buFont typeface="Arial" panose="020B0604020202020204" pitchFamily="34" charset="0"/>
              <a:buChar char="•"/>
            </a:pPr>
            <a:r>
              <a:rPr lang="en-GB" sz="2400" dirty="0">
                <a:latin typeface="Cambria Math" panose="02040503050406030204" pitchFamily="18" charset="0"/>
                <a:ea typeface="Cambria Math" panose="02040503050406030204" pitchFamily="18" charset="0"/>
              </a:rPr>
              <a:t>Fahd </a:t>
            </a:r>
            <a:r>
              <a:rPr lang="en-GB" sz="2400" dirty="0" err="1">
                <a:latin typeface="Cambria Math" panose="02040503050406030204" pitchFamily="18" charset="0"/>
                <a:ea typeface="Cambria Math" panose="02040503050406030204" pitchFamily="18" charset="0"/>
              </a:rPr>
              <a:t>Chibani</a:t>
            </a:r>
            <a:endParaRPr lang="en-GB" sz="2400" dirty="0">
              <a:latin typeface="Cambria Math" panose="02040503050406030204" pitchFamily="18" charset="0"/>
              <a:ea typeface="Cambria Math" panose="02040503050406030204" pitchFamily="18" charset="0"/>
            </a:endParaRPr>
          </a:p>
          <a:p>
            <a:pPr marL="457200" indent="-457200" rtl="0">
              <a:lnSpc>
                <a:spcPct val="120000"/>
              </a:lnSpc>
              <a:buFont typeface="Arial" panose="020B0604020202020204" pitchFamily="34" charset="0"/>
              <a:buChar char="•"/>
            </a:pPr>
            <a:r>
              <a:rPr lang="en-GB" sz="2400" dirty="0">
                <a:latin typeface="Cambria Math" panose="02040503050406030204" pitchFamily="18" charset="0"/>
                <a:ea typeface="Cambria Math" panose="02040503050406030204" pitchFamily="18" charset="0"/>
              </a:rPr>
              <a:t>Mohamed Amine </a:t>
            </a:r>
            <a:r>
              <a:rPr lang="en-GB" sz="2400" dirty="0" err="1">
                <a:latin typeface="Cambria Math" panose="02040503050406030204" pitchFamily="18" charset="0"/>
                <a:ea typeface="Cambria Math" panose="02040503050406030204" pitchFamily="18" charset="0"/>
              </a:rPr>
              <a:t>Fakhre-Eddine</a:t>
            </a:r>
            <a:endParaRPr lang="en-GB" sz="2400"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93C5D414-BB67-8D11-5D21-65EBD318F9B5}"/>
              </a:ext>
            </a:extLst>
          </p:cNvPr>
          <p:cNvSpPr txBox="1">
            <a:spLocks/>
          </p:cNvSpPr>
          <p:nvPr/>
        </p:nvSpPr>
        <p:spPr>
          <a:xfrm>
            <a:off x="7174532" y="3947356"/>
            <a:ext cx="4673855" cy="115212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Euphemia"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Euphemia"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9pPr>
          </a:lstStyle>
          <a:p>
            <a:pPr>
              <a:lnSpc>
                <a:spcPct val="110000"/>
              </a:lnSpc>
            </a:pPr>
            <a:r>
              <a:rPr lang="en-GB" sz="2400" dirty="0" err="1">
                <a:latin typeface="Cambria Math" panose="02040503050406030204" pitchFamily="18" charset="0"/>
                <a:ea typeface="Cambria Math" panose="02040503050406030204" pitchFamily="18" charset="0"/>
              </a:rPr>
              <a:t>Encadré</a:t>
            </a:r>
            <a:r>
              <a:rPr lang="en-GB" sz="2400" dirty="0">
                <a:latin typeface="Cambria Math" panose="02040503050406030204" pitchFamily="18" charset="0"/>
                <a:ea typeface="Cambria Math" panose="02040503050406030204" pitchFamily="18" charset="0"/>
              </a:rPr>
              <a:t> par:</a:t>
            </a:r>
          </a:p>
          <a:p>
            <a:pPr marL="457200" indent="-457200">
              <a:lnSpc>
                <a:spcPct val="110000"/>
              </a:lnSpc>
              <a:buFont typeface="Arial" panose="020B0604020202020204" pitchFamily="34" charset="0"/>
              <a:buChar char="•"/>
            </a:pPr>
            <a:r>
              <a:rPr lang="en-GB" sz="2400" dirty="0">
                <a:latin typeface="Cambria Math" panose="02040503050406030204" pitchFamily="18" charset="0"/>
                <a:ea typeface="Cambria Math" panose="02040503050406030204" pitchFamily="18" charset="0"/>
              </a:rPr>
              <a:t>Pr. Abdelaziz </a:t>
            </a:r>
            <a:r>
              <a:rPr lang="en-GB" sz="2400" dirty="0" err="1">
                <a:latin typeface="Cambria Math" panose="02040503050406030204" pitchFamily="18" charset="0"/>
                <a:ea typeface="Cambria Math" panose="02040503050406030204" pitchFamily="18" charset="0"/>
              </a:rPr>
              <a:t>Assadouq</a:t>
            </a:r>
            <a:endParaRPr lang="en-GB" sz="2400" dirty="0">
              <a:latin typeface="Cambria Math" panose="02040503050406030204" pitchFamily="18" charset="0"/>
              <a:ea typeface="Cambria Math" panose="02040503050406030204" pitchFamily="18" charset="0"/>
            </a:endParaRPr>
          </a:p>
          <a:p>
            <a:pPr marL="457200" indent="-457200">
              <a:lnSpc>
                <a:spcPct val="110000"/>
              </a:lnSpc>
              <a:buFont typeface="Arial" panose="020B0604020202020204" pitchFamily="34" charset="0"/>
              <a:buChar char="•"/>
            </a:pPr>
            <a:r>
              <a:rPr lang="en-GB" sz="2400" dirty="0">
                <a:latin typeface="Cambria Math" panose="02040503050406030204" pitchFamily="18" charset="0"/>
                <a:ea typeface="Cambria Math" panose="02040503050406030204" pitchFamily="18" charset="0"/>
              </a:rPr>
              <a:t>Pr. Tarik </a:t>
            </a:r>
            <a:r>
              <a:rPr lang="en-GB" sz="2400" dirty="0" err="1">
                <a:latin typeface="Cambria Math" panose="02040503050406030204" pitchFamily="18" charset="0"/>
                <a:ea typeface="Cambria Math" panose="02040503050406030204" pitchFamily="18" charset="0"/>
              </a:rPr>
              <a:t>Amtout</a:t>
            </a:r>
            <a:endParaRPr lang="en-GB"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04664"/>
            <a:ext cx="9782801" cy="868957"/>
          </a:xfrm>
        </p:spPr>
        <p:txBody>
          <a:bodyPr rtlCol="0">
            <a:normAutofit/>
          </a:bodyPr>
          <a:lstStyle/>
          <a:p>
            <a:pPr algn="ctr" rtl="0"/>
            <a:r>
              <a:rPr lang="fr-MA" sz="5400" dirty="0">
                <a:latin typeface="Cambria Math" panose="02040503050406030204" pitchFamily="18" charset="0"/>
                <a:ea typeface="Cambria Math" panose="02040503050406030204" pitchFamily="18" charset="0"/>
              </a:rPr>
              <a:t>VI. EM-Algorithme en pratique</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93435" y="1412776"/>
                <a:ext cx="9782801" cy="5184576"/>
              </a:xfrm>
            </p:spPr>
            <p:txBody>
              <a:bodyPr rtlCol="0">
                <a:normAutofit fontScale="92500" lnSpcReduction="10000"/>
              </a:bodyPr>
              <a:lstStyle/>
              <a:p>
                <a:pPr rtl="0"/>
                <a:r>
                  <a:rPr lang="fr-FR" sz="3000" b="0" i="0" dirty="0">
                    <a:effectLst/>
                    <a:latin typeface="Cambria Math" panose="02040503050406030204" pitchFamily="18" charset="0"/>
                    <a:ea typeface="Cambria Math" panose="02040503050406030204" pitchFamily="18" charset="0"/>
                  </a:rPr>
                  <a:t>Entrée : </a:t>
                </a:r>
              </a:p>
              <a:p>
                <a:pPr lvl="1"/>
                <a:r>
                  <a:rPr lang="fr-FR" b="0" i="0" dirty="0">
                    <a:effectLst/>
                    <a:latin typeface="Cambria Math" panose="02040503050406030204" pitchFamily="18" charset="0"/>
                    <a:ea typeface="Cambria Math" panose="02040503050406030204" pitchFamily="18" charset="0"/>
                  </a:rPr>
                  <a:t>Nombre de clusters à former (K) La bases des exemples d'apprentissage </a:t>
                </a:r>
              </a:p>
              <a:p>
                <a:pPr rtl="0"/>
                <a:r>
                  <a:rPr lang="fr-FR" sz="3000" b="0" i="0" dirty="0">
                    <a:effectLst/>
                    <a:latin typeface="Cambria Math" panose="02040503050406030204" pitchFamily="18" charset="0"/>
                    <a:ea typeface="Cambria Math" panose="02040503050406030204" pitchFamily="18" charset="0"/>
                  </a:rPr>
                  <a:t>Début : </a:t>
                </a:r>
              </a:p>
              <a:p>
                <a:pPr lvl="1"/>
                <a:r>
                  <a:rPr lang="fr-FR" sz="2200" b="0" i="0" dirty="0">
                    <a:effectLst/>
                    <a:latin typeface="Cambria Math" panose="02040503050406030204" pitchFamily="18" charset="0"/>
                    <a:ea typeface="Cambria Math" panose="02040503050406030204" pitchFamily="18" charset="0"/>
                  </a:rPr>
                  <a:t>Obtenir une estimation initiale des paramètres </a:t>
                </a:r>
                <a14:m>
                  <m:oMath xmlns:m="http://schemas.openxmlformats.org/officeDocument/2006/math">
                    <m:sSub>
                      <m:sSubPr>
                        <m:ctrlPr>
                          <a:rPr lang="fr-FR" sz="2200" b="0" i="1" dirty="0" smtClean="0">
                            <a:effectLst/>
                            <a:latin typeface="Cambria Math" panose="02040503050406030204" pitchFamily="18" charset="0"/>
                            <a:ea typeface="Cambria Math" panose="02040503050406030204" pitchFamily="18" charset="0"/>
                          </a:rPr>
                        </m:ctrlPr>
                      </m:sSubPr>
                      <m:e>
                        <m:r>
                          <a:rPr lang="fr-FR" sz="2200" i="1" dirty="0">
                            <a:latin typeface="Cambria Math" panose="02040503050406030204" pitchFamily="18" charset="0"/>
                            <a:ea typeface="Cambria Math" panose="02040503050406030204" pitchFamily="18" charset="0"/>
                          </a:rPr>
                          <m:t>𝜃</m:t>
                        </m:r>
                      </m:e>
                      <m:sub>
                        <m:r>
                          <a:rPr lang="en-US" sz="2200" b="0" i="1" dirty="0" smtClean="0">
                            <a:effectLst/>
                            <a:latin typeface="Cambria Math" panose="02040503050406030204" pitchFamily="18" charset="0"/>
                            <a:ea typeface="Cambria Math" panose="02040503050406030204" pitchFamily="18" charset="0"/>
                          </a:rPr>
                          <m:t>0</m:t>
                        </m:r>
                      </m:sub>
                    </m:sSub>
                  </m:oMath>
                </a14:m>
                <a:r>
                  <a:rPr lang="fr-FR" sz="2200" b="0" i="0" dirty="0">
                    <a:effectLst/>
                    <a:latin typeface="Cambria Math" panose="02040503050406030204" pitchFamily="18" charset="0"/>
                    <a:ea typeface="Cambria Math" panose="02040503050406030204" pitchFamily="18" charset="0"/>
                  </a:rPr>
                  <a:t> (par exemple </a:t>
                </a:r>
                <a14:m>
                  <m:oMath xmlns:m="http://schemas.openxmlformats.org/officeDocument/2006/math">
                    <m:d>
                      <m:dPr>
                        <m:begChr m:val="{"/>
                        <m:endChr m:val="}"/>
                        <m:ctrlPr>
                          <a:rPr lang="fr-FR" sz="2200" i="1" dirty="0" smtClean="0">
                            <a:latin typeface="Cambria Math" panose="02040503050406030204" pitchFamily="18" charset="0"/>
                            <a:ea typeface="Cambria Math" panose="02040503050406030204" pitchFamily="18" charset="0"/>
                          </a:rPr>
                        </m:ctrlPr>
                      </m:dPr>
                      <m:e>
                        <m:sSub>
                          <m:sSubPr>
                            <m:ctrlPr>
                              <a:rPr lang="fr-FR" sz="2200" i="1" dirty="0">
                                <a:latin typeface="Cambria Math" panose="02040503050406030204" pitchFamily="18" charset="0"/>
                                <a:ea typeface="Cambria Math" panose="02040503050406030204" pitchFamily="18" charset="0"/>
                              </a:rPr>
                            </m:ctrlPr>
                          </m:sSubPr>
                          <m:e>
                            <m:r>
                              <a:rPr lang="fr-FR" sz="2200" i="1" dirty="0">
                                <a:latin typeface="Cambria Math" panose="02040503050406030204" pitchFamily="18" charset="0"/>
                                <a:ea typeface="Cambria Math" panose="02040503050406030204" pitchFamily="18" charset="0"/>
                              </a:rPr>
                              <m:t>𝜇</m:t>
                            </m:r>
                          </m:e>
                          <m:sub>
                            <m:r>
                              <a:rPr lang="en-US" sz="2200" i="1" dirty="0">
                                <a:latin typeface="Cambria Math" panose="02040503050406030204" pitchFamily="18" charset="0"/>
                                <a:ea typeface="Cambria Math" panose="02040503050406030204" pitchFamily="18" charset="0"/>
                              </a:rPr>
                              <m:t>𝑘</m:t>
                            </m:r>
                          </m:sub>
                        </m:sSub>
                        <m:r>
                          <a:rPr lang="en-US" sz="2200" i="1" dirty="0">
                            <a:latin typeface="Cambria Math" panose="02040503050406030204" pitchFamily="18" charset="0"/>
                            <a:ea typeface="Cambria Math" panose="02040503050406030204" pitchFamily="18" charset="0"/>
                          </a:rPr>
                          <m:t>,</m:t>
                        </m:r>
                        <m:sSub>
                          <m:sSubPr>
                            <m:ctrlPr>
                              <a:rPr lang="fr-FR" sz="2200" i="1" dirty="0">
                                <a:latin typeface="Cambria Math" panose="02040503050406030204" pitchFamily="18" charset="0"/>
                                <a:ea typeface="Cambria Math" panose="02040503050406030204" pitchFamily="18" charset="0"/>
                              </a:rPr>
                            </m:ctrlPr>
                          </m:sSubPr>
                          <m:e>
                            <m:r>
                              <m:rPr>
                                <m:sty m:val="p"/>
                              </m:rPr>
                              <a:rPr lang="el-GR" sz="2200" i="1" dirty="0">
                                <a:latin typeface="Cambria Math" panose="02040503050406030204" pitchFamily="18" charset="0"/>
                                <a:ea typeface="Cambria Math" panose="02040503050406030204" pitchFamily="18" charset="0"/>
                              </a:rPr>
                              <m:t>Σ</m:t>
                            </m:r>
                          </m:e>
                          <m:sub>
                            <m:r>
                              <a:rPr lang="en-US" sz="2200" i="1" dirty="0">
                                <a:latin typeface="Cambria Math" panose="02040503050406030204" pitchFamily="18" charset="0"/>
                                <a:ea typeface="Cambria Math" panose="02040503050406030204" pitchFamily="18" charset="0"/>
                              </a:rPr>
                              <m:t>𝑘</m:t>
                            </m:r>
                          </m:sub>
                        </m:sSub>
                      </m:e>
                    </m:d>
                  </m:oMath>
                </a14:m>
                <a:r>
                  <a:rPr lang="fr-FR" sz="2200" b="0" i="0" dirty="0">
                    <a:effectLst/>
                    <a:latin typeface="Cambria Math" panose="02040503050406030204" pitchFamily="18" charset="0"/>
                    <a:ea typeface="Cambria Math" panose="02040503050406030204" pitchFamily="18" charset="0"/>
                  </a:rPr>
                  <a:t>). Dans de nombreux cas, il peut s'agir d'une initialisation aléatoire.</a:t>
                </a:r>
              </a:p>
              <a:p>
                <a:r>
                  <a:rPr lang="fr-FR" sz="3000" b="0" i="0" dirty="0">
                    <a:effectLst/>
                    <a:latin typeface="Cambria Math" panose="02040503050406030204" pitchFamily="18" charset="0"/>
                    <a:ea typeface="Cambria Math" panose="02040503050406030204" pitchFamily="18" charset="0"/>
                  </a:rPr>
                  <a:t>Répéter :</a:t>
                </a:r>
              </a:p>
              <a:p>
                <a:pPr lvl="1"/>
                <a:r>
                  <a:rPr lang="fr-FR" sz="2200" b="0" i="0" dirty="0">
                    <a:effectLst/>
                    <a:latin typeface="Cambria Math" panose="02040503050406030204" pitchFamily="18" charset="0"/>
                    <a:ea typeface="Cambria Math" panose="02040503050406030204" pitchFamily="18" charset="0"/>
                  </a:rPr>
                  <a:t>E-</a:t>
                </a:r>
                <a:r>
                  <a:rPr lang="fr-FR" sz="2200" b="0" i="0" dirty="0" err="1">
                    <a:effectLst/>
                    <a:latin typeface="Cambria Math" panose="02040503050406030204" pitchFamily="18" charset="0"/>
                    <a:ea typeface="Cambria Math" panose="02040503050406030204" pitchFamily="18" charset="0"/>
                  </a:rPr>
                  <a:t>step</a:t>
                </a:r>
                <a:r>
                  <a:rPr lang="fr-FR" sz="2200" b="0" i="0" dirty="0">
                    <a:effectLst/>
                    <a:latin typeface="Cambria Math" panose="02040503050406030204" pitchFamily="18" charset="0"/>
                    <a:ea typeface="Cambria Math" panose="02040503050406030204" pitchFamily="18" charset="0"/>
                  </a:rPr>
                  <a:t> : En supposant que les paramètres (</a:t>
                </a:r>
                <a14:m>
                  <m:oMath xmlns:m="http://schemas.openxmlformats.org/officeDocument/2006/math">
                    <m:sSub>
                      <m:sSubPr>
                        <m:ctrlPr>
                          <a:rPr lang="fr-FR" sz="2200" b="0" i="1" dirty="0" smtClean="0">
                            <a:effectLst/>
                            <a:latin typeface="Cambria Math" panose="02040503050406030204" pitchFamily="18" charset="0"/>
                            <a:ea typeface="Cambria Math" panose="02040503050406030204" pitchFamily="18" charset="0"/>
                          </a:rPr>
                        </m:ctrlPr>
                      </m:sSubPr>
                      <m:e>
                        <m:r>
                          <a:rPr lang="fr-FR" sz="2200" i="1" dirty="0">
                            <a:latin typeface="Cambria Math" panose="02040503050406030204" pitchFamily="18" charset="0"/>
                            <a:ea typeface="Cambria Math" panose="02040503050406030204" pitchFamily="18" charset="0"/>
                          </a:rPr>
                          <m:t>𝜃</m:t>
                        </m:r>
                      </m:e>
                      <m:sub>
                        <m:r>
                          <a:rPr lang="en-US" sz="2200" b="0" i="1" dirty="0" smtClean="0">
                            <a:latin typeface="Cambria Math" panose="02040503050406030204" pitchFamily="18" charset="0"/>
                            <a:ea typeface="Cambria Math" panose="02040503050406030204" pitchFamily="18" charset="0"/>
                          </a:rPr>
                          <m:t>𝑡</m:t>
                        </m:r>
                        <m:r>
                          <a:rPr lang="en-US" sz="2200" b="0" i="1" dirty="0" smtClean="0">
                            <a:latin typeface="Cambria Math" panose="02040503050406030204" pitchFamily="18" charset="0"/>
                            <a:ea typeface="Cambria Math" panose="02040503050406030204" pitchFamily="18" charset="0"/>
                          </a:rPr>
                          <m:t>−1</m:t>
                        </m:r>
                      </m:sub>
                    </m:sSub>
                  </m:oMath>
                </a14:m>
                <a:r>
                  <a:rPr lang="fr-FR" sz="2200" b="0" i="0" dirty="0">
                    <a:effectLst/>
                    <a:latin typeface="Cambria Math" panose="02040503050406030204" pitchFamily="18" charset="0"/>
                    <a:ea typeface="Cambria Math" panose="02040503050406030204" pitchFamily="18" charset="0"/>
                  </a:rPr>
                  <a:t>) de l'étape précédente sont fixés, calculer les </a:t>
                </a:r>
                <a:r>
                  <a:rPr lang="fr-FR" sz="2200" dirty="0">
                    <a:latin typeface="Cambria Math" panose="02040503050406030204" pitchFamily="18" charset="0"/>
                    <a:ea typeface="Cambria Math" panose="02040503050406030204" pitchFamily="18" charset="0"/>
                  </a:rPr>
                  <a:t>valeurs estimées </a:t>
                </a:r>
                <a:r>
                  <a:rPr lang="fr-FR" sz="2200" b="0" i="0" dirty="0">
                    <a:effectLst/>
                    <a:latin typeface="Cambria Math" panose="02040503050406030204" pitchFamily="18" charset="0"/>
                    <a:ea typeface="Cambria Math" panose="02040503050406030204" pitchFamily="18" charset="0"/>
                  </a:rPr>
                  <a:t>des variables latentes (ou plus souvent une fonction des </a:t>
                </a:r>
                <a:r>
                  <a:rPr lang="fr-FR" sz="2200" dirty="0">
                    <a:latin typeface="Cambria Math" panose="02040503050406030204" pitchFamily="18" charset="0"/>
                    <a:ea typeface="Cambria Math" panose="02040503050406030204" pitchFamily="18" charset="0"/>
                  </a:rPr>
                  <a:t>valeurs estimées </a:t>
                </a:r>
                <a:r>
                  <a:rPr lang="fr-FR" sz="2200" b="0" i="0" dirty="0">
                    <a:effectLst/>
                    <a:latin typeface="Cambria Math" panose="02040503050406030204" pitchFamily="18" charset="0"/>
                    <a:ea typeface="Cambria Math" panose="02040503050406030204" pitchFamily="18" charset="0"/>
                  </a:rPr>
                  <a:t>des variables latentes).</a:t>
                </a:r>
              </a:p>
              <a:p>
                <a:pPr lvl="1"/>
                <a:r>
                  <a:rPr lang="fr-FR" sz="2200" b="0" i="0" dirty="0">
                    <a:effectLst/>
                    <a:latin typeface="Cambria Math" panose="02040503050406030204" pitchFamily="18" charset="0"/>
                    <a:ea typeface="Cambria Math" panose="02040503050406030204" pitchFamily="18" charset="0"/>
                  </a:rPr>
                  <a:t>M-</a:t>
                </a:r>
                <a:r>
                  <a:rPr lang="fr-FR" sz="2200" b="0" i="0" dirty="0" err="1">
                    <a:effectLst/>
                    <a:latin typeface="Cambria Math" panose="02040503050406030204" pitchFamily="18" charset="0"/>
                    <a:ea typeface="Cambria Math" panose="02040503050406030204" pitchFamily="18" charset="0"/>
                  </a:rPr>
                  <a:t>step</a:t>
                </a:r>
                <a:r>
                  <a:rPr lang="fr-FR" sz="2200" b="0" i="0" dirty="0">
                    <a:effectLst/>
                    <a:latin typeface="Cambria Math" panose="02040503050406030204" pitchFamily="18" charset="0"/>
                    <a:ea typeface="Cambria Math" panose="02040503050406030204" pitchFamily="18" charset="0"/>
                  </a:rPr>
                  <a:t> : Étant donné les valeurs calculées à la dernière étape, estimez de nouvelles valeurs pour </a:t>
                </a:r>
                <a14:m>
                  <m:oMath xmlns:m="http://schemas.openxmlformats.org/officeDocument/2006/math">
                    <m:sSub>
                      <m:sSubPr>
                        <m:ctrlPr>
                          <a:rPr lang="fr-FR" sz="2200" b="0" i="1" dirty="0" smtClean="0">
                            <a:effectLst/>
                            <a:latin typeface="Cambria Math" panose="02040503050406030204" pitchFamily="18" charset="0"/>
                            <a:ea typeface="Cambria Math" panose="02040503050406030204" pitchFamily="18" charset="0"/>
                          </a:rPr>
                        </m:ctrlPr>
                      </m:sSubPr>
                      <m:e>
                        <m:r>
                          <a:rPr lang="fr-FR" sz="2200" i="1" dirty="0">
                            <a:latin typeface="Cambria Math" panose="02040503050406030204" pitchFamily="18" charset="0"/>
                            <a:ea typeface="Cambria Math" panose="02040503050406030204" pitchFamily="18" charset="0"/>
                          </a:rPr>
                          <m:t>𝜃</m:t>
                        </m:r>
                      </m:e>
                      <m:sub>
                        <m:r>
                          <a:rPr lang="en-US" sz="2200" b="0" i="1" dirty="0" smtClean="0">
                            <a:latin typeface="Cambria Math" panose="02040503050406030204" pitchFamily="18" charset="0"/>
                            <a:ea typeface="Cambria Math" panose="02040503050406030204" pitchFamily="18" charset="0"/>
                          </a:rPr>
                          <m:t>𝑡</m:t>
                        </m:r>
                      </m:sub>
                    </m:sSub>
                  </m:oMath>
                </a14:m>
                <a:r>
                  <a:rPr lang="fr-FR" sz="2200" b="0" i="0" dirty="0">
                    <a:effectLst/>
                    <a:latin typeface="Cambria Math" panose="02040503050406030204" pitchFamily="18" charset="0"/>
                    <a:ea typeface="Cambria Math" panose="02040503050406030204" pitchFamily="18" charset="0"/>
                  </a:rPr>
                  <a:t> qui maximisent une variante de la fonction de vraisemblance.</a:t>
                </a:r>
              </a:p>
              <a:p>
                <a:pPr lvl="1"/>
                <a:r>
                  <a:rPr lang="fr-FR" sz="2200" b="0" i="0" dirty="0">
                    <a:effectLst/>
                    <a:latin typeface="Cambria Math" panose="02040503050406030204" pitchFamily="18" charset="0"/>
                    <a:ea typeface="Cambria Math" panose="02040503050406030204" pitchFamily="18" charset="0"/>
                  </a:rPr>
                  <a:t>Si la probabilité des observations n'a pas beaucoup changé (</a:t>
                </a:r>
                <a:r>
                  <a:rPr lang="fr-FR" sz="2400" b="0" i="0" dirty="0">
                    <a:effectLst/>
                    <a:latin typeface="Cambria Math" panose="02040503050406030204" pitchFamily="18" charset="0"/>
                    <a:ea typeface="Cambria Math" panose="02040503050406030204" pitchFamily="18" charset="0"/>
                  </a:rPr>
                  <a:t>ou nombre d'itérations maximum atteint)</a:t>
                </a:r>
                <a:r>
                  <a:rPr lang="fr-FR" sz="2200" b="0" i="0" dirty="0">
                    <a:effectLst/>
                    <a:latin typeface="Cambria Math" panose="02040503050406030204" pitchFamily="18" charset="0"/>
                    <a:ea typeface="Cambria Math" panose="02040503050406030204" pitchFamily="18" charset="0"/>
                  </a:rPr>
                  <a:t>, quitter.</a:t>
                </a:r>
              </a:p>
              <a:p>
                <a:r>
                  <a:rPr lang="fr-FR" sz="3400" b="0" i="0" dirty="0">
                    <a:effectLst/>
                    <a:latin typeface="Cambria Math" panose="02040503050406030204" pitchFamily="18" charset="0"/>
                    <a:ea typeface="Cambria Math" panose="02040503050406030204" pitchFamily="18" charset="0"/>
                  </a:rPr>
                  <a:t>Fin.</a:t>
                </a:r>
                <a:endParaRPr lang="en-GB" sz="3400" dirty="0">
                  <a:latin typeface="Cambria Math" panose="02040503050406030204" pitchFamily="18" charset="0"/>
                  <a:ea typeface="Cambria Math" panose="02040503050406030204" pitchFamily="18" charset="0"/>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93435" y="1412776"/>
                <a:ext cx="9782801" cy="5184576"/>
              </a:xfrm>
              <a:blipFill>
                <a:blip r:embed="rId3"/>
                <a:stretch>
                  <a:fillRect l="-1745" t="-3765" r="-436"/>
                </a:stretch>
              </a:blipFill>
            </p:spPr>
            <p:txBody>
              <a:bodyPr/>
              <a:lstStyle/>
              <a:p>
                <a:r>
                  <a:rPr lang="fr-MA">
                    <a:noFill/>
                  </a:rPr>
                  <a:t> </a:t>
                </a:r>
              </a:p>
            </p:txBody>
          </p:sp>
        </mc:Fallback>
      </mc:AlternateContent>
    </p:spTree>
    <p:extLst>
      <p:ext uri="{BB962C8B-B14F-4D97-AF65-F5344CB8AC3E}">
        <p14:creationId xmlns:p14="http://schemas.microsoft.com/office/powerpoint/2010/main" val="234318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500"/>
                                        <p:tgtEl>
                                          <p:spTgt spid="14">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Effect transition="in" filter="fade">
                                      <p:cBhvr>
                                        <p:cTn id="23" dur="500"/>
                                        <p:tgtEl>
                                          <p:spTgt spid="14">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Effect transition="in" filter="fade">
                                      <p:cBhvr>
                                        <p:cTn id="31" dur="500"/>
                                        <p:tgtEl>
                                          <p:spTgt spid="14">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Effect transition="in" filter="fade">
                                      <p:cBhvr>
                                        <p:cTn id="35" dur="500"/>
                                        <p:tgtEl>
                                          <p:spTgt spid="14">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Effect transition="in" filter="fade">
                                      <p:cBhvr>
                                        <p:cTn id="39" dur="500"/>
                                        <p:tgtEl>
                                          <p:spTgt spid="14">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txEl>
                                              <p:pRg st="8" end="8"/>
                                            </p:txEl>
                                          </p:spTgt>
                                        </p:tgtEl>
                                        <p:attrNameLst>
                                          <p:attrName>style.visibility</p:attrName>
                                        </p:attrNameLst>
                                      </p:cBhvr>
                                      <p:to>
                                        <p:strVal val="visible"/>
                                      </p:to>
                                    </p:set>
                                    <p:animEffect transition="in" filter="fade">
                                      <p:cBhvr>
                                        <p:cTn id="43"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1844824"/>
            <a:ext cx="11233248" cy="2088232"/>
          </a:xfrm>
        </p:spPr>
        <p:txBody>
          <a:bodyPr rtlCol="0">
            <a:normAutofit/>
          </a:bodyPr>
          <a:lstStyle/>
          <a:p>
            <a:pPr algn="ctr" rtl="0"/>
            <a:r>
              <a:rPr lang="fr-MA" dirty="0">
                <a:latin typeface="Cambria Math" panose="02040503050406030204" pitchFamily="18" charset="0"/>
                <a:ea typeface="Cambria Math" panose="02040503050406030204" pitchFamily="18" charset="0"/>
              </a:rPr>
              <a:t>V. Comparaison entre K-</a:t>
            </a:r>
            <a:r>
              <a:rPr lang="fr-MA" dirty="0" err="1">
                <a:latin typeface="Cambria Math" panose="02040503050406030204" pitchFamily="18" charset="0"/>
                <a:ea typeface="Cambria Math" panose="02040503050406030204" pitchFamily="18" charset="0"/>
              </a:rPr>
              <a:t>means</a:t>
            </a:r>
            <a:r>
              <a:rPr lang="fr-MA" dirty="0">
                <a:latin typeface="Cambria Math" panose="02040503050406030204" pitchFamily="18" charset="0"/>
                <a:ea typeface="Cambria Math" panose="02040503050406030204" pitchFamily="18" charset="0"/>
              </a:rPr>
              <a:t> et l’algorithme-EM</a:t>
            </a:r>
          </a:p>
        </p:txBody>
      </p:sp>
    </p:spTree>
    <p:extLst>
      <p:ext uri="{BB962C8B-B14F-4D97-AF65-F5344CB8AC3E}">
        <p14:creationId xmlns:p14="http://schemas.microsoft.com/office/powerpoint/2010/main" val="50373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65DF0B-428D-E6C3-72E1-9317C92C5C46}"/>
              </a:ext>
            </a:extLst>
          </p:cNvPr>
          <p:cNvSpPr>
            <a:spLocks noGrp="1"/>
          </p:cNvSpPr>
          <p:nvPr>
            <p:ph type="title"/>
          </p:nvPr>
        </p:nvSpPr>
        <p:spPr>
          <a:xfrm>
            <a:off x="1485900" y="393825"/>
            <a:ext cx="9782801" cy="802927"/>
          </a:xfrm>
        </p:spPr>
        <p:txBody>
          <a:bodyPr>
            <a:noAutofit/>
          </a:bodyPr>
          <a:lstStyle/>
          <a:p>
            <a:pPr algn="ctr"/>
            <a:r>
              <a:rPr lang="fr-MA" sz="5400" dirty="0" err="1">
                <a:latin typeface="Cambria Math" panose="02040503050406030204" pitchFamily="18" charset="0"/>
                <a:ea typeface="Cambria Math" panose="02040503050406030204" pitchFamily="18" charset="0"/>
              </a:rPr>
              <a:t>Dataset</a:t>
            </a:r>
            <a:r>
              <a:rPr lang="fr-MA" sz="5400" dirty="0">
                <a:latin typeface="Cambria Math" panose="02040503050406030204" pitchFamily="18" charset="0"/>
                <a:ea typeface="Cambria Math" panose="02040503050406030204" pitchFamily="18" charset="0"/>
              </a:rPr>
              <a:t> Iris</a:t>
            </a:r>
          </a:p>
        </p:txBody>
      </p:sp>
      <p:pic>
        <p:nvPicPr>
          <p:cNvPr id="8" name="Picture 7">
            <a:extLst>
              <a:ext uri="{FF2B5EF4-FFF2-40B4-BE49-F238E27FC236}">
                <a16:creationId xmlns:a16="http://schemas.microsoft.com/office/drawing/2014/main" id="{6493E955-872A-C27E-6E28-FCDAF9BC0B99}"/>
              </a:ext>
            </a:extLst>
          </p:cNvPr>
          <p:cNvPicPr>
            <a:picLocks noChangeAspect="1"/>
          </p:cNvPicPr>
          <p:nvPr/>
        </p:nvPicPr>
        <p:blipFill>
          <a:blip r:embed="rId2"/>
          <a:stretch>
            <a:fillRect/>
          </a:stretch>
        </p:blipFill>
        <p:spPr>
          <a:xfrm>
            <a:off x="2236364" y="1412776"/>
            <a:ext cx="8496944" cy="4673709"/>
          </a:xfrm>
          <a:prstGeom prst="rect">
            <a:avLst/>
          </a:prstGeom>
        </p:spPr>
      </p:pic>
    </p:spTree>
    <p:extLst>
      <p:ext uri="{BB962C8B-B14F-4D97-AF65-F5344CB8AC3E}">
        <p14:creationId xmlns:p14="http://schemas.microsoft.com/office/powerpoint/2010/main" val="335311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65DF0B-428D-E6C3-72E1-9317C92C5C46}"/>
              </a:ext>
            </a:extLst>
          </p:cNvPr>
          <p:cNvSpPr>
            <a:spLocks noGrp="1"/>
          </p:cNvSpPr>
          <p:nvPr>
            <p:ph type="title"/>
          </p:nvPr>
        </p:nvSpPr>
        <p:spPr>
          <a:xfrm>
            <a:off x="1485900" y="393825"/>
            <a:ext cx="9782801" cy="802927"/>
          </a:xfrm>
        </p:spPr>
        <p:txBody>
          <a:bodyPr>
            <a:noAutofit/>
          </a:bodyPr>
          <a:lstStyle/>
          <a:p>
            <a:pPr algn="ctr"/>
            <a:r>
              <a:rPr lang="fr-MA" sz="5400" dirty="0" err="1">
                <a:latin typeface="Cambria Math" panose="02040503050406030204" pitchFamily="18" charset="0"/>
                <a:ea typeface="Cambria Math" panose="02040503050406030204" pitchFamily="18" charset="0"/>
              </a:rPr>
              <a:t>Dataset</a:t>
            </a:r>
            <a:r>
              <a:rPr lang="fr-MA" sz="5400" dirty="0">
                <a:latin typeface="Cambria Math" panose="02040503050406030204" pitchFamily="18" charset="0"/>
                <a:ea typeface="Cambria Math" panose="02040503050406030204" pitchFamily="18" charset="0"/>
              </a:rPr>
              <a:t> Mall </a:t>
            </a:r>
            <a:r>
              <a:rPr lang="fr-MA" sz="5400" dirty="0" err="1">
                <a:latin typeface="Cambria Math" panose="02040503050406030204" pitchFamily="18" charset="0"/>
                <a:ea typeface="Cambria Math" panose="02040503050406030204" pitchFamily="18" charset="0"/>
              </a:rPr>
              <a:t>Customers</a:t>
            </a:r>
            <a:endParaRPr lang="fr-MA" sz="5400" dirty="0">
              <a:latin typeface="Cambria Math" panose="02040503050406030204" pitchFamily="18" charset="0"/>
              <a:ea typeface="Cambria Math" panose="02040503050406030204" pitchFamily="18" charset="0"/>
            </a:endParaRPr>
          </a:p>
        </p:txBody>
      </p:sp>
      <p:pic>
        <p:nvPicPr>
          <p:cNvPr id="3" name="Picture 2">
            <a:extLst>
              <a:ext uri="{FF2B5EF4-FFF2-40B4-BE49-F238E27FC236}">
                <a16:creationId xmlns:a16="http://schemas.microsoft.com/office/drawing/2014/main" id="{47955125-EE88-2AE2-E33D-116D4B4D5ED1}"/>
              </a:ext>
            </a:extLst>
          </p:cNvPr>
          <p:cNvPicPr>
            <a:picLocks noChangeAspect="1"/>
          </p:cNvPicPr>
          <p:nvPr/>
        </p:nvPicPr>
        <p:blipFill>
          <a:blip r:embed="rId2"/>
          <a:stretch>
            <a:fillRect/>
          </a:stretch>
        </p:blipFill>
        <p:spPr>
          <a:xfrm>
            <a:off x="3142084" y="1412776"/>
            <a:ext cx="6470432" cy="4795383"/>
          </a:xfrm>
          <a:prstGeom prst="rect">
            <a:avLst/>
          </a:prstGeom>
        </p:spPr>
      </p:pic>
    </p:spTree>
    <p:extLst>
      <p:ext uri="{BB962C8B-B14F-4D97-AF65-F5344CB8AC3E}">
        <p14:creationId xmlns:p14="http://schemas.microsoft.com/office/powerpoint/2010/main" val="19328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139" y="404664"/>
            <a:ext cx="10595391" cy="802928"/>
          </a:xfrm>
        </p:spPr>
        <p:txBody>
          <a:bodyPr rtlCol="0">
            <a:noAutofit/>
          </a:bodyPr>
          <a:lstStyle/>
          <a:p>
            <a:pPr algn="ctr" rtl="0"/>
            <a:r>
              <a:rPr lang="en-GB" sz="5400" dirty="0">
                <a:latin typeface="Cambria Math" panose="02040503050406030204" pitchFamily="18" charset="0"/>
                <a:ea typeface="Cambria Math" panose="02040503050406030204" pitchFamily="18" charset="0"/>
              </a:rPr>
              <a:t>Clustering sur dataset iris avec EM</a:t>
            </a:r>
          </a:p>
        </p:txBody>
      </p:sp>
      <p:pic>
        <p:nvPicPr>
          <p:cNvPr id="4" name="Picture 3">
            <a:extLst>
              <a:ext uri="{FF2B5EF4-FFF2-40B4-BE49-F238E27FC236}">
                <a16:creationId xmlns:a16="http://schemas.microsoft.com/office/drawing/2014/main" id="{D2E8F022-255D-C7BF-F181-963807A588CF}"/>
              </a:ext>
            </a:extLst>
          </p:cNvPr>
          <p:cNvPicPr>
            <a:picLocks noChangeAspect="1"/>
          </p:cNvPicPr>
          <p:nvPr/>
        </p:nvPicPr>
        <p:blipFill rotWithShape="1">
          <a:blip r:embed="rId3"/>
          <a:srcRect t="6352" b="6105"/>
          <a:stretch/>
        </p:blipFill>
        <p:spPr>
          <a:xfrm>
            <a:off x="3415957" y="1418277"/>
            <a:ext cx="6137757" cy="5373216"/>
          </a:xfrm>
          <a:prstGeom prst="rect">
            <a:avLst/>
          </a:prstGeom>
        </p:spPr>
      </p:pic>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332656"/>
            <a:ext cx="11855052" cy="802928"/>
          </a:xfrm>
        </p:spPr>
        <p:txBody>
          <a:bodyPr rtlCol="0">
            <a:noAutofit/>
          </a:bodyPr>
          <a:lstStyle/>
          <a:p>
            <a:pPr algn="ctr" rtl="0"/>
            <a:r>
              <a:rPr lang="en-GB" sz="4800" dirty="0">
                <a:latin typeface="Cambria Math" panose="02040503050406030204" pitchFamily="18" charset="0"/>
                <a:ea typeface="Cambria Math" panose="02040503050406030204" pitchFamily="18" charset="0"/>
              </a:rPr>
              <a:t>Clustering sur dataset iris avec K-means</a:t>
            </a:r>
          </a:p>
        </p:txBody>
      </p:sp>
      <p:pic>
        <p:nvPicPr>
          <p:cNvPr id="5" name="Picture 4">
            <a:extLst>
              <a:ext uri="{FF2B5EF4-FFF2-40B4-BE49-F238E27FC236}">
                <a16:creationId xmlns:a16="http://schemas.microsoft.com/office/drawing/2014/main" id="{7B683ADC-2E82-524F-7617-DDC368430166}"/>
              </a:ext>
            </a:extLst>
          </p:cNvPr>
          <p:cNvPicPr>
            <a:picLocks noChangeAspect="1"/>
          </p:cNvPicPr>
          <p:nvPr/>
        </p:nvPicPr>
        <p:blipFill rotWithShape="1">
          <a:blip r:embed="rId3"/>
          <a:srcRect t="8000" r="650" b="8000"/>
          <a:stretch/>
        </p:blipFill>
        <p:spPr>
          <a:xfrm>
            <a:off x="3305829" y="1340768"/>
            <a:ext cx="6358009" cy="5375632"/>
          </a:xfrm>
          <a:prstGeom prst="rect">
            <a:avLst/>
          </a:prstGeom>
        </p:spPr>
      </p:pic>
    </p:spTree>
    <p:extLst>
      <p:ext uri="{BB962C8B-B14F-4D97-AF65-F5344CB8AC3E}">
        <p14:creationId xmlns:p14="http://schemas.microsoft.com/office/powerpoint/2010/main" val="185288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001" y="371560"/>
            <a:ext cx="10693666" cy="802928"/>
          </a:xfrm>
        </p:spPr>
        <p:txBody>
          <a:bodyPr rtlCol="0">
            <a:noAutofit/>
          </a:bodyPr>
          <a:lstStyle/>
          <a:p>
            <a:pPr algn="ctr" rtl="0"/>
            <a:r>
              <a:rPr lang="en-GB" sz="5400" dirty="0">
                <a:latin typeface="Cambria Math" panose="02040503050406030204" pitchFamily="18" charset="0"/>
                <a:ea typeface="Cambria Math" panose="02040503050406030204" pitchFamily="18" charset="0"/>
              </a:rPr>
              <a:t>Clustering sur dataset mall avec EM</a:t>
            </a:r>
          </a:p>
        </p:txBody>
      </p:sp>
      <p:pic>
        <p:nvPicPr>
          <p:cNvPr id="4" name="Picture 3" descr="A screen shot of a chart&#10;&#10;Description automatically generated">
            <a:extLst>
              <a:ext uri="{FF2B5EF4-FFF2-40B4-BE49-F238E27FC236}">
                <a16:creationId xmlns:a16="http://schemas.microsoft.com/office/drawing/2014/main" id="{F89E5386-CA32-D7DC-5FEC-4AE6FD86A0F2}"/>
              </a:ext>
            </a:extLst>
          </p:cNvPr>
          <p:cNvPicPr>
            <a:picLocks noChangeAspect="1"/>
          </p:cNvPicPr>
          <p:nvPr/>
        </p:nvPicPr>
        <p:blipFill rotWithShape="1">
          <a:blip r:embed="rId3"/>
          <a:srcRect t="7910" b="8172"/>
          <a:stretch/>
        </p:blipFill>
        <p:spPr>
          <a:xfrm>
            <a:off x="3136462" y="1207592"/>
            <a:ext cx="6696744" cy="5619704"/>
          </a:xfrm>
          <a:prstGeom prst="rect">
            <a:avLst/>
          </a:prstGeom>
        </p:spPr>
      </p:pic>
    </p:spTree>
    <p:extLst>
      <p:ext uri="{BB962C8B-B14F-4D97-AF65-F5344CB8AC3E}">
        <p14:creationId xmlns:p14="http://schemas.microsoft.com/office/powerpoint/2010/main" val="332079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985" y="332656"/>
            <a:ext cx="10981698" cy="802928"/>
          </a:xfrm>
        </p:spPr>
        <p:txBody>
          <a:bodyPr rtlCol="0">
            <a:noAutofit/>
          </a:bodyPr>
          <a:lstStyle/>
          <a:p>
            <a:pPr algn="ctr" rtl="0"/>
            <a:r>
              <a:rPr lang="en-GB" sz="4600" dirty="0">
                <a:latin typeface="Cambria Math" panose="02040503050406030204" pitchFamily="18" charset="0"/>
                <a:ea typeface="Cambria Math" panose="02040503050406030204" pitchFamily="18" charset="0"/>
              </a:rPr>
              <a:t>Clustering sur dataset mall avec K-means</a:t>
            </a:r>
          </a:p>
        </p:txBody>
      </p:sp>
      <p:pic>
        <p:nvPicPr>
          <p:cNvPr id="5" name="Picture 4" descr="A screenshot of a graph&#10;&#10;Description automatically generated">
            <a:extLst>
              <a:ext uri="{FF2B5EF4-FFF2-40B4-BE49-F238E27FC236}">
                <a16:creationId xmlns:a16="http://schemas.microsoft.com/office/drawing/2014/main" id="{6960EC66-823B-6D9F-1B68-A070BD3C505E}"/>
              </a:ext>
            </a:extLst>
          </p:cNvPr>
          <p:cNvPicPr>
            <a:picLocks noChangeAspect="1"/>
          </p:cNvPicPr>
          <p:nvPr/>
        </p:nvPicPr>
        <p:blipFill rotWithShape="1">
          <a:blip r:embed="rId3"/>
          <a:srcRect t="8520" b="8857"/>
          <a:stretch/>
        </p:blipFill>
        <p:spPr>
          <a:xfrm>
            <a:off x="3161310" y="1207592"/>
            <a:ext cx="6647048" cy="5491937"/>
          </a:xfrm>
          <a:prstGeom prst="rect">
            <a:avLst/>
          </a:prstGeom>
        </p:spPr>
      </p:pic>
    </p:spTree>
    <p:extLst>
      <p:ext uri="{BB962C8B-B14F-4D97-AF65-F5344CB8AC3E}">
        <p14:creationId xmlns:p14="http://schemas.microsoft.com/office/powerpoint/2010/main" val="227582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5" y="260648"/>
            <a:ext cx="9782801" cy="874936"/>
          </a:xfrm>
        </p:spPr>
        <p:txBody>
          <a:bodyPr rtlCol="0">
            <a:normAutofit/>
          </a:bodyPr>
          <a:lstStyle/>
          <a:p>
            <a:pPr algn="ctr"/>
            <a:r>
              <a:rPr lang="fr-MA" sz="5400" b="0" i="0" dirty="0">
                <a:effectLst/>
                <a:latin typeface="Cambria Math" panose="02040503050406030204" pitchFamily="18" charset="0"/>
                <a:ea typeface="Cambria Math" panose="02040503050406030204" pitchFamily="18" charset="0"/>
              </a:rPr>
              <a:t>VII. Conclusion</a:t>
            </a:r>
          </a:p>
        </p:txBody>
      </p:sp>
      <p:sp>
        <p:nvSpPr>
          <p:cNvPr id="14" name="Content Placeholder 13"/>
          <p:cNvSpPr>
            <a:spLocks noGrp="1"/>
          </p:cNvSpPr>
          <p:nvPr>
            <p:ph idx="1"/>
          </p:nvPr>
        </p:nvSpPr>
        <p:spPr>
          <a:xfrm>
            <a:off x="1573695" y="1916832"/>
            <a:ext cx="9782801" cy="3507407"/>
          </a:xfrm>
        </p:spPr>
        <p:txBody>
          <a:bodyPr rtlCol="0">
            <a:normAutofit/>
          </a:bodyPr>
          <a:lstStyle/>
          <a:p>
            <a:pPr marL="0" indent="0" algn="just">
              <a:lnSpc>
                <a:spcPct val="100000"/>
              </a:lnSpc>
              <a:buNone/>
            </a:pPr>
            <a:r>
              <a:rPr lang="fr-FR" dirty="0">
                <a:latin typeface="Cambria Math" panose="02040503050406030204" pitchFamily="18" charset="0"/>
                <a:ea typeface="Cambria Math" panose="02040503050406030204" pitchFamily="18" charset="0"/>
              </a:rPr>
              <a:t>L'algorithme EM (Expectation-</a:t>
            </a:r>
            <a:r>
              <a:rPr lang="fr-FR" dirty="0" err="1">
                <a:latin typeface="Cambria Math" panose="02040503050406030204" pitchFamily="18" charset="0"/>
                <a:ea typeface="Cambria Math" panose="02040503050406030204" pitchFamily="18" charset="0"/>
              </a:rPr>
              <a:t>Maximization</a:t>
            </a:r>
            <a:r>
              <a:rPr lang="fr-FR" dirty="0">
                <a:latin typeface="Cambria Math" panose="02040503050406030204" pitchFamily="18" charset="0"/>
                <a:ea typeface="Cambria Math" panose="02040503050406030204" pitchFamily="18" charset="0"/>
              </a:rPr>
              <a:t>) est une méthode probabiliste pour l'apprentissage non supervisé qui utilise des modèles de mélange gaussien. Dans notre comparaison de deux ensembles de données, nous pouvons conclure que la méthode des k-moyennes semble être plus précise pour le regroupement que l'algorithme EM. Cela prouve les limites de l'algorithme EM qui est probablement dû à la convergence vers des maxima locaux.</a:t>
            </a:r>
            <a:endParaRPr lang="en-GB"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427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E06A-F501-8CD0-47F3-989F5A5DBA31}"/>
              </a:ext>
            </a:extLst>
          </p:cNvPr>
          <p:cNvSpPr>
            <a:spLocks noGrp="1"/>
          </p:cNvSpPr>
          <p:nvPr>
            <p:ph type="title"/>
          </p:nvPr>
        </p:nvSpPr>
        <p:spPr>
          <a:xfrm>
            <a:off x="1593436" y="548680"/>
            <a:ext cx="9782801" cy="874936"/>
          </a:xfrm>
        </p:spPr>
        <p:txBody>
          <a:bodyPr>
            <a:normAutofit/>
          </a:bodyPr>
          <a:lstStyle/>
          <a:p>
            <a:pPr algn="ctr"/>
            <a:r>
              <a:rPr lang="fr-MA" sz="5400" dirty="0">
                <a:latin typeface="Cambria Math" panose="02040503050406030204" pitchFamily="18" charset="0"/>
                <a:ea typeface="Cambria Math" panose="02040503050406030204" pitchFamily="18" charset="0"/>
              </a:rPr>
              <a:t>Références et Webographie</a:t>
            </a:r>
          </a:p>
        </p:txBody>
      </p:sp>
      <p:sp>
        <p:nvSpPr>
          <p:cNvPr id="3" name="Content Placeholder 2">
            <a:extLst>
              <a:ext uri="{FF2B5EF4-FFF2-40B4-BE49-F238E27FC236}">
                <a16:creationId xmlns:a16="http://schemas.microsoft.com/office/drawing/2014/main" id="{D7230236-F434-C4C3-4C66-2989701D0D4C}"/>
              </a:ext>
            </a:extLst>
          </p:cNvPr>
          <p:cNvSpPr>
            <a:spLocks noGrp="1"/>
          </p:cNvSpPr>
          <p:nvPr>
            <p:ph idx="1"/>
          </p:nvPr>
        </p:nvSpPr>
        <p:spPr/>
        <p:txBody>
          <a:bodyPr>
            <a:normAutofit fontScale="85000" lnSpcReduction="20000"/>
          </a:bodyPr>
          <a:lstStyle/>
          <a:p>
            <a:pPr>
              <a:lnSpc>
                <a:spcPct val="110000"/>
              </a:lnSpc>
            </a:pPr>
            <a:r>
              <a:rPr lang="fr-MA" sz="2400" dirty="0"/>
              <a:t>Martin Haugh. The EM </a:t>
            </a:r>
            <a:r>
              <a:rPr lang="fr-MA" sz="2400" dirty="0" err="1"/>
              <a:t>Algorithm</a:t>
            </a:r>
            <a:r>
              <a:rPr lang="fr-MA" sz="2400" dirty="0"/>
              <a:t>. </a:t>
            </a:r>
            <a:r>
              <a:rPr lang="fr-MA" sz="2400" dirty="0" err="1"/>
              <a:t>Published</a:t>
            </a:r>
            <a:r>
              <a:rPr lang="fr-MA" sz="2400" dirty="0"/>
              <a:t> 2015. </a:t>
            </a:r>
            <a:r>
              <a:rPr lang="fr-MA" sz="2400" dirty="0">
                <a:hlinkClick r:id="rId2"/>
              </a:rPr>
              <a:t>https://www.columbia.edu/~mh2078/MachineLearningORFE/EM_Algorithm.pdf</a:t>
            </a:r>
            <a:endParaRPr lang="fr-MA" sz="2400" dirty="0"/>
          </a:p>
          <a:p>
            <a:pPr>
              <a:lnSpc>
                <a:spcPct val="110000"/>
              </a:lnSpc>
            </a:pPr>
            <a:r>
              <a:rPr lang="fr-MA" sz="2400" dirty="0"/>
              <a:t>Henrik </a:t>
            </a:r>
            <a:r>
              <a:rPr lang="fr-MA" sz="2400" dirty="0" err="1"/>
              <a:t>Hult</a:t>
            </a:r>
            <a:r>
              <a:rPr lang="fr-MA" sz="2400" dirty="0"/>
              <a:t>. Lecture 8. </a:t>
            </a:r>
            <a:r>
              <a:rPr lang="fr-MA" sz="2400" dirty="0">
                <a:hlinkClick r:id="rId3"/>
              </a:rPr>
              <a:t>https://www.math.kth.se/matstat/gru/Statistical%20inference/Lecture8.pdf</a:t>
            </a:r>
            <a:endParaRPr lang="fr-MA" sz="2400" dirty="0"/>
          </a:p>
          <a:p>
            <a:pPr>
              <a:lnSpc>
                <a:spcPct val="110000"/>
              </a:lnSpc>
            </a:pPr>
            <a:r>
              <a:rPr lang="fr-MA" sz="2400" dirty="0"/>
              <a:t>Sean </a:t>
            </a:r>
            <a:r>
              <a:rPr lang="fr-MA" sz="2400" dirty="0" err="1"/>
              <a:t>Borman</a:t>
            </a:r>
            <a:r>
              <a:rPr lang="fr-MA" sz="2400" dirty="0"/>
              <a:t>. The Expectation </a:t>
            </a:r>
            <a:r>
              <a:rPr lang="fr-MA" sz="2400" dirty="0" err="1"/>
              <a:t>Maximization</a:t>
            </a:r>
            <a:r>
              <a:rPr lang="fr-MA" sz="2400" dirty="0"/>
              <a:t> </a:t>
            </a:r>
            <a:r>
              <a:rPr lang="fr-MA" sz="2400" dirty="0" err="1"/>
              <a:t>Algorithm</a:t>
            </a:r>
            <a:r>
              <a:rPr lang="fr-MA" sz="2400" dirty="0"/>
              <a:t>, A short tutorial. </a:t>
            </a:r>
            <a:r>
              <a:rPr lang="fr-MA" sz="2400" dirty="0" err="1"/>
              <a:t>Published</a:t>
            </a:r>
            <a:r>
              <a:rPr lang="fr-MA" sz="2400" dirty="0"/>
              <a:t> July 18, 2004. </a:t>
            </a:r>
            <a:r>
              <a:rPr lang="fr-MA" sz="2400" dirty="0">
                <a:hlinkClick r:id="rId4"/>
              </a:rPr>
              <a:t>https://www.lri.fr/~sebag/COURS/EM_algorithm.pdf</a:t>
            </a:r>
            <a:endParaRPr lang="fr-MA" sz="2400" dirty="0"/>
          </a:p>
          <a:p>
            <a:pPr>
              <a:lnSpc>
                <a:spcPct val="110000"/>
              </a:lnSpc>
            </a:pPr>
            <a:r>
              <a:rPr lang="fr-MA" sz="2400" dirty="0" err="1"/>
              <a:t>Tengyu</a:t>
            </a:r>
            <a:r>
              <a:rPr lang="fr-MA" sz="2400" dirty="0"/>
              <a:t> Ma. and Andrew </a:t>
            </a:r>
            <a:r>
              <a:rPr lang="fr-MA" sz="2400" dirty="0" err="1"/>
              <a:t>Ng</a:t>
            </a:r>
            <a:r>
              <a:rPr lang="fr-MA" sz="2400" dirty="0"/>
              <a:t>. CS229 Lecture notes. </a:t>
            </a:r>
            <a:r>
              <a:rPr lang="fr-MA" sz="2400" dirty="0" err="1"/>
              <a:t>Published</a:t>
            </a:r>
            <a:r>
              <a:rPr lang="fr-MA" sz="2400" dirty="0"/>
              <a:t> May 13, 2019. </a:t>
            </a:r>
            <a:r>
              <a:rPr lang="fr-MA" sz="2400" dirty="0">
                <a:hlinkClick r:id="rId5"/>
              </a:rPr>
              <a:t>https://cs229.stanford.edu/notes2020spring/cs229-notes8.pdf</a:t>
            </a:r>
            <a:endParaRPr lang="fr-MA" sz="2400" dirty="0"/>
          </a:p>
          <a:p>
            <a:pPr>
              <a:lnSpc>
                <a:spcPct val="110000"/>
              </a:lnSpc>
            </a:pPr>
            <a:r>
              <a:rPr lang="fr-MA" sz="2400" dirty="0" err="1"/>
              <a:t>Keng</a:t>
            </a:r>
            <a:r>
              <a:rPr lang="fr-MA" sz="2400" dirty="0"/>
              <a:t> B. The Expectation-</a:t>
            </a:r>
            <a:r>
              <a:rPr lang="fr-MA" sz="2400" dirty="0" err="1"/>
              <a:t>Maximization</a:t>
            </a:r>
            <a:r>
              <a:rPr lang="fr-MA" sz="2400" dirty="0"/>
              <a:t> </a:t>
            </a:r>
            <a:r>
              <a:rPr lang="fr-MA" sz="2400" dirty="0" err="1"/>
              <a:t>Algorithm</a:t>
            </a:r>
            <a:r>
              <a:rPr lang="fr-MA" sz="2400" dirty="0"/>
              <a:t>. </a:t>
            </a:r>
            <a:r>
              <a:rPr lang="fr-MA" sz="2400" dirty="0" err="1"/>
              <a:t>Bounded</a:t>
            </a:r>
            <a:r>
              <a:rPr lang="fr-MA" sz="2400" dirty="0"/>
              <a:t> </a:t>
            </a:r>
            <a:r>
              <a:rPr lang="fr-MA" sz="2400" dirty="0" err="1"/>
              <a:t>Rationality</a:t>
            </a:r>
            <a:r>
              <a:rPr lang="fr-MA" sz="2400" dirty="0"/>
              <a:t>. </a:t>
            </a:r>
            <a:r>
              <a:rPr lang="fr-MA" sz="2400" dirty="0" err="1"/>
              <a:t>Published</a:t>
            </a:r>
            <a:r>
              <a:rPr lang="fr-MA" sz="2400" dirty="0"/>
              <a:t> </a:t>
            </a:r>
            <a:r>
              <a:rPr lang="fr-MA" sz="2400" dirty="0" err="1"/>
              <a:t>October</a:t>
            </a:r>
            <a:r>
              <a:rPr lang="fr-MA" sz="2400" dirty="0"/>
              <a:t> 7, 2016. </a:t>
            </a:r>
            <a:r>
              <a:rPr lang="fr-MA" sz="2400" dirty="0">
                <a:hlinkClick r:id="rId6"/>
              </a:rPr>
              <a:t>https://bjlkeng.io/posts/the-expectation-maximization-algorithm/</a:t>
            </a:r>
            <a:endParaRPr lang="fr-MA" sz="2400" dirty="0"/>
          </a:p>
          <a:p>
            <a:pPr>
              <a:lnSpc>
                <a:spcPct val="110000"/>
              </a:lnSpc>
            </a:pPr>
            <a:r>
              <a:rPr lang="fr-MA" sz="2400" dirty="0" err="1"/>
              <a:t>Samashi</a:t>
            </a:r>
            <a:r>
              <a:rPr lang="fr-MA" sz="2400" dirty="0"/>
              <a:t>. (</a:t>
            </a:r>
            <a:r>
              <a:rPr lang="fr-MA" sz="2400" dirty="0" err="1"/>
              <a:t>n.d</a:t>
            </a:r>
            <a:r>
              <a:rPr lang="fr-MA" sz="2400" dirty="0"/>
              <a:t>.). GitHub - Samashi47/EM-</a:t>
            </a:r>
            <a:r>
              <a:rPr lang="fr-MA" sz="2400" dirty="0" err="1"/>
              <a:t>algorithm</a:t>
            </a:r>
            <a:r>
              <a:rPr lang="fr-MA" sz="2400" dirty="0"/>
              <a:t> </a:t>
            </a:r>
            <a:r>
              <a:rPr lang="fr-MA" sz="2400" dirty="0">
                <a:hlinkClick r:id="rId7"/>
              </a:rPr>
              <a:t>https://github.com/Samashi47/EM-algorithm</a:t>
            </a:r>
            <a:endParaRPr lang="fr-MA" sz="2400" dirty="0"/>
          </a:p>
        </p:txBody>
      </p:sp>
    </p:spTree>
    <p:extLst>
      <p:ext uri="{BB962C8B-B14F-4D97-AF65-F5344CB8AC3E}">
        <p14:creationId xmlns:p14="http://schemas.microsoft.com/office/powerpoint/2010/main" val="334389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rtlCol="0">
            <a:normAutofit/>
          </a:bodyPr>
          <a:lstStyle/>
          <a:p>
            <a:pPr algn="ctr" rtl="0"/>
            <a:r>
              <a:rPr lang="en-GB" sz="5400" dirty="0"/>
              <a:t>Plan</a:t>
            </a:r>
          </a:p>
        </p:txBody>
      </p:sp>
      <p:sp>
        <p:nvSpPr>
          <p:cNvPr id="14" name="Content Placeholder 13"/>
          <p:cNvSpPr>
            <a:spLocks noGrp="1"/>
          </p:cNvSpPr>
          <p:nvPr>
            <p:ph idx="1"/>
          </p:nvPr>
        </p:nvSpPr>
        <p:spPr/>
        <p:txBody>
          <a:bodyPr rtlCol="0"/>
          <a:lstStyle/>
          <a:p>
            <a:pPr marL="571500" indent="-571500" rtl="0">
              <a:buFont typeface="+mj-lt"/>
              <a:buAutoNum type="romanUcPeriod"/>
            </a:pPr>
            <a:r>
              <a:rPr lang="en-GB" dirty="0">
                <a:latin typeface="Cambria Math" panose="02040503050406030204" pitchFamily="18" charset="0"/>
                <a:ea typeface="Cambria Math" panose="02040503050406030204" pitchFamily="18" charset="0"/>
              </a:rPr>
              <a:t>Introduction.</a:t>
            </a:r>
          </a:p>
          <a:p>
            <a:pPr marL="571500" indent="-571500" rtl="0">
              <a:buFont typeface="+mj-lt"/>
              <a:buAutoNum type="romanUcPeriod"/>
            </a:pPr>
            <a:r>
              <a:rPr lang="en-GB" dirty="0" err="1">
                <a:latin typeface="Cambria Math" panose="02040503050406030204" pitchFamily="18" charset="0"/>
                <a:ea typeface="Cambria Math" panose="02040503050406030204" pitchFamily="18" charset="0"/>
              </a:rPr>
              <a:t>Modèle</a:t>
            </a:r>
            <a:r>
              <a:rPr lang="en-GB" dirty="0">
                <a:latin typeface="Cambria Math" panose="02040503050406030204" pitchFamily="18" charset="0"/>
                <a:ea typeface="Cambria Math" panose="02040503050406030204" pitchFamily="18" charset="0"/>
              </a:rPr>
              <a:t> de Mélange </a:t>
            </a:r>
            <a:r>
              <a:rPr lang="en-GB" dirty="0" err="1">
                <a:latin typeface="Cambria Math" panose="02040503050406030204" pitchFamily="18" charset="0"/>
                <a:ea typeface="Cambria Math" panose="02040503050406030204" pitchFamily="18" charset="0"/>
              </a:rPr>
              <a:t>Gaussien</a:t>
            </a:r>
            <a:r>
              <a:rPr lang="en-GB" dirty="0">
                <a:latin typeface="Cambria Math" panose="02040503050406030204" pitchFamily="18" charset="0"/>
                <a:ea typeface="Cambria Math" panose="02040503050406030204" pitchFamily="18" charset="0"/>
              </a:rPr>
              <a:t>.</a:t>
            </a:r>
          </a:p>
          <a:p>
            <a:pPr marL="571500" indent="-571500" rtl="0">
              <a:buFont typeface="+mj-lt"/>
              <a:buAutoNum type="romanUcPeriod"/>
            </a:pPr>
            <a:r>
              <a:rPr lang="en-GB" dirty="0">
                <a:latin typeface="Cambria Math" panose="02040503050406030204" pitchFamily="18" charset="0"/>
                <a:ea typeface="Cambria Math" panose="02040503050406030204" pitchFamily="18" charset="0"/>
              </a:rPr>
              <a:t>Solution par </a:t>
            </a:r>
            <a:r>
              <a:rPr lang="en-GB" dirty="0" err="1">
                <a:latin typeface="Cambria Math" panose="02040503050406030204" pitchFamily="18" charset="0"/>
                <a:ea typeface="Cambria Math" panose="02040503050406030204" pitchFamily="18" charset="0"/>
              </a:rPr>
              <a:t>l’algorithme</a:t>
            </a:r>
            <a:r>
              <a:rPr lang="en-GB" dirty="0">
                <a:latin typeface="Cambria Math" panose="02040503050406030204" pitchFamily="18" charset="0"/>
                <a:ea typeface="Cambria Math" panose="02040503050406030204" pitchFamily="18" charset="0"/>
              </a:rPr>
              <a:t>-EM.</a:t>
            </a:r>
          </a:p>
          <a:p>
            <a:pPr marL="571500" indent="-571500" rtl="0">
              <a:buFont typeface="+mj-lt"/>
              <a:buAutoNum type="romanUcPeriod"/>
            </a:pPr>
            <a:r>
              <a:rPr lang="fr-MA" sz="2800" dirty="0">
                <a:latin typeface="Cambria Math" panose="02040503050406030204" pitchFamily="18" charset="0"/>
                <a:ea typeface="Cambria Math" panose="02040503050406030204" pitchFamily="18" charset="0"/>
              </a:rPr>
              <a:t>Avantages et Inconvénients.</a:t>
            </a:r>
          </a:p>
          <a:p>
            <a:pPr marL="571500" indent="-571500" rtl="0">
              <a:buFont typeface="+mj-lt"/>
              <a:buAutoNum type="romanUcPeriod"/>
            </a:pPr>
            <a:r>
              <a:rPr lang="fr-MA" sz="2800" dirty="0">
                <a:latin typeface="Cambria Math" panose="02040503050406030204" pitchFamily="18" charset="0"/>
                <a:ea typeface="Cambria Math" panose="02040503050406030204" pitchFamily="18" charset="0"/>
              </a:rPr>
              <a:t>Algorithme K-</a:t>
            </a:r>
            <a:r>
              <a:rPr lang="fr-MA" sz="2800" dirty="0" err="1">
                <a:latin typeface="Cambria Math" panose="02040503050406030204" pitchFamily="18" charset="0"/>
                <a:ea typeface="Cambria Math" panose="02040503050406030204" pitchFamily="18" charset="0"/>
              </a:rPr>
              <a:t>means</a:t>
            </a:r>
            <a:r>
              <a:rPr lang="fr-MA" sz="2800" dirty="0">
                <a:latin typeface="Cambria Math" panose="02040503050406030204" pitchFamily="18" charset="0"/>
                <a:ea typeface="Cambria Math" panose="02040503050406030204" pitchFamily="18" charset="0"/>
              </a:rPr>
              <a:t>.</a:t>
            </a:r>
          </a:p>
          <a:p>
            <a:pPr marL="571500" indent="-571500" rtl="0">
              <a:buFont typeface="+mj-lt"/>
              <a:buAutoNum type="romanUcPeriod"/>
            </a:pPr>
            <a:r>
              <a:rPr lang="fr-MA" sz="2800" dirty="0">
                <a:latin typeface="Cambria Math" panose="02040503050406030204" pitchFamily="18" charset="0"/>
                <a:ea typeface="Cambria Math" panose="02040503050406030204" pitchFamily="18" charset="0"/>
              </a:rPr>
              <a:t>EM-Algorithme en pratique.</a:t>
            </a:r>
          </a:p>
          <a:p>
            <a:pPr marL="571500" indent="-571500" rtl="0">
              <a:buFont typeface="+mj-lt"/>
              <a:buAutoNum type="romanUcPeriod"/>
            </a:pPr>
            <a:r>
              <a:rPr lang="fr-MA" dirty="0">
                <a:latin typeface="Cambria Math" panose="02040503050406030204" pitchFamily="18" charset="0"/>
                <a:ea typeface="Cambria Math" panose="02040503050406030204" pitchFamily="18" charset="0"/>
              </a:rPr>
              <a:t>Comparaison entre K-</a:t>
            </a:r>
            <a:r>
              <a:rPr lang="fr-MA" dirty="0" err="1">
                <a:latin typeface="Cambria Math" panose="02040503050406030204" pitchFamily="18" charset="0"/>
                <a:ea typeface="Cambria Math" panose="02040503050406030204" pitchFamily="18" charset="0"/>
              </a:rPr>
              <a:t>means</a:t>
            </a:r>
            <a:r>
              <a:rPr lang="fr-MA" dirty="0">
                <a:latin typeface="Cambria Math" panose="02040503050406030204" pitchFamily="18" charset="0"/>
                <a:ea typeface="Cambria Math" panose="02040503050406030204" pitchFamily="18" charset="0"/>
              </a:rPr>
              <a:t> et l’algorithme-EM.</a:t>
            </a:r>
            <a:endParaRPr lang="en-GB"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350"/>
                                        <p:tgtEl>
                                          <p:spTgt spid="14">
                                            <p:txEl>
                                              <p:pRg st="0" end="0"/>
                                            </p:txEl>
                                          </p:spTgt>
                                        </p:tgtEl>
                                      </p:cBhvr>
                                    </p:animEffect>
                                  </p:childTnLst>
                                </p:cTn>
                              </p:par>
                            </p:childTnLst>
                          </p:cTn>
                        </p:par>
                        <p:par>
                          <p:cTn id="8" fill="hold">
                            <p:stCondLst>
                              <p:cond delay="350"/>
                            </p:stCondLst>
                            <p:childTnLst>
                              <p:par>
                                <p:cTn id="9" presetID="10" presetClass="entr" presetSubtype="0" fill="hold" grpId="0" nodeType="after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Effect transition="in" filter="fade">
                                      <p:cBhvr>
                                        <p:cTn id="11" dur="350"/>
                                        <p:tgtEl>
                                          <p:spTgt spid="14">
                                            <p:txEl>
                                              <p:pRg st="1" end="1"/>
                                            </p:txEl>
                                          </p:spTgt>
                                        </p:tgtEl>
                                      </p:cBhvr>
                                    </p:animEffect>
                                  </p:childTnLst>
                                </p:cTn>
                              </p:par>
                            </p:childTnLst>
                          </p:cTn>
                        </p:par>
                        <p:par>
                          <p:cTn id="12" fill="hold">
                            <p:stCondLst>
                              <p:cond delay="700"/>
                            </p:stCondLst>
                            <p:childTnLst>
                              <p:par>
                                <p:cTn id="13" presetID="10" presetClass="entr" presetSubtype="0" fill="hold" grpId="0" nodeType="after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fade">
                                      <p:cBhvr>
                                        <p:cTn id="15" dur="350"/>
                                        <p:tgtEl>
                                          <p:spTgt spid="14">
                                            <p:txEl>
                                              <p:pRg st="2" end="2"/>
                                            </p:txEl>
                                          </p:spTgt>
                                        </p:tgtEl>
                                      </p:cBhvr>
                                    </p:animEffect>
                                  </p:childTnLst>
                                </p:cTn>
                              </p:par>
                            </p:childTnLst>
                          </p:cTn>
                        </p:par>
                        <p:par>
                          <p:cTn id="16" fill="hold">
                            <p:stCondLst>
                              <p:cond delay="1050"/>
                            </p:stCondLst>
                            <p:childTnLst>
                              <p:par>
                                <p:cTn id="17" presetID="10" presetClass="entr" presetSubtype="0" fill="hold" grpId="0" nodeType="after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Effect transition="in" filter="fade">
                                      <p:cBhvr>
                                        <p:cTn id="19" dur="350"/>
                                        <p:tgtEl>
                                          <p:spTgt spid="14">
                                            <p:txEl>
                                              <p:pRg st="3" end="3"/>
                                            </p:txEl>
                                          </p:spTgt>
                                        </p:tgtEl>
                                      </p:cBhvr>
                                    </p:animEffect>
                                  </p:childTnLst>
                                </p:cTn>
                              </p:par>
                            </p:childTnLst>
                          </p:cTn>
                        </p:par>
                        <p:par>
                          <p:cTn id="20" fill="hold">
                            <p:stCondLst>
                              <p:cond delay="1400"/>
                            </p:stCondLst>
                            <p:childTnLst>
                              <p:par>
                                <p:cTn id="21" presetID="10" presetClass="entr" presetSubtype="0" fill="hold" grpId="0" nodeType="after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Effect transition="in" filter="fade">
                                      <p:cBhvr>
                                        <p:cTn id="23" dur="350"/>
                                        <p:tgtEl>
                                          <p:spTgt spid="14">
                                            <p:txEl>
                                              <p:pRg st="4" end="4"/>
                                            </p:txEl>
                                          </p:spTgt>
                                        </p:tgtEl>
                                      </p:cBhvr>
                                    </p:animEffect>
                                  </p:childTnLst>
                                </p:cTn>
                              </p:par>
                            </p:childTnLst>
                          </p:cTn>
                        </p:par>
                        <p:par>
                          <p:cTn id="24" fill="hold">
                            <p:stCondLst>
                              <p:cond delay="1750"/>
                            </p:stCondLst>
                            <p:childTnLst>
                              <p:par>
                                <p:cTn id="25" presetID="10" presetClass="entr" presetSubtype="0" fill="hold" grpId="0" nodeType="after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Effect transition="in" filter="fade">
                                      <p:cBhvr>
                                        <p:cTn id="27" dur="350"/>
                                        <p:tgtEl>
                                          <p:spTgt spid="14">
                                            <p:txEl>
                                              <p:pRg st="5" end="5"/>
                                            </p:txEl>
                                          </p:spTgt>
                                        </p:tgtEl>
                                      </p:cBhvr>
                                    </p:animEffect>
                                  </p:childTnLst>
                                </p:cTn>
                              </p:par>
                            </p:childTnLst>
                          </p:cTn>
                        </p:par>
                        <p:par>
                          <p:cTn id="28" fill="hold">
                            <p:stCondLst>
                              <p:cond delay="2100"/>
                            </p:stCondLst>
                            <p:childTnLst>
                              <p:par>
                                <p:cTn id="29" presetID="10" presetClass="entr" presetSubtype="0" fill="hold" grpId="0" nodeType="after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Effect transition="in" filter="fade">
                                      <p:cBhvr>
                                        <p:cTn id="31" dur="35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4198" y="1844824"/>
            <a:ext cx="7000428" cy="2088232"/>
          </a:xfrm>
        </p:spPr>
        <p:txBody>
          <a:bodyPr rtlCol="0">
            <a:normAutofit/>
          </a:bodyPr>
          <a:lstStyle/>
          <a:p>
            <a:pPr algn="ctr" rtl="0"/>
            <a:r>
              <a:rPr lang="fr-MA" sz="7200" dirty="0">
                <a:latin typeface="Cambria Math" panose="02040503050406030204" pitchFamily="18" charset="0"/>
                <a:ea typeface="Cambria Math" panose="02040503050406030204" pitchFamily="18" charset="0"/>
              </a:rPr>
              <a:t>Merci Pour Votre Attention </a:t>
            </a:r>
          </a:p>
        </p:txBody>
      </p:sp>
      <p:sp>
        <p:nvSpPr>
          <p:cNvPr id="3" name="Smiley Face 2">
            <a:extLst>
              <a:ext uri="{FF2B5EF4-FFF2-40B4-BE49-F238E27FC236}">
                <a16:creationId xmlns:a16="http://schemas.microsoft.com/office/drawing/2014/main" id="{0A50F252-9D7B-DB05-D24A-299B27F6FDA0}"/>
              </a:ext>
            </a:extLst>
          </p:cNvPr>
          <p:cNvSpPr/>
          <p:nvPr/>
        </p:nvSpPr>
        <p:spPr>
          <a:xfrm>
            <a:off x="5770376" y="4005064"/>
            <a:ext cx="648072" cy="648072"/>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80B1D0-C7F0-488E-BAB0-16F4589D3EBB}"/>
              </a:ext>
            </a:extLst>
          </p:cNvPr>
          <p:cNvSpPr>
            <a:spLocks noGrp="1"/>
          </p:cNvSpPr>
          <p:nvPr>
            <p:ph type="title"/>
          </p:nvPr>
        </p:nvSpPr>
        <p:spPr>
          <a:xfrm>
            <a:off x="1504240" y="247594"/>
            <a:ext cx="9782801" cy="876412"/>
          </a:xfrm>
        </p:spPr>
        <p:txBody>
          <a:bodyPr>
            <a:normAutofit/>
          </a:bodyPr>
          <a:lstStyle/>
          <a:p>
            <a:pPr algn="ctr"/>
            <a:r>
              <a:rPr lang="fr-MA" sz="5400" dirty="0">
                <a:latin typeface="Cambria Math" panose="02040503050406030204" pitchFamily="18" charset="0"/>
                <a:ea typeface="Cambria Math" panose="02040503050406030204" pitchFamily="18" charset="0"/>
              </a:rPr>
              <a:t>I. Introduction</a:t>
            </a:r>
          </a:p>
        </p:txBody>
      </p:sp>
      <p:sp>
        <p:nvSpPr>
          <p:cNvPr id="5" name="Content Placeholder 4">
            <a:extLst>
              <a:ext uri="{FF2B5EF4-FFF2-40B4-BE49-F238E27FC236}">
                <a16:creationId xmlns:a16="http://schemas.microsoft.com/office/drawing/2014/main" id="{190706B9-2B9D-43E3-4069-F011714C5102}"/>
              </a:ext>
            </a:extLst>
          </p:cNvPr>
          <p:cNvSpPr>
            <a:spLocks noGrp="1"/>
          </p:cNvSpPr>
          <p:nvPr>
            <p:ph idx="1"/>
          </p:nvPr>
        </p:nvSpPr>
        <p:spPr/>
        <p:txBody>
          <a:bodyPr>
            <a:normAutofit/>
          </a:bodyPr>
          <a:lstStyle/>
          <a:p>
            <a:pPr marL="0" indent="0" algn="just">
              <a:lnSpc>
                <a:spcPct val="100000"/>
              </a:lnSpc>
              <a:buNone/>
            </a:pPr>
            <a:r>
              <a:rPr lang="fr-FR" sz="3200" dirty="0">
                <a:latin typeface="Cambria Math" panose="02040503050406030204" pitchFamily="18" charset="0"/>
                <a:ea typeface="Cambria Math" panose="02040503050406030204" pitchFamily="18" charset="0"/>
              </a:rPr>
              <a:t>L’algorithme Expectation-</a:t>
            </a:r>
            <a:r>
              <a:rPr lang="fr-FR" sz="3200" dirty="0" err="1">
                <a:latin typeface="Cambria Math" panose="02040503050406030204" pitchFamily="18" charset="0"/>
                <a:ea typeface="Cambria Math" panose="02040503050406030204" pitchFamily="18" charset="0"/>
              </a:rPr>
              <a:t>Maximization</a:t>
            </a:r>
            <a:r>
              <a:rPr lang="fr-FR" sz="3200" dirty="0">
                <a:latin typeface="Cambria Math" panose="02040503050406030204" pitchFamily="18" charset="0"/>
                <a:ea typeface="Cambria Math" panose="02040503050406030204" pitchFamily="18" charset="0"/>
              </a:rPr>
              <a:t> (EM) est une méthode pour estimer les paramètres dans des modèles avec des variables non observées. Des exemples classiques d’applications se trouvent dans le clustering basé sur des modèles de mélange Gaussien. EM signifie Expectation-</a:t>
            </a:r>
            <a:r>
              <a:rPr lang="fr-FR" sz="3200" dirty="0" err="1">
                <a:latin typeface="Cambria Math" panose="02040503050406030204" pitchFamily="18" charset="0"/>
                <a:ea typeface="Cambria Math" panose="02040503050406030204" pitchFamily="18" charset="0"/>
              </a:rPr>
              <a:t>Maximization</a:t>
            </a:r>
            <a:r>
              <a:rPr lang="fr-FR" sz="3200" dirty="0">
                <a:latin typeface="Cambria Math" panose="02040503050406030204" pitchFamily="18" charset="0"/>
                <a:ea typeface="Cambria Math" panose="02040503050406030204" pitchFamily="18" charset="0"/>
              </a:rPr>
              <a:t>, et il décrit une méthode itérative qui maximise une valeur attendue à chaque itération.</a:t>
            </a:r>
            <a:endParaRPr lang="fr-MA" sz="3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8602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5" y="260648"/>
            <a:ext cx="9782801" cy="874936"/>
          </a:xfrm>
        </p:spPr>
        <p:txBody>
          <a:bodyPr rtlCol="0">
            <a:normAutofit/>
          </a:bodyPr>
          <a:lstStyle/>
          <a:p>
            <a:pPr algn="ctr"/>
            <a:r>
              <a:rPr lang="fr-MA" sz="5400" b="0" i="0" dirty="0">
                <a:effectLst/>
                <a:latin typeface="Cambria Math" panose="02040503050406030204" pitchFamily="18" charset="0"/>
                <a:ea typeface="Cambria Math" panose="02040503050406030204" pitchFamily="18" charset="0"/>
              </a:rPr>
              <a:t>II. Modèle de Mélange Gaussien</a:t>
            </a: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593435" y="1217737"/>
                <a:ext cx="9782801" cy="5400600"/>
              </a:xfrm>
            </p:spPr>
            <p:txBody>
              <a:bodyPr rtlCol="0">
                <a:normAutofit fontScale="92500" lnSpcReduction="10000"/>
              </a:bodyPr>
              <a:lstStyle/>
              <a:p>
                <a:pPr marL="0" indent="0" rtl="0">
                  <a:lnSpc>
                    <a:spcPct val="110000"/>
                  </a:lnSpc>
                  <a:buNone/>
                </a:pPr>
                <a:r>
                  <a:rPr lang="fr-FR" sz="2400" dirty="0">
                    <a:latin typeface="Cambria Math" panose="02040503050406030204" pitchFamily="18" charset="0"/>
                    <a:ea typeface="Cambria Math" panose="02040503050406030204" pitchFamily="18" charset="0"/>
                  </a:rPr>
                  <a:t>Supposons qu'il existe une variable aléatoire latente </a:t>
                </a:r>
                <a14:m>
                  <m:oMath xmlns:m="http://schemas.openxmlformats.org/officeDocument/2006/math">
                    <m:r>
                      <a:rPr lang="fr-FR" sz="2400" i="1" dirty="0" smtClean="0">
                        <a:latin typeface="Cambria Math" panose="02040503050406030204" pitchFamily="18" charset="0"/>
                        <a:ea typeface="Cambria Math" panose="02040503050406030204" pitchFamily="18" charset="0"/>
                      </a:rPr>
                      <m:t>𝑍</m:t>
                    </m:r>
                  </m:oMath>
                </a14:m>
                <a:r>
                  <a:rPr lang="fr-FR" sz="2400" dirty="0">
                    <a:latin typeface="Cambria Math" panose="02040503050406030204" pitchFamily="18" charset="0"/>
                    <a:ea typeface="Cambria Math" panose="02040503050406030204" pitchFamily="18" charset="0"/>
                  </a:rPr>
                  <a:t> , aux points </a:t>
                </a:r>
                <a14:m>
                  <m:oMath xmlns:m="http://schemas.openxmlformats.org/officeDocument/2006/math">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𝑥</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m:t>
                    </m:r>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r>
                      <a:rPr lang="fr-FR" sz="2400" i="1" dirty="0" smtClean="0">
                        <a:latin typeface="Cambria Math" panose="02040503050406030204" pitchFamily="18" charset="0"/>
                        <a:ea typeface="Cambria Math" panose="02040503050406030204" pitchFamily="18" charset="0"/>
                      </a:rPr>
                      <m:t> </m:t>
                    </m:r>
                  </m:oMath>
                </a14:m>
                <a:r>
                  <a:rPr lang="fr-FR" sz="2400" dirty="0">
                    <a:latin typeface="Cambria Math" panose="02040503050406030204" pitchFamily="18" charset="0"/>
                    <a:ea typeface="Cambria Math" panose="02040503050406030204" pitchFamily="18" charset="0"/>
                  </a:rPr>
                  <a:t>sont distribués:</a:t>
                </a:r>
              </a:p>
              <a:p>
                <a:pPr marL="0" indent="0" algn="ctr">
                  <a:lnSpc>
                    <a:spcPct val="110000"/>
                  </a:lnSpc>
                  <a:buNone/>
                </a:pPr>
                <a14:m>
                  <m:oMath xmlns:m="http://schemas.openxmlformats.org/officeDocument/2006/math">
                    <m:r>
                      <a:rPr lang="en-US" sz="2400" b="0" i="1" dirty="0" smtClean="0">
                        <a:latin typeface="Cambria Math" panose="02040503050406030204" pitchFamily="18" charset="0"/>
                        <a:ea typeface="Cambria Math" panose="02040503050406030204" pitchFamily="18" charset="0"/>
                      </a:rPr>
                      <m:t>𝑃</m:t>
                    </m:r>
                    <m:r>
                      <a:rPr lang="en-US" sz="2400" b="0" i="1" dirty="0" smtClean="0">
                        <a:latin typeface="Cambria Math" panose="02040503050406030204" pitchFamily="18" charset="0"/>
                        <a:ea typeface="Cambria Math" panose="02040503050406030204" pitchFamily="18" charset="0"/>
                      </a:rPr>
                      <m:t>(</m:t>
                    </m:r>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𝑥</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m:t>
                    </m:r>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m:t>
                    </m:r>
                  </m:oMath>
                </a14:m>
                <a:r>
                  <a:rPr lang="en-GB" sz="2400" dirty="0">
                    <a:latin typeface="Cambria Math" panose="02040503050406030204" pitchFamily="18" charset="0"/>
                    <a:ea typeface="Cambria Math" panose="02040503050406030204" pitchFamily="18" charset="0"/>
                  </a:rPr>
                  <a:t>= </a:t>
                </a:r>
                <a14:m>
                  <m:oMath xmlns:m="http://schemas.openxmlformats.org/officeDocument/2006/math">
                    <m:r>
                      <a:rPr lang="en-US" sz="2400" i="1" dirty="0">
                        <a:latin typeface="Cambria Math" panose="02040503050406030204" pitchFamily="18" charset="0"/>
                        <a:ea typeface="Cambria Math" panose="02040503050406030204" pitchFamily="18" charset="0"/>
                      </a:rPr>
                      <m:t>𝑃</m:t>
                    </m:r>
                    <m:d>
                      <m:dPr>
                        <m:endChr m:val="|"/>
                        <m:ctrlPr>
                          <a:rPr lang="en-US" sz="2400" i="1" dirty="0">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𝑥</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e>
                    </m:d>
                    <m:r>
                      <a:rPr lang="en-US" sz="2400" b="0" i="1" dirty="0" smtClean="0">
                        <a:latin typeface="Cambria Math" panose="02040503050406030204" pitchFamily="18" charset="0"/>
                        <a:ea typeface="Cambria Math" panose="02040503050406030204" pitchFamily="18" charset="0"/>
                      </a:rPr>
                      <m:t> </m:t>
                    </m:r>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𝑃</m:t>
                    </m:r>
                    <m:r>
                      <a:rPr lang="en-US" sz="2400" i="1" dirty="0">
                        <a:latin typeface="Cambria Math" panose="02040503050406030204" pitchFamily="18" charset="0"/>
                        <a:ea typeface="Cambria Math" panose="02040503050406030204" pitchFamily="18" charset="0"/>
                      </a:rPr>
                      <m:t>(</m:t>
                    </m:r>
                    <m:sSup>
                      <m:sSupPr>
                        <m:ctrlPr>
                          <a:rPr lang="fr-FR" sz="2400" i="1" dirty="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b="0" i="1" dirty="0" smtClean="0">
                        <a:latin typeface="Cambria Math" panose="02040503050406030204" pitchFamily="18" charset="0"/>
                        <a:ea typeface="Cambria Math" panose="02040503050406030204" pitchFamily="18" charset="0"/>
                      </a:rPr>
                      <m:t>)</m:t>
                    </m:r>
                  </m:oMath>
                </a14:m>
                <a:endParaRPr lang="en-GB" dirty="0">
                  <a:latin typeface="Cambria Math" panose="02040503050406030204" pitchFamily="18" charset="0"/>
                  <a:ea typeface="Cambria Math" panose="02040503050406030204" pitchFamily="18" charset="0"/>
                </a:endParaRPr>
              </a:p>
              <a:p>
                <a:pPr marL="0" indent="0">
                  <a:lnSpc>
                    <a:spcPct val="110000"/>
                  </a:lnSpc>
                  <a:buNone/>
                </a:pPr>
                <a:r>
                  <a:rPr lang="fr-MA" sz="2400" dirty="0">
                    <a:latin typeface="Cambria Math" panose="02040503050406030204" pitchFamily="18" charset="0"/>
                    <a:ea typeface="Cambria Math" panose="02040503050406030204" pitchFamily="18" charset="0"/>
                  </a:rPr>
                  <a:t>Où :                                               </a:t>
                </a:r>
                <a14:m>
                  <m:oMath xmlns:m="http://schemas.openxmlformats.org/officeDocument/2006/math">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 </m:t>
                    </m:r>
                    <m:r>
                      <a:rPr lang="en-US" sz="2400" b="0" i="1" dirty="0" smtClean="0">
                        <a:latin typeface="Cambria Math" panose="02040503050406030204" pitchFamily="18" charset="0"/>
                        <a:ea typeface="Cambria Math" panose="02040503050406030204" pitchFamily="18" charset="0"/>
                      </a:rPr>
                      <m:t>𝑀𝑢𝑙𝑡𝑖𝑛𝑜𝑚𝑖𝑎𝑙𝑒</m:t>
                    </m:r>
                    <m:d>
                      <m:dPr>
                        <m:ctrlPr>
                          <a:rPr lang="en-US" sz="2400" b="0" i="1" dirty="0" smtClean="0">
                            <a:latin typeface="Cambria Math" panose="02040503050406030204" pitchFamily="18" charset="0"/>
                            <a:ea typeface="Cambria Math" panose="02040503050406030204" pitchFamily="18" charset="0"/>
                          </a:rPr>
                        </m:ctrlPr>
                      </m:dPr>
                      <m:e>
                        <m:r>
                          <a:rPr lang="el-GR" sz="2400" b="0" i="1" dirty="0" smtClean="0">
                            <a:latin typeface="Cambria Math" panose="02040503050406030204" pitchFamily="18" charset="0"/>
                            <a:ea typeface="Cambria Math" panose="02040503050406030204" pitchFamily="18" charset="0"/>
                          </a:rPr>
                          <m:t>𝛷</m:t>
                        </m:r>
                      </m:e>
                    </m:d>
                  </m:oMath>
                </a14:m>
                <a:endParaRPr lang="en-US" b="0" i="1" dirty="0">
                  <a:latin typeface="Cambria Math" panose="02040503050406030204" pitchFamily="18" charset="0"/>
                  <a:ea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fr-FR" sz="2400" i="1" dirty="0" smtClean="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𝑥</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b="0" i="1" dirty="0" smtClean="0">
                          <a:latin typeface="Cambria Math" panose="02040503050406030204" pitchFamily="18" charset="0"/>
                          <a:ea typeface="Cambria Math" panose="02040503050406030204" pitchFamily="18" charset="0"/>
                        </a:rPr>
                        <m:t>|</m:t>
                      </m:r>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𝑗</m:t>
                      </m:r>
                      <m:r>
                        <a:rPr lang="en-US" sz="2400" b="0" i="1" dirty="0" smtClean="0">
                          <a:latin typeface="Cambria Math" panose="02040503050406030204" pitchFamily="18" charset="0"/>
                          <a:ea typeface="Cambria Math" panose="02040503050406030204" pitchFamily="18" charset="0"/>
                        </a:rPr>
                        <m:t> ~ </m:t>
                      </m:r>
                      <m:r>
                        <a:rPr lang="en-US" sz="2400" b="0" i="1" dirty="0" smtClean="0">
                          <a:latin typeface="Cambria Math" panose="02040503050406030204" pitchFamily="18" charset="0"/>
                          <a:ea typeface="Cambria Math" panose="02040503050406030204" pitchFamily="18" charset="0"/>
                        </a:rPr>
                        <m:t>𝑁</m:t>
                      </m:r>
                      <m:r>
                        <a:rPr lang="en-US" sz="2400" b="0" i="1" dirty="0" smtClean="0">
                          <a:latin typeface="Cambria Math" panose="02040503050406030204" pitchFamily="18" charset="0"/>
                          <a:ea typeface="Cambria Math" panose="02040503050406030204" pitchFamily="18" charset="0"/>
                        </a:rPr>
                        <m:t>(</m:t>
                      </m:r>
                      <m:sSub>
                        <m:sSubPr>
                          <m:ctrlPr>
                            <a:rPr lang="fr-FR" sz="2400" i="1" dirty="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𝜇</m:t>
                          </m:r>
                        </m:e>
                        <m:sub>
                          <m:r>
                            <a:rPr lang="en-US" sz="2400" b="0" i="1" dirty="0" smtClean="0">
                              <a:latin typeface="Cambria Math" panose="02040503050406030204" pitchFamily="18" charset="0"/>
                              <a:ea typeface="Cambria Math" panose="02040503050406030204" pitchFamily="18" charset="0"/>
                            </a:rPr>
                            <m:t>𝑗</m:t>
                          </m:r>
                        </m:sub>
                      </m:sSub>
                      <m:r>
                        <a:rPr lang="en-US" sz="2400" i="1" dirty="0">
                          <a:latin typeface="Cambria Math" panose="02040503050406030204" pitchFamily="18" charset="0"/>
                          <a:ea typeface="Cambria Math" panose="02040503050406030204" pitchFamily="18" charset="0"/>
                        </a:rPr>
                        <m:t>,</m:t>
                      </m:r>
                      <m:sSub>
                        <m:sSubPr>
                          <m:ctrlPr>
                            <a:rPr lang="fr-FR" sz="2400" i="1" dirty="0">
                              <a:latin typeface="Cambria Math" panose="02040503050406030204" pitchFamily="18" charset="0"/>
                              <a:ea typeface="Cambria Math" panose="02040503050406030204" pitchFamily="18" charset="0"/>
                            </a:rPr>
                          </m:ctrlPr>
                        </m:sSubPr>
                        <m:e>
                          <m:r>
                            <m:rPr>
                              <m:sty m:val="p"/>
                            </m:rPr>
                            <a:rPr lang="el-GR" sz="2400" i="1" dirty="0">
                              <a:latin typeface="Cambria Math" panose="02040503050406030204" pitchFamily="18" charset="0"/>
                              <a:ea typeface="Cambria Math" panose="02040503050406030204" pitchFamily="18" charset="0"/>
                            </a:rPr>
                            <m:t>Σ</m:t>
                          </m:r>
                        </m:e>
                        <m:sub>
                          <m:r>
                            <a:rPr lang="en-US" sz="2400" b="0" i="1" dirty="0" smtClean="0">
                              <a:latin typeface="Cambria Math" panose="02040503050406030204" pitchFamily="18" charset="0"/>
                              <a:ea typeface="Cambria Math" panose="02040503050406030204" pitchFamily="18" charset="0"/>
                            </a:rPr>
                            <m:t>𝑗</m:t>
                          </m:r>
                        </m:sub>
                      </m:sSub>
                      <m:r>
                        <a:rPr lang="en-US" sz="2400" b="0" i="1" dirty="0" smtClean="0">
                          <a:latin typeface="Cambria Math" panose="02040503050406030204" pitchFamily="18" charset="0"/>
                          <a:ea typeface="Cambria Math" panose="02040503050406030204" pitchFamily="18" charset="0"/>
                        </a:rPr>
                        <m:t>)</m:t>
                      </m:r>
                    </m:oMath>
                  </m:oMathPara>
                </a14:m>
                <a:endParaRPr lang="en-GB" dirty="0">
                  <a:latin typeface="Cambria Math" panose="02040503050406030204" pitchFamily="18" charset="0"/>
                  <a:ea typeface="Cambria Math" panose="02040503050406030204" pitchFamily="18" charset="0"/>
                </a:endParaRPr>
              </a:p>
              <a:p>
                <a:pPr marL="0" indent="0">
                  <a:lnSpc>
                    <a:spcPct val="110000"/>
                  </a:lnSpc>
                  <a:buNone/>
                </a:pPr>
                <a:r>
                  <a:rPr lang="fr-FR" sz="2400" dirty="0">
                    <a:latin typeface="Cambria Math" panose="02040503050406030204" pitchFamily="18" charset="0"/>
                    <a:ea typeface="Cambria Math" panose="02040503050406030204" pitchFamily="18" charset="0"/>
                  </a:rPr>
                  <a:t>Si nous connaissons les </a:t>
                </a:r>
                <a14:m>
                  <m:oMath xmlns:m="http://schemas.openxmlformats.org/officeDocument/2006/math">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oMath>
                </a14:m>
                <a:r>
                  <a:rPr lang="fr-FR" sz="2400" dirty="0">
                    <a:latin typeface="Cambria Math" panose="02040503050406030204" pitchFamily="18" charset="0"/>
                    <a:ea typeface="Cambria Math" panose="02040503050406030204" pitchFamily="18" charset="0"/>
                  </a:rPr>
                  <a:t>, nous pouvons utiliser EMV:</a:t>
                </a:r>
              </a:p>
              <a:p>
                <a:pPr marL="0" indent="0">
                  <a:lnSpc>
                    <a:spcPct val="11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𝑙</m:t>
                      </m:r>
                      <m:d>
                        <m:dPr>
                          <m:ctrlPr>
                            <a:rPr lang="en-US" sz="2400" b="0" i="1" smtClean="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 </m:t>
                      </m:r>
                      <m:nary>
                        <m:naryPr>
                          <m:chr m:val="∑"/>
                          <m:limLoc m:val="subSup"/>
                          <m:ctrlPr>
                            <a:rPr lang="en-US" sz="2400" b="0" i="1" smtClean="0">
                              <a:latin typeface="Cambria Math" panose="02040503050406030204" pitchFamily="18" charset="0"/>
                              <a:ea typeface="Cambria Math" panose="02040503050406030204" pitchFamily="18" charset="0"/>
                            </a:rPr>
                          </m:ctrlPr>
                        </m:naryPr>
                        <m:sub>
                          <m:r>
                            <m:rPr>
                              <m:brk m:alnAt="25"/>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log</m:t>
                              </m:r>
                            </m:fName>
                            <m:e>
                              <m:r>
                                <a:rPr lang="en-US" sz="2400" i="1" dirty="0">
                                  <a:latin typeface="Cambria Math" panose="02040503050406030204" pitchFamily="18" charset="0"/>
                                  <a:ea typeface="Cambria Math" panose="02040503050406030204" pitchFamily="18" charset="0"/>
                                </a:rPr>
                                <m:t>𝑃</m:t>
                              </m:r>
                              <m:d>
                                <m:dPr>
                                  <m:endChr m:val="|"/>
                                  <m:ctrlPr>
                                    <a:rPr lang="en-US" sz="2400" i="1" dirty="0">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𝑥</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e>
                              </m:d>
                              <m:r>
                                <a:rPr lang="en-US" sz="2400" b="0" i="1" dirty="0" smtClean="0">
                                  <a:latin typeface="Cambria Math" panose="02040503050406030204" pitchFamily="18" charset="0"/>
                                  <a:ea typeface="Cambria Math" panose="02040503050406030204" pitchFamily="18" charset="0"/>
                                </a:rPr>
                                <m:t> </m:t>
                              </m:r>
                              <m:r>
                                <a:rPr lang="en-US" sz="2400" b="0" i="1" dirty="0"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e>
                          </m:func>
                        </m:e>
                      </m:nary>
                    </m:oMath>
                  </m:oMathPara>
                </a14:m>
                <a:endParaRPr lang="en-GB" dirty="0">
                  <a:latin typeface="Cambria Math" panose="02040503050406030204" pitchFamily="18" charset="0"/>
                  <a:ea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ea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𝑗</m:t>
                          </m:r>
                        </m:sub>
                      </m:sSub>
                      <m:r>
                        <a:rPr lang="en-US" sz="2400" b="0" i="1" smtClean="0">
                          <a:latin typeface="Cambria Math" panose="02040503050406030204" pitchFamily="18" charset="0"/>
                          <a:ea typeface="Cambria Math" panose="02040503050406030204" pitchFamily="18" charset="0"/>
                        </a:rPr>
                        <m:t>=</m:t>
                      </m:r>
                      <m:nary>
                        <m:naryPr>
                          <m:chr m:val="∑"/>
                          <m:limLoc m:val="subSup"/>
                          <m:ctrlPr>
                            <a:rPr lang="en-US" sz="2400" i="1">
                              <a:latin typeface="Cambria Math" panose="02040503050406030204" pitchFamily="18" charset="0"/>
                              <a:ea typeface="Cambria Math" panose="02040503050406030204" pitchFamily="18" charset="0"/>
                            </a:rPr>
                          </m:ctrlPr>
                        </m:naryPr>
                        <m:sub>
                          <m:r>
                            <m:rPr>
                              <m:brk m:alnAt="25"/>
                            </m:rP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f>
                            <m:fPr>
                              <m:ctrlPr>
                                <a:rPr lang="en-US" sz="240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ℒ</m:t>
                              </m:r>
                              <m:d>
                                <m:dPr>
                                  <m:begChr m:val="{"/>
                                  <m:endChr m:val="}"/>
                                  <m:ctrlPr>
                                    <a:rPr lang="en-US" sz="2400" i="1">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𝑗</m:t>
                                  </m:r>
                                </m:e>
                              </m:d>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𝑋</m:t>
                                  </m:r>
                                </m:e>
                                <m:sup>
                                  <m:r>
                                    <a:rPr lang="en-US" sz="2400" i="1" dirty="0">
                                      <a:latin typeface="Cambria Math" panose="02040503050406030204" pitchFamily="18" charset="0"/>
                                      <a:ea typeface="Cambria Math" panose="02040503050406030204" pitchFamily="18" charset="0"/>
                                    </a:rPr>
                                    <m:t>𝑖</m:t>
                                  </m:r>
                                </m:sup>
                              </m:sSup>
                            </m:num>
                            <m:den>
                              <m:nary>
                                <m:naryPr>
                                  <m:chr m:val="∑"/>
                                  <m:limLoc m:val="subSup"/>
                                  <m:ctrlPr>
                                    <a:rPr lang="en-US" sz="2400" i="1" smtClean="0">
                                      <a:latin typeface="Cambria Math" panose="02040503050406030204" pitchFamily="18" charset="0"/>
                                      <a:ea typeface="Cambria Math" panose="02040503050406030204" pitchFamily="18" charset="0"/>
                                    </a:rPr>
                                  </m:ctrlPr>
                                </m:naryPr>
                                <m:sub>
                                  <m:r>
                                    <m:rPr>
                                      <m:brk m:alnAt="25"/>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r>
                                    <a:rPr lang="en-US" sz="2400" i="1">
                                      <a:latin typeface="Cambria Math" panose="02040503050406030204" pitchFamily="18" charset="0"/>
                                      <a:ea typeface="Cambria Math" panose="02040503050406030204" pitchFamily="18" charset="0"/>
                                    </a:rPr>
                                    <m:t>ℒ</m:t>
                                  </m:r>
                                  <m:d>
                                    <m:dPr>
                                      <m:begChr m:val="{"/>
                                      <m:endChr m:val="}"/>
                                      <m:ctrlPr>
                                        <a:rPr lang="en-US" sz="2400" i="1">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𝑗</m:t>
                                      </m:r>
                                    </m:e>
                                  </m:d>
                                </m:e>
                              </m:nary>
                            </m:den>
                          </m:f>
                        </m:e>
                      </m:nary>
                    </m:oMath>
                  </m:oMathPara>
                </a14:m>
                <a:endParaRPr lang="en-GB" dirty="0">
                  <a:latin typeface="Cambria Math" panose="02040503050406030204" pitchFamily="18" charset="0"/>
                  <a:ea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ea typeface="Cambria Math" panose="02040503050406030204" pitchFamily="18" charset="0"/>
                            </a:rPr>
                          </m:ctrlPr>
                        </m:sSubPr>
                        <m:e>
                          <m:r>
                            <m:rPr>
                              <m:sty m:val="p"/>
                            </m:rPr>
                            <a:rPr lang="el-GR" sz="2400" i="1" smtClean="0">
                              <a:latin typeface="Cambria Math" panose="02040503050406030204" pitchFamily="18" charset="0"/>
                              <a:ea typeface="Cambria Math" panose="02040503050406030204" pitchFamily="18" charset="0"/>
                            </a:rPr>
                            <m:t>Σ</m:t>
                          </m:r>
                        </m:e>
                        <m:sub>
                          <m:r>
                            <a:rPr lang="en-US" sz="2400" i="1">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nary>
                            <m:naryPr>
                              <m:chr m:val="∑"/>
                              <m:limLoc m:val="subSup"/>
                              <m:ctrlPr>
                                <a:rPr lang="en-US" sz="2400" i="1">
                                  <a:latin typeface="Cambria Math" panose="02040503050406030204" pitchFamily="18" charset="0"/>
                                  <a:ea typeface="Cambria Math" panose="02040503050406030204" pitchFamily="18" charset="0"/>
                                </a:rPr>
                              </m:ctrlPr>
                            </m:naryPr>
                            <m:sub>
                              <m:r>
                                <m:rPr>
                                  <m:brk m:alnAt="25"/>
                                </m:rP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r>
                                <a:rPr lang="en-US" sz="2400" i="1">
                                  <a:latin typeface="Cambria Math" panose="02040503050406030204" pitchFamily="18" charset="0"/>
                                  <a:ea typeface="Cambria Math" panose="02040503050406030204" pitchFamily="18" charset="0"/>
                                </a:rPr>
                                <m:t>ℒ</m:t>
                              </m:r>
                              <m:d>
                                <m:dPr>
                                  <m:begChr m:val="{"/>
                                  <m:endChr m:val="}"/>
                                  <m:ctrlPr>
                                    <a:rPr lang="en-US" sz="2400" i="1">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𝑗</m:t>
                                  </m:r>
                                </m:e>
                              </m:d>
                            </m:e>
                          </m:nary>
                          <m:d>
                            <m:dPr>
                              <m:ctrlPr>
                                <a:rPr lang="en-US" sz="2400" i="1">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𝑥</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𝑗</m:t>
                                  </m:r>
                                </m:sub>
                              </m:sSub>
                            </m:e>
                          </m:d>
                          <m:sSup>
                            <m:sSupPr>
                              <m:ctrlPr>
                                <a:rPr lang="en-US" sz="2400" i="1" dirty="0">
                                  <a:latin typeface="Cambria Math" panose="02040503050406030204" pitchFamily="18" charset="0"/>
                                  <a:ea typeface="Cambria Math" panose="02040503050406030204" pitchFamily="18" charset="0"/>
                                </a:rPr>
                              </m:ctrlPr>
                            </m:sSupPr>
                            <m:e>
                              <m:d>
                                <m:dPr>
                                  <m:ctrlPr>
                                    <a:rPr lang="en-US" sz="2400" i="1" dirty="0">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𝑥</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𝑗</m:t>
                                      </m:r>
                                    </m:sub>
                                  </m:sSub>
                                </m:e>
                              </m:d>
                            </m:e>
                            <m:sup>
                              <m:r>
                                <a:rPr lang="en-US" sz="2400" i="1" dirty="0">
                                  <a:latin typeface="Cambria Math" panose="02040503050406030204" pitchFamily="18" charset="0"/>
                                  <a:ea typeface="Cambria Math" panose="02040503050406030204" pitchFamily="18" charset="0"/>
                                </a:rPr>
                                <m:t>𝑇</m:t>
                              </m:r>
                            </m:sup>
                          </m:sSup>
                        </m:num>
                        <m:den>
                          <m:nary>
                            <m:naryPr>
                              <m:chr m:val="∑"/>
                              <m:limLoc m:val="subSup"/>
                              <m:ctrlPr>
                                <a:rPr lang="en-US" sz="2400" i="1">
                                  <a:latin typeface="Cambria Math" panose="02040503050406030204" pitchFamily="18" charset="0"/>
                                  <a:ea typeface="Cambria Math" panose="02040503050406030204" pitchFamily="18" charset="0"/>
                                </a:rPr>
                              </m:ctrlPr>
                            </m:naryPr>
                            <m:sub>
                              <m:r>
                                <m:rPr>
                                  <m:brk m:alnAt="25"/>
                                </m:rP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r>
                                <a:rPr lang="en-US" sz="2400" i="1">
                                  <a:latin typeface="Cambria Math" panose="02040503050406030204" pitchFamily="18" charset="0"/>
                                  <a:ea typeface="Cambria Math" panose="02040503050406030204" pitchFamily="18" charset="0"/>
                                </a:rPr>
                                <m:t>ℒ</m:t>
                              </m:r>
                              <m:d>
                                <m:dPr>
                                  <m:begChr m:val="{"/>
                                  <m:endChr m:val="}"/>
                                  <m:ctrlPr>
                                    <a:rPr lang="en-US" sz="2400" i="1">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𝑗</m:t>
                                  </m:r>
                                </m:e>
                              </m:d>
                            </m:e>
                          </m:nary>
                        </m:den>
                      </m:f>
                    </m:oMath>
                  </m:oMathPara>
                </a14:m>
                <a:endParaRPr lang="en-GB" dirty="0">
                  <a:latin typeface="Cambria Math" panose="02040503050406030204" pitchFamily="18" charset="0"/>
                  <a:ea typeface="Cambria Math" panose="02040503050406030204" pitchFamily="18" charset="0"/>
                </a:endParaRPr>
              </a:p>
              <a:p>
                <a:pPr marL="0" indent="0">
                  <a:buNone/>
                </a:pPr>
                <a:endParaRPr lang="en-GB" dirty="0">
                  <a:latin typeface="Cambria Math" panose="02040503050406030204" pitchFamily="18" charset="0"/>
                  <a:ea typeface="Cambria Math" panose="02040503050406030204" pitchFamily="18" charset="0"/>
                </a:endParaRPr>
              </a:p>
              <a:p>
                <a:pPr marL="0" indent="0">
                  <a:buNone/>
                </a:pPr>
                <a:endParaRPr lang="en-GB" dirty="0">
                  <a:latin typeface="Cambria Math" panose="02040503050406030204" pitchFamily="18" charset="0"/>
                  <a:ea typeface="Cambria Math" panose="02040503050406030204" pitchFamily="18" charset="0"/>
                </a:endParaRP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593435" y="1217737"/>
                <a:ext cx="9782801" cy="5400600"/>
              </a:xfrm>
              <a:blipFill>
                <a:blip r:embed="rId3"/>
                <a:stretch>
                  <a:fillRect l="-810" t="-564"/>
                </a:stretch>
              </a:blipFill>
            </p:spPr>
            <p:txBody>
              <a:bodyPr/>
              <a:lstStyle/>
              <a:p>
                <a:r>
                  <a:rPr lang="fr-MA">
                    <a:noFill/>
                  </a:rPr>
                  <a:t> </a:t>
                </a:r>
              </a:p>
            </p:txBody>
          </p:sp>
        </mc:Fallback>
      </mc:AlternateContent>
    </p:spTree>
    <p:extLst>
      <p:ext uri="{BB962C8B-B14F-4D97-AF65-F5344CB8AC3E}">
        <p14:creationId xmlns:p14="http://schemas.microsoft.com/office/powerpoint/2010/main" val="255161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350"/>
                                        <p:tgtEl>
                                          <p:spTgt spid="14">
                                            <p:txEl>
                                              <p:pRg st="0" end="0"/>
                                            </p:txEl>
                                          </p:spTgt>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350"/>
                                        <p:tgtEl>
                                          <p:spTgt spid="14">
                                            <p:txEl>
                                              <p:pRg st="1" end="1"/>
                                            </p:txEl>
                                          </p:spTgt>
                                        </p:tgtEl>
                                      </p:cBhvr>
                                    </p:animEffect>
                                  </p:childTnLst>
                                </p:cTn>
                              </p:par>
                            </p:childTnLst>
                          </p:cTn>
                        </p:par>
                        <p:par>
                          <p:cTn id="16" fill="hold">
                            <p:stCondLst>
                              <p:cond delay="1200"/>
                            </p:stCondLst>
                            <p:childTnLst>
                              <p:par>
                                <p:cTn id="17" presetID="10" presetClass="entr" presetSubtype="0" fill="hold" grpId="0"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350"/>
                                        <p:tgtEl>
                                          <p:spTgt spid="14">
                                            <p:txEl>
                                              <p:pRg st="2" end="2"/>
                                            </p:txEl>
                                          </p:spTgt>
                                        </p:tgtEl>
                                      </p:cBhvr>
                                    </p:animEffect>
                                  </p:childTnLst>
                                </p:cTn>
                              </p:par>
                            </p:childTnLst>
                          </p:cTn>
                        </p:par>
                        <p:par>
                          <p:cTn id="20" fill="hold">
                            <p:stCondLst>
                              <p:cond delay="1550"/>
                            </p:stCondLst>
                            <p:childTnLst>
                              <p:par>
                                <p:cTn id="21" presetID="10" presetClass="entr" presetSubtype="0" fill="hold" grpId="0" nodeType="after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Effect transition="in" filter="fade">
                                      <p:cBhvr>
                                        <p:cTn id="23" dur="350"/>
                                        <p:tgtEl>
                                          <p:spTgt spid="14">
                                            <p:txEl>
                                              <p:pRg st="3" end="3"/>
                                            </p:txEl>
                                          </p:spTgt>
                                        </p:tgtEl>
                                      </p:cBhvr>
                                    </p:animEffect>
                                  </p:childTnLst>
                                </p:cTn>
                              </p:par>
                            </p:childTnLst>
                          </p:cTn>
                        </p:par>
                        <p:par>
                          <p:cTn id="24" fill="hold">
                            <p:stCondLst>
                              <p:cond delay="1900"/>
                            </p:stCondLst>
                            <p:childTnLst>
                              <p:par>
                                <p:cTn id="25" presetID="10" presetClass="entr" presetSubtype="0" fill="hold" grpId="0" nodeType="after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350"/>
                                        <p:tgtEl>
                                          <p:spTgt spid="14">
                                            <p:txEl>
                                              <p:pRg st="4" end="4"/>
                                            </p:txEl>
                                          </p:spTgt>
                                        </p:tgtEl>
                                      </p:cBhvr>
                                    </p:animEffect>
                                  </p:childTnLst>
                                </p:cTn>
                              </p:par>
                            </p:childTnLst>
                          </p:cTn>
                        </p:par>
                        <p:par>
                          <p:cTn id="28" fill="hold">
                            <p:stCondLst>
                              <p:cond delay="2250"/>
                            </p:stCondLst>
                            <p:childTnLst>
                              <p:par>
                                <p:cTn id="29" presetID="10" presetClass="entr" presetSubtype="0" fill="hold" grpId="0" nodeType="after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Effect transition="in" filter="fade">
                                      <p:cBhvr>
                                        <p:cTn id="31" dur="350"/>
                                        <p:tgtEl>
                                          <p:spTgt spid="14">
                                            <p:txEl>
                                              <p:pRg st="5" end="5"/>
                                            </p:txEl>
                                          </p:spTgt>
                                        </p:tgtEl>
                                      </p:cBhvr>
                                    </p:animEffect>
                                  </p:childTnLst>
                                </p:cTn>
                              </p:par>
                            </p:childTnLst>
                          </p:cTn>
                        </p:par>
                        <p:par>
                          <p:cTn id="32" fill="hold">
                            <p:stCondLst>
                              <p:cond delay="2600"/>
                            </p:stCondLst>
                            <p:childTnLst>
                              <p:par>
                                <p:cTn id="33" presetID="10" presetClass="entr" presetSubtype="0" fill="hold" grpId="0" nodeType="after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Effect transition="in" filter="fade">
                                      <p:cBhvr>
                                        <p:cTn id="35" dur="350"/>
                                        <p:tgtEl>
                                          <p:spTgt spid="14">
                                            <p:txEl>
                                              <p:pRg st="6" end="6"/>
                                            </p:txEl>
                                          </p:spTgt>
                                        </p:tgtEl>
                                      </p:cBhvr>
                                    </p:animEffect>
                                  </p:childTnLst>
                                </p:cTn>
                              </p:par>
                            </p:childTnLst>
                          </p:cTn>
                        </p:par>
                        <p:par>
                          <p:cTn id="36" fill="hold">
                            <p:stCondLst>
                              <p:cond delay="2950"/>
                            </p:stCondLst>
                            <p:childTnLst>
                              <p:par>
                                <p:cTn id="37" presetID="10" presetClass="entr" presetSubtype="0" fill="hold" grpId="0" nodeType="after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Effect transition="in" filter="fade">
                                      <p:cBhvr>
                                        <p:cTn id="39" dur="35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5" y="260648"/>
            <a:ext cx="9782801" cy="874936"/>
          </a:xfrm>
        </p:spPr>
        <p:txBody>
          <a:bodyPr rtlCol="0">
            <a:normAutofit/>
          </a:bodyPr>
          <a:lstStyle/>
          <a:p>
            <a:pPr algn="ctr"/>
            <a:r>
              <a:rPr lang="fr-MA" sz="5400" b="0" i="0" dirty="0">
                <a:effectLst/>
                <a:latin typeface="Cambria Math" panose="02040503050406030204" pitchFamily="18" charset="0"/>
                <a:ea typeface="Cambria Math" panose="02040503050406030204" pitchFamily="18" charset="0"/>
              </a:rPr>
              <a:t>III. Solution par l’algorithme-EM</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93435" y="1217737"/>
                <a:ext cx="9782801" cy="5400600"/>
              </a:xfrm>
            </p:spPr>
            <p:txBody>
              <a:bodyPr rtlCol="0">
                <a:normAutofit/>
              </a:bodyPr>
              <a:lstStyle/>
              <a:p>
                <a:pPr marL="0" indent="0">
                  <a:lnSpc>
                    <a:spcPct val="100000"/>
                  </a:lnSpc>
                  <a:buNone/>
                </a:pPr>
                <a:r>
                  <a:rPr lang="fr-FR" sz="2400" dirty="0">
                    <a:latin typeface="Cambria Math" panose="02040503050406030204" pitchFamily="18" charset="0"/>
                    <a:ea typeface="Cambria Math" panose="02040503050406030204" pitchFamily="18" charset="0"/>
                  </a:rPr>
                  <a:t>Cependant, dans notre problème d'estimation de la densité, les </a:t>
                </a:r>
                <a14:m>
                  <m:oMath xmlns:m="http://schemas.openxmlformats.org/officeDocument/2006/math">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 </m:t>
                    </m:r>
                  </m:oMath>
                </a14:m>
                <a:r>
                  <a:rPr lang="fr-FR" sz="2400" dirty="0">
                    <a:latin typeface="Cambria Math" panose="02040503050406030204" pitchFamily="18" charset="0"/>
                    <a:ea typeface="Cambria Math" panose="02040503050406030204" pitchFamily="18" charset="0"/>
                  </a:rPr>
                  <a:t>ne sont pas connus.</a:t>
                </a:r>
              </a:p>
              <a:p>
                <a:pPr marL="0" indent="0">
                  <a:lnSpc>
                    <a:spcPct val="100000"/>
                  </a:lnSpc>
                  <a:buNone/>
                </a:pPr>
                <a:r>
                  <a:rPr lang="fr-FR" sz="2400" dirty="0">
                    <a:latin typeface="Cambria Math" panose="02040503050406030204" pitchFamily="18" charset="0"/>
                    <a:ea typeface="Cambria Math" panose="02040503050406030204" pitchFamily="18" charset="0"/>
                  </a:rPr>
                  <a:t>L'algorithme EM est un algorithme itératif qui comporte deux étapes principales.</a:t>
                </a:r>
              </a:p>
              <a:p>
                <a:pPr marL="0" indent="0">
                  <a:lnSpc>
                    <a:spcPct val="100000"/>
                  </a:lnSpc>
                  <a:buNone/>
                </a:pPr>
                <a:r>
                  <a:rPr lang="fr-FR" b="1" u="sng" dirty="0">
                    <a:latin typeface="Cambria Math" panose="02040503050406030204" pitchFamily="18" charset="0"/>
                    <a:ea typeface="Cambria Math" panose="02040503050406030204" pitchFamily="18" charset="0"/>
                  </a:rPr>
                  <a:t>Étape-E:</a:t>
                </a:r>
              </a:p>
              <a:p>
                <a:pPr marL="0" indent="0" algn="ctr">
                  <a:lnSpc>
                    <a:spcPct val="100000"/>
                  </a:lnSpc>
                  <a:buNone/>
                </a:pPr>
                <a14:m>
                  <m:oMathPara xmlns:m="http://schemas.openxmlformats.org/officeDocument/2006/math">
                    <m:oMathParaPr>
                      <m:jc m:val="centerGroup"/>
                    </m:oMathParaPr>
                    <m:oMath xmlns:m="http://schemas.openxmlformats.org/officeDocument/2006/math">
                      <m:sSubSup>
                        <m:sSubSupPr>
                          <m:ctrlPr>
                            <a:rPr lang="fr-FR"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𝑃</m:t>
                      </m:r>
                      <m:r>
                        <a:rPr lang="en-US" i="1" dirty="0">
                          <a:latin typeface="Cambria Math" panose="02040503050406030204" pitchFamily="18" charset="0"/>
                          <a:ea typeface="Cambria Math" panose="02040503050406030204" pitchFamily="18" charset="0"/>
                        </a:rPr>
                        <m:t>(</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b="0" i="1" dirty="0" smtClean="0">
                          <a:latin typeface="Cambria Math" panose="02040503050406030204" pitchFamily="18" charset="0"/>
                          <a:ea typeface="Cambria Math" panose="02040503050406030204" pitchFamily="18" charset="0"/>
                        </a:rPr>
                        <m:t>=</m:t>
                      </m:r>
                      <m:r>
                        <m:rPr>
                          <m:nor/>
                        </m:rPr>
                        <a:rPr lang="fr-FR" dirty="0">
                          <a:latin typeface="Cambria Math" panose="02040503050406030204" pitchFamily="18" charset="0"/>
                          <a:ea typeface="Cambria Math" panose="02040503050406030204" pitchFamily="18" charset="0"/>
                        </a:rPr>
                        <m:t>j</m:t>
                      </m:r>
                      <m:r>
                        <m:rPr>
                          <m:nor/>
                        </m:rPr>
                        <a:rPr lang="fr-FR" dirty="0">
                          <a:latin typeface="Cambria Math" panose="02040503050406030204" pitchFamily="18" charset="0"/>
                          <a:ea typeface="Cambria Math" panose="02040503050406030204" pitchFamily="18" charset="0"/>
                        </a:rPr>
                        <m:t> | </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𝑥</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m:rPr>
                          <m:nor/>
                        </m:rPr>
                        <a:rPr lang="fr-FR"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𝜃</m:t>
                      </m:r>
                      <m:r>
                        <m:rPr>
                          <m:nor/>
                        </m:rPr>
                        <a:rPr lang="fr-FR" dirty="0">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marL="0" indent="0">
                  <a:lnSpc>
                    <a:spcPct val="100000"/>
                  </a:lnSpc>
                  <a:buNone/>
                </a:pPr>
                <a:r>
                  <a:rPr lang="fr-MA" sz="2400" dirty="0">
                    <a:latin typeface="Cambria Math" panose="02040503050406030204" pitchFamily="18" charset="0"/>
                    <a:ea typeface="Cambria Math" panose="02040503050406030204" pitchFamily="18" charset="0"/>
                  </a:rPr>
                  <a:t>En utilisant la formule de Bayes pour calculer la probabilité postérieure:</a:t>
                </a:r>
                <a:endParaRPr lang="en-US" sz="2400" dirty="0">
                  <a:latin typeface="Cambria Math" panose="02040503050406030204" pitchFamily="18" charset="0"/>
                  <a:ea typeface="Cambria Math" panose="02040503050406030204" pitchFamily="18" charset="0"/>
                </a:endParaRP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ea typeface="Cambria Math" panose="02040503050406030204" pitchFamily="18" charset="0"/>
                        </a:rPr>
                        <m:t>𝑃</m:t>
                      </m:r>
                      <m:r>
                        <a:rPr lang="en-US" i="1" dirty="0">
                          <a:latin typeface="Cambria Math" panose="02040503050406030204" pitchFamily="18" charset="0"/>
                          <a:ea typeface="Cambria Math" panose="02040503050406030204" pitchFamily="18" charset="0"/>
                        </a:rPr>
                        <m:t>(</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i="1" dirty="0">
                          <a:latin typeface="Cambria Math" panose="02040503050406030204" pitchFamily="18" charset="0"/>
                          <a:ea typeface="Cambria Math" panose="02040503050406030204" pitchFamily="18" charset="0"/>
                        </a:rPr>
                        <m:t>=</m:t>
                      </m:r>
                      <m:r>
                        <m:rPr>
                          <m:nor/>
                        </m:rPr>
                        <a:rPr lang="fr-FR" dirty="0">
                          <a:latin typeface="Cambria Math" panose="02040503050406030204" pitchFamily="18" charset="0"/>
                          <a:ea typeface="Cambria Math" panose="02040503050406030204" pitchFamily="18" charset="0"/>
                        </a:rPr>
                        <m:t>j</m:t>
                      </m:r>
                      <m:r>
                        <m:rPr>
                          <m:nor/>
                        </m:rPr>
                        <a:rPr lang="fr-FR" dirty="0">
                          <a:latin typeface="Cambria Math" panose="02040503050406030204" pitchFamily="18" charset="0"/>
                          <a:ea typeface="Cambria Math" panose="02040503050406030204" pitchFamily="18" charset="0"/>
                        </a:rPr>
                        <m:t> | </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𝑥</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m:rPr>
                          <m:nor/>
                        </m:rPr>
                        <a:rPr lang="fr-FR"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𝜃</m:t>
                      </m:r>
                      <m:r>
                        <m:rPr>
                          <m:nor/>
                        </m:rPr>
                        <a:rPr lang="fr-FR"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𝑃</m:t>
                          </m:r>
                          <m:d>
                            <m:dPr>
                              <m:endChr m:val="|"/>
                              <m:ctrlPr>
                                <a:rPr lang="en-US" i="1" dirty="0">
                                  <a:latin typeface="Cambria Math" panose="02040503050406030204" pitchFamily="18" charset="0"/>
                                  <a:ea typeface="Cambria Math" panose="02040503050406030204" pitchFamily="18" charset="0"/>
                                </a:rPr>
                              </m:ctrlPr>
                            </m:dPr>
                            <m:e>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𝑥</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e>
                          </m:d>
                          <m:r>
                            <a:rPr lang="en-US" i="1" dirty="0">
                              <a:latin typeface="Cambria Math" panose="02040503050406030204" pitchFamily="18" charset="0"/>
                              <a:ea typeface="Cambria Math" panose="02040503050406030204" pitchFamily="18" charset="0"/>
                            </a:rPr>
                            <m:t> </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𝑃</m:t>
                          </m:r>
                          <m:r>
                            <a:rPr lang="en-US" i="1" dirty="0">
                              <a:latin typeface="Cambria Math" panose="02040503050406030204" pitchFamily="18" charset="0"/>
                              <a:ea typeface="Cambria Math" panose="02040503050406030204" pitchFamily="18" charset="0"/>
                            </a:rPr>
                            <m:t>(</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i="1" dirty="0">
                              <a:latin typeface="Cambria Math" panose="02040503050406030204" pitchFamily="18" charset="0"/>
                              <a:ea typeface="Cambria Math" panose="02040503050406030204" pitchFamily="18" charset="0"/>
                            </a:rPr>
                            <m:t>)</m:t>
                          </m:r>
                        </m:num>
                        <m:den>
                          <m:nary>
                            <m:naryPr>
                              <m:chr m:val="∑"/>
                              <m:limLoc m:val="subSup"/>
                              <m:ctrlPr>
                                <a:rPr lang="en-US" b="0" i="1" dirty="0" smtClean="0">
                                  <a:latin typeface="Cambria Math" panose="02040503050406030204" pitchFamily="18" charset="0"/>
                                  <a:ea typeface="Cambria Math" panose="02040503050406030204" pitchFamily="18" charset="0"/>
                                </a:rPr>
                              </m:ctrlPr>
                            </m:naryPr>
                            <m:sub>
                              <m:r>
                                <m:rPr>
                                  <m:brk m:alnAt="25"/>
                                </m:rPr>
                                <a:rPr lang="en-US" b="0" i="1" dirty="0" smtClean="0">
                                  <a:latin typeface="Cambria Math" panose="02040503050406030204" pitchFamily="18" charset="0"/>
                                  <a:ea typeface="Cambria Math" panose="02040503050406030204" pitchFamily="18" charset="0"/>
                                </a:rPr>
                                <m:t>𝑙</m:t>
                              </m:r>
                              <m:r>
                                <a:rPr lang="en-US" b="0" i="1" dirty="0" smtClean="0">
                                  <a:latin typeface="Cambria Math" panose="02040503050406030204" pitchFamily="18" charset="0"/>
                                  <a:ea typeface="Cambria Math" panose="02040503050406030204" pitchFamily="18" charset="0"/>
                                </a:rPr>
                                <m:t>=1</m:t>
                              </m:r>
                            </m:sub>
                            <m:sup>
                              <m:r>
                                <a:rPr lang="en-US" b="0" i="1" dirty="0" smtClean="0">
                                  <a:latin typeface="Cambria Math" panose="02040503050406030204" pitchFamily="18" charset="0"/>
                                  <a:ea typeface="Cambria Math" panose="02040503050406030204" pitchFamily="18" charset="0"/>
                                </a:rPr>
                                <m:t>𝑘</m:t>
                              </m:r>
                            </m:sup>
                            <m:e>
                              <m:r>
                                <a:rPr lang="en-US" i="1" dirty="0">
                                  <a:latin typeface="Cambria Math" panose="02040503050406030204" pitchFamily="18" charset="0"/>
                                  <a:ea typeface="Cambria Math" panose="02040503050406030204" pitchFamily="18" charset="0"/>
                                </a:rPr>
                                <m:t>𝑃</m:t>
                              </m:r>
                              <m:d>
                                <m:dPr>
                                  <m:endChr m:val="|"/>
                                  <m:ctrlPr>
                                    <a:rPr lang="en-US" i="1" dirty="0">
                                      <a:latin typeface="Cambria Math" panose="02040503050406030204" pitchFamily="18" charset="0"/>
                                      <a:ea typeface="Cambria Math" panose="02040503050406030204" pitchFamily="18" charset="0"/>
                                    </a:rPr>
                                  </m:ctrlPr>
                                </m:dPr>
                                <m:e>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𝑥</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e>
                              </m:d>
                              <m:r>
                                <a:rPr lang="en-US" i="1" dirty="0">
                                  <a:latin typeface="Cambria Math" panose="02040503050406030204" pitchFamily="18" charset="0"/>
                                  <a:ea typeface="Cambria Math" panose="02040503050406030204" pitchFamily="18" charset="0"/>
                                </a:rPr>
                                <m:t> </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𝑙</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𝑃</m:t>
                              </m:r>
                              <m:r>
                                <a:rPr lang="en-US" i="1" dirty="0">
                                  <a:latin typeface="Cambria Math" panose="02040503050406030204" pitchFamily="18" charset="0"/>
                                  <a:ea typeface="Cambria Math" panose="02040503050406030204" pitchFamily="18" charset="0"/>
                                </a:rPr>
                                <m:t>(</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𝑙</m:t>
                              </m:r>
                              <m:r>
                                <a:rPr lang="en-US" i="1" dirty="0">
                                  <a:latin typeface="Cambria Math" panose="02040503050406030204" pitchFamily="18" charset="0"/>
                                  <a:ea typeface="Cambria Math" panose="02040503050406030204" pitchFamily="18" charset="0"/>
                                </a:rPr>
                                <m:t>)</m:t>
                              </m:r>
                            </m:e>
                          </m:nary>
                        </m:den>
                      </m:f>
                    </m:oMath>
                  </m:oMathPara>
                </a14:m>
                <a:endParaRPr lang="en-US" sz="2400" i="1" dirty="0">
                  <a:latin typeface="Cambria Math" panose="02040503050406030204" pitchFamily="18" charset="0"/>
                  <a:ea typeface="Cambria Math" panose="02040503050406030204" pitchFamily="18" charset="0"/>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93435" y="1217737"/>
                <a:ext cx="9782801" cy="5400600"/>
              </a:xfrm>
              <a:blipFill>
                <a:blip r:embed="rId3"/>
                <a:stretch>
                  <a:fillRect l="-1246" t="-677"/>
                </a:stretch>
              </a:blipFill>
            </p:spPr>
            <p:txBody>
              <a:bodyPr/>
              <a:lstStyle/>
              <a:p>
                <a:r>
                  <a:rPr lang="fr-MA">
                    <a:noFill/>
                  </a:rPr>
                  <a:t> </a:t>
                </a:r>
              </a:p>
            </p:txBody>
          </p:sp>
        </mc:Fallback>
      </mc:AlternateContent>
    </p:spTree>
    <p:extLst>
      <p:ext uri="{BB962C8B-B14F-4D97-AF65-F5344CB8AC3E}">
        <p14:creationId xmlns:p14="http://schemas.microsoft.com/office/powerpoint/2010/main" val="26743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500"/>
                                        <p:tgtEl>
                                          <p:spTgt spid="1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Effect transition="in" filter="fade">
                                      <p:cBhvr>
                                        <p:cTn id="23" dur="500"/>
                                        <p:tgtEl>
                                          <p:spTgt spid="1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Effect transition="in" filter="fade">
                                      <p:cBhvr>
                                        <p:cTn id="31"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5" y="260648"/>
            <a:ext cx="9782801" cy="874936"/>
          </a:xfrm>
        </p:spPr>
        <p:txBody>
          <a:bodyPr rtlCol="0">
            <a:normAutofit/>
          </a:bodyPr>
          <a:lstStyle/>
          <a:p>
            <a:pPr algn="ctr"/>
            <a:r>
              <a:rPr lang="fr-MA" sz="5400" b="0" i="0" dirty="0">
                <a:effectLst/>
                <a:latin typeface="Cambria Math" panose="02040503050406030204" pitchFamily="18" charset="0"/>
                <a:ea typeface="Cambria Math" panose="02040503050406030204" pitchFamily="18" charset="0"/>
              </a:rPr>
              <a:t>III. Solution par l’algorithme-EM</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93435" y="1217737"/>
                <a:ext cx="9782801" cy="5400600"/>
              </a:xfrm>
            </p:spPr>
            <p:txBody>
              <a:bodyPr rtlCol="0">
                <a:normAutofit/>
              </a:bodyPr>
              <a:lstStyle/>
              <a:p>
                <a:pPr marL="0" indent="0">
                  <a:lnSpc>
                    <a:spcPct val="100000"/>
                  </a:lnSpc>
                  <a:buNone/>
                </a:pPr>
                <a:r>
                  <a:rPr lang="fr-FR" b="1" u="sng" dirty="0">
                    <a:latin typeface="Cambria Math" panose="02040503050406030204" pitchFamily="18" charset="0"/>
                    <a:ea typeface="Cambria Math" panose="02040503050406030204" pitchFamily="18" charset="0"/>
                  </a:rPr>
                  <a:t>Étape-M:</a:t>
                </a:r>
              </a:p>
              <a:p>
                <a:pPr marL="0" indent="0">
                  <a:lnSpc>
                    <a:spcPct val="100000"/>
                  </a:lnSpc>
                  <a:buNone/>
                </a:pPr>
                <a:r>
                  <a:rPr lang="fr-FR" sz="2400" dirty="0">
                    <a:latin typeface="Cambria Math" panose="02040503050406030204" pitchFamily="18" charset="0"/>
                    <a:ea typeface="Cambria Math" panose="02040503050406030204" pitchFamily="18" charset="0"/>
                  </a:rPr>
                  <a:t>Mettre à jour les paramètres :</a:t>
                </a:r>
                <a:endParaRPr lang="en-US" sz="2400" i="1" dirty="0">
                  <a:latin typeface="Cambria Math" panose="02040503050406030204" pitchFamily="18" charset="0"/>
                  <a:ea typeface="Cambria Math" panose="02040503050406030204" pitchFamily="18" charset="0"/>
                </a:endParaRPr>
              </a:p>
              <a:p>
                <a:pPr>
                  <a:lnSpc>
                    <a:spcPct val="100000"/>
                  </a:lnSpc>
                </a:pPr>
                <a:r>
                  <a:rPr lang="fr-MA" sz="2400" dirty="0">
                    <a:ea typeface="Cambria Math" panose="02040503050406030204" pitchFamily="18" charset="0"/>
                  </a:rPr>
                  <a:t>Moyen du </a:t>
                </a:r>
                <a:r>
                  <a:rPr lang="fr-MA" sz="2400" dirty="0" err="1">
                    <a:ea typeface="Cambria Math" panose="02040503050406030204" pitchFamily="18" charset="0"/>
                  </a:rPr>
                  <a:t>j</a:t>
                </a:r>
                <a:r>
                  <a:rPr lang="fr-MA" sz="2400" baseline="30000" dirty="0" err="1">
                    <a:ea typeface="Cambria Math" panose="02040503050406030204" pitchFamily="18" charset="0"/>
                  </a:rPr>
                  <a:t>ème</a:t>
                </a:r>
                <a:r>
                  <a:rPr lang="fr-MA" sz="2400" dirty="0">
                    <a:ea typeface="Cambria Math" panose="02040503050406030204" pitchFamily="18" charset="0"/>
                  </a:rPr>
                  <a:t> Gaussien :  </a:t>
                </a:r>
              </a:p>
              <a:p>
                <a:pPr marL="0" indent="0">
                  <a:lnSpc>
                    <a:spcPct val="100000"/>
                  </a:lnSpc>
                  <a:buNone/>
                </a:pPr>
                <a14:m>
                  <m:oMathPara xmlns:m="http://schemas.openxmlformats.org/officeDocument/2006/math">
                    <m:oMathParaPr>
                      <m:jc m:val="center"/>
                    </m:oMathParaPr>
                    <m:oMath xmlns:m="http://schemas.openxmlformats.org/officeDocument/2006/math">
                      <m:sSub>
                        <m:sSubPr>
                          <m:ctrlPr>
                            <a:rPr lang="en-GB" sz="2800" i="1" smtClean="0">
                              <a:latin typeface="Cambria Math" panose="02040503050406030204" pitchFamily="18" charset="0"/>
                              <a:ea typeface="Cambria Math" panose="02040503050406030204" pitchFamily="18" charset="0"/>
                            </a:rPr>
                          </m:ctrlPr>
                        </m:sSubPr>
                        <m:e>
                          <m:r>
                            <a:rPr lang="en-GB" sz="2800" i="1" smtClean="0">
                              <a:latin typeface="Cambria Math" panose="02040503050406030204" pitchFamily="18" charset="0"/>
                              <a:ea typeface="Cambria Math" panose="02040503050406030204" pitchFamily="18" charset="0"/>
                            </a:rPr>
                            <m:t>𝜇</m:t>
                          </m:r>
                        </m:e>
                        <m:sub>
                          <m:r>
                            <a:rPr lang="en-US" sz="2800" b="0" i="1" smtClean="0">
                              <a:latin typeface="Cambria Math" panose="02040503050406030204" pitchFamily="18" charset="0"/>
                              <a:ea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 </m:t>
                          </m:r>
                        </m:sub>
                      </m:sSub>
                      <m:r>
                        <a:rPr lang="en-US" sz="2800" i="1">
                          <a:latin typeface="Cambria Math" panose="02040503050406030204" pitchFamily="18" charset="0"/>
                          <a:ea typeface="Cambria Math" panose="02040503050406030204" pitchFamily="18" charset="0"/>
                        </a:rPr>
                        <m:t>:=</m:t>
                      </m:r>
                      <m:nary>
                        <m:naryPr>
                          <m:chr m:val="∑"/>
                          <m:limLoc m:val="subSup"/>
                          <m:ctrlPr>
                            <a:rPr lang="en-US" sz="2800" i="1">
                              <a:latin typeface="Cambria Math" panose="02040503050406030204" pitchFamily="18" charset="0"/>
                              <a:ea typeface="Cambria Math" panose="02040503050406030204" pitchFamily="18" charset="0"/>
                            </a:rPr>
                          </m:ctrlPr>
                        </m:naryPr>
                        <m:sub>
                          <m:r>
                            <m:rPr>
                              <m:brk m:alnAt="25"/>
                            </m:rP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up>
                          <m:r>
                            <a:rPr lang="en-US" sz="2800" b="0" i="1" smtClean="0">
                              <a:latin typeface="Cambria Math" panose="02040503050406030204" pitchFamily="18" charset="0"/>
                              <a:ea typeface="Cambria Math" panose="02040503050406030204" pitchFamily="18" charset="0"/>
                            </a:rPr>
                            <m:t>𝑛</m:t>
                          </m:r>
                        </m:sup>
                        <m:e>
                          <m:f>
                            <m:fPr>
                              <m:ctrlPr>
                                <a:rPr lang="en-US" sz="2800" i="1" smtClean="0">
                                  <a:latin typeface="Cambria Math" panose="02040503050406030204" pitchFamily="18" charset="0"/>
                                  <a:ea typeface="Cambria Math" panose="02040503050406030204" pitchFamily="18" charset="0"/>
                                </a:rPr>
                              </m:ctrlPr>
                            </m:fPr>
                            <m:num>
                              <m:sSubSup>
                                <m:sSubSupPr>
                                  <m:ctrlPr>
                                    <a:rPr lang="fr-FR"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sSup>
                                <m:sSupPr>
                                  <m:ctrlPr>
                                    <a:rPr lang="fr-FR" sz="2800" i="1" dirty="0" smtClean="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𝑋</m:t>
                                  </m:r>
                                </m:e>
                                <m:sup>
                                  <m:r>
                                    <a:rPr lang="en-US" sz="2800" i="1" dirty="0">
                                      <a:latin typeface="Cambria Math" panose="02040503050406030204" pitchFamily="18" charset="0"/>
                                      <a:ea typeface="Cambria Math" panose="02040503050406030204" pitchFamily="18" charset="0"/>
                                    </a:rPr>
                                    <m:t>𝑖</m:t>
                                  </m:r>
                                </m:sup>
                              </m:sSup>
                            </m:num>
                            <m:den>
                              <m:nary>
                                <m:naryPr>
                                  <m:chr m:val="∑"/>
                                  <m:limLoc m:val="subSup"/>
                                  <m:ctrlPr>
                                    <a:rPr lang="en-US" sz="2800" i="1" smtClean="0">
                                      <a:latin typeface="Cambria Math" panose="02040503050406030204" pitchFamily="18" charset="0"/>
                                      <a:ea typeface="Cambria Math" panose="02040503050406030204" pitchFamily="18" charset="0"/>
                                    </a:rPr>
                                  </m:ctrlPr>
                                </m:naryPr>
                                <m:sub>
                                  <m:r>
                                    <m:rPr>
                                      <m:brk m:alnAt="25"/>
                                    </m:rP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=1</m:t>
                                  </m:r>
                                </m:sub>
                                <m:sup>
                                  <m:r>
                                    <a:rPr lang="en-US" sz="2800" b="0" i="1" smtClean="0">
                                      <a:latin typeface="Cambria Math" panose="02040503050406030204" pitchFamily="18" charset="0"/>
                                      <a:ea typeface="Cambria Math" panose="02040503050406030204" pitchFamily="18" charset="0"/>
                                    </a:rPr>
                                    <m:t>𝑛</m:t>
                                  </m:r>
                                </m:sup>
                                <m:e>
                                  <m:sSubSup>
                                    <m:sSubSupPr>
                                      <m:ctrlPr>
                                        <a:rPr lang="fr-FR"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e>
                              </m:nary>
                            </m:den>
                          </m:f>
                        </m:e>
                      </m:nary>
                    </m:oMath>
                  </m:oMathPara>
                </a14:m>
                <a:endParaRPr lang="en-GB" sz="2800" dirty="0">
                  <a:latin typeface="Cambria Math" panose="02040503050406030204" pitchFamily="18" charset="0"/>
                  <a:ea typeface="Cambria Math" panose="02040503050406030204" pitchFamily="18" charset="0"/>
                </a:endParaRPr>
              </a:p>
              <a:p>
                <a:pPr>
                  <a:lnSpc>
                    <a:spcPct val="100000"/>
                  </a:lnSpc>
                </a:pPr>
                <a:r>
                  <a:rPr lang="fr-MA" sz="2400" dirty="0">
                    <a:ea typeface="Cambria Math" panose="02040503050406030204" pitchFamily="18" charset="0"/>
                  </a:rPr>
                  <a:t>Covariance du </a:t>
                </a:r>
                <a:r>
                  <a:rPr lang="fr-MA" sz="2400" dirty="0" err="1">
                    <a:ea typeface="Cambria Math" panose="02040503050406030204" pitchFamily="18" charset="0"/>
                  </a:rPr>
                  <a:t>j</a:t>
                </a:r>
                <a:r>
                  <a:rPr lang="fr-MA" sz="2400" baseline="30000" dirty="0" err="1">
                    <a:ea typeface="Cambria Math" panose="02040503050406030204" pitchFamily="18" charset="0"/>
                  </a:rPr>
                  <a:t>ème</a:t>
                </a:r>
                <a:r>
                  <a:rPr lang="fr-MA" sz="2400" dirty="0">
                    <a:ea typeface="Cambria Math" panose="02040503050406030204" pitchFamily="18" charset="0"/>
                  </a:rPr>
                  <a:t> Gaussien : </a:t>
                </a:r>
                <a:endParaRPr lang="en-US" sz="2400" i="1" dirty="0">
                  <a:latin typeface="Cambria Math" panose="02040503050406030204" pitchFamily="18" charset="0"/>
                  <a:ea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GB" sz="2800" i="1">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Σ</m:t>
                          </m:r>
                        </m:e>
                        <m:sub>
                          <m:r>
                            <a:rPr lang="en-US" sz="2800" i="1">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nary>
                            <m:naryPr>
                              <m:chr m:val="∑"/>
                              <m:limLoc m:val="subSup"/>
                              <m:ctrlPr>
                                <a:rPr lang="en-US" sz="2800" i="1">
                                  <a:latin typeface="Cambria Math" panose="02040503050406030204" pitchFamily="18" charset="0"/>
                                  <a:ea typeface="Cambria Math" panose="02040503050406030204" pitchFamily="18" charset="0"/>
                                </a:rPr>
                              </m:ctrlPr>
                            </m:naryPr>
                            <m:sub>
                              <m:r>
                                <m:rPr>
                                  <m:brk m:alnAt="25"/>
                                </m:rP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up>
                              <m:r>
                                <a:rPr lang="en-US" sz="2800" i="1">
                                  <a:latin typeface="Cambria Math" panose="02040503050406030204" pitchFamily="18" charset="0"/>
                                  <a:ea typeface="Cambria Math" panose="02040503050406030204" pitchFamily="18" charset="0"/>
                                </a:rPr>
                                <m:t>𝑛</m:t>
                              </m:r>
                            </m:sup>
                            <m:e>
                              <m:sSubSup>
                                <m:sSubSupPr>
                                  <m:ctrlPr>
                                    <a:rPr lang="fr-FR"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d>
                                <m:dPr>
                                  <m:ctrlPr>
                                    <a:rPr lang="en-US" sz="2800" i="1">
                                      <a:latin typeface="Cambria Math" panose="02040503050406030204" pitchFamily="18" charset="0"/>
                                      <a:ea typeface="Cambria Math" panose="02040503050406030204" pitchFamily="18" charset="0"/>
                                    </a:rPr>
                                  </m:ctrlPr>
                                </m:dPr>
                                <m:e>
                                  <m:sSup>
                                    <m:sSupPr>
                                      <m:ctrlPr>
                                        <a:rPr lang="fr-FR"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𝑥</m:t>
                                      </m:r>
                                    </m:e>
                                    <m:sup>
                                      <m:d>
                                        <m:dPr>
                                          <m:ctrlPr>
                                            <a:rPr lang="en-US" sz="2800" i="1" dirty="0">
                                              <a:latin typeface="Cambria Math" panose="02040503050406030204" pitchFamily="18" charset="0"/>
                                              <a:ea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𝑖</m:t>
                                          </m:r>
                                        </m:e>
                                      </m:d>
                                    </m:sup>
                                  </m:sSup>
                                  <m:r>
                                    <a:rPr lang="en-US" sz="2800" i="1">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ea typeface="Cambria Math" panose="02040503050406030204" pitchFamily="18" charset="0"/>
                                        </a:rPr>
                                        <m:t>𝑗</m:t>
                                      </m:r>
                                    </m:sub>
                                  </m:sSub>
                                </m:e>
                              </m:d>
                              <m:sSup>
                                <m:sSupPr>
                                  <m:ctrlPr>
                                    <a:rPr lang="en-US" sz="2800" i="1" dirty="0">
                                      <a:latin typeface="Cambria Math" panose="02040503050406030204" pitchFamily="18" charset="0"/>
                                      <a:ea typeface="Cambria Math" panose="02040503050406030204" pitchFamily="18" charset="0"/>
                                    </a:rPr>
                                  </m:ctrlPr>
                                </m:sSupPr>
                                <m:e>
                                  <m:d>
                                    <m:dPr>
                                      <m:ctrlPr>
                                        <a:rPr lang="en-US" sz="2800" i="1" dirty="0">
                                          <a:latin typeface="Cambria Math" panose="02040503050406030204" pitchFamily="18" charset="0"/>
                                          <a:ea typeface="Cambria Math" panose="02040503050406030204" pitchFamily="18" charset="0"/>
                                        </a:rPr>
                                      </m:ctrlPr>
                                    </m:dPr>
                                    <m:e>
                                      <m:sSup>
                                        <m:sSupPr>
                                          <m:ctrlPr>
                                            <a:rPr lang="fr-FR"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𝑥</m:t>
                                          </m:r>
                                        </m:e>
                                        <m:sup>
                                          <m:d>
                                            <m:dPr>
                                              <m:ctrlPr>
                                                <a:rPr lang="en-US" sz="2800" i="1" dirty="0">
                                                  <a:latin typeface="Cambria Math" panose="02040503050406030204" pitchFamily="18" charset="0"/>
                                                  <a:ea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𝑖</m:t>
                                              </m:r>
                                            </m:e>
                                          </m:d>
                                        </m:sup>
                                      </m:sSup>
                                      <m:r>
                                        <a:rPr lang="en-US" sz="2800" i="1">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ea typeface="Cambria Math" panose="02040503050406030204" pitchFamily="18" charset="0"/>
                                            </a:rPr>
                                            <m:t>𝑗</m:t>
                                          </m:r>
                                        </m:sub>
                                      </m:sSub>
                                    </m:e>
                                  </m:d>
                                </m:e>
                                <m:sup>
                                  <m:r>
                                    <a:rPr lang="en-US" sz="2800" i="1" dirty="0">
                                      <a:latin typeface="Cambria Math" panose="02040503050406030204" pitchFamily="18" charset="0"/>
                                      <a:ea typeface="Cambria Math" panose="02040503050406030204" pitchFamily="18" charset="0"/>
                                    </a:rPr>
                                    <m:t>𝑇</m:t>
                                  </m:r>
                                </m:sup>
                              </m:sSup>
                            </m:e>
                          </m:nary>
                        </m:num>
                        <m:den>
                          <m:nary>
                            <m:naryPr>
                              <m:chr m:val="∑"/>
                              <m:limLoc m:val="subSup"/>
                              <m:ctrlPr>
                                <a:rPr lang="en-US" sz="2800" i="1">
                                  <a:latin typeface="Cambria Math" panose="02040503050406030204" pitchFamily="18" charset="0"/>
                                  <a:ea typeface="Cambria Math" panose="02040503050406030204" pitchFamily="18" charset="0"/>
                                </a:rPr>
                              </m:ctrlPr>
                            </m:naryPr>
                            <m:sub>
                              <m:r>
                                <m:rPr>
                                  <m:brk m:alnAt="25"/>
                                </m:rP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up>
                              <m:r>
                                <a:rPr lang="en-US" sz="2800" i="1">
                                  <a:latin typeface="Cambria Math" panose="02040503050406030204" pitchFamily="18" charset="0"/>
                                  <a:ea typeface="Cambria Math" panose="02040503050406030204" pitchFamily="18" charset="0"/>
                                </a:rPr>
                                <m:t>𝑛</m:t>
                              </m:r>
                            </m:sup>
                            <m:e>
                              <m:sSubSup>
                                <m:sSubSupPr>
                                  <m:ctrlPr>
                                    <a:rPr lang="fr-FR"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e>
                          </m:nary>
                        </m:den>
                      </m:f>
                    </m:oMath>
                  </m:oMathPara>
                </a14:m>
                <a:endParaRPr lang="fr-FR" sz="2800" dirty="0">
                  <a:latin typeface="Cambria Math" panose="02040503050406030204" pitchFamily="18" charset="0"/>
                  <a:ea typeface="Cambria Math" panose="02040503050406030204" pitchFamily="18" charset="0"/>
                </a:endParaRPr>
              </a:p>
              <a:p>
                <a:pPr marL="0" indent="0">
                  <a:buNone/>
                </a:pPr>
                <a:endParaRPr lang="en-GB" dirty="0">
                  <a:latin typeface="Cambria Math" panose="02040503050406030204" pitchFamily="18" charset="0"/>
                  <a:ea typeface="Cambria Math" panose="02040503050406030204" pitchFamily="18" charset="0"/>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93435" y="1217737"/>
                <a:ext cx="9782801" cy="5400600"/>
              </a:xfrm>
              <a:blipFill>
                <a:blip r:embed="rId3"/>
                <a:stretch>
                  <a:fillRect l="-1246" t="-1242"/>
                </a:stretch>
              </a:blipFill>
            </p:spPr>
            <p:txBody>
              <a:bodyPr/>
              <a:lstStyle/>
              <a:p>
                <a:r>
                  <a:rPr lang="fr-MA">
                    <a:noFill/>
                  </a:rPr>
                  <a:t> </a:t>
                </a:r>
              </a:p>
            </p:txBody>
          </p:sp>
        </mc:Fallback>
      </mc:AlternateContent>
    </p:spTree>
    <p:extLst>
      <p:ext uri="{BB962C8B-B14F-4D97-AF65-F5344CB8AC3E}">
        <p14:creationId xmlns:p14="http://schemas.microsoft.com/office/powerpoint/2010/main" val="390682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500"/>
                                        <p:tgtEl>
                                          <p:spTgt spid="14">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Effect transition="in" filter="fade">
                                      <p:cBhvr>
                                        <p:cTn id="23" dur="500"/>
                                        <p:tgtEl>
                                          <p:spTgt spid="14">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Effect transition="in" filter="fade">
                                      <p:cBhvr>
                                        <p:cTn id="31"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a function&#10;&#10;Description automatically generated">
            <a:extLst>
              <a:ext uri="{FF2B5EF4-FFF2-40B4-BE49-F238E27FC236}">
                <a16:creationId xmlns:a16="http://schemas.microsoft.com/office/drawing/2014/main" id="{82C68AF0-B101-C538-FB4E-E3DD4D826F16}"/>
              </a:ext>
            </a:extLst>
          </p:cNvPr>
          <p:cNvPicPr>
            <a:picLocks noGrp="1" noChangeAspect="1"/>
          </p:cNvPicPr>
          <p:nvPr>
            <p:ph sz="half" idx="2"/>
          </p:nvPr>
        </p:nvPicPr>
        <p:blipFill>
          <a:blip r:embed="rId3"/>
          <a:stretch>
            <a:fillRect/>
          </a:stretch>
        </p:blipFill>
        <p:spPr>
          <a:xfrm>
            <a:off x="2191257" y="401793"/>
            <a:ext cx="7806310" cy="5915271"/>
          </a:xfrm>
        </p:spPr>
      </p:pic>
      <p:sp>
        <p:nvSpPr>
          <p:cNvPr id="8" name="TextBox 7">
            <a:extLst>
              <a:ext uri="{FF2B5EF4-FFF2-40B4-BE49-F238E27FC236}">
                <a16:creationId xmlns:a16="http://schemas.microsoft.com/office/drawing/2014/main" id="{C3CC30E1-313A-F1ED-1AF4-AD070C9C3294}"/>
              </a:ext>
            </a:extLst>
          </p:cNvPr>
          <p:cNvSpPr txBox="1"/>
          <p:nvPr/>
        </p:nvSpPr>
        <p:spPr>
          <a:xfrm>
            <a:off x="2191258" y="6309320"/>
            <a:ext cx="7806310" cy="369332"/>
          </a:xfrm>
          <a:prstGeom prst="rect">
            <a:avLst/>
          </a:prstGeom>
          <a:noFill/>
        </p:spPr>
        <p:txBody>
          <a:bodyPr wrap="square" rtlCol="0">
            <a:spAutoFit/>
          </a:bodyPr>
          <a:lstStyle/>
          <a:p>
            <a:pPr algn="ctr"/>
            <a:r>
              <a:rPr lang="fr-MA" dirty="0"/>
              <a:t>Figure 1: Visualisation des itérations de l’algorithme EM</a:t>
            </a:r>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04664"/>
            <a:ext cx="9782801" cy="868957"/>
          </a:xfrm>
        </p:spPr>
        <p:txBody>
          <a:bodyPr rtlCol="0">
            <a:normAutofit/>
          </a:bodyPr>
          <a:lstStyle/>
          <a:p>
            <a:pPr algn="ctr" rtl="0"/>
            <a:r>
              <a:rPr lang="fr-MA" sz="5400" dirty="0">
                <a:latin typeface="Cambria Math" panose="02040503050406030204" pitchFamily="18" charset="0"/>
                <a:ea typeface="Cambria Math" panose="02040503050406030204" pitchFamily="18" charset="0"/>
              </a:rPr>
              <a:t>IV. Avantages et Inconvénients</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93435" y="1412776"/>
                <a:ext cx="9782801" cy="5184576"/>
              </a:xfrm>
            </p:spPr>
            <p:txBody>
              <a:bodyPr rtlCol="0">
                <a:normAutofit/>
              </a:bodyPr>
              <a:lstStyle/>
              <a:p>
                <a:pPr rtl="0">
                  <a:lnSpc>
                    <a:spcPct val="100000"/>
                  </a:lnSpc>
                </a:pPr>
                <a:r>
                  <a:rPr lang="fr-MA" sz="3600" b="1" u="sng" dirty="0">
                    <a:latin typeface="Cambria Math" panose="02040503050406030204" pitchFamily="18" charset="0"/>
                    <a:ea typeface="Cambria Math" panose="02040503050406030204" pitchFamily="18" charset="0"/>
                  </a:rPr>
                  <a:t>Avantages:</a:t>
                </a:r>
              </a:p>
              <a:p>
                <a:pPr lvl="1">
                  <a:lnSpc>
                    <a:spcPct val="100000"/>
                  </a:lnSpc>
                </a:pPr>
                <a:r>
                  <a:rPr lang="fr-FR" dirty="0">
                    <a:latin typeface="Cambria Math" panose="02040503050406030204" pitchFamily="18" charset="0"/>
                    <a:ea typeface="Cambria Math" panose="02040503050406030204" pitchFamily="18" charset="0"/>
                  </a:rPr>
                  <a:t>Augmentation garantie de la vraisemblance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𝑡</m:t>
                            </m:r>
                          </m:sub>
                        </m:sSub>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e>
                      <m:sub>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r>
                  <a:rPr lang="en-GB" dirty="0">
                    <a:latin typeface="Cambria Math" panose="02040503050406030204" pitchFamily="18" charset="0"/>
                    <a:ea typeface="Cambria Math" panose="02040503050406030204" pitchFamily="18" charset="0"/>
                  </a:rPr>
                  <a:t>.</a:t>
                </a:r>
              </a:p>
              <a:p>
                <a:pPr lvl="1">
                  <a:lnSpc>
                    <a:spcPct val="100000"/>
                  </a:lnSpc>
                </a:pPr>
                <a:r>
                  <a:rPr lang="en-GB" dirty="0">
                    <a:latin typeface="Cambria Math" panose="02040503050406030204" pitchFamily="18" charset="0"/>
                    <a:ea typeface="Cambria Math" panose="02040503050406030204" pitchFamily="18" charset="0"/>
                  </a:rPr>
                  <a:t>Soft Clustering.</a:t>
                </a:r>
              </a:p>
              <a:p>
                <a:pPr>
                  <a:lnSpc>
                    <a:spcPct val="100000"/>
                  </a:lnSpc>
                </a:pPr>
                <a:r>
                  <a:rPr lang="fr-MA" sz="3600" b="1" u="sng" dirty="0">
                    <a:latin typeface="Cambria Math" panose="02040503050406030204" pitchFamily="18" charset="0"/>
                    <a:ea typeface="Cambria Math" panose="02040503050406030204" pitchFamily="18" charset="0"/>
                  </a:rPr>
                  <a:t>Inconvénients:</a:t>
                </a:r>
              </a:p>
              <a:p>
                <a:pPr lvl="1">
                  <a:lnSpc>
                    <a:spcPct val="100000"/>
                  </a:lnSpc>
                </a:pPr>
                <a:r>
                  <a:rPr lang="fr-FR" dirty="0">
                    <a:latin typeface="Cambria Math" panose="02040503050406030204" pitchFamily="18" charset="0"/>
                    <a:ea typeface="Cambria Math" panose="02040503050406030204" pitchFamily="18" charset="0"/>
                  </a:rPr>
                  <a:t>Aucune garantie qu'il donne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𝐸𝑀𝑉</m:t>
                        </m:r>
                      </m:sub>
                    </m:sSub>
                  </m:oMath>
                </a14:m>
                <a:r>
                  <a:rPr lang="en-GB" dirty="0">
                    <a:latin typeface="Cambria Math" panose="02040503050406030204" pitchFamily="18" charset="0"/>
                    <a:ea typeface="Cambria Math" panose="02040503050406030204" pitchFamily="18" charset="0"/>
                  </a:rPr>
                  <a:t> .</a:t>
                </a:r>
              </a:p>
              <a:p>
                <a:pPr lvl="1">
                  <a:lnSpc>
                    <a:spcPct val="100000"/>
                  </a:lnSpc>
                </a:pPr>
                <a:r>
                  <a:rPr lang="fr-MA" dirty="0">
                    <a:latin typeface="Cambria Math" panose="02040503050406030204" pitchFamily="18" charset="0"/>
                    <a:ea typeface="Cambria Math" panose="02040503050406030204" pitchFamily="18" charset="0"/>
                  </a:rPr>
                  <a:t>Il se peut qu’il converge vers des maxima locaux.</a:t>
                </a:r>
              </a:p>
              <a:p>
                <a:pPr lvl="1">
                  <a:lnSpc>
                    <a:spcPct val="100000"/>
                  </a:lnSpc>
                </a:pPr>
                <a:r>
                  <a:rPr lang="fr-FR" dirty="0">
                    <a:latin typeface="Cambria Math" panose="02040503050406030204" pitchFamily="18" charset="0"/>
                    <a:ea typeface="Cambria Math" panose="02040503050406030204" pitchFamily="18" charset="0"/>
                  </a:rPr>
                  <a:t>La convergence peut être lente (dépend de la base des exemples).</a:t>
                </a:r>
              </a:p>
              <a:p>
                <a:pPr lvl="1">
                  <a:lnSpc>
                    <a:spcPct val="100000"/>
                  </a:lnSpc>
                </a:pPr>
                <a:r>
                  <a:rPr lang="fr-FR" dirty="0">
                    <a:latin typeface="Cambria Math" panose="02040503050406030204" pitchFamily="18" charset="0"/>
                    <a:ea typeface="Cambria Math" panose="02040503050406030204" pitchFamily="18" charset="0"/>
                  </a:rPr>
                  <a:t>Dépendance sur l'initialisation des paramètres : nécessite souvent plusieurs répétitions à partir de différents points d'initialisation.</a:t>
                </a:r>
                <a:endParaRPr lang="en-GB" dirty="0">
                  <a:latin typeface="Cambria Math" panose="02040503050406030204" pitchFamily="18" charset="0"/>
                  <a:ea typeface="Cambria Math" panose="02040503050406030204" pitchFamily="18" charset="0"/>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93435" y="1412776"/>
                <a:ext cx="9782801" cy="5184576"/>
              </a:xfrm>
              <a:blipFill>
                <a:blip r:embed="rId3"/>
                <a:stretch>
                  <a:fillRect l="-2181" t="-3176"/>
                </a:stretch>
              </a:blipFill>
            </p:spPr>
            <p:txBody>
              <a:bodyPr/>
              <a:lstStyle/>
              <a:p>
                <a:r>
                  <a:rPr lang="fr-MA">
                    <a:noFill/>
                  </a:rPr>
                  <a:t> </a:t>
                </a:r>
              </a:p>
            </p:txBody>
          </p:sp>
        </mc:Fallback>
      </mc:AlternateContent>
    </p:spTree>
    <p:extLst>
      <p:ext uri="{BB962C8B-B14F-4D97-AF65-F5344CB8AC3E}">
        <p14:creationId xmlns:p14="http://schemas.microsoft.com/office/powerpoint/2010/main" val="226178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500"/>
                                        <p:tgtEl>
                                          <p:spTgt spid="14">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Effect transition="in" filter="fade">
                                      <p:cBhvr>
                                        <p:cTn id="23" dur="500"/>
                                        <p:tgtEl>
                                          <p:spTgt spid="14">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Effect transition="in" filter="fade">
                                      <p:cBhvr>
                                        <p:cTn id="31" dur="500"/>
                                        <p:tgtEl>
                                          <p:spTgt spid="14">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Effect transition="in" filter="fade">
                                      <p:cBhvr>
                                        <p:cTn id="35" dur="500"/>
                                        <p:tgtEl>
                                          <p:spTgt spid="14">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Effect transition="in" filter="fade">
                                      <p:cBhvr>
                                        <p:cTn id="39"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04664"/>
            <a:ext cx="9782801" cy="868957"/>
          </a:xfrm>
        </p:spPr>
        <p:txBody>
          <a:bodyPr rtlCol="0">
            <a:normAutofit/>
          </a:bodyPr>
          <a:lstStyle/>
          <a:p>
            <a:pPr algn="ctr" rtl="0"/>
            <a:r>
              <a:rPr lang="fr-MA" sz="5400" dirty="0">
                <a:latin typeface="Cambria Math" panose="02040503050406030204" pitchFamily="18" charset="0"/>
                <a:ea typeface="Cambria Math" panose="02040503050406030204" pitchFamily="18" charset="0"/>
              </a:rPr>
              <a:t>V. Algorithme K-</a:t>
            </a:r>
            <a:r>
              <a:rPr lang="fr-MA" sz="5400" dirty="0" err="1">
                <a:latin typeface="Cambria Math" panose="02040503050406030204" pitchFamily="18" charset="0"/>
                <a:ea typeface="Cambria Math" panose="02040503050406030204" pitchFamily="18" charset="0"/>
              </a:rPr>
              <a:t>means</a:t>
            </a:r>
            <a:endParaRPr lang="fr-MA" sz="5400" dirty="0">
              <a:latin typeface="Cambria Math" panose="02040503050406030204" pitchFamily="18" charset="0"/>
              <a:ea typeface="Cambria Math" panose="02040503050406030204" pitchFamily="18" charset="0"/>
            </a:endParaRPr>
          </a:p>
        </p:txBody>
      </p:sp>
      <p:sp>
        <p:nvSpPr>
          <p:cNvPr id="14" name="Content Placeholder 13"/>
          <p:cNvSpPr>
            <a:spLocks noGrp="1"/>
          </p:cNvSpPr>
          <p:nvPr>
            <p:ph idx="1"/>
          </p:nvPr>
        </p:nvSpPr>
        <p:spPr>
          <a:xfrm>
            <a:off x="1593435" y="1412776"/>
            <a:ext cx="9782801" cy="4572000"/>
          </a:xfrm>
        </p:spPr>
        <p:txBody>
          <a:bodyPr rtlCol="0">
            <a:normAutofit fontScale="92500"/>
          </a:bodyPr>
          <a:lstStyle/>
          <a:p>
            <a:pPr rtl="0">
              <a:lnSpc>
                <a:spcPct val="100000"/>
              </a:lnSpc>
            </a:pPr>
            <a:r>
              <a:rPr lang="fr-FR" b="0" i="0" dirty="0">
                <a:effectLst/>
                <a:latin typeface="Cambria Math" panose="02040503050406030204" pitchFamily="18" charset="0"/>
                <a:ea typeface="Cambria Math" panose="02040503050406030204" pitchFamily="18" charset="0"/>
              </a:rPr>
              <a:t>Entrée : </a:t>
            </a:r>
          </a:p>
          <a:p>
            <a:pPr lvl="1">
              <a:lnSpc>
                <a:spcPct val="100000"/>
              </a:lnSpc>
            </a:pPr>
            <a:r>
              <a:rPr lang="fr-FR" b="0" i="0" dirty="0">
                <a:effectLst/>
                <a:latin typeface="Cambria Math" panose="02040503050406030204" pitchFamily="18" charset="0"/>
                <a:ea typeface="Cambria Math" panose="02040503050406030204" pitchFamily="18" charset="0"/>
              </a:rPr>
              <a:t>Nombre de clusters à former (K) La bases des exemples d'apprentissage </a:t>
            </a:r>
          </a:p>
          <a:p>
            <a:pPr rtl="0">
              <a:lnSpc>
                <a:spcPct val="100000"/>
              </a:lnSpc>
            </a:pPr>
            <a:r>
              <a:rPr lang="fr-FR" b="0" i="0" dirty="0">
                <a:effectLst/>
                <a:latin typeface="Cambria Math" panose="02040503050406030204" pitchFamily="18" charset="0"/>
                <a:ea typeface="Cambria Math" panose="02040503050406030204" pitchFamily="18" charset="0"/>
              </a:rPr>
              <a:t>Début : </a:t>
            </a:r>
          </a:p>
          <a:p>
            <a:pPr lvl="1">
              <a:lnSpc>
                <a:spcPct val="100000"/>
              </a:lnSpc>
            </a:pPr>
            <a:r>
              <a:rPr lang="fr-FR" b="0" i="0" dirty="0">
                <a:effectLst/>
                <a:latin typeface="Cambria Math" panose="02040503050406030204" pitchFamily="18" charset="0"/>
                <a:ea typeface="Cambria Math" panose="02040503050406030204" pitchFamily="18" charset="0"/>
              </a:rPr>
              <a:t>Prendre K exemples aléatoirement des exemples de la base comme des centroïdes initiaux.</a:t>
            </a:r>
          </a:p>
          <a:p>
            <a:pPr>
              <a:lnSpc>
                <a:spcPct val="100000"/>
              </a:lnSpc>
            </a:pPr>
            <a:r>
              <a:rPr lang="fr-FR" b="0" i="0" dirty="0">
                <a:effectLst/>
                <a:latin typeface="Cambria Math" panose="02040503050406030204" pitchFamily="18" charset="0"/>
                <a:ea typeface="Cambria Math" panose="02040503050406030204" pitchFamily="18" charset="0"/>
              </a:rPr>
              <a:t>Répéter :</a:t>
            </a:r>
          </a:p>
          <a:p>
            <a:pPr lvl="1">
              <a:lnSpc>
                <a:spcPct val="100000"/>
              </a:lnSpc>
            </a:pPr>
            <a:r>
              <a:rPr lang="fr-FR" b="0" i="0" dirty="0">
                <a:effectLst/>
                <a:latin typeface="Cambria Math" panose="02040503050406030204" pitchFamily="18" charset="0"/>
                <a:ea typeface="Cambria Math" panose="02040503050406030204" pitchFamily="18" charset="0"/>
              </a:rPr>
              <a:t>Affecter chaque exemple au cluster du vecteur prototype le plus proche.</a:t>
            </a:r>
          </a:p>
          <a:p>
            <a:pPr lvl="1">
              <a:lnSpc>
                <a:spcPct val="100000"/>
              </a:lnSpc>
            </a:pPr>
            <a:r>
              <a:rPr lang="fr-FR" b="0" i="0" dirty="0">
                <a:effectLst/>
                <a:latin typeface="Cambria Math" panose="02040503050406030204" pitchFamily="18" charset="0"/>
                <a:ea typeface="Cambria Math" panose="02040503050406030204" pitchFamily="18" charset="0"/>
              </a:rPr>
              <a:t>Recalculer le vecteur prototype lié à chaque cluster Jusqu'à convergence (centroïdes fixes ou nombre d'itérations maximum atteint).</a:t>
            </a:r>
          </a:p>
          <a:p>
            <a:pPr rtl="0">
              <a:lnSpc>
                <a:spcPct val="100000"/>
              </a:lnSpc>
            </a:pPr>
            <a:r>
              <a:rPr lang="fr-FR" b="0" i="0" dirty="0">
                <a:effectLst/>
                <a:latin typeface="Cambria Math" panose="02040503050406030204" pitchFamily="18" charset="0"/>
                <a:ea typeface="Cambria Math" panose="02040503050406030204" pitchFamily="18" charset="0"/>
              </a:rPr>
              <a:t>Fin.</a:t>
            </a:r>
            <a:endParaRPr lang="en-GB"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E8C033F-E293-58E0-3AC8-62A4EACD532F}"/>
                  </a:ext>
                </a:extLst>
              </p:cNvPr>
              <p:cNvSpPr txBox="1"/>
              <p:nvPr/>
            </p:nvSpPr>
            <p:spPr>
              <a:xfrm>
                <a:off x="3944332" y="5575593"/>
                <a:ext cx="5081006"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𝑑𝑖𝑠𝑡𝑎𝑛𝑐𝑒</m:t>
                      </m:r>
                      <m:r>
                        <a:rPr lang="en-US" b="0" i="1" smtClean="0">
                          <a:latin typeface="Cambria Math" panose="02040503050406030204" pitchFamily="18" charset="0"/>
                        </a:rPr>
                        <m:t> </m:t>
                      </m:r>
                      <m:r>
                        <a:rPr lang="en-US" b="0" i="1" smtClean="0">
                          <a:latin typeface="Cambria Math" panose="02040503050406030204" pitchFamily="18" charset="0"/>
                        </a:rPr>
                        <m:t>𝑒𝑢𝑐𝑙𝑖𝑑𝑖𝑒𝑛𝑛𝑒</m:t>
                      </m:r>
                      <m:r>
                        <a:rPr lang="en-US" b="0" i="1" smtClean="0">
                          <a:latin typeface="Cambria Math" panose="02040503050406030204" pitchFamily="18" charset="0"/>
                        </a:rPr>
                        <m:t>:</m:t>
                      </m:r>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rad>
                    </m:oMath>
                  </m:oMathPara>
                </a14:m>
                <a:endParaRPr lang="fr-MA" dirty="0"/>
              </a:p>
            </p:txBody>
          </p:sp>
        </mc:Choice>
        <mc:Fallback xmlns="">
          <p:sp>
            <p:nvSpPr>
              <p:cNvPr id="2" name="TextBox 1">
                <a:extLst>
                  <a:ext uri="{FF2B5EF4-FFF2-40B4-BE49-F238E27FC236}">
                    <a16:creationId xmlns:a16="http://schemas.microsoft.com/office/drawing/2014/main" id="{1E8C033F-E293-58E0-3AC8-62A4EACD532F}"/>
                  </a:ext>
                </a:extLst>
              </p:cNvPr>
              <p:cNvSpPr txBox="1">
                <a:spLocks noRot="1" noChangeAspect="1" noMove="1" noResize="1" noEditPoints="1" noAdjustHandles="1" noChangeArrowheads="1" noChangeShapeType="1" noTextEdit="1"/>
              </p:cNvSpPr>
              <p:nvPr/>
            </p:nvSpPr>
            <p:spPr>
              <a:xfrm>
                <a:off x="3944332" y="5575593"/>
                <a:ext cx="5081006" cy="818366"/>
              </a:xfrm>
              <a:prstGeom prst="rect">
                <a:avLst/>
              </a:prstGeom>
              <a:blipFill>
                <a:blip r:embed="rId3"/>
                <a:stretch>
                  <a:fillRect/>
                </a:stretch>
              </a:blipFill>
            </p:spPr>
            <p:txBody>
              <a:bodyPr/>
              <a:lstStyle/>
              <a:p>
                <a:r>
                  <a:rPr lang="fr-MA">
                    <a:noFill/>
                  </a:rPr>
                  <a:t> </a:t>
                </a:r>
              </a:p>
            </p:txBody>
          </p:sp>
        </mc:Fallback>
      </mc:AlternateContent>
    </p:spTree>
    <p:extLst>
      <p:ext uri="{BB962C8B-B14F-4D97-AF65-F5344CB8AC3E}">
        <p14:creationId xmlns:p14="http://schemas.microsoft.com/office/powerpoint/2010/main" val="269314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500"/>
                                        <p:tgtEl>
                                          <p:spTgt spid="14">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Effect transition="in" filter="fade">
                                      <p:cBhvr>
                                        <p:cTn id="23" dur="500"/>
                                        <p:tgtEl>
                                          <p:spTgt spid="14">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Effect transition="in" filter="fade">
                                      <p:cBhvr>
                                        <p:cTn id="31" dur="500"/>
                                        <p:tgtEl>
                                          <p:spTgt spid="14">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Effect transition="in" filter="fade">
                                      <p:cBhvr>
                                        <p:cTn id="35" dur="500"/>
                                        <p:tgtEl>
                                          <p:spTgt spid="14">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Effect transition="in" filter="fade">
                                      <p:cBhvr>
                                        <p:cTn id="39" dur="500"/>
                                        <p:tgtEl>
                                          <p:spTgt spid="14">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P spid="2" grpId="0"/>
    </p:bldLst>
  </p:timing>
</p:sld>
</file>

<file path=ppt/theme/theme1.xml><?xml version="1.0" encoding="utf-8"?>
<a:theme xmlns:a="http://schemas.openxmlformats.org/drawingml/2006/main" name="Maths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356_TF02787947.potx" id="{AA186DDE-566F-42C5-8CB6-F35A993DED74}" vid="{3356CA41-5E73-44D9-87F2-E9382460180D}"/>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Maths education presentation with Pi (widescreen)</Template>
  <TotalTime>604</TotalTime>
  <Words>876</Words>
  <Application>Microsoft Office PowerPoint</Application>
  <PresentationFormat>Custom</PresentationFormat>
  <Paragraphs>104</Paragraphs>
  <Slides>20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Cambria Math</vt:lpstr>
      <vt:lpstr>Euphemia</vt:lpstr>
      <vt:lpstr>Maths 16x9</vt:lpstr>
      <vt:lpstr>Méthode Probabiliste  (EM-Algorithme)</vt:lpstr>
      <vt:lpstr>Plan</vt:lpstr>
      <vt:lpstr>I. Introduction</vt:lpstr>
      <vt:lpstr>II. Modèle de Mélange Gaussien</vt:lpstr>
      <vt:lpstr>III. Solution par l’algorithme-EM</vt:lpstr>
      <vt:lpstr>III. Solution par l’algorithme-EM</vt:lpstr>
      <vt:lpstr>PowerPoint Presentation</vt:lpstr>
      <vt:lpstr>IV. Avantages et Inconvénients</vt:lpstr>
      <vt:lpstr>V. Algorithme K-means</vt:lpstr>
      <vt:lpstr>VI. EM-Algorithme en pratique</vt:lpstr>
      <vt:lpstr>V. Comparaison entre K-means et l’algorithme-EM</vt:lpstr>
      <vt:lpstr>Dataset Iris</vt:lpstr>
      <vt:lpstr>Dataset Mall Customers</vt:lpstr>
      <vt:lpstr>Clustering sur dataset iris avec EM</vt:lpstr>
      <vt:lpstr>Clustering sur dataset iris avec K-means</vt:lpstr>
      <vt:lpstr>Clustering sur dataset mall avec EM</vt:lpstr>
      <vt:lpstr>Clustering sur dataset mall avec K-means</vt:lpstr>
      <vt:lpstr>VII. Conclusion</vt:lpstr>
      <vt:lpstr>Références et Webographie</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 Probabiliste  (EM-Algorithme)</dc:title>
  <dc:creator>Ahmed Samady</dc:creator>
  <cp:lastModifiedBy>Ahmed Samady</cp:lastModifiedBy>
  <cp:revision>31</cp:revision>
  <dcterms:created xsi:type="dcterms:W3CDTF">2024-01-24T11:35:33Z</dcterms:created>
  <dcterms:modified xsi:type="dcterms:W3CDTF">2024-01-25T00:24:02Z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