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gvF4gDGTHrPlwyqiH5GmwMix7M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79544" y="2009553"/>
            <a:ext cx="8512500" cy="270067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4200" u="sng">
                <a:solidFill>
                  <a:srgbClr val="CC0000"/>
                </a:solidFill>
                <a:latin typeface="Montserrat"/>
                <a:ea typeface="Montserrat"/>
                <a:cs typeface="Montserrat"/>
                <a:sym typeface="Montserrat"/>
              </a:rPr>
              <a:t>Capstone Project</a:t>
            </a:r>
            <a:endParaRPr b="1" sz="4200" u="sng">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lang="en-US" sz="3600"/>
            </a:br>
            <a:r>
              <a:rPr b="1" lang="en-US" sz="3600">
                <a:solidFill>
                  <a:srgbClr val="09272E"/>
                </a:solidFill>
                <a:latin typeface="Montserrat"/>
                <a:ea typeface="Montserrat"/>
                <a:cs typeface="Montserrat"/>
                <a:sym typeface="Montserrat"/>
              </a:rPr>
              <a:t>NETFLIX MOVIES AND TV SHOWS CLUSTERING</a:t>
            </a:r>
            <a:br>
              <a:rPr b="1" lang="en-US" sz="3600">
                <a:solidFill>
                  <a:srgbClr val="09272E"/>
                </a:solidFill>
                <a:latin typeface="Montserrat"/>
                <a:ea typeface="Montserrat"/>
                <a:cs typeface="Montserrat"/>
                <a:sym typeface="Montserrat"/>
              </a:rPr>
            </a:br>
            <a:br>
              <a:rPr b="1" lang="en-US" sz="3600">
                <a:solidFill>
                  <a:srgbClr val="09272E"/>
                </a:solidFill>
                <a:latin typeface="Montserrat"/>
                <a:ea typeface="Montserrat"/>
                <a:cs typeface="Montserrat"/>
                <a:sym typeface="Montserrat"/>
              </a:rPr>
            </a:br>
            <a:r>
              <a:rPr b="1" lang="en-US" sz="3600">
                <a:solidFill>
                  <a:srgbClr val="09272E"/>
                </a:solidFill>
                <a:latin typeface="Montserrat"/>
                <a:ea typeface="Montserrat"/>
                <a:cs typeface="Montserrat"/>
                <a:sym typeface="Montserrat"/>
              </a:rPr>
              <a:t>                                         </a:t>
            </a:r>
            <a:r>
              <a:rPr b="1" lang="en-US" sz="2000">
                <a:solidFill>
                  <a:schemeClr val="accent2"/>
                </a:solidFill>
                <a:latin typeface="Montserrat"/>
                <a:ea typeface="Montserrat"/>
                <a:cs typeface="Montserrat"/>
                <a:sym typeface="Montserrat"/>
              </a:rPr>
              <a:t>Presented by:</a:t>
            </a:r>
            <a:br>
              <a:rPr b="1" lang="en-US" sz="2000">
                <a:solidFill>
                  <a:schemeClr val="accent2"/>
                </a:solidFill>
                <a:latin typeface="Montserrat"/>
                <a:ea typeface="Montserrat"/>
                <a:cs typeface="Montserrat"/>
                <a:sym typeface="Montserrat"/>
              </a:rPr>
            </a:br>
            <a:r>
              <a:rPr b="1" lang="en-US" sz="2000">
                <a:solidFill>
                  <a:schemeClr val="accent2"/>
                </a:solidFill>
                <a:latin typeface="Montserrat"/>
                <a:ea typeface="Montserrat"/>
                <a:cs typeface="Montserrat"/>
                <a:sym typeface="Montserrat"/>
              </a:rPr>
              <a:t>                                                                             </a:t>
            </a:r>
            <a:br>
              <a:rPr b="1" lang="en-US" sz="2000">
                <a:solidFill>
                  <a:schemeClr val="accent2"/>
                </a:solidFill>
                <a:latin typeface="Montserrat"/>
                <a:ea typeface="Montserrat"/>
                <a:cs typeface="Montserrat"/>
                <a:sym typeface="Montserrat"/>
              </a:rPr>
            </a:br>
            <a:r>
              <a:rPr b="1" lang="en-US" sz="2000">
                <a:solidFill>
                  <a:schemeClr val="accent2"/>
                </a:solidFill>
                <a:latin typeface="Montserrat"/>
                <a:ea typeface="Montserrat"/>
                <a:cs typeface="Montserrat"/>
                <a:sym typeface="Montserrat"/>
              </a:rPr>
              <a:t>                                                                                   Samata ParParulekar</a:t>
            </a:r>
            <a:endParaRPr b="1" sz="1050">
              <a:solidFill>
                <a:schemeClr val="accent2"/>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050">
              <a:solidFill>
                <a:srgbClr val="09272E"/>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0" l="0" r="0" t="0"/>
          <a:stretch/>
        </p:blipFill>
        <p:spPr>
          <a:xfrm>
            <a:off x="719027" y="2775098"/>
            <a:ext cx="5086350" cy="2126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p:nvPr/>
        </p:nvSpPr>
        <p:spPr>
          <a:xfrm>
            <a:off x="0" y="206290"/>
            <a:ext cx="24096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212121"/>
                </a:solidFill>
                <a:latin typeface="Roboto"/>
                <a:ea typeface="Roboto"/>
                <a:cs typeface="Roboto"/>
                <a:sym typeface="Roboto"/>
              </a:rPr>
              <a:t>7) Top 10 Genre of Movies</a:t>
            </a:r>
            <a:endParaRPr b="0" i="0" sz="1400" u="none" cap="none" strike="noStrike">
              <a:solidFill>
                <a:srgbClr val="000000"/>
              </a:solidFill>
              <a:latin typeface="Arial"/>
              <a:ea typeface="Arial"/>
              <a:cs typeface="Arial"/>
              <a:sym typeface="Arial"/>
            </a:endParaRPr>
          </a:p>
        </p:txBody>
      </p:sp>
      <p:pic>
        <p:nvPicPr>
          <p:cNvPr id="120" name="Google Shape;120;p10"/>
          <p:cNvPicPr preferRelativeResize="0"/>
          <p:nvPr/>
        </p:nvPicPr>
        <p:blipFill rotWithShape="1">
          <a:blip r:embed="rId3">
            <a:alphaModFix/>
          </a:blip>
          <a:srcRect b="0" l="0" r="0" t="0"/>
          <a:stretch/>
        </p:blipFill>
        <p:spPr>
          <a:xfrm>
            <a:off x="1754372" y="514067"/>
            <a:ext cx="7389628" cy="3824016"/>
          </a:xfrm>
          <a:prstGeom prst="rect">
            <a:avLst/>
          </a:prstGeom>
          <a:noFill/>
          <a:ln>
            <a:noFill/>
          </a:ln>
        </p:spPr>
      </p:pic>
      <p:sp>
        <p:nvSpPr>
          <p:cNvPr id="121" name="Google Shape;121;p10"/>
          <p:cNvSpPr txBox="1"/>
          <p:nvPr/>
        </p:nvSpPr>
        <p:spPr>
          <a:xfrm>
            <a:off x="276447" y="4338083"/>
            <a:ext cx="8739962" cy="6987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From the above graph Documentaries are the top most genre in Netflix which is followed by stand-up comedy and Drams and international movies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p:nvPr/>
        </p:nvSpPr>
        <p:spPr>
          <a:xfrm>
            <a:off x="148855" y="204894"/>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ontserrat"/>
                <a:ea typeface="Montserrat"/>
                <a:cs typeface="Montserrat"/>
                <a:sym typeface="Montserrat"/>
              </a:rPr>
              <a:t>8) Top 10 Genre of TV shows</a:t>
            </a:r>
            <a:endParaRPr b="1" i="0" sz="1400" u="none" cap="none" strike="noStrike">
              <a:solidFill>
                <a:srgbClr val="000000"/>
              </a:solidFill>
              <a:latin typeface="Montserrat"/>
              <a:ea typeface="Montserrat"/>
              <a:cs typeface="Montserrat"/>
              <a:sym typeface="Montserrat"/>
            </a:endParaRPr>
          </a:p>
        </p:txBody>
      </p:sp>
      <p:pic>
        <p:nvPicPr>
          <p:cNvPr id="127" name="Google Shape;127;p11"/>
          <p:cNvPicPr preferRelativeResize="0"/>
          <p:nvPr/>
        </p:nvPicPr>
        <p:blipFill rotWithShape="1">
          <a:blip r:embed="rId3">
            <a:alphaModFix/>
          </a:blip>
          <a:srcRect b="0" l="0" r="0" t="0"/>
          <a:stretch/>
        </p:blipFill>
        <p:spPr>
          <a:xfrm>
            <a:off x="1637414" y="700087"/>
            <a:ext cx="7410893" cy="3743325"/>
          </a:xfrm>
          <a:prstGeom prst="rect">
            <a:avLst/>
          </a:prstGeom>
          <a:noFill/>
          <a:ln>
            <a:noFill/>
          </a:ln>
        </p:spPr>
      </p:pic>
      <p:sp>
        <p:nvSpPr>
          <p:cNvPr id="128" name="Google Shape;128;p11"/>
          <p:cNvSpPr/>
          <p:nvPr/>
        </p:nvSpPr>
        <p:spPr>
          <a:xfrm>
            <a:off x="435935" y="444341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kids tv is the top most TV show genre in Netflix</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u="sng">
                <a:latin typeface="Montserrat"/>
                <a:ea typeface="Montserrat"/>
                <a:cs typeface="Montserrat"/>
                <a:sym typeface="Montserrat"/>
              </a:rPr>
              <a:t>ML algorithms(unsupervised)</a:t>
            </a:r>
            <a:endParaRPr b="1" u="sng">
              <a:latin typeface="Montserrat"/>
              <a:ea typeface="Montserrat"/>
              <a:cs typeface="Montserrat"/>
              <a:sym typeface="Montserrat"/>
            </a:endParaRPr>
          </a:p>
        </p:txBody>
      </p:sp>
      <p:sp>
        <p:nvSpPr>
          <p:cNvPr id="134" name="Google Shape;134;p12"/>
          <p:cNvSpPr txBox="1"/>
          <p:nvPr/>
        </p:nvSpPr>
        <p:spPr>
          <a:xfrm>
            <a:off x="77783" y="572700"/>
            <a:ext cx="8934398" cy="493981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1400"/>
              <a:buFont typeface="Arial"/>
              <a:buAutoNum type="arabicParenR"/>
            </a:pPr>
            <a:r>
              <a:rPr b="1" i="0" lang="en-US" sz="1400" u="sng" cap="none" strike="noStrike">
                <a:solidFill>
                  <a:srgbClr val="000000"/>
                </a:solidFill>
                <a:latin typeface="Montserrat"/>
                <a:ea typeface="Montserrat"/>
                <a:cs typeface="Montserrat"/>
                <a:sym typeface="Montserrat"/>
              </a:rPr>
              <a:t>K-Means:</a:t>
            </a:r>
            <a:r>
              <a:rPr b="1" i="0" lang="en-US" sz="1400" u="none" cap="none" strike="noStrike">
                <a:solidFill>
                  <a:srgbClr val="000000"/>
                </a:solidFill>
                <a:latin typeface="Montserrat"/>
                <a:ea typeface="Montserrat"/>
                <a:cs typeface="Montserrat"/>
                <a:sym typeface="Montserrat"/>
              </a:rPr>
              <a:t> </a:t>
            </a:r>
            <a:r>
              <a:rPr b="0" i="0" lang="en-US" sz="1400" u="none" cap="none" strike="noStrike">
                <a:solidFill>
                  <a:srgbClr val="000000"/>
                </a:solidFill>
                <a:latin typeface="Montserrat"/>
                <a:ea typeface="Montserrat"/>
                <a:cs typeface="Montserrat"/>
                <a:sym typeface="Montserrat"/>
              </a:rPr>
              <a:t>K-Means Clustering is an </a:t>
            </a:r>
            <a:r>
              <a:rPr b="0" i="0" lang="en-US" sz="1400" u="none" cap="none" strike="noStrike">
                <a:solidFill>
                  <a:schemeClr val="accent2"/>
                </a:solidFill>
                <a:latin typeface="Montserrat"/>
                <a:ea typeface="Montserrat"/>
                <a:cs typeface="Montserrat"/>
                <a:sym typeface="Montserrat"/>
              </a:rPr>
              <a:t>Unsupervised Learning algorithm</a:t>
            </a:r>
            <a:r>
              <a:rPr b="0" i="0" lang="en-US" sz="1400" u="none" cap="none" strike="noStrike">
                <a:solidFill>
                  <a:srgbClr val="000000"/>
                </a:solidFill>
                <a:latin typeface="Montserrat"/>
                <a:ea typeface="Montserrat"/>
                <a:cs typeface="Montserrat"/>
                <a:sym typeface="Montserrat"/>
              </a:rPr>
              <a:t>, which groups the unlabeled dataset into different clusters. Here K defines the number of pre-defined clusters that need to be created in the process, as if K=2, there will be two clusters, and for K=3, there will be three clusters, and so on.</a:t>
            </a:r>
            <a:endParaRPr/>
          </a:p>
          <a:p>
            <a:pPr indent="0" lvl="0" marL="0" marR="0" rtl="0" algn="just">
              <a:lnSpc>
                <a:spcPct val="150000"/>
              </a:lnSpc>
              <a:spcBef>
                <a:spcPts val="0"/>
              </a:spcBef>
              <a:spcAft>
                <a:spcPts val="0"/>
              </a:spcAft>
              <a:buNone/>
            </a:pPr>
            <a:r>
              <a:t/>
            </a:r>
            <a:endParaRPr b="1" i="0" sz="1400" u="none" cap="none" strike="noStrike">
              <a:solidFill>
                <a:srgbClr val="000000"/>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1" i="0" lang="en-US" sz="1400" u="none" cap="none" strike="noStrike">
                <a:solidFill>
                  <a:srgbClr val="000000"/>
                </a:solidFill>
                <a:latin typeface="Montserrat"/>
                <a:ea typeface="Montserrat"/>
                <a:cs typeface="Montserrat"/>
                <a:sym typeface="Montserrat"/>
              </a:rPr>
              <a:t>a) </a:t>
            </a:r>
            <a:r>
              <a:rPr b="1" i="0" lang="en-US" sz="1400" u="sng" cap="none" strike="noStrike">
                <a:solidFill>
                  <a:srgbClr val="000000"/>
                </a:solidFill>
                <a:latin typeface="Montserrat"/>
                <a:ea typeface="Montserrat"/>
                <a:cs typeface="Montserrat"/>
                <a:sym typeface="Montserrat"/>
              </a:rPr>
              <a:t>Sum of squared distance: </a:t>
            </a:r>
            <a:r>
              <a:rPr b="0" i="0" lang="en-US" sz="1400" u="none" cap="none" strike="noStrike">
                <a:solidFill>
                  <a:srgbClr val="000000"/>
                </a:solidFill>
                <a:latin typeface="Montserrat"/>
                <a:ea typeface="Montserrat"/>
                <a:cs typeface="Montserrat"/>
                <a:sym typeface="Montserrat"/>
              </a:rPr>
              <a:t>It is defined as the sum of the squared distance between the average point (called Centroid) and each point of the cluster.</a:t>
            </a:r>
            <a:endParaRPr b="0" i="0" sz="1400" u="none" cap="none" strike="noStrike">
              <a:solidFill>
                <a:srgbClr val="000000"/>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 </a:t>
            </a:r>
            <a:r>
              <a:rPr b="1" i="0" lang="en-US" sz="1400" u="none" cap="none" strike="noStrike">
                <a:solidFill>
                  <a:srgbClr val="000000"/>
                </a:solidFill>
                <a:latin typeface="Montserrat"/>
                <a:ea typeface="Montserrat"/>
                <a:cs typeface="Montserrat"/>
                <a:sym typeface="Montserrat"/>
              </a:rPr>
              <a:t>b) </a:t>
            </a:r>
            <a:r>
              <a:rPr b="1" i="0" lang="en-US" sz="1400" u="sng" cap="none" strike="noStrike">
                <a:solidFill>
                  <a:srgbClr val="000000"/>
                </a:solidFill>
                <a:latin typeface="Montserrat"/>
                <a:ea typeface="Montserrat"/>
                <a:cs typeface="Montserrat"/>
                <a:sym typeface="Montserrat"/>
              </a:rPr>
              <a:t>Silhouette Coefficient: </a:t>
            </a:r>
            <a:r>
              <a:rPr b="0" i="0" lang="en-US" sz="1400" u="none" cap="none" strike="noStrike">
                <a:solidFill>
                  <a:srgbClr val="000000"/>
                </a:solidFill>
                <a:latin typeface="Montserrat"/>
                <a:ea typeface="Montserrat"/>
                <a:cs typeface="Montserrat"/>
                <a:sym typeface="Montserrat"/>
              </a:rPr>
              <a:t>silhouette score is a metric used to calculate the goodness of a clustering technique. Its value ranges from -1 to 1.</a:t>
            </a:r>
            <a:endParaRPr/>
          </a:p>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1: Means clusters are well apart from each other and clearly distinguished.</a:t>
            </a:r>
            <a:endParaRPr/>
          </a:p>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0: Means clusters are indifferent, or we can say that the distance between clusters is not significant.</a:t>
            </a:r>
            <a:endParaRPr/>
          </a:p>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-1: Means clusters are assigned in the wrong way.</a:t>
            </a:r>
            <a:endParaRPr/>
          </a:p>
          <a:p>
            <a:pPr indent="-254000" lvl="0" marL="342900" marR="0" rtl="0" algn="just">
              <a:lnSpc>
                <a:spcPct val="15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p:nvPr/>
        </p:nvSpPr>
        <p:spPr>
          <a:xfrm>
            <a:off x="0" y="563272"/>
            <a:ext cx="7719237" cy="458022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2, silhouette score is 0.42825796837628916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3, silhouette score is 0.3833520787206349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4, silhouette score is 0.37412764256018943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5, silhouette score is 0.3723122952870676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6, silhouette score is 0.36701461874566504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7, silhouette score is 0.3761611034643864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8, silhouette score is 0.3690808882255994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9, silhouette score is 0.37546795077279416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10, silhouette score is 0.36232097509774364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11, silhouette score is 0.36173313728750245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12, silhouette score is 0.34973227295318854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13, silhouette score is 0.3499832633846903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14, silhouette score is 0.3380134011125446 </a:t>
            </a:r>
            <a:endParaRPr b="0" i="0" sz="1400" u="none" cap="none" strike="noStrike">
              <a:solidFill>
                <a:srgbClr val="21212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For n_clusters = 15, silhouette score is 0.3296838973160366</a:t>
            </a:r>
            <a:endParaRPr b="0" i="0" sz="1400" u="none" cap="none" strike="noStrike">
              <a:solidFill>
                <a:srgbClr val="000000"/>
              </a:solidFill>
              <a:latin typeface="Montserrat"/>
              <a:ea typeface="Montserrat"/>
              <a:cs typeface="Montserrat"/>
              <a:sym typeface="Montserrat"/>
            </a:endParaRPr>
          </a:p>
        </p:txBody>
      </p:sp>
      <p:sp>
        <p:nvSpPr>
          <p:cNvPr id="140" name="Google Shape;140;p13"/>
          <p:cNvSpPr txBox="1"/>
          <p:nvPr/>
        </p:nvSpPr>
        <p:spPr>
          <a:xfrm>
            <a:off x="0" y="0"/>
            <a:ext cx="59154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sng" cap="none" strike="noStrike">
                <a:solidFill>
                  <a:schemeClr val="dk1"/>
                </a:solidFill>
                <a:latin typeface="Montserrat"/>
                <a:ea typeface="Montserrat"/>
                <a:cs typeface="Montserrat"/>
                <a:sym typeface="Montserrat"/>
              </a:rPr>
              <a:t>Silhouette score for 15 clusters</a:t>
            </a:r>
            <a:endParaRPr b="1" i="0" sz="2800" u="sng"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4"/>
          <p:cNvPicPr preferRelativeResize="0"/>
          <p:nvPr/>
        </p:nvPicPr>
        <p:blipFill rotWithShape="1">
          <a:blip r:embed="rId3">
            <a:alphaModFix/>
          </a:blip>
          <a:srcRect b="0" l="0" r="0" t="0"/>
          <a:stretch/>
        </p:blipFill>
        <p:spPr>
          <a:xfrm>
            <a:off x="132663" y="255181"/>
            <a:ext cx="8586036" cy="46073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5"/>
          <p:cNvPicPr preferRelativeResize="0"/>
          <p:nvPr/>
        </p:nvPicPr>
        <p:blipFill rotWithShape="1">
          <a:blip r:embed="rId3">
            <a:alphaModFix/>
          </a:blip>
          <a:srcRect b="0" l="0" r="0" t="0"/>
          <a:stretch/>
        </p:blipFill>
        <p:spPr>
          <a:xfrm>
            <a:off x="148857" y="563526"/>
            <a:ext cx="8803758" cy="42989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95693" y="170121"/>
            <a:ext cx="8816953" cy="256993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Visualization graphs are plotted for all 15 clusters.</a:t>
            </a:r>
            <a:endParaRPr/>
          </a:p>
          <a:p>
            <a:pPr indent="0" lvl="0" marL="0" marR="0" rtl="0" algn="just">
              <a:lnSpc>
                <a:spcPct val="150000"/>
              </a:lnSpc>
              <a:spcBef>
                <a:spcPts val="0"/>
              </a:spcBef>
              <a:spcAft>
                <a:spcPts val="0"/>
              </a:spcAft>
              <a:buNone/>
            </a:pPr>
            <a:r>
              <a:rPr b="1" i="0" lang="en-US" sz="1400" u="sng" cap="none" strike="noStrike">
                <a:solidFill>
                  <a:srgbClr val="000000"/>
                </a:solidFill>
                <a:latin typeface="Montserrat"/>
                <a:ea typeface="Montserrat"/>
                <a:cs typeface="Montserrat"/>
                <a:sym typeface="Montserrat"/>
              </a:rPr>
              <a:t>c) Elbow Method: </a:t>
            </a:r>
            <a:r>
              <a:rPr b="0" i="0" lang="en-US" sz="1400" u="none" cap="none" strike="noStrike">
                <a:solidFill>
                  <a:srgbClr val="000000"/>
                </a:solidFill>
                <a:latin typeface="Montserrat"/>
                <a:ea typeface="Montserrat"/>
                <a:cs typeface="Montserrat"/>
                <a:sym typeface="Montserrat"/>
              </a:rPr>
              <a:t>In cluster analysis, the elbow method is </a:t>
            </a:r>
            <a:r>
              <a:rPr b="1" i="0" lang="en-US" sz="1400" u="none" cap="none" strike="noStrike">
                <a:solidFill>
                  <a:srgbClr val="000000"/>
                </a:solidFill>
                <a:latin typeface="Montserrat"/>
                <a:ea typeface="Montserrat"/>
                <a:cs typeface="Montserrat"/>
                <a:sym typeface="Montserrat"/>
              </a:rPr>
              <a:t>a heuristic used in determining the number of clusters in a data set</a:t>
            </a:r>
            <a:r>
              <a:rPr b="0" i="0" lang="en-US" sz="1400" u="none" cap="none" strike="noStrike">
                <a:solidFill>
                  <a:srgbClr val="000000"/>
                </a:solidFill>
                <a:latin typeface="Montserrat"/>
                <a:ea typeface="Montserrat"/>
                <a:cs typeface="Montserrat"/>
                <a:sym typeface="Montserrat"/>
              </a:rPr>
              <a:t>. The method consists of plotting the explained variation as a function of the number of clusters and picking the elbow of the curve as the number of clusters to use. This method is used to determine the optimal value of K. Joining point on the elbow curve is the optimum</a:t>
            </a:r>
            <a:r>
              <a:rPr b="0" i="0" lang="en-US" sz="1400" u="none" cap="none" strike="noStrike">
                <a:solidFill>
                  <a:srgbClr val="000000"/>
                </a:solidFill>
                <a:latin typeface="Arial"/>
                <a:ea typeface="Arial"/>
                <a:cs typeface="Arial"/>
                <a:sym typeface="Arial"/>
              </a:rPr>
              <a:t> point.</a:t>
            </a:r>
            <a:endParaRPr b="1" i="0" sz="1400" u="sng" cap="none" strike="noStrike">
              <a:solidFill>
                <a:srgbClr val="000000"/>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6" name="Google Shape;156;p16"/>
          <p:cNvPicPr preferRelativeResize="0"/>
          <p:nvPr/>
        </p:nvPicPr>
        <p:blipFill rotWithShape="1">
          <a:blip r:embed="rId3">
            <a:alphaModFix/>
          </a:blip>
          <a:srcRect b="0" l="0" r="0" t="0"/>
          <a:stretch/>
        </p:blipFill>
        <p:spPr>
          <a:xfrm>
            <a:off x="3742660" y="1807534"/>
            <a:ext cx="5401340" cy="3273137"/>
          </a:xfrm>
          <a:prstGeom prst="rect">
            <a:avLst/>
          </a:prstGeom>
          <a:noFill/>
          <a:ln>
            <a:noFill/>
          </a:ln>
        </p:spPr>
      </p:pic>
      <p:sp>
        <p:nvSpPr>
          <p:cNvPr id="157" name="Google Shape;157;p16"/>
          <p:cNvSpPr/>
          <p:nvPr/>
        </p:nvSpPr>
        <p:spPr>
          <a:xfrm>
            <a:off x="95693" y="2848534"/>
            <a:ext cx="3051545" cy="106182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From the above elbow graph K=2 and K=3 are considered as optimum points.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p:nvPr/>
        </p:nvSpPr>
        <p:spPr>
          <a:xfrm>
            <a:off x="0" y="399930"/>
            <a:ext cx="8825023" cy="13485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400" u="sng" cap="none" strike="noStrike">
                <a:solidFill>
                  <a:srgbClr val="000000"/>
                </a:solidFill>
                <a:latin typeface="Montserrat"/>
                <a:ea typeface="Montserrat"/>
                <a:cs typeface="Montserrat"/>
                <a:sym typeface="Montserrat"/>
              </a:rPr>
              <a:t>2) DBSCAN Algorithm:</a:t>
            </a:r>
            <a:r>
              <a:rPr b="0" i="0" lang="en-US" sz="1400" u="none" cap="none" strike="noStrike">
                <a:solidFill>
                  <a:srgbClr val="000000"/>
                </a:solidFill>
                <a:latin typeface="Montserrat"/>
                <a:ea typeface="Montserrat"/>
                <a:cs typeface="Montserrat"/>
                <a:sym typeface="Montserrat"/>
              </a:rPr>
              <a:t> It stands for Density-Based Spatial Clustering of Applications with Noise. It is an example of a density-based model similar to the mean-shift, but with some remarkable advantages. In this algorithm, the areas of high density are separated by the areas of low density. Because of this, the clusters can be found in any arbitrary shape.</a:t>
            </a:r>
            <a:endParaRPr/>
          </a:p>
        </p:txBody>
      </p:sp>
      <p:pic>
        <p:nvPicPr>
          <p:cNvPr id="163" name="Google Shape;163;p17"/>
          <p:cNvPicPr preferRelativeResize="0"/>
          <p:nvPr/>
        </p:nvPicPr>
        <p:blipFill rotWithShape="1">
          <a:blip r:embed="rId3">
            <a:alphaModFix/>
          </a:blip>
          <a:srcRect b="0" l="0" r="0" t="0"/>
          <a:stretch/>
        </p:blipFill>
        <p:spPr>
          <a:xfrm>
            <a:off x="1765005" y="1903228"/>
            <a:ext cx="5802607" cy="31505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0" y="82350"/>
            <a:ext cx="868680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400" u="sng" cap="none" strike="noStrike">
                <a:solidFill>
                  <a:srgbClr val="000000"/>
                </a:solidFill>
                <a:latin typeface="Montserrat"/>
                <a:ea typeface="Montserrat"/>
                <a:cs typeface="Montserrat"/>
                <a:sym typeface="Montserrat"/>
              </a:rPr>
              <a:t>3) Agglomerative Hierarchical algorithm:</a:t>
            </a:r>
            <a:r>
              <a:rPr b="0" i="0" lang="en-US" sz="1400" u="none" cap="none" strike="noStrike">
                <a:solidFill>
                  <a:srgbClr val="000000"/>
                </a:solidFill>
                <a:latin typeface="Montserrat"/>
                <a:ea typeface="Montserrat"/>
                <a:cs typeface="Montserrat"/>
                <a:sym typeface="Montserrat"/>
              </a:rPr>
              <a:t> The Agglomerative hierarchical algorithm performs the bottom-up hierarchical clustering. In this, each data point is treated as a single cluster at the outset and then successively merged. The cluster hierarchy can be represented as a tree-structure. In agglomerative clustering no need to give the value of k beforehand</a:t>
            </a:r>
            <a:endParaRPr b="0" i="0" sz="1400" u="none" cap="none" strike="noStrike">
              <a:solidFill>
                <a:srgbClr val="000000"/>
              </a:solidFill>
              <a:latin typeface="Montserrat"/>
              <a:ea typeface="Montserrat"/>
              <a:cs typeface="Montserrat"/>
              <a:sym typeface="Montserrat"/>
            </a:endParaRPr>
          </a:p>
        </p:txBody>
      </p:sp>
      <p:pic>
        <p:nvPicPr>
          <p:cNvPr id="169" name="Google Shape;169;p18"/>
          <p:cNvPicPr preferRelativeResize="0"/>
          <p:nvPr/>
        </p:nvPicPr>
        <p:blipFill rotWithShape="1">
          <a:blip r:embed="rId3">
            <a:alphaModFix/>
          </a:blip>
          <a:srcRect b="0" l="0" r="0" t="0"/>
          <a:stretch/>
        </p:blipFill>
        <p:spPr>
          <a:xfrm>
            <a:off x="566738" y="1467345"/>
            <a:ext cx="5387496" cy="32475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77784"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u="sng">
                <a:latin typeface="Montserrat"/>
                <a:ea typeface="Montserrat"/>
                <a:cs typeface="Montserrat"/>
                <a:sym typeface="Montserrat"/>
              </a:rPr>
              <a:t>Conclusion</a:t>
            </a:r>
            <a:endParaRPr b="1" u="sng">
              <a:latin typeface="Montserrat"/>
              <a:ea typeface="Montserrat"/>
              <a:cs typeface="Montserrat"/>
              <a:sym typeface="Montserrat"/>
            </a:endParaRPr>
          </a:p>
        </p:txBody>
      </p:sp>
      <p:sp>
        <p:nvSpPr>
          <p:cNvPr id="175" name="Google Shape;175;p19"/>
          <p:cNvSpPr/>
          <p:nvPr/>
        </p:nvSpPr>
        <p:spPr>
          <a:xfrm>
            <a:off x="77784" y="739099"/>
            <a:ext cx="8991788" cy="472437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292929"/>
                </a:solidFill>
                <a:latin typeface="Montserrat"/>
                <a:ea typeface="Montserrat"/>
                <a:cs typeface="Montserrat"/>
                <a:sym typeface="Montserrat"/>
              </a:rPr>
              <a:t>With the help of silhouette score ,optimality test performed for 15 clusters. And we obtained K=2 as a optimal point with the help of elbow method and K Means is best for identification than Hierarchical as the evaluation metrics also indicates the same</a:t>
            </a:r>
            <a:r>
              <a:rPr b="0" i="0" lang="en-US" sz="1400" u="none" cap="none" strike="noStrike">
                <a:solidFill>
                  <a:srgbClr val="292929"/>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400" u="none" cap="none" strike="noStrike">
              <a:solidFill>
                <a:srgbClr val="292929"/>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292929"/>
                </a:solidFill>
                <a:latin typeface="Montserrat"/>
                <a:ea typeface="Montserrat"/>
                <a:cs typeface="Montserrat"/>
                <a:sym typeface="Montserrat"/>
              </a:rPr>
              <a:t>DBSCAN used to show </a:t>
            </a:r>
            <a:r>
              <a:rPr b="0" i="0" lang="en-US" sz="1400" u="none" cap="none" strike="noStrike">
                <a:solidFill>
                  <a:srgbClr val="000000"/>
                </a:solidFill>
                <a:latin typeface="Montserrat"/>
                <a:ea typeface="Montserrat"/>
                <a:cs typeface="Montserrat"/>
                <a:sym typeface="Montserrat"/>
              </a:rPr>
              <a:t>the areas of high density are separated by the areas of low density. Because of this, the clusters can be found in any arbitrary shape.</a:t>
            </a:r>
            <a:endParaRPr/>
          </a:p>
          <a:p>
            <a:pPr indent="0" lvl="0" marL="0" marR="0" rtl="0" algn="l">
              <a:lnSpc>
                <a:spcPct val="100000"/>
              </a:lnSpc>
              <a:spcBef>
                <a:spcPts val="0"/>
              </a:spcBef>
              <a:spcAft>
                <a:spcPts val="0"/>
              </a:spcAft>
              <a:buNone/>
            </a:pPr>
            <a:r>
              <a:t/>
            </a:r>
            <a:endParaRPr b="0" i="0" sz="1400" u="none" cap="none" strike="noStrike">
              <a:solidFill>
                <a:srgbClr val="292929"/>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292929"/>
                </a:solidFill>
                <a:latin typeface="Montserrat"/>
                <a:ea typeface="Montserrat"/>
                <a:cs typeface="Montserrat"/>
                <a:sym typeface="Montserrat"/>
              </a:rPr>
              <a:t>Netflix has 5372 movies and 2398 TV shows, there are more movies on Netflix than TV shows. </a:t>
            </a:r>
            <a:r>
              <a:rPr b="0" i="0" lang="en-US" sz="1400" u="none" cap="none" strike="noStrike">
                <a:solidFill>
                  <a:srgbClr val="000000"/>
                </a:solidFill>
                <a:latin typeface="Montserrat"/>
                <a:ea typeface="Montserrat"/>
                <a:cs typeface="Montserrat"/>
                <a:sym typeface="Montserrat"/>
              </a:rPr>
              <a:t>people used to watch movies more than TV shows. Around 69.05% people used to watch movies and 30.95% people used to watch TV shows.</a:t>
            </a:r>
            <a:endParaRPr/>
          </a:p>
          <a:p>
            <a:pPr indent="-196850" lvl="0" marL="28575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292929"/>
              </a:solidFill>
              <a:latin typeface="Montserrat"/>
              <a:ea typeface="Montserrat"/>
              <a:cs typeface="Montserrat"/>
              <a:sym typeface="Montserrat"/>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Movies and TV shows highest ratings given by matured audience only(TV-MA). In that particularly movies got highest ratings as compared to TV shows.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120314" y="13668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u="sng">
                <a:latin typeface="Montserrat"/>
                <a:ea typeface="Montserrat"/>
                <a:cs typeface="Montserrat"/>
                <a:sym typeface="Montserrat"/>
              </a:rPr>
              <a:t>Contents</a:t>
            </a:r>
            <a:endParaRPr b="1" u="sng">
              <a:latin typeface="Montserrat"/>
              <a:ea typeface="Montserrat"/>
              <a:cs typeface="Montserrat"/>
              <a:sym typeface="Montserrat"/>
            </a:endParaRPr>
          </a:p>
        </p:txBody>
      </p:sp>
      <p:sp>
        <p:nvSpPr>
          <p:cNvPr id="62" name="Google Shape;62;p2"/>
          <p:cNvSpPr txBox="1"/>
          <p:nvPr/>
        </p:nvSpPr>
        <p:spPr>
          <a:xfrm>
            <a:off x="223284" y="988828"/>
            <a:ext cx="3318537" cy="29644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 Problem Statement</a:t>
            </a:r>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 Variables in Dataset</a:t>
            </a:r>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 Exploratory Data Analysis(EDA)</a:t>
            </a:r>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 ML algorithms</a:t>
            </a:r>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 Conclusion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p:nvPr/>
        </p:nvSpPr>
        <p:spPr>
          <a:xfrm>
            <a:off x="127591" y="254726"/>
            <a:ext cx="8814390" cy="54784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More than 800 movies got released in the month of December and in the month of February the number of movies got released is less.</a:t>
            </a:r>
            <a:endParaRPr/>
          </a:p>
          <a:p>
            <a:pPr indent="0" lvl="0" marL="0" marR="0" rtl="0" algn="l">
              <a:lnSpc>
                <a:spcPct val="15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212121"/>
                </a:solidFill>
                <a:latin typeface="Montserrat"/>
                <a:ea typeface="Montserrat"/>
                <a:cs typeface="Montserrat"/>
                <a:sym typeface="Montserrat"/>
              </a:rPr>
              <a:t>Most of the movies are having a duration of 75-120 minutes. This is by taking a fact into an account that people can easily watch 3 hours movies and </a:t>
            </a:r>
            <a:r>
              <a:rPr b="0" i="0" lang="en-US" sz="1400" u="none" cap="none" strike="noStrike">
                <a:solidFill>
                  <a:srgbClr val="000000"/>
                </a:solidFill>
                <a:latin typeface="Montserrat"/>
                <a:ea typeface="Montserrat"/>
                <a:cs typeface="Montserrat"/>
                <a:sym typeface="Montserrat"/>
              </a:rPr>
              <a:t>most of the TV shows comes up with Two seasons and only few comes up with more than 2 seasons that is purely based on audience response.</a:t>
            </a:r>
            <a:endParaRPr/>
          </a:p>
          <a:p>
            <a:pPr indent="-196850" lvl="0" marL="28575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212121"/>
                </a:solidFill>
                <a:latin typeface="Montserrat"/>
                <a:ea typeface="Montserrat"/>
                <a:cs typeface="Montserrat"/>
                <a:sym typeface="Montserrat"/>
              </a:rPr>
              <a:t>United state people used to watch more movies and TV shows as compared to other countries and more precisely they used to watch more movies than TV shows.</a:t>
            </a:r>
            <a:endParaRPr/>
          </a:p>
          <a:p>
            <a:pPr indent="-196850" lvl="0" marL="28575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212121"/>
              </a:solidFill>
              <a:latin typeface="Montserrat"/>
              <a:ea typeface="Montserrat"/>
              <a:cs typeface="Montserrat"/>
              <a:sym typeface="Montserrat"/>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Documentaries are the top most genre in Netflix which is followed by stand-up comedy and Drams and international movies and kids tv is the top most TV show genre in Netflix</a:t>
            </a:r>
            <a:endParaRPr/>
          </a:p>
          <a:p>
            <a:pPr indent="0" lvl="0" marL="0" marR="0" rtl="0" algn="just">
              <a:lnSpc>
                <a:spcPct val="15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196850" lvl="0" marL="28575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196850" lvl="0" marL="28575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21212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545617" y="381230"/>
            <a:ext cx="5791388"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1" lang="en-US" sz="4000" u="sng">
                <a:solidFill>
                  <a:srgbClr val="002060"/>
                </a:solidFill>
                <a:latin typeface="Montserrat"/>
                <a:ea typeface="Montserrat"/>
                <a:cs typeface="Montserrat"/>
                <a:sym typeface="Montserrat"/>
              </a:rPr>
              <a:t>THANK YOU…..</a:t>
            </a:r>
            <a:endParaRPr b="1" i="1" sz="4000" u="sng">
              <a:solidFill>
                <a:srgbClr val="002060"/>
              </a:solidFill>
              <a:latin typeface="Montserrat"/>
              <a:ea typeface="Montserrat"/>
              <a:cs typeface="Montserrat"/>
              <a:sym typeface="Montserrat"/>
            </a:endParaRPr>
          </a:p>
        </p:txBody>
      </p:sp>
      <p:pic>
        <p:nvPicPr>
          <p:cNvPr descr="Watching Movies Quotes. QuotesGram" id="186" name="Google Shape;186;p21"/>
          <p:cNvPicPr preferRelativeResize="0"/>
          <p:nvPr/>
        </p:nvPicPr>
        <p:blipFill rotWithShape="1">
          <a:blip r:embed="rId3">
            <a:alphaModFix/>
          </a:blip>
          <a:srcRect b="0" l="0" r="0" t="0"/>
          <a:stretch/>
        </p:blipFill>
        <p:spPr>
          <a:xfrm>
            <a:off x="3274827" y="1637414"/>
            <a:ext cx="5560829" cy="32429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81704"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u="sng"/>
              <a:t>Problem Statement:</a:t>
            </a:r>
            <a:endParaRPr b="1" u="sng"/>
          </a:p>
        </p:txBody>
      </p:sp>
      <p:sp>
        <p:nvSpPr>
          <p:cNvPr id="68" name="Google Shape;68;p3"/>
          <p:cNvSpPr txBox="1"/>
          <p:nvPr/>
        </p:nvSpPr>
        <p:spPr>
          <a:xfrm>
            <a:off x="81704" y="572700"/>
            <a:ext cx="8888819" cy="483209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This dataset consists of tv shows and movies available on Netflix as of 2019.The dataset is collected from Flixable which is a third-party Netflix search engine. 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endParaRPr/>
          </a:p>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Integrating this dataset with other external datasets such as IMDB ratings, rotten tomatoes can also provide many interesting findings.</a:t>
            </a:r>
            <a:endParaRPr/>
          </a:p>
          <a:p>
            <a:pPr indent="0" lvl="0" marL="0" marR="0" rtl="0" algn="just">
              <a:lnSpc>
                <a:spcPct val="15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b="1" i="0" lang="en-US" sz="1400" u="none" cap="none" strike="noStrike">
                <a:solidFill>
                  <a:srgbClr val="000000"/>
                </a:solidFill>
                <a:latin typeface="Montserrat"/>
                <a:ea typeface="Montserrat"/>
                <a:cs typeface="Montserrat"/>
                <a:sym typeface="Montserrat"/>
              </a:rPr>
              <a:t>In this Project we have done,</a:t>
            </a:r>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Exploratory Data Analysis</a:t>
            </a:r>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Understanding what type content is available in different countries</a:t>
            </a:r>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Is Netflix has increasingly focusing on TV rather than movies in recent years.</a:t>
            </a:r>
            <a:endParaRPr/>
          </a:p>
          <a:p>
            <a:pPr indent="-285750" lvl="0" marL="28575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ontserrat"/>
                <a:ea typeface="Montserrat"/>
                <a:cs typeface="Montserrat"/>
                <a:sym typeface="Montserrat"/>
              </a:rPr>
              <a:t>Clustering similar content by matching text-based features</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u="sng"/>
              <a:t>Variables in dataset:</a:t>
            </a:r>
            <a:endParaRPr b="1" u="sng"/>
          </a:p>
        </p:txBody>
      </p:sp>
      <p:sp>
        <p:nvSpPr>
          <p:cNvPr id="74" name="Google Shape;74;p4"/>
          <p:cNvSpPr/>
          <p:nvPr/>
        </p:nvSpPr>
        <p:spPr>
          <a:xfrm>
            <a:off x="-1" y="572700"/>
            <a:ext cx="9144001" cy="45795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The dataset consists of listings of all the movies and tv shows available on Netflix, along with details</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such as - cast, directors, ratings, release year, duration, etc</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show_id : </a:t>
            </a:r>
            <a:r>
              <a:rPr b="0" i="0" lang="en-US" sz="1400" u="none" cap="none" strike="noStrike">
                <a:solidFill>
                  <a:srgbClr val="000000"/>
                </a:solidFill>
                <a:latin typeface="Montserrat"/>
                <a:ea typeface="Montserrat"/>
                <a:cs typeface="Montserrat"/>
                <a:sym typeface="Montserrat"/>
              </a:rPr>
              <a:t>Unique ID for every Movie / Tv Show</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type : </a:t>
            </a:r>
            <a:r>
              <a:rPr b="0" i="0" lang="en-US" sz="1400" u="none" cap="none" strike="noStrike">
                <a:solidFill>
                  <a:srgbClr val="000000"/>
                </a:solidFill>
                <a:latin typeface="Montserrat"/>
                <a:ea typeface="Montserrat"/>
                <a:cs typeface="Montserrat"/>
                <a:sym typeface="Montserrat"/>
              </a:rPr>
              <a:t>Identifier - A Movie or TV Show</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title : </a:t>
            </a:r>
            <a:r>
              <a:rPr b="0" i="0" lang="en-US" sz="1400" u="none" cap="none" strike="noStrike">
                <a:solidFill>
                  <a:srgbClr val="000000"/>
                </a:solidFill>
                <a:latin typeface="Montserrat"/>
                <a:ea typeface="Montserrat"/>
                <a:cs typeface="Montserrat"/>
                <a:sym typeface="Montserrat"/>
              </a:rPr>
              <a:t>Title of the Movie / Tv Show</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director : </a:t>
            </a:r>
            <a:r>
              <a:rPr b="0" i="0" lang="en-US" sz="1400" u="none" cap="none" strike="noStrike">
                <a:solidFill>
                  <a:srgbClr val="000000"/>
                </a:solidFill>
                <a:latin typeface="Montserrat"/>
                <a:ea typeface="Montserrat"/>
                <a:cs typeface="Montserrat"/>
                <a:sym typeface="Montserrat"/>
              </a:rPr>
              <a:t>Director of the Movie</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cast </a:t>
            </a:r>
            <a:r>
              <a:rPr b="0" i="0" lang="en-US" sz="1400" u="none" cap="none" strike="noStrike">
                <a:solidFill>
                  <a:srgbClr val="000000"/>
                </a:solidFill>
                <a:latin typeface="Montserrat"/>
                <a:ea typeface="Montserrat"/>
                <a:cs typeface="Montserrat"/>
                <a:sym typeface="Montserrat"/>
              </a:rPr>
              <a:t>: Actors involved in the movie / show</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country : </a:t>
            </a:r>
            <a:r>
              <a:rPr b="0" i="0" lang="en-US" sz="1400" u="none" cap="none" strike="noStrike">
                <a:solidFill>
                  <a:srgbClr val="000000"/>
                </a:solidFill>
                <a:latin typeface="Montserrat"/>
                <a:ea typeface="Montserrat"/>
                <a:cs typeface="Montserrat"/>
                <a:sym typeface="Montserrat"/>
              </a:rPr>
              <a:t>Country where the movie / show was produced</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date_added : </a:t>
            </a:r>
            <a:r>
              <a:rPr b="0" i="0" lang="en-US" sz="1400" u="none" cap="none" strike="noStrike">
                <a:solidFill>
                  <a:srgbClr val="000000"/>
                </a:solidFill>
                <a:latin typeface="Montserrat"/>
                <a:ea typeface="Montserrat"/>
                <a:cs typeface="Montserrat"/>
                <a:sym typeface="Montserrat"/>
              </a:rPr>
              <a:t>Date it was added on Netflix</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release_year : </a:t>
            </a:r>
            <a:r>
              <a:rPr b="0" i="0" lang="en-US" sz="1400" u="none" cap="none" strike="noStrike">
                <a:solidFill>
                  <a:srgbClr val="000000"/>
                </a:solidFill>
                <a:latin typeface="Montserrat"/>
                <a:ea typeface="Montserrat"/>
                <a:cs typeface="Montserrat"/>
                <a:sym typeface="Montserrat"/>
              </a:rPr>
              <a:t>Actual Release Year of the movie / show</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rating : </a:t>
            </a:r>
            <a:r>
              <a:rPr b="0" i="0" lang="en-US" sz="1400" u="none" cap="none" strike="noStrike">
                <a:solidFill>
                  <a:srgbClr val="000000"/>
                </a:solidFill>
                <a:latin typeface="Montserrat"/>
                <a:ea typeface="Montserrat"/>
                <a:cs typeface="Montserrat"/>
                <a:sym typeface="Montserrat"/>
              </a:rPr>
              <a:t>TV Rating of the movie / show</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duration : </a:t>
            </a:r>
            <a:r>
              <a:rPr b="0" i="0" lang="en-US" sz="1400" u="none" cap="none" strike="noStrike">
                <a:solidFill>
                  <a:srgbClr val="000000"/>
                </a:solidFill>
                <a:latin typeface="Montserrat"/>
                <a:ea typeface="Montserrat"/>
                <a:cs typeface="Montserrat"/>
                <a:sym typeface="Montserrat"/>
              </a:rPr>
              <a:t>Total Duration - in minutes or number of seasons</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listed_in : </a:t>
            </a:r>
            <a:r>
              <a:rPr b="0" i="0" lang="en-US" sz="1400" u="none" cap="none" strike="noStrike">
                <a:solidFill>
                  <a:srgbClr val="000000"/>
                </a:solidFill>
                <a:latin typeface="Montserrat"/>
                <a:ea typeface="Montserrat"/>
                <a:cs typeface="Montserrat"/>
                <a:sym typeface="Montserrat"/>
              </a:rPr>
              <a:t>Genre</a:t>
            </a:r>
            <a:endParaRPr/>
          </a:p>
          <a:p>
            <a:pPr indent="-285750" lvl="0" marL="28575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description: </a:t>
            </a:r>
            <a:r>
              <a:rPr b="0" i="0" lang="en-US" sz="1400" u="none" cap="none" strike="noStrike">
                <a:solidFill>
                  <a:srgbClr val="000000"/>
                </a:solidFill>
                <a:latin typeface="Montserrat"/>
                <a:ea typeface="Montserrat"/>
                <a:cs typeface="Montserrat"/>
                <a:sym typeface="Montserrat"/>
              </a:rPr>
              <a:t>The Summary description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137589" y="10478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u="sng"/>
              <a:t>Exploratory Data Analysis (EDA)</a:t>
            </a:r>
            <a:br>
              <a:rPr lang="en-US" u="sng"/>
            </a:br>
            <a:endParaRPr b="1" u="sng"/>
          </a:p>
        </p:txBody>
      </p:sp>
      <p:sp>
        <p:nvSpPr>
          <p:cNvPr id="80" name="Google Shape;80;p5"/>
          <p:cNvSpPr txBox="1"/>
          <p:nvPr/>
        </p:nvSpPr>
        <p:spPr>
          <a:xfrm>
            <a:off x="137589" y="909412"/>
            <a:ext cx="5953874" cy="3790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400" u="none" cap="none" strike="noStrike">
                <a:solidFill>
                  <a:srgbClr val="000000"/>
                </a:solidFill>
                <a:latin typeface="Montserrat"/>
                <a:ea typeface="Montserrat"/>
                <a:cs typeface="Montserrat"/>
                <a:sym typeface="Montserrat"/>
              </a:rPr>
              <a:t>1) Which one is most preferred TV shows or Movies to watch?</a:t>
            </a:r>
            <a:endParaRPr b="1" i="0" sz="1400" u="none" cap="none" strike="noStrike">
              <a:solidFill>
                <a:srgbClr val="000000"/>
              </a:solidFill>
              <a:latin typeface="Montserrat"/>
              <a:ea typeface="Montserrat"/>
              <a:cs typeface="Montserrat"/>
              <a:sym typeface="Montserrat"/>
            </a:endParaRPr>
          </a:p>
        </p:txBody>
      </p:sp>
      <p:pic>
        <p:nvPicPr>
          <p:cNvPr id="81" name="Google Shape;81;p5"/>
          <p:cNvPicPr preferRelativeResize="0"/>
          <p:nvPr/>
        </p:nvPicPr>
        <p:blipFill rotWithShape="1">
          <a:blip r:embed="rId3">
            <a:alphaModFix/>
          </a:blip>
          <a:srcRect b="0" l="0" r="0" t="0"/>
          <a:stretch/>
        </p:blipFill>
        <p:spPr>
          <a:xfrm>
            <a:off x="137589" y="1605516"/>
            <a:ext cx="5013827" cy="2891099"/>
          </a:xfrm>
          <a:prstGeom prst="rect">
            <a:avLst/>
          </a:prstGeom>
          <a:noFill/>
          <a:ln>
            <a:noFill/>
          </a:ln>
        </p:spPr>
      </p:pic>
      <p:sp>
        <p:nvSpPr>
          <p:cNvPr id="82" name="Google Shape;82;p5"/>
          <p:cNvSpPr/>
          <p:nvPr/>
        </p:nvSpPr>
        <p:spPr>
          <a:xfrm>
            <a:off x="4572000" y="2371143"/>
            <a:ext cx="4572000"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It is clearly visible from the pie-chart that people used to watch movies more than TV shows. Around 69.05% people used to watch movies and 30.95% people used to watch TV shows</a:t>
            </a:r>
            <a:r>
              <a:rPr b="0" i="0" lang="en-US" sz="1400" u="none" cap="none" strike="noStrike">
                <a:solidFill>
                  <a:srgbClr val="212121"/>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p:nvPr/>
        </p:nvSpPr>
        <p:spPr>
          <a:xfrm>
            <a:off x="95694" y="343117"/>
            <a:ext cx="69111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212121"/>
                </a:solidFill>
                <a:latin typeface="Montserrat"/>
                <a:ea typeface="Montserrat"/>
                <a:cs typeface="Montserrat"/>
                <a:sym typeface="Montserrat"/>
              </a:rPr>
              <a:t>2) Which type of the show(movies or TV shows) got highest ratings?</a:t>
            </a:r>
            <a:endParaRPr b="0" i="0" sz="1400" u="none" cap="none" strike="noStrike">
              <a:solidFill>
                <a:srgbClr val="000000"/>
              </a:solidFill>
              <a:latin typeface="Montserrat"/>
              <a:ea typeface="Montserrat"/>
              <a:cs typeface="Montserrat"/>
              <a:sym typeface="Montserrat"/>
            </a:endParaRPr>
          </a:p>
        </p:txBody>
      </p:sp>
      <p:pic>
        <p:nvPicPr>
          <p:cNvPr id="88" name="Google Shape;88;p6"/>
          <p:cNvPicPr preferRelativeResize="0"/>
          <p:nvPr/>
        </p:nvPicPr>
        <p:blipFill rotWithShape="1">
          <a:blip r:embed="rId3">
            <a:alphaModFix/>
          </a:blip>
          <a:srcRect b="0" l="0" r="0" t="0"/>
          <a:stretch/>
        </p:blipFill>
        <p:spPr>
          <a:xfrm>
            <a:off x="95694" y="733647"/>
            <a:ext cx="5295013" cy="4022079"/>
          </a:xfrm>
          <a:prstGeom prst="rect">
            <a:avLst/>
          </a:prstGeom>
          <a:noFill/>
          <a:ln>
            <a:noFill/>
          </a:ln>
        </p:spPr>
      </p:pic>
      <p:sp>
        <p:nvSpPr>
          <p:cNvPr id="89" name="Google Shape;89;p6"/>
          <p:cNvSpPr/>
          <p:nvPr/>
        </p:nvSpPr>
        <p:spPr>
          <a:xfrm>
            <a:off x="5390707" y="1790579"/>
            <a:ext cx="3668233" cy="166821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From the bar graph, Movies and TV shows highest ratings given by matured audience only(TV-MA). In that particularly movies got highest ratings as compared to TV shows.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p:nvPr/>
        </p:nvSpPr>
        <p:spPr>
          <a:xfrm>
            <a:off x="0" y="244080"/>
            <a:ext cx="43877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212121"/>
                </a:solidFill>
                <a:latin typeface="Roboto"/>
                <a:ea typeface="Roboto"/>
                <a:cs typeface="Roboto"/>
                <a:sym typeface="Roboto"/>
              </a:rPr>
              <a:t>3) which month most of the movies got released?</a:t>
            </a:r>
            <a:endParaRPr b="0" i="0" sz="1400" u="none" cap="none" strike="noStrike">
              <a:solidFill>
                <a:srgbClr val="000000"/>
              </a:solidFill>
              <a:latin typeface="Arial"/>
              <a:ea typeface="Arial"/>
              <a:cs typeface="Arial"/>
              <a:sym typeface="Arial"/>
            </a:endParaRPr>
          </a:p>
        </p:txBody>
      </p:sp>
      <p:sp>
        <p:nvSpPr>
          <p:cNvPr descr="data:image/png;base64,iVBORw0KGgoAAAANSUhEUgAAA0MAAAGqCAYAAADJFJ+MAAAABHNCSVQICAgIfAhkiAAAAAlwSFlzAAALEgAACxIB0t1+/AAAADh0RVh0U29mdHdhcmUAbWF0cGxvdGxpYiB2ZXJzaW9uMy4yLjIsIGh0dHA6Ly9tYXRwbG90bGliLm9yZy+WH4yJAAAgAElEQVR4nO3df7SldX0f+vcnjj+JcQCnVBnskEi1XJcizkUSrctIYsBaIda49CZ1YminvaGJ1twmpE2K1v5hmqRWk9QuIioYqzFEAjXWyEWtvW1AB0VE0TAaDczlx6iAaVgxQT/9Yz+THA8zcMDznHPmfF+vtfbaz/P9fp99Pvs7+5w57/N897OruwMAADCa71jvAgAAANaDMAQAAAxJGAIAAIYkDAEAAEMShgAAgCFtWe8Cvh2PfvSje8eOHetdBgAAsEFdffXVX+7ubQfrO6zD0I4dO7Jnz571LgMAANigqupLh+qzTA4AABiSMAQAAAxJGAIAAIYkDAEAAEMShgAAgCEJQwAAwJCEIQAAYEjCEAAAMCRhCAAAGJIwBAAADEkYAgAAhiQMAQAAQxKGAACAIQlDAADAkIQhAABgSMIQAAAwpC3rXQAAALD2Lr/q6etdwqr6wadfdb+PcWYIAAAYkjAEAAAMSRgCAACGJAwBAABDEoYAAIAhCUMAAMCQhCEAAGBIwhAAADAkYQgAABiSMAQAAAxp1jBUVf+8qj5dVddV1Tur6mFVdXxVXVVVe6vqt6vqIdPYh077e6f+HXPWBgAAjG22MFRVxyb56SQ7u/tJSR6U5CVJfinJ67v78UluT3L2dMjZSW6f2l8/jQMAAJjF3MvktiR5eFVtSfKIJDcneU6Si6f+C5OcNW2fOe1n6j+tqmrm+gAAgEHNFoa6e1+SX0nyJ1mEoDuTXJ3kju6+exp2U5Jjp+1jk9w4HXv3NP7o5Y9bVburak9V7dm/f/9c5QMAAJvcnMvkjszibM/xSR6b5Igkp3+7j9vd53f3zu7euW3btm/34QAAgEHNuUzuB5L8cXfv7+6/TPKeJM9IsnVaNpck25Psm7b3JTkuSab+RyX5yoz1AQAAA5szDP1JklOr6hHTe39OS/KZJB9K8qJpzK4kl07bl037mfo/2N09Y30AAMDA5nzP0FVZXAjh40k+NX2t85P8XJJXVdXeLN4TdMF0yAVJjp7aX5Xk3LlqAwAA2HLfQx647j4vyXnLmr+Q5JSDjP3zJD8yZz0AAAAHzH1pbQAAgA1p1jNDAABsLD/zoXPWu4RV96vf/xvrXQKHKWeGAACAIQlDAADAkIQhAABgSMIQAAAwJGEIAAAYkjAEAAAMSRgCAACGJAwBAABDEoYAAIAhCUMAAMCQhCEAAGBIwhAAADCkLetdwFxOf8I/Xu8SVtX7P/eb610CAABsKs4MAQAAQxKGAACAIQlDAADAkIQhAABgSMIQAAAwJGEIAAAY0qa9tDYAABzKf/yfL1zvElbVT37fe9a7hMOSM0MAAMCQhCEAAGBIwhAAADAkYQgAABiSMAQAAAxJGAIAAIYkDAEAAEMShgAAgCEJQwAAwJCEIQAAYEjCEAAAMCRhCAAAGJIwBAAADGm2MFRVT6iqa5bcvlZVr6yqo6rq8qq6Ybo/chpfVfXGqtpbVddW1clz1QYAADBbGOruz3X3Sd19UpKnJbkrySVJzk1yRXefkOSKaT9JzkhywnTbneRNc9UGAACwVsvkTkvy+e7+UpIzk1w4tV+Y5Kxp+8wkF/XClUm2VtVj1qg+AABgMGsVhl6S5J3T9jHdffO0fUuSY6btY5PcuOSYm6a2b1FVu6tqT1Xt2b9//1z1AgAAm9zsYaiqHpLkBUl+Z3lfd3eSvj+P193nd/fO7t65bdu2VaoSAAAYzVqcGTojyce7+9Zp/9YDy9+m+9um9n1Jjlty3PapDQAAYNWtRRh6af56iVySXJZk17S9K8mlS9pfNl1V7tQkdy5ZTgcAALCqtsz54FV1RJIfTPJPljS/Lsm7q+rsJF9K8uKp/X1JnpdkbxZXnnv5nLUBAABjmzUMdfefJTl6WdtXsri63PKxneScOesBAAA4YK2uJgcAALChCEMAAMCQhCEAAGBIwhAAADAkYQgAABiSMAQAAAxJGAIAAIYkDAEAAEOa9UNXYb2d/g9es94lrKr3/+55610CAMCm4cwQAAAwJGEIAAAYkjAEAAAMSRgCAACGJAwBAABDEoYAAIAhCUMAAMCQhCEAAGBIwhAAADAkYQgAABiSMAQAAAxJGAIAAIYkDAEAAEMShgAAgCEJQwAAwJCEIQAAYEjCEAAAMCRhCAAAGJIwBAAADEkYAgAAhiQMAQAAQ9qy3gUAAGvj6W/+hfUuYVVd9Y/+7f0+5ocv+dkZKlk/l/zwv1vvEuCw5swQAAAwJGEIAAAYkjAEAAAMadYwVFVbq+riqvpsVV1fVd9bVUdV1eVVdcN0f+Q0tqrqjVW1t6quraqT56wNAAAY29xnht6Q5P3d/cQkT0lyfZJzk1zR3SckuWLaT5Izkpww3XYnedPMtQEAAAObLQxV1aOSPCvJBUnS3X/R3XckOTPJhdOwC5OcNW2fmeSiXrgyydaqesxc9QEAAGOb88zQ8Un2J3lrVX2iqt5cVUckOaa7b57G3JLkmGn72CQ3Ljn+pqkNAABg1c35OUNbkpyc5Ke6+6qqekP+eklckqS7u6r6/jxoVe3OYhldHve4x61WrbBpPfsnXrveJayqD7/lF9e7BA5TT/nlV693Cavqk//i1etdAsBhb84zQzcluam7r5r2L84iHN16YPnbdH/b1L8vyXFLjt8+tX2L7j6/u3d2985t27bNVjwAALC5zRaGuvuWJDdW1ROmptOSfCbJZUl2TW27klw6bV+W5GXTVeVOTXLnkuV0AAAAq2rOZXJJ8lNJ3lFVD0nyhSQvzyKAvbuqzk7ypSQvnsa+L8nzkuxNctc0FgAAYBazhqHuvibJzoN0nXaQsZ3knDnrAQAAOGDuzxkCAADYkIQhAABgSMIQAAAwJGEIAAAYkjAEAAAMSRgCAACGJAwBAABDEoYAAIAhCUMAAMCQhCEAAGBIwhAAADAkYQgAABiSMAQAAAxJGAIAAIYkDAEAAEMShgAAgCEJQwAAwJCEIQAAYEjCEAAAMKQt610AwNy+9xWvXe8SVtUfvuEX17sEANgUhCGAAZz8i69Z7xJW1cdfe956lwDAJmCZHAAAMCRhCAAAGJIwBAAADEkYAgAAhiQMAQAAQxKGAACAIQlDAADAkIQhAABgSMIQAAAwJGEIAAAYkjAEAAAMSRgCAACGJAwBAABDEoYAAIAhzRqGquqLVfWpqrqmqvZMbUdV1eVVdcN0f+TUXlX1xqraW1XXVtXJc9YGAACMbS3ODH1/d5/U3Tun/XOTXNHdJyS5YtpPkjOSnDDddid50xrUBgAADGo9lsmdmeTCafvCJGctab+oF65MsrWqHrMO9QEAAAOYOwx1kg9U1dVVtXtqO6a7b562b0lyzLR9bJIblxx709T2Lapqd1Xtqao9+/fvn6tuAABgk9sy8+M/s7v3VdXfSHJ5VX12aWd3d1X1/XnA7j4/yflJsnPnzvt1LAAAwAGznhnq7n3T/W1JLklySpJbDyx/m+5vm4bvS3LcksO3T20AAACrbrYwVFVHVNUjD2wneW6S65JclmTXNGxXkkun7cuSvGy6qtypSe5cspwOAABgVc25TO6YJJdU1YGv85+7+/1V9bEk766qs5N8KcmLp/HvS/K8JHuT3JXk5TPWBgAADG62MNTdX0jylIO0fyXJaQdp7yTnzFUPAADAUutxaW0AAIB1JwwBAABDEoYAAIAhCUMAAMCQhCEAAGBIwhAAADAkYQgAABjSnB+6yjp7/rPPXe8SVtV7P/y69S4BAIBNxJkhAABgSMIQAAAwJGEIAAAY0orCUFVdsZI2AACAw8W9XkChqh6W5BFJHl1VRyapqeu7khw7c20AAACzua+ryf2TJK9M8tgkV+evw9DXkvz6jHUBAADM6l7DUHe/IckbquqnuvvX1qgmAACA2a3oc4a6+9eq6vuS7Fh6THdfNFNdAAAAs1pRGKqqtyf5niTXJPnG1NxJhCEAAOCwtKIwlGRnkhO7u+csBgAAYK2s9HOGrkvyN+csBAAAYC2t9MzQo5N8pqo+muTrBxq7+wWzVAUAADCzlYahV89ZBAAAwFpb6dXk/tvchQAAAKyllV5N7k+zuHpckjwkyYOT/Fl3f9dchQEAAMxppWeGHnlgu6oqyZlJTp2rKAAAgLmt9Gpyf6UXfi/JD81QDwAAwJpY6TK5Fy7Z/Y4sPnfoz2epCAAAYA2s9Gpyf3/J9t1JvpjFUjkAAIDD0krfM/TyuQsBAABYSyt6z1BVba+qS6rqtun2u1W1fe7iAAAA5rLSCyi8NcllSR473f7L1AYAAHBYWmkY2tbdb+3uu6fb25Jsm7EuAACAWa00DH2lqn6sqh403X4syVfmLAwAAGBOKw1DP5HkxUluSXJzkhcl+fGZagIAAJjdSi+t/W+S7Oru25Okqo5K8itZhCQAAIDDzkrPDD35QBBKku7+apKnruTAaVndJ6rqvdP+8VV1VVXtrarfrqqHTO0Pnfb3Tv077t9TAQAAWLmVhqHvqKojD+xMZ4ZWelbpFUmuX7L/S0le392PT3J7krOn9rOT3D61v34aBwAAMIuVhqFfTfKHVfXaqnptkv+Z5N/d10HTZxH9vSRvnvYryXOSXDwNuTDJWdP2mdN+pv7TpvEAAACrbkVnd7r7oqrak0WQSZIXdvdnVnDof0jys0keOe0fneSO7r572r8pybHT9rFJbpy+3t1Vdec0/ssrqREAAOD+WOlSt0zhZyUBKElSVc9Pclt3X11Vz34AtR3qcXcn2Z0kj3vc41brYQEAgMGsdJncA/GMJC+oqi8meVcWZ5XekGRrVR0IYduT7Ju29yU5Lkmm/kflIJ9l1N3nd/fO7t65bZvPfQUAAB6Y2cJQd/98d2/v7h1JXpLkg939o0k+lMXnFCXJriSXTtuXTfuZ+j/Y3T1XfQAAwNjmPDN0KD+X5FVVtTeL9wRdMLVfkOToqf1VSc5dh9oAAIBBrPg9Q9+O7v5wkg9P219IcspBxvx5kh9Zi3oAAADW48wQAADAuhOGAACAIQlDAADAkIQhAABgSMIQAAAwJGEIAAAYkjAEAAAMSRgCAACGJAwBAABDEoYAAIAhCUMAAMCQhCEAAGBIwhAAADAkYQgAABiSMAQAAAxJGAIAAIYkDAEAAEMShgAAgCEJQwAAwJCEIQAAYEjCEAAAMCRhCAAAGJIwBAAADEkYAgAAhiQMAQAAQxKGAACAIQlDAADAkIQhAABgSMIQAAAwJGEIAAAYkjAEAAAMSRgCAACGJAwBAABDEoYAAIAhCUMAAMCQZgtDVfWwqvpoVX2yqj5dVa+Z2o+vqquqam9V/XZVPWRqf+i0v3fq3zFXbQAAAHOeGfp6kud091OSnJTk9Ko6NckvJXl9dz8+ye1Jzp7Gn53k9qn99dM4AACAWcwWhnrhf027D55uneQ5SS6e2i9Mcta0fea0n6n/tKqqueoDAADGNut7hqrqQVV1TZLbklye5PNJ7ujuu6chNyU5dto+NsmNSTL135nk6IM85u6q2lNVe/bv3z9n+QAAwCY2axjq7m9090lJtic5JckTV+Exz+/und29c9u2bd92jQAAwJjW5Gpy3X1Hkg8l+d4kW6tqy9S1Pcm+aXtfkuOSZOp/VJKvrEV9AADAeOa8mty2qto6bT88yQ8muT6LUPSiadiuJJdO25dN+5n6P9jdPVd9AADA2Lbc95AH7DFJLqyqB2URut7d3e+tqs8keVdV/dskn0hywTT+giRvr6q9Sb6a5CUz1gYAAAxutjDU3dcmeepB2r+QxfuHlrf/eZIfmaseAACApdbkPUMAAAAbjTAEAAAMSRgCAACGJAwBAABDEoYAAIAhCUMAAMCQhCEAAGBIwhAAADAkYQgAABiSMAQAAAxJGAIAAIYkDAEAAEMShgAAgCEJQwAAwJCEIQAAYEjCEAAAMCRhCAAAGJIwBAAADEkYAgAAhiQMAQAAQxKGAACAIQlDAADAkIQhAABgSMIQAAAwJGEIAAAYkjAEAAAMSRgCAACGJAwBAABDEoYAAIAhCUMAAMCQhCEAAGBIwhAAADAkYQgAABiSMAQAAAxJGAIAAIY0WxiqquOq6kNV9Zmq+nRVvWJqP6qqLq+qG6b7I6f2qqo3VtXeqrq2qk6eqzYAAIA5zwzdneRnuvvEJKcmOaeqTkxybpIruvuEJFdM+0lyRpITptvuJG+asTYAAGBws4Wh7r65uz8+bf9pkuuTHJvkzCQXTsMuTHLWtH1mkot64cokW6vqMXPVBwAAjG1N3jNUVTuSPDXJVUmO6e6bp65bkhwzbR+b5MYlh900tS1/rN1Vtaeq9uzfv3+2mgEAgM1t9jBUVd+Z5HeTvLK7v7a0r7s7Sd+fx+vu87t7Z3fv3LZt2ypWCgAAjGTWMFRVD84iCL2ju98zNd96YPnbdH/b1L4vyXFLDt8+tQEAAKy6Oa8mV0kuSHJ9d//7JV2XJdk1be9KcumS9pdNV5U7NcmdS5bTAQAArKotMz72M5L8wySfqqprprZ/meR1Sd5dVWcn+VKSF09970vyvCR7k9yV5OUz1gYAAAxutjDU3f9fkjpE92kHGd9JzpmrHgAAgKXW5GpyAAAAG40wBAAADEkYAgAAhiQMAQAAQxKGAACAIQlDAADAkIQhAABgSMIQAAAwJGEIAAAYkjAEAAAMSRgCAACGJAwBAABDEoYAAIAhCUMAAMCQhCEAAGBIwhAAADAkYQgAABiSMAQAAAxJGAIAAIYkDAEAAEMShgAAgCEJQwAAwJCEIQAAYEjCEAAAMCRhCAAAGJIwBAAADEkYAgAAhiQMAQAAQxKGAACAIQlDAADAkIQhAABgSMIQAAAwJGEIAAAYkjAEAAAMabYwVFVvqarbquq6JW1HVdXlVXXDdH/k1F5V9caq2ltV11bVyXPVBQAAkMx7ZuhtSU5f1nZukiu6+4QkV0z7SXJGkhOm2+4kb5qxLgAAgPnCUHd/JMlXlzWfmeTCafvCJGctab+oF65MsrWqHjNXbQAAAGv9nqFjuvvmafuWJMdM28cmuXHJuJumtnuoqt1Vtaeq9uzfv3++SgEAgE1t3S6g0N2dpB/Aced3987u3rlt27YZKgMAAEaw1mHo1gPL36b726b2fUmOWzJu+9QGAAAwi7UOQ5cl2TVt70py6ZL2l01XlTs1yZ1LltMBAACsui1zPXBVvTPJs5M8uqpuSnJektcleXdVnZ3kS0lePA1/X5LnJdmb5K4kL5+rLgAAgGTGMNTdLz1E12kHGdtJzpmrFgAAgOXW7QIKAAAA60kYAgAAhiQMAQAAQxKGAACAIQlDAADAkIQhAABgSMIQAAAwJGEIAAAYkjAEAAAMSRgCAACGJAwBAABDEoYAAIAhCUMAAMCQhCEAAGBIwhAAADAkYQgAABiSMAQAAAxJGAIAAIYkDAEAAEMShgAAgCEJQwAAwJCEIQAAYEjCEAAAMCRhCAAAGJIwBAAADEkYAgAAhiQMAQAAQxKGAACAIQlDAADAkIQhAABgSMIQAAAwJGEIAAAYkjAEAAAMSRgCAACGJAwBAABD2lBhqKpOr6rPVdXeqjp3vesBAAA2rw0ThqrqQUl+I8kZSU5M8tKqOnF9qwIAADarDROGkpySZG93f6G7/yLJu5Kcuc41AQAAm1R193rXkCSpqhclOb27/9G0/w+TPL27/9mycbuT7J52n5Dkc2ta6D09OsmX17mG9WYOzEFiDhJzkJiDxBwk5iAxBweYB3OQrP8c/K3u3nawji1rXcm3q7vPT3L+etdxQFXt6e6d613HejIH5iAxB4k5SMxBYg4Sc5CYgwPMgzlINvYcbKRlcvuSHLdkf/vUBgAAsOo2Uhj6WJITqur4qnpIkpckuWydawIAADapDbNMrrvvrqp/luQPkjwoyVu6+9PrXNZKbJgle+vIHJiDxBwk5iAxB4k5SMxBYg4OMA/mINnAc7BhLqAAAACwljbSMjkAAIA1IwwBAABDEoZWoKreUlW3VdV1h+ivqnpjVe2tqmur6uS1rnFuVXVcVX2oqj5TVZ+uqlccZMymnoeqelhVfbSqPjnNwWsOMuahVfXb0xxcVVU71r7SeVXVg6rqE1X13oP0bfrnnyRV9cWq+lRVXVNVew7Sv6m/F5KkqrZW1cVV9dmqur6qvndZ/6aeg6p6wvTvf+D2tap65bIxm3oOkqSq/vn08/C6qnpnVT1sWf+m/5lQVa+Ynv+nl78Gpv5N+To42O9GVXVUVV1eVTdM90ce4thd05gbqmrX2lW9ug4xBz8yvRa+WVWHvJR0VZ1eVZ+bXhfnrk3Fq+8Qc/DL0/8N11bVJVW19RDHbog5EIZW5m1JTr+X/jOSnDDddid50xrUtNbuTvIz3X1iklOTnFNVJy4bs9nn4etJntPdT0lyUpLTq+rUZWPOTnJ7dz8+yeuT/NIa17gWXpHk+kP0jfD8D/j+7j7pEJ+bsNm/F5LkDUne391PTPKU3PM1sannoLs/N/37n5TkaUnuSnLJsmGbeg6q6tgkP51kZ3c/KYuLH71k2bBN/TOhqp6U5B8nOSWL74PnV9Xjlw3brK+Dt+Wevxudm+SK7j4hyRXT/reoqqOSnJfk6VnM23mHCk2HgbflnnNwXZIXJvnIoQ6qqgcl+Y0sXhsnJnnpQX6nOly8Lfecg8uTPKm7n5zkj5L8/PKDNtIcCEMr0N0fSfLVexlyZpKLeuHKJFur6jFrU93a6O6bu/vj0/afZvGLz7HLhm3qeZie1/+adh883ZZfgeTMJBdO2xcnOa2qao1KnF1VbU/y95K8+RBDNvXzvx829fdCVT0qybOSXJAk3f0X3X3HsmGbeg6WOS3J57v7S8vaR5iDLUkeXlVbkjwiyf+/rH+z/0z4O0mu6u67uvvuJP8ti1+El9qUr4ND/G609N/7wiRnHeTQH0pyeXd/tbtvz+IX53v7g/OGdbA56O7ru/tz93HoKUn2dvcXuvsvkrwri7k77BxiDj4wfT8kyZVZfHbochtmDoSh1XFskhuX7N+UewaFTWNa5vDUJFct69r081CLJWLXJLktix/mh5yD6QfBnUmOXtsqZ/Ufkvxskm8eon+zP/8DOskHqurqqtp9kP7N/r1wfJL9Sd5aiyWTb66qI5aN2exzsNRLkrzzIO2beg66e1+SX0nyJ0luTnJnd39g2bDN/jPhuiR/t6qOrqpHJHlevvUD5JNN/jpY5pjuvnnaviXJMQcZM9J8HMpIc/ATSf7rQdo3zBwIQ9wvVfWdSX43ySu7+2vrXc9a6+5vTMtitic5ZVoiMYSqen6S27r76vWuZQN4ZnefnMXp/XOq6lnrXdAa25Lk5CRv6u6nJvmzHGQ5zAhq8SHhL0jyO+tdy1qbljadmUU4fmySI6rqx9a3qrXV3ddnsfTvA0nen+SaJN9Y16I2iF58dovPbxlYVf2rLN5m8Y71ruXeCEOrY1++9S9B26e2TaWqHpxFEHpHd7/nIEOGmIckmZYEfSj3PLX/V3MwLRt5VJKvrG11s3lGkhdU1RezOJ39nKr6rWVjNvPz/yvTX8TT3bdl8T6RU5YN2ezfCzcluWnJmdGLswhHS232OTjgjCQf7+5bD9K32efgB5L8cXfv7+6/TPKeJN+3bMym/5nQ3Rd099O6+1lJbs/iPRJLbfbXwVK3HlgCON3fdpAxI83HoWz6OaiqH0/y/CQ/2gf/UNMNMwfC0Oq4LMnLpivGnJrFUoGb7+ugw8m0xvuCJNd3978/xLBNPQ9Vte3AFVGq6uFJfjDJZ5cNuyzJgSvjvCjJBw/xQ+Cw090/393bu3tHFsuCPtjdy/8KvGmf/wFVdURVPfLAdpLnZrFUZqlN/b3Q3bckubGqnjA1nZbkM8uGbeo5WOKlOfgSuWTzz8GfJDm1qh4x/R9xWu55IY0Rfib8jen+cVm8X+g/Lxuy2V8HSy39996V5NKDjPmDJM+tqiOns4vPndpG8rEkJ1TV8dPZ5ZdkMXebQlWdnsWS+hd0912HGLZx5qC73e7jlsV/dDcn+css/iJ6dpJ/muSfTv2VxRUxPp/kU1lcWWfd617lOXhmFqe7r81iGcA1WayNHmYekjw5ySemObguyb+e2v9NFt/wSfKwLJbL7E3y0STfvd51zzQXz07y3hGff5LvTvLJ6fbpJP9qah/me2F6jicl2TN9P/xekiMHnIMjsjjL8aglbaPNwWuy+KPQdUnenuShA/5M+O9Z/DHgk0lOG+V1cIjfjY7O4ipyNyT5f5McNY3dmeTNS479iek1sTfJy9f7uazyHPzwtP31JLcm+YNp7GOTvG/Jsc/L4izi5w/8P3I43g4xB3uzeD/Qgd8X/9NGnoOaigEAABiKZXIAAMCQhCEAAGBIwhAAADAkYQgAABiSMAQAAAxJGAIAAIYkDAGwYVXV1qr6ySX7z66q967y19hRVcs/OPdA34erauf9eKxVrw+A+QhDAGxkW5P85H2OAoAHQBgCYFVMZ1g+W1Vvq6o/qqp3VNUPVNX/qKobquqUqjqqqn6vqq6tqiur6snTsa+uqrdMZ2K+UFU/PT3s65J8T1VdU1W/PLV9Z1VdPH2td1RV3UtN/7qqPlZV11XV+QfGVtXTquqTVfXJJOcsGf/wqnpXVV1fVZckefiSvudW1R9W1cer6neq6jun9tOnWj6e5IWrOacAzEsYAmA1PT7JryZ54nT7v5I8M8n/k+RfJnlNkk9095On/YuWHPvEJD+U5JQk51XVg5Ocm+Tz3X1Sd/+LadxTk7wyyYlJvjvJM+6lnl/v7v+zu5+URbB5/tT+1iQ/1d1PWTb+/05yV3f/nSTnJXlaklTVo5P8QpIf6O6Tk+xJ8qqqeliS30zy96exf3NFswTAhiAMAbCa/ri7P9Xd30zy6SRXdHcn+VSSHVkEo7cnSXd/MMnRVfVd07G/391f7+4vJ7ktyTGH+Bof7e6bpq9xzTP+4GoAAAGYSURBVPS4h/L9VXVVVX0qyXOS/B9VtTXJ1u7+yDTm7UvGPyvJb031XZvk2qn91CzC1/+oqmuS7Eryt7IIcH/c3TdMz/O37mN+ANhAtqx3AQBsKl9fsv3NJfvfzOL/nL9c4bHfyKH/j1rRuOmszX9MsrO7b6yqVyd52L18/XtTSS7v7pcu+xonPcDHA2ADcGYIgLX035P8aLK48lqSL3f31+5l/J8meeQD/FoHgs+Xp/f3vChJuvuOJHdU1TOn/h9dcsxHsljal6p6UpInT+1XJnlGVT1+6juiqv52ks8m2VFV3zON+5awBMDG5swQAGvp1UneUlXXJrkri+Vmh9TdX5kuwHBdkv+a5PdX+oW6+46q+s0k1yW5JcnHlnS/fKqjk3xgSfubkry1qq5Pcn2Sq6fH2l9VP57knVX10GnsL3T3H1XV7iS/X1V3ZRH2Hmh4A2CN1WKJMwAAwFgskwMAAIZkmRwAh73pM4GOX9b8c939B+tRDwCHB8vkAACAIVkmBwAADEkYAgAAhiQMAQAAQxKGAACAIf1v4Tc0KbGkr3AAAAAASUVORK5CYII=" id="95" name="Google Shape;95;p7"/>
          <p:cNvSpPr/>
          <p:nvPr/>
        </p:nvSpPr>
        <p:spPr>
          <a:xfrm>
            <a:off x="-2045365" y="-1877570"/>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5420300" y="1769558"/>
            <a:ext cx="3646582" cy="170816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From the above graph, more than 800 movies got released in the month of December and in the month of February the number of movies got released is less.</a:t>
            </a:r>
            <a:endParaRPr b="0" i="0" sz="1400" u="none" cap="none" strike="noStrike">
              <a:solidFill>
                <a:srgbClr val="000000"/>
              </a:solidFill>
              <a:latin typeface="Montserrat"/>
              <a:ea typeface="Montserrat"/>
              <a:cs typeface="Montserrat"/>
              <a:sym typeface="Montserrat"/>
            </a:endParaRPr>
          </a:p>
        </p:txBody>
      </p:sp>
      <p:pic>
        <p:nvPicPr>
          <p:cNvPr id="97" name="Google Shape;97;p7"/>
          <p:cNvPicPr preferRelativeResize="0"/>
          <p:nvPr/>
        </p:nvPicPr>
        <p:blipFill rotWithShape="1">
          <a:blip r:embed="rId3">
            <a:alphaModFix/>
          </a:blip>
          <a:srcRect b="0" l="0" r="0" t="0"/>
          <a:stretch/>
        </p:blipFill>
        <p:spPr>
          <a:xfrm>
            <a:off x="0" y="815247"/>
            <a:ext cx="5420300" cy="38228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p:nvPr/>
        </p:nvSpPr>
        <p:spPr>
          <a:xfrm>
            <a:off x="0" y="163759"/>
            <a:ext cx="32447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212121"/>
                </a:solidFill>
                <a:latin typeface="Roboto"/>
                <a:ea typeface="Roboto"/>
                <a:cs typeface="Roboto"/>
                <a:sym typeface="Roboto"/>
              </a:rPr>
              <a:t>4) Analysis Of the duration of movie</a:t>
            </a:r>
            <a:endParaRPr b="0" i="0" sz="1400" u="none" cap="none" strike="noStrike">
              <a:solidFill>
                <a:srgbClr val="000000"/>
              </a:solidFill>
              <a:latin typeface="Arial"/>
              <a:ea typeface="Arial"/>
              <a:cs typeface="Arial"/>
              <a:sym typeface="Arial"/>
            </a:endParaRPr>
          </a:p>
        </p:txBody>
      </p:sp>
      <p:sp>
        <p:nvSpPr>
          <p:cNvPr id="103" name="Google Shape;103;p8"/>
          <p:cNvSpPr/>
          <p:nvPr/>
        </p:nvSpPr>
        <p:spPr>
          <a:xfrm>
            <a:off x="197366" y="3721394"/>
            <a:ext cx="4572000" cy="13485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So, a most of the movies are having a duration of 75-120 minutes. This is by taking a fact into an account that people can easily watch 3 hours movie easily.</a:t>
            </a:r>
            <a:endParaRPr b="0" i="0" sz="1400" u="none" cap="none" strike="noStrike">
              <a:solidFill>
                <a:srgbClr val="000000"/>
              </a:solidFill>
              <a:latin typeface="Montserrat"/>
              <a:ea typeface="Montserrat"/>
              <a:cs typeface="Montserrat"/>
              <a:sym typeface="Montserrat"/>
            </a:endParaRPr>
          </a:p>
        </p:txBody>
      </p:sp>
      <p:pic>
        <p:nvPicPr>
          <p:cNvPr id="104" name="Google Shape;104;p8"/>
          <p:cNvPicPr preferRelativeResize="0"/>
          <p:nvPr/>
        </p:nvPicPr>
        <p:blipFill rotWithShape="1">
          <a:blip r:embed="rId3">
            <a:alphaModFix/>
          </a:blip>
          <a:srcRect b="0" l="0" r="0" t="0"/>
          <a:stretch/>
        </p:blipFill>
        <p:spPr>
          <a:xfrm>
            <a:off x="197366" y="623185"/>
            <a:ext cx="4002493" cy="3098210"/>
          </a:xfrm>
          <a:prstGeom prst="rect">
            <a:avLst/>
          </a:prstGeom>
          <a:noFill/>
          <a:ln>
            <a:noFill/>
          </a:ln>
        </p:spPr>
      </p:pic>
      <p:sp>
        <p:nvSpPr>
          <p:cNvPr id="105" name="Google Shape;105;p8"/>
          <p:cNvSpPr/>
          <p:nvPr/>
        </p:nvSpPr>
        <p:spPr>
          <a:xfrm>
            <a:off x="4521432" y="99964"/>
            <a:ext cx="470762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212121"/>
                </a:solidFill>
                <a:latin typeface="Montserrat"/>
                <a:ea typeface="Montserrat"/>
                <a:cs typeface="Montserrat"/>
                <a:sym typeface="Montserrat"/>
              </a:rPr>
              <a:t>5) Analysis Of the Number of seasons of TV Shows</a:t>
            </a:r>
            <a:endParaRPr b="0" i="0" sz="1400" u="none" cap="none" strike="noStrike">
              <a:solidFill>
                <a:srgbClr val="000000"/>
              </a:solidFill>
              <a:latin typeface="Montserrat"/>
              <a:ea typeface="Montserrat"/>
              <a:cs typeface="Montserrat"/>
              <a:sym typeface="Montserrat"/>
            </a:endParaRPr>
          </a:p>
        </p:txBody>
      </p:sp>
      <p:sp>
        <p:nvSpPr>
          <p:cNvPr id="106" name="Google Shape;106;p8"/>
          <p:cNvSpPr txBox="1"/>
          <p:nvPr/>
        </p:nvSpPr>
        <p:spPr>
          <a:xfrm>
            <a:off x="4986670" y="3724920"/>
            <a:ext cx="4157330" cy="134504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From the graph, most of the TV shows comes up with Two seasons and only few comes up with more than 2 seasons that is purely based on audience response.</a:t>
            </a:r>
            <a:endParaRPr b="0" i="0" sz="1400" u="none" cap="none" strike="noStrike">
              <a:solidFill>
                <a:srgbClr val="000000"/>
              </a:solidFill>
              <a:latin typeface="Montserrat"/>
              <a:ea typeface="Montserrat"/>
              <a:cs typeface="Montserrat"/>
              <a:sym typeface="Montserrat"/>
            </a:endParaRPr>
          </a:p>
        </p:txBody>
      </p:sp>
      <p:pic>
        <p:nvPicPr>
          <p:cNvPr id="107" name="Google Shape;107;p8"/>
          <p:cNvPicPr preferRelativeResize="0"/>
          <p:nvPr/>
        </p:nvPicPr>
        <p:blipFill rotWithShape="1">
          <a:blip r:embed="rId4">
            <a:alphaModFix/>
          </a:blip>
          <a:srcRect b="0" l="0" r="0" t="0"/>
          <a:stretch/>
        </p:blipFill>
        <p:spPr>
          <a:xfrm>
            <a:off x="4417163" y="674879"/>
            <a:ext cx="4398168" cy="3072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p:nvPr/>
        </p:nvSpPr>
        <p:spPr>
          <a:xfrm>
            <a:off x="85059" y="141098"/>
            <a:ext cx="67835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212121"/>
                </a:solidFill>
                <a:latin typeface="Roboto"/>
                <a:ea typeface="Roboto"/>
                <a:cs typeface="Roboto"/>
                <a:sym typeface="Roboto"/>
              </a:rPr>
              <a:t>6) Which country people used to watch more TV shows and movies?</a:t>
            </a:r>
            <a:endParaRPr b="0" i="0" sz="1400" u="none" cap="none" strike="noStrike">
              <a:solidFill>
                <a:srgbClr val="000000"/>
              </a:solidFill>
              <a:latin typeface="Arial"/>
              <a:ea typeface="Arial"/>
              <a:cs typeface="Arial"/>
              <a:sym typeface="Arial"/>
            </a:endParaRPr>
          </a:p>
        </p:txBody>
      </p:sp>
      <p:pic>
        <p:nvPicPr>
          <p:cNvPr id="113" name="Google Shape;113;p9"/>
          <p:cNvPicPr preferRelativeResize="0"/>
          <p:nvPr/>
        </p:nvPicPr>
        <p:blipFill rotWithShape="1">
          <a:blip r:embed="rId3">
            <a:alphaModFix/>
          </a:blip>
          <a:srcRect b="0" l="0" r="0" t="0"/>
          <a:stretch/>
        </p:blipFill>
        <p:spPr>
          <a:xfrm>
            <a:off x="85060" y="882502"/>
            <a:ext cx="5231219" cy="3763926"/>
          </a:xfrm>
          <a:prstGeom prst="rect">
            <a:avLst/>
          </a:prstGeom>
          <a:noFill/>
          <a:ln>
            <a:noFill/>
          </a:ln>
        </p:spPr>
      </p:pic>
      <p:sp>
        <p:nvSpPr>
          <p:cNvPr id="114" name="Google Shape;114;p9"/>
          <p:cNvSpPr/>
          <p:nvPr/>
        </p:nvSpPr>
        <p:spPr>
          <a:xfrm>
            <a:off x="5316279" y="1988371"/>
            <a:ext cx="3742661" cy="167174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212121"/>
                </a:solidFill>
                <a:latin typeface="Montserrat"/>
                <a:ea typeface="Montserrat"/>
                <a:cs typeface="Montserrat"/>
                <a:sym typeface="Montserrat"/>
              </a:rPr>
              <a:t>United state people used to watch more movies and TV shows as compared to other countries and more precisely they used to watch more movies than TV shows.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91766</dc:creator>
</cp:coreProperties>
</file>