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  <p:sldMasterId id="2147484157" r:id="rId2"/>
  </p:sldMasterIdLst>
  <p:notesMasterIdLst>
    <p:notesMasterId r:id="rId66"/>
  </p:notesMasterIdLst>
  <p:handoutMasterIdLst>
    <p:handoutMasterId r:id="rId67"/>
  </p:handoutMasterIdLst>
  <p:sldIdLst>
    <p:sldId id="256" r:id="rId3"/>
    <p:sldId id="260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5" r:id="rId12"/>
    <p:sldId id="294" r:id="rId13"/>
    <p:sldId id="265" r:id="rId14"/>
    <p:sldId id="266" r:id="rId15"/>
    <p:sldId id="267" r:id="rId16"/>
    <p:sldId id="259" r:id="rId17"/>
    <p:sldId id="298" r:id="rId18"/>
    <p:sldId id="299" r:id="rId19"/>
    <p:sldId id="300" r:id="rId20"/>
    <p:sldId id="301" r:id="rId21"/>
    <p:sldId id="258" r:id="rId22"/>
    <p:sldId id="302" r:id="rId23"/>
    <p:sldId id="304" r:id="rId24"/>
    <p:sldId id="26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9" r:id="rId33"/>
    <p:sldId id="332" r:id="rId34"/>
    <p:sldId id="320" r:id="rId35"/>
    <p:sldId id="321" r:id="rId36"/>
    <p:sldId id="322" r:id="rId37"/>
    <p:sldId id="269" r:id="rId38"/>
    <p:sldId id="270" r:id="rId39"/>
    <p:sldId id="271" r:id="rId40"/>
    <p:sldId id="328" r:id="rId41"/>
    <p:sldId id="329" r:id="rId42"/>
    <p:sldId id="330" r:id="rId43"/>
    <p:sldId id="331" r:id="rId44"/>
    <p:sldId id="274" r:id="rId45"/>
    <p:sldId id="275" r:id="rId46"/>
    <p:sldId id="277" r:id="rId47"/>
    <p:sldId id="278" r:id="rId48"/>
    <p:sldId id="296" r:id="rId49"/>
    <p:sldId id="297" r:id="rId50"/>
    <p:sldId id="276" r:id="rId51"/>
    <p:sldId id="323" r:id="rId52"/>
    <p:sldId id="324" r:id="rId53"/>
    <p:sldId id="325" r:id="rId54"/>
    <p:sldId id="326" r:id="rId55"/>
    <p:sldId id="327" r:id="rId56"/>
    <p:sldId id="308" r:id="rId57"/>
    <p:sldId id="311" r:id="rId58"/>
    <p:sldId id="313" r:id="rId59"/>
    <p:sldId id="317" r:id="rId60"/>
    <p:sldId id="315" r:id="rId61"/>
    <p:sldId id="316" r:id="rId62"/>
    <p:sldId id="310" r:id="rId63"/>
    <p:sldId id="318" r:id="rId64"/>
    <p:sldId id="30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Mercuri" initials="AM" lastIdx="1" clrIdx="0">
    <p:extLst>
      <p:ext uri="{19B8F6BF-5375-455C-9EA6-DF929625EA0E}">
        <p15:presenceInfo xmlns:p15="http://schemas.microsoft.com/office/powerpoint/2012/main" userId="f95b80155bb0e8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1E57E9-2B8F-414C-938B-671AF6F3B9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80D355-2BF8-4950-B8F3-FC1CB1B174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2AB4-381D-4BC9-B789-B897E19D30F8}" type="datetimeFigureOut">
              <a:rPr lang="it-IT" smtClean="0"/>
              <a:t>15/06/2020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0B047-5342-4FAB-B2A7-0C608F1BCF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1C5217-6E77-48C3-9421-EEF4421AA8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5E5A-CD9D-45A3-B876-3591F9940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8439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06D3A-7C37-4ACF-B90A-0A1354B579F9}" type="datetimeFigureOut">
              <a:rPr lang="it-IT" smtClean="0"/>
              <a:t>15/06/2020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035F-841C-4719-8BFE-5B76796A4E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27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s3k.com/blog/machine_learnin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itn.it/~taufer/Slide-pdf/5a%20CV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890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35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association</a:t>
            </a:r>
            <a:r>
              <a:rPr lang="it-IT" dirty="0"/>
              <a:t> rule serve per dire: chi compra gli hamburger spesso compra anche il ketchup (serve ad esempio per il posizionamento dei prodotti nei supermercati)</a:t>
            </a:r>
          </a:p>
          <a:p>
            <a:r>
              <a:rPr lang="it-IT" dirty="0"/>
              <a:t>A cosa serve la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becomes easier to visualize the data when reduced to very low dimensions such as 2D or 3D.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reduces the time and storage space required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it-IT" dirty="0">
                <a:hlinkClick r:id="rId3"/>
              </a:rPr>
              <a:t>https://vas3k.com/blog/machine_learning/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936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normalized zero-one loss returns the fraction of misclassified training samples, also often referred to as the training error. The zero-one loss is often used to evaluate classifiers in multi-class/binary classification settings but rarely useful to guide optimization procedures because the function is non-differentiable and non-continuous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squared loss function is typically used in regression settings. It iterates over all training samples and suffers the loss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(h(xi)−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)2(h(xi)−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squaring has two effects: 1., the loss suffered is always nonnegative; 2., the loss suffered grows quadratically with the absolute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mispredicted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amount. The latter property encourages no predictions to be really far off (or the penalty would be so large that a different hypothesis function is likely better suited). On the flipside, if a prediction is very close to be correct, the square will be tiny and little attention will be given to that example to obtain zero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the squared loss, the absolute loss function is also typically used in regression settings. It suffers the penalties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|h(xi)−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||h(xi)−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the suffered loss grows linearly with the mispredictions it is more suitable for noisy data (when some mispredictions are unavoidable and shouldn't dominate the loss).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35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Posso inserire la </a:t>
            </a:r>
            <a:r>
              <a:rPr lang="it-IT" dirty="0" err="1"/>
              <a:t>Leave</a:t>
            </a:r>
            <a:r>
              <a:rPr lang="it-IT" dirty="0"/>
              <a:t>-one-out cross </a:t>
            </a:r>
            <a:r>
              <a:rPr lang="it-IT" dirty="0" err="1"/>
              <a:t>validation</a:t>
            </a:r>
            <a:r>
              <a:rPr lang="it-IT" dirty="0"/>
              <a:t> (LOOCV)</a:t>
            </a:r>
          </a:p>
          <a:p>
            <a:endParaRPr lang="it-IT" dirty="0"/>
          </a:p>
          <a:p>
            <a:r>
              <a:rPr lang="it-IT" dirty="0"/>
              <a:t>Vedi </a:t>
            </a:r>
            <a:r>
              <a:rPr lang="it-IT" dirty="0">
                <a:hlinkClick r:id="rId3"/>
              </a:rPr>
              <a:t>http://www.cs.unitn.it/~taufer/Slide-pdf/5a%20CV.pdf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17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98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7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93BCB9-1D12-4C7B-AD24-926CE202CDB9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20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A78838-BCC6-4048-9DA9-F56AF31C8DEF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4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3A8E70-723B-438A-8AAB-20F3B8918D6B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1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504DE-CF11-41DE-B482-650EF6335478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93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CC4-EFE2-4F7A-940F-72F651392FC2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02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9861-746D-4AAF-9CB4-BBB00EC88A24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16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D8A8-A8A0-42CF-B183-A395EDF5C57B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13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26EF-B4C6-435A-937F-D82B701FA59F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5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379E-8100-4563-AA7D-8D906076C5CB}" type="datetime1">
              <a:rPr lang="it-IT" smtClean="0"/>
              <a:t>15/06/2020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29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52F-61CC-4DE6-BE10-F2B5E708A57D}" type="datetime1">
              <a:rPr lang="it-IT" smtClean="0"/>
              <a:t>15/06/2020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4AEB-8BA3-4038-98F6-B8259622A59D}" type="datetime1">
              <a:rPr lang="it-IT" smtClean="0"/>
              <a:t>15/06/2020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AB635-9726-4C8E-A14A-A3C4D2C19E27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2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3898-2546-4A5C-B65E-A97A0C21B33E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2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05B8-87E9-417E-832E-41B6FF3C9E48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90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ECF8-B04F-48D7-8B70-F54D9D6305BF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271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C05-2D76-447A-BE39-5E0319DE431C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9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3F52F8-525F-4032-BA2C-CB00E66FD2C4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4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4A03-9D5D-45C9-A25A-F807CBC064B8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78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155C71-0BF7-49D4-8D42-7E86C79BB266}" type="datetime1">
              <a:rPr lang="it-IT" smtClean="0"/>
              <a:t>15/06/2020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C27B9-6C7C-421B-853E-3176ED20CF2E}" type="datetime1">
              <a:rPr lang="it-IT" smtClean="0"/>
              <a:t>15/06/2020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45127" y="365760"/>
            <a:ext cx="10515600" cy="78603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C27B9-6C7C-421B-853E-3176ED20CF2E}" type="datetime1">
              <a:rPr lang="it-IT" smtClean="0"/>
              <a:t>15/06/2020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45127" y="365760"/>
            <a:ext cx="10515600" cy="78603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B65FDC-DC19-41CE-8D36-141FFAEBFD8C}"/>
              </a:ext>
            </a:extLst>
          </p:cNvPr>
          <p:cNvSpPr txBox="1"/>
          <p:nvPr userDrawn="1"/>
        </p:nvSpPr>
        <p:spPr>
          <a:xfrm>
            <a:off x="838200" y="15049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330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62A578-90BF-4B72-9B72-0F1DCBE056C6}" type="datetime1">
              <a:rPr lang="it-IT" smtClean="0"/>
              <a:t>15/06/2020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6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E94C3-2853-4BD9-A71F-72743477CB4E}" type="datetime1">
              <a:rPr lang="it-IT" smtClean="0"/>
              <a:t>15/06/2020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3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2EF4E5-A1AE-4889-A458-955A37F13D99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20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6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880F83-32F5-4BF3-96B5-D159A9CC79FF}" type="datetime1">
              <a:rPr lang="it-IT" smtClean="0"/>
              <a:t>15/06/2020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90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6C267C-68F2-43E2-89A6-B1B94CA92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B0FA23E-A4C3-474C-89E8-849D06D13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Corso base</a:t>
            </a:r>
          </a:p>
        </p:txBody>
      </p:sp>
    </p:spTree>
    <p:extLst>
      <p:ext uri="{BB962C8B-B14F-4D97-AF65-F5344CB8AC3E}">
        <p14:creationId xmlns:p14="http://schemas.microsoft.com/office/powerpoint/2010/main" val="37285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DD21A-7052-4008-BF7B-15763E5D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Underfitting</a:t>
            </a:r>
            <a:r>
              <a:rPr lang="it-IT" dirty="0"/>
              <a:t> e </a:t>
            </a:r>
            <a:r>
              <a:rPr lang="it-IT" dirty="0" err="1"/>
              <a:t>Overfitting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131545-CB96-4059-9C6A-B45EAF8B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38" y="1598631"/>
            <a:ext cx="7091924" cy="25274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F0D7D6-9B65-4715-AA90-7A40AC066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02"/>
          <a:stretch/>
        </p:blipFill>
        <p:spPr>
          <a:xfrm>
            <a:off x="3106888" y="4259323"/>
            <a:ext cx="5992078" cy="2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0B02A-049B-4A73-AE5D-58D11521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Training, </a:t>
            </a:r>
            <a:r>
              <a:rPr lang="it-IT" dirty="0" err="1"/>
              <a:t>validation</a:t>
            </a:r>
            <a:r>
              <a:rPr lang="it-IT" dirty="0"/>
              <a:t> e test 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4B6EA8-0123-47C2-B769-93E7A38EAC9E}"/>
              </a:ext>
            </a:extLst>
          </p:cNvPr>
          <p:cNvSpPr txBox="1"/>
          <p:nvPr/>
        </p:nvSpPr>
        <p:spPr>
          <a:xfrm>
            <a:off x="845127" y="1655180"/>
            <a:ext cx="1051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risolvere il problema dell’</a:t>
            </a:r>
            <a:r>
              <a:rPr lang="it-IT" b="1" dirty="0" err="1"/>
              <a:t>overfitting</a:t>
            </a:r>
            <a:r>
              <a:rPr lang="it-IT" dirty="0"/>
              <a:t> di solito il dataset viene diviso in tre parti: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Validation</a:t>
            </a:r>
            <a:r>
              <a:rPr lang="it-IT" b="1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Test set</a:t>
            </a:r>
          </a:p>
          <a:p>
            <a:endParaRPr lang="it-IT" dirty="0"/>
          </a:p>
          <a:p>
            <a:r>
              <a:rPr lang="it-IT" dirty="0"/>
              <a:t>Il protocollo prevede che diversi </a:t>
            </a:r>
            <a:r>
              <a:rPr lang="it-IT" b="1" dirty="0"/>
              <a:t>modelli</a:t>
            </a:r>
            <a:r>
              <a:rPr lang="it-IT" dirty="0"/>
              <a:t> (ottenuti cambiando </a:t>
            </a:r>
            <a:r>
              <a:rPr lang="it-IT" b="1" dirty="0"/>
              <a:t>algoritmo</a:t>
            </a:r>
            <a:r>
              <a:rPr lang="it-IT" dirty="0"/>
              <a:t> o il valore degli </a:t>
            </a:r>
            <a:r>
              <a:rPr lang="it-IT" b="1" dirty="0" err="1"/>
              <a:t>iperparametri</a:t>
            </a:r>
            <a:r>
              <a:rPr lang="it-IT" dirty="0"/>
              <a:t>) vengano addestrati sul training set e testati sul </a:t>
            </a:r>
            <a:r>
              <a:rPr lang="it-IT" dirty="0" err="1"/>
              <a:t>validation</a:t>
            </a:r>
            <a:r>
              <a:rPr lang="it-IT" dirty="0"/>
              <a:t> set per testare la loro capacità di generalizzazione. Alla fine viene scelto il modello che performa meglio sul </a:t>
            </a:r>
            <a:r>
              <a:rPr lang="it-IT" dirty="0" err="1"/>
              <a:t>validation</a:t>
            </a:r>
            <a:r>
              <a:rPr lang="it-IT" dirty="0"/>
              <a:t> set e la sua accuratezza viene testata sul test set. </a:t>
            </a:r>
          </a:p>
          <a:p>
            <a:endParaRPr lang="it-IT" dirty="0"/>
          </a:p>
          <a:p>
            <a:r>
              <a:rPr lang="it-IT" sz="2400" b="1" dirty="0"/>
              <a:t>Come dividere i dati?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i dati hanno una componente </a:t>
            </a:r>
            <a:r>
              <a:rPr lang="it-IT" b="1" dirty="0"/>
              <a:t>temporale</a:t>
            </a:r>
            <a:r>
              <a:rPr lang="it-IT" dirty="0"/>
              <a:t> il training set conterrà i dati </a:t>
            </a:r>
            <a:r>
              <a:rPr lang="it-IT" b="1" dirty="0"/>
              <a:t>meno recenti</a:t>
            </a:r>
            <a:r>
              <a:rPr lang="it-IT" dirty="0"/>
              <a:t>, il </a:t>
            </a:r>
            <a:r>
              <a:rPr lang="it-IT" dirty="0" err="1"/>
              <a:t>validation</a:t>
            </a:r>
            <a:r>
              <a:rPr lang="it-IT" dirty="0"/>
              <a:t> test e il test set i </a:t>
            </a:r>
            <a:r>
              <a:rPr lang="it-IT" b="1" dirty="0"/>
              <a:t>più recenti</a:t>
            </a:r>
            <a:r>
              <a:rPr lang="it-IT" dirty="0"/>
              <a:t>. Vogliamo testare se i nostro algoritmo è capace di predire il </a:t>
            </a:r>
            <a:r>
              <a:rPr lang="it-IT" b="1" dirty="0"/>
              <a:t>futuro</a:t>
            </a:r>
            <a:r>
              <a:rPr lang="it-IT" dirty="0"/>
              <a:t> conoscendo il </a:t>
            </a:r>
            <a:r>
              <a:rPr lang="it-IT" b="1" dirty="0"/>
              <a:t>passato</a:t>
            </a:r>
            <a:r>
              <a:rPr lang="it-I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i dati sono </a:t>
            </a:r>
            <a:r>
              <a:rPr lang="it-IT" b="1" dirty="0"/>
              <a:t>IID</a:t>
            </a:r>
            <a:r>
              <a:rPr lang="it-IT" dirty="0"/>
              <a:t> la divisione viene effettuata in maniera </a:t>
            </a:r>
            <a:r>
              <a:rPr lang="it-IT" b="1" dirty="0"/>
              <a:t>casuale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3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43BBE62-CC27-40C0-9E9E-46A3363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0D2AAE-98C4-4C5C-BFE5-6DC72A2AABF3}"/>
              </a:ext>
            </a:extLst>
          </p:cNvPr>
          <p:cNvSpPr txBox="1"/>
          <p:nvPr/>
        </p:nvSpPr>
        <p:spPr>
          <a:xfrm>
            <a:off x="838200" y="156210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Il training set viene diviso in K </a:t>
            </a:r>
            <a:r>
              <a:rPr lang="it-IT" b="1" dirty="0"/>
              <a:t>partizioni</a:t>
            </a:r>
            <a:r>
              <a:rPr lang="it-IT" dirty="0"/>
              <a:t> uguali.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La prima partizione viene usata come </a:t>
            </a:r>
            <a:r>
              <a:rPr lang="it-IT" b="1" dirty="0" err="1"/>
              <a:t>validation</a:t>
            </a:r>
            <a:r>
              <a:rPr lang="it-IT" b="1" dirty="0"/>
              <a:t> set</a:t>
            </a:r>
            <a:r>
              <a:rPr lang="it-IT" dirty="0"/>
              <a:t> e l’unione delle altre come </a:t>
            </a:r>
            <a:r>
              <a:rPr lang="it-IT" b="1" dirty="0"/>
              <a:t>training set.</a:t>
            </a:r>
          </a:p>
          <a:p>
            <a:pPr marL="342900" indent="-342900">
              <a:buFont typeface="+mj-lt"/>
              <a:buAutoNum type="arabicPeriod"/>
            </a:pP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Si calcola l’accuratezza sul </a:t>
            </a:r>
            <a:r>
              <a:rPr lang="it-IT" b="1" dirty="0" err="1"/>
              <a:t>validation</a:t>
            </a:r>
            <a:r>
              <a:rPr lang="it-IT" b="1" dirty="0"/>
              <a:t> set.</a:t>
            </a:r>
          </a:p>
          <a:p>
            <a:pPr marL="342900" indent="-342900">
              <a:buFont typeface="+mj-lt"/>
              <a:buAutoNum type="arabicPeriod"/>
            </a:pP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Si ripetono i passi 2 e 3 K volte, utilizzando ogni volta una </a:t>
            </a:r>
            <a:r>
              <a:rPr lang="it-IT" b="1" dirty="0"/>
              <a:t>partizione differente</a:t>
            </a:r>
            <a:r>
              <a:rPr lang="it-IT" dirty="0"/>
              <a:t> come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Si calcola la </a:t>
            </a:r>
            <a:r>
              <a:rPr lang="it-IT" b="1" dirty="0"/>
              <a:t>media</a:t>
            </a:r>
            <a:r>
              <a:rPr lang="it-IT" dirty="0"/>
              <a:t> delle accuratezze sui K </a:t>
            </a:r>
            <a:r>
              <a:rPr lang="it-IT" dirty="0" err="1"/>
              <a:t>validation</a:t>
            </a:r>
            <a:r>
              <a:rPr lang="it-IT" dirty="0"/>
              <a:t> set. </a:t>
            </a:r>
          </a:p>
        </p:txBody>
      </p:sp>
    </p:spTree>
    <p:extLst>
      <p:ext uri="{BB962C8B-B14F-4D97-AF65-F5344CB8AC3E}">
        <p14:creationId xmlns:p14="http://schemas.microsoft.com/office/powerpoint/2010/main" val="152800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43BBE62-CC27-40C0-9E9E-46A3363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2050" name="Picture 2" descr="Risultati immagini per cross validation">
            <a:extLst>
              <a:ext uri="{FF2B5EF4-FFF2-40B4-BE49-F238E27FC236}">
                <a16:creationId xmlns:a16="http://schemas.microsoft.com/office/drawing/2014/main" id="{A45B388F-8254-4289-9854-E8777199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39" y="1338263"/>
            <a:ext cx="4583722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cross validation">
            <a:extLst>
              <a:ext uri="{FF2B5EF4-FFF2-40B4-BE49-F238E27FC236}">
                <a16:creationId xmlns:a16="http://schemas.microsoft.com/office/drawing/2014/main" id="{6B3AC763-F741-4F6E-A58A-F4C36D1D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13" y="3295651"/>
            <a:ext cx="635577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43BBE62-CC27-40C0-9E9E-46A3363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cross-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6AD535-7B76-4465-82B9-553B319E11C9}"/>
              </a:ext>
            </a:extLst>
          </p:cNvPr>
          <p:cNvSpPr txBox="1"/>
          <p:nvPr/>
        </p:nvSpPr>
        <p:spPr>
          <a:xfrm>
            <a:off x="838200" y="1562100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Vantaggio</a:t>
            </a:r>
          </a:p>
          <a:p>
            <a:r>
              <a:rPr lang="it-IT" dirty="0"/>
              <a:t>Il modello viene addestrato su K training set (parzialmente sovrapposti) e testato su K </a:t>
            </a:r>
            <a:r>
              <a:rPr lang="it-IT" dirty="0" err="1"/>
              <a:t>validation</a:t>
            </a:r>
            <a:r>
              <a:rPr lang="it-IT" dirty="0"/>
              <a:t> set. Si ottiene quindi una stima più </a:t>
            </a:r>
            <a:r>
              <a:rPr lang="it-IT" b="1" dirty="0"/>
              <a:t>affidabile</a:t>
            </a:r>
            <a:r>
              <a:rPr lang="it-IT" dirty="0"/>
              <a:t> della performance del modello.</a:t>
            </a:r>
          </a:p>
          <a:p>
            <a:endParaRPr lang="it-IT" dirty="0"/>
          </a:p>
          <a:p>
            <a:r>
              <a:rPr lang="it-IT" sz="2800" b="1" dirty="0">
                <a:solidFill>
                  <a:prstClr val="black"/>
                </a:solidFill>
              </a:rPr>
              <a:t>Svantaggio</a:t>
            </a:r>
          </a:p>
          <a:p>
            <a:r>
              <a:rPr lang="it-IT" dirty="0">
                <a:solidFill>
                  <a:prstClr val="black"/>
                </a:solidFill>
              </a:rPr>
              <a:t>La valutazione di un modello richiede </a:t>
            </a:r>
            <a:r>
              <a:rPr lang="it-IT" b="1" dirty="0">
                <a:solidFill>
                  <a:prstClr val="black"/>
                </a:solidFill>
              </a:rPr>
              <a:t>K volte il tempo</a:t>
            </a:r>
            <a:r>
              <a:rPr lang="it-IT" dirty="0">
                <a:solidFill>
                  <a:prstClr val="black"/>
                </a:solidFill>
              </a:rPr>
              <a:t> richiesto con un singolo </a:t>
            </a:r>
            <a:r>
              <a:rPr lang="it-IT" dirty="0" err="1">
                <a:solidFill>
                  <a:prstClr val="black"/>
                </a:solidFill>
              </a:rPr>
              <a:t>validation</a:t>
            </a:r>
            <a:r>
              <a:rPr lang="it-IT" dirty="0">
                <a:solidFill>
                  <a:prstClr val="black"/>
                </a:solidFill>
              </a:rPr>
              <a:t> set.</a:t>
            </a:r>
          </a:p>
          <a:p>
            <a:endParaRPr lang="it-IT" dirty="0">
              <a:solidFill>
                <a:prstClr val="black"/>
              </a:solidFill>
            </a:endParaRPr>
          </a:p>
          <a:p>
            <a:r>
              <a:rPr lang="it-IT" sz="2800" b="1" dirty="0">
                <a:solidFill>
                  <a:prstClr val="black"/>
                </a:solidFill>
              </a:rPr>
              <a:t>Nota</a:t>
            </a:r>
          </a:p>
          <a:p>
            <a:r>
              <a:rPr lang="it-IT" dirty="0">
                <a:solidFill>
                  <a:prstClr val="black"/>
                </a:solidFill>
              </a:rPr>
              <a:t>È comunque necessario un </a:t>
            </a:r>
            <a:r>
              <a:rPr lang="it-IT" b="1" dirty="0">
                <a:solidFill>
                  <a:prstClr val="black"/>
                </a:solidFill>
              </a:rPr>
              <a:t>test set </a:t>
            </a:r>
            <a:r>
              <a:rPr lang="it-IT" dirty="0">
                <a:solidFill>
                  <a:prstClr val="black"/>
                </a:solidFill>
              </a:rPr>
              <a:t>per la valutazione del modello finale.</a:t>
            </a:r>
          </a:p>
        </p:txBody>
      </p:sp>
    </p:spTree>
    <p:extLst>
      <p:ext uri="{BB962C8B-B14F-4D97-AF65-F5344CB8AC3E}">
        <p14:creationId xmlns:p14="http://schemas.microsoft.com/office/powerpoint/2010/main" val="184319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74CCA-916E-4E1B-A6B9-809173E7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Regressione lineare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0AB0DF-C5BC-4887-9ACE-F41B0F9D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39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C092CA5-951B-41DA-876C-1003C19D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Regressione lineare</a:t>
            </a:r>
          </a:p>
        </p:txBody>
      </p:sp>
      <p:pic>
        <p:nvPicPr>
          <p:cNvPr id="1026" name="Picture 2" descr="Risultati immagini per linear regression">
            <a:extLst>
              <a:ext uri="{FF2B5EF4-FFF2-40B4-BE49-F238E27FC236}">
                <a16:creationId xmlns:a16="http://schemas.microsoft.com/office/drawing/2014/main" id="{F464369D-9963-41ED-AEE7-E0C3E1E2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03" y="3327362"/>
            <a:ext cx="4888394" cy="323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4AFCE73-6D6D-44E4-8E7E-1A0F04F0EDC9}"/>
                  </a:ext>
                </a:extLst>
              </p:cNvPr>
              <p:cNvSpPr txBox="1"/>
              <p:nvPr/>
            </p:nvSpPr>
            <p:spPr>
              <a:xfrm>
                <a:off x="845127" y="1446835"/>
                <a:ext cx="10515600" cy="177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Dato un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un modello di regressione lineare assume una relazione lineare tra i vettori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e le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Sup>
                        <m:sSubSup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in cui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 è una variabile casuale che aggiunge una componente di casualità alla relazione lineare.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4AFCE73-6D6D-44E4-8E7E-1A0F04F0E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46835"/>
                <a:ext cx="10515600" cy="1777281"/>
              </a:xfrm>
              <a:prstGeom prst="rect">
                <a:avLst/>
              </a:prstGeom>
              <a:blipFill>
                <a:blip r:embed="rId3"/>
                <a:stretch>
                  <a:fillRect l="-522" b="-4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7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CAE0D-3817-4389-B8E0-60CB3908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r>
              <a:rPr lang="it-IT" dirty="0"/>
              <a:t> (OLS)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9B7C1A3-6505-473A-B280-C0DDCD8E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60" y="3156293"/>
            <a:ext cx="3963679" cy="3335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75A17AC-7EF2-4195-8EFD-9849E827A9C3}"/>
                  </a:ext>
                </a:extLst>
              </p:cNvPr>
              <p:cNvSpPr txBox="1"/>
              <p:nvPr/>
            </p:nvSpPr>
            <p:spPr>
              <a:xfrm>
                <a:off x="845127" y="1562582"/>
                <a:ext cx="10515600" cy="140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Tipicamente la funzione di costo 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cioè il residuo quadratico medio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75A17AC-7EF2-4195-8EFD-9849E827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62582"/>
                <a:ext cx="10515600" cy="1401217"/>
              </a:xfrm>
              <a:prstGeom prst="rect">
                <a:avLst/>
              </a:prstGeom>
              <a:blipFill>
                <a:blip r:embed="rId3"/>
                <a:stretch>
                  <a:fillRect l="-522" t="-2174" b="-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7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17077-40E2-4F34-9E36-DB9A015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Notazione matriciale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74F85A3-B7BB-44C1-A1E4-186BAD47A72C}"/>
                  </a:ext>
                </a:extLst>
              </p:cNvPr>
              <p:cNvSpPr txBox="1"/>
              <p:nvPr/>
            </p:nvSpPr>
            <p:spPr>
              <a:xfrm>
                <a:off x="845127" y="1574157"/>
                <a:ext cx="10515600" cy="496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La relazione tra le i vettori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 e le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 può essere scritta in forma matriciale: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dove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74F85A3-B7BB-44C1-A1E4-186BAD47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74157"/>
                <a:ext cx="10515600" cy="4962641"/>
              </a:xfrm>
              <a:prstGeom prst="rect">
                <a:avLst/>
              </a:prstGeom>
              <a:blipFill>
                <a:blip r:embed="rId2"/>
                <a:stretch>
                  <a:fillRect l="-522" t="-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4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722B-81D4-41CE-AE4D-33145A83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normali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5CD8357-E3EF-445C-8F26-C7A59D8AF40A}"/>
                  </a:ext>
                </a:extLst>
              </p:cNvPr>
              <p:cNvSpPr txBox="1"/>
              <p:nvPr/>
            </p:nvSpPr>
            <p:spPr>
              <a:xfrm>
                <a:off x="845127" y="1455174"/>
                <a:ext cx="10515600" cy="398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Vogliamo minimizzare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Poiché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la funzione di costo è minimizzata quando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, ovvero</a:t>
                </a:r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Il precedente sistema è chiamato sistema delle </a:t>
                </a:r>
                <a:r>
                  <a:rPr lang="it-IT" b="1" dirty="0"/>
                  <a:t>equazioni normali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In caso di dataset molto grandi la matrice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potrebbe non entrare nella memoria RAM e in caso di feature molto numerose la risoluzione del sistema può essere </a:t>
                </a:r>
                <a:r>
                  <a:rPr lang="it-IT" dirty="0" err="1"/>
                  <a:t>computazionalmente</a:t>
                </a:r>
                <a:r>
                  <a:rPr lang="it-IT" dirty="0"/>
                  <a:t> onerosa. In questi casi è possibile utilizzare il metodo del </a:t>
                </a:r>
                <a:r>
                  <a:rPr lang="it-IT" b="1" dirty="0" err="1"/>
                  <a:t>gradient</a:t>
                </a:r>
                <a:r>
                  <a:rPr lang="it-IT" b="1" dirty="0"/>
                  <a:t> </a:t>
                </a:r>
                <a:r>
                  <a:rPr lang="it-IT" b="1" dirty="0" err="1"/>
                  <a:t>descent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5CD8357-E3EF-445C-8F26-C7A59D8A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55174"/>
                <a:ext cx="10515600" cy="3985130"/>
              </a:xfrm>
              <a:prstGeom prst="rect">
                <a:avLst/>
              </a:prstGeom>
              <a:blipFill>
                <a:blip r:embed="rId2"/>
                <a:stretch>
                  <a:fillRect l="-522" t="-919" b="-1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6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7067D-3889-452E-9B1C-49991C4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</a:p>
        </p:txBody>
      </p:sp>
      <p:pic>
        <p:nvPicPr>
          <p:cNvPr id="1026" name="Picture 2" descr="Risultati immagini per machine learning">
            <a:extLst>
              <a:ext uri="{FF2B5EF4-FFF2-40B4-BE49-F238E27FC236}">
                <a16:creationId xmlns:a16="http://schemas.microsoft.com/office/drawing/2014/main" id="{CF1CDD7F-69C7-4702-A0DD-AB6A36E1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5" y="1740842"/>
            <a:ext cx="10706469" cy="45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5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74CCA-916E-4E1B-A6B9-809173E7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786032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Metodo dei minimi quadrati, interpretazione probabilistica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D4ED365-DA0D-4352-8FE7-96BE17529EA5}"/>
                  </a:ext>
                </a:extLst>
              </p:cNvPr>
              <p:cNvSpPr txBox="1"/>
              <p:nvPr/>
            </p:nvSpPr>
            <p:spPr>
              <a:xfrm>
                <a:off x="838200" y="1562100"/>
                <a:ext cx="10515600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Sia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  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Sia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dirty="0"/>
                  <a:t> la funzione di verosimiglianza.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Per il principio di massima verosimiglianza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ottimale è quello che massimizza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it-IT" b="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Si dimostra che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argm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D4ED365-DA0D-4352-8FE7-96BE1752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0"/>
                <a:ext cx="10515600" cy="2416815"/>
              </a:xfrm>
              <a:prstGeom prst="rect">
                <a:avLst/>
              </a:prstGeom>
              <a:blipFill>
                <a:blip r:embed="rId3"/>
                <a:stretch>
                  <a:fillRect l="-406" t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9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5F04D-F84F-41C5-B245-7CBEADE3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Regressione polinomiale</a:t>
            </a:r>
          </a:p>
        </p:txBody>
      </p:sp>
      <p:pic>
        <p:nvPicPr>
          <p:cNvPr id="2050" name="Picture 2" descr="Risultati immagini per polynomial">
            <a:extLst>
              <a:ext uri="{FF2B5EF4-FFF2-40B4-BE49-F238E27FC236}">
                <a16:creationId xmlns:a16="http://schemas.microsoft.com/office/drawing/2014/main" id="{E8B9E6D1-0C24-461A-B042-074C353C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45" y="2999330"/>
            <a:ext cx="3721510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9B87B1-8A6F-4950-9F40-E148FFDD3F30}"/>
                  </a:ext>
                </a:extLst>
              </p:cNvPr>
              <p:cNvSpPr txBox="1"/>
              <p:nvPr/>
            </p:nvSpPr>
            <p:spPr>
              <a:xfrm>
                <a:off x="845126" y="1400175"/>
                <a:ext cx="10515601" cy="148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Nella regressione polinomiale </a:t>
                </a:r>
                <a:r>
                  <a:rPr lang="it-IT" dirty="0" err="1"/>
                  <a:t>univariata</a:t>
                </a:r>
                <a:r>
                  <a:rPr lang="it-IT" dirty="0"/>
                  <a:t> la relazione tra la variabile indipendente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/>
                  <a:t> e quella dipendente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it-IT" dirty="0"/>
                  <a:t> è espressa da un polinomio in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La regressione polinomiale può essere utilizzata anche con più variabili.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9B87B1-8A6F-4950-9F40-E148FFDD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6" y="1400175"/>
                <a:ext cx="10515601" cy="1483548"/>
              </a:xfrm>
              <a:prstGeom prst="rect">
                <a:avLst/>
              </a:prstGeom>
              <a:blipFill>
                <a:blip r:embed="rId3"/>
                <a:stretch>
                  <a:fillRect l="-522" t="-2469" b="-5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AACB8-8DCC-4964-86DB-3894A822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Regolarizzazione</a:t>
            </a:r>
          </a:p>
        </p:txBody>
      </p:sp>
      <p:pic>
        <p:nvPicPr>
          <p:cNvPr id="1026" name="Picture 2" descr="https://cdn-images-1.medium.com/max/800/1*XC-8tHoMxrO3ogHKylRfRA.png">
            <a:extLst>
              <a:ext uri="{FF2B5EF4-FFF2-40B4-BE49-F238E27FC236}">
                <a16:creationId xmlns:a16="http://schemas.microsoft.com/office/drawing/2014/main" id="{FAE3BB7E-F8D7-4558-A67E-5E0589B3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791331"/>
            <a:ext cx="5295900" cy="27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CA3854E-41A9-41A0-935C-2A91678CAE0D}"/>
                  </a:ext>
                </a:extLst>
              </p:cNvPr>
              <p:cNvSpPr txBox="1"/>
              <p:nvPr/>
            </p:nvSpPr>
            <p:spPr>
              <a:xfrm>
                <a:off x="845127" y="1255010"/>
                <a:ext cx="10529454" cy="2433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Ridge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b="1" dirty="0"/>
                  <a:t>Lasso </a:t>
                </a:r>
                <a:r>
                  <a:rPr lang="it-IT" b="1" dirty="0" err="1"/>
                  <a:t>regression</a:t>
                </a:r>
                <a:r>
                  <a:rPr lang="it-IT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it-IT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CA3854E-41A9-41A0-935C-2A91678C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255010"/>
                <a:ext cx="10529454" cy="2433102"/>
              </a:xfrm>
              <a:prstGeom prst="rect">
                <a:avLst/>
              </a:prstGeom>
              <a:blipFill>
                <a:blip r:embed="rId3"/>
                <a:stretch>
                  <a:fillRect l="-521" t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77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74CCA-916E-4E1B-A6B9-809173E7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Regressione logistica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0AB0DF-C5BC-4887-9ACE-F41B0F9D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985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CC3080-3EF7-4E40-883C-45133980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binaria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3AC3DC8-6565-4CA8-98B4-174278E7E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007380"/>
                  </p:ext>
                </p:extLst>
              </p:nvPr>
            </p:nvGraphicFramePr>
            <p:xfrm>
              <a:off x="5012431" y="2382932"/>
              <a:ext cx="2167138" cy="2431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569">
                      <a:extLst>
                        <a:ext uri="{9D8B030D-6E8A-4147-A177-3AD203B41FA5}">
                          <a16:colId xmlns:a16="http://schemas.microsoft.com/office/drawing/2014/main" val="1938077692"/>
                        </a:ext>
                      </a:extLst>
                    </a:gridCol>
                    <a:gridCol w="1083569">
                      <a:extLst>
                        <a:ext uri="{9D8B030D-6E8A-4147-A177-3AD203B41FA5}">
                          <a16:colId xmlns:a16="http://schemas.microsoft.com/office/drawing/2014/main" val="1956270631"/>
                        </a:ext>
                      </a:extLst>
                    </a:gridCol>
                  </a:tblGrid>
                  <a:tr h="48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167540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313587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504780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291989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5835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3AC3DC8-6565-4CA8-98B4-174278E7E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007380"/>
                  </p:ext>
                </p:extLst>
              </p:nvPr>
            </p:nvGraphicFramePr>
            <p:xfrm>
              <a:off x="5012431" y="2382932"/>
              <a:ext cx="2167138" cy="2431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3569">
                      <a:extLst>
                        <a:ext uri="{9D8B030D-6E8A-4147-A177-3AD203B41FA5}">
                          <a16:colId xmlns:a16="http://schemas.microsoft.com/office/drawing/2014/main" val="1938077692"/>
                        </a:ext>
                      </a:extLst>
                    </a:gridCol>
                    <a:gridCol w="1083569">
                      <a:extLst>
                        <a:ext uri="{9D8B030D-6E8A-4147-A177-3AD203B41FA5}">
                          <a16:colId xmlns:a16="http://schemas.microsoft.com/office/drawing/2014/main" val="1956270631"/>
                        </a:ext>
                      </a:extLst>
                    </a:gridCol>
                  </a:tblGrid>
                  <a:tr h="48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167540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62" t="-106250" r="-102247" b="-3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562" t="-106250" r="-2247" b="-3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313587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62" t="-206250" r="-102247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562" t="-206250" r="-2247" b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504780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62" t="-306250" r="-102247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562" t="-306250" r="-2247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291989"/>
                      </a:ext>
                    </a:extLst>
                  </a:tr>
                  <a:tr h="4863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562" t="-406250" r="-102247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562" t="-406250" r="-2247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583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F800BE-C1EE-4FDD-AE2F-E372C930BCEB}"/>
                  </a:ext>
                </a:extLst>
              </p:cNvPr>
              <p:cNvSpPr txBox="1"/>
              <p:nvPr/>
            </p:nvSpPr>
            <p:spPr>
              <a:xfrm>
                <a:off x="845127" y="1535837"/>
                <a:ext cx="105156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Abbiamo un training set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F800BE-C1EE-4FDD-AE2F-E372C930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35837"/>
                <a:ext cx="10515600" cy="392993"/>
              </a:xfrm>
              <a:prstGeom prst="rect">
                <a:avLst/>
              </a:prstGeom>
              <a:blipFill>
                <a:blip r:embed="rId3"/>
                <a:stretch>
                  <a:fillRect l="-522" t="-6250" b="-21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16BF64-D082-42DF-84FB-921B9DB61139}"/>
              </a:ext>
            </a:extLst>
          </p:cNvPr>
          <p:cNvSpPr txBox="1"/>
          <p:nvPr/>
        </p:nvSpPr>
        <p:spPr>
          <a:xfrm>
            <a:off x="845127" y="49478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Esempi: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Spam o non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Tumore benigno o maligno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Cane o gatto</a:t>
            </a:r>
          </a:p>
        </p:txBody>
      </p:sp>
    </p:spTree>
    <p:extLst>
      <p:ext uri="{BB962C8B-B14F-4D97-AF65-F5344CB8AC3E}">
        <p14:creationId xmlns:p14="http://schemas.microsoft.com/office/powerpoint/2010/main" val="404263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04A47-50D0-4368-B2EE-5E802653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con regressione lineare</a:t>
            </a:r>
          </a:p>
        </p:txBody>
      </p:sp>
      <p:pic>
        <p:nvPicPr>
          <p:cNvPr id="6" name="Immagine 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46E33C50-C05E-400F-9652-60F3D384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" y="1151792"/>
            <a:ext cx="6785335" cy="5654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4FA1906-A3FE-47FF-AFE1-7C14C32C3E5D}"/>
                  </a:ext>
                </a:extLst>
              </p:cNvPr>
              <p:cNvSpPr txBox="1"/>
              <p:nvPr/>
            </p:nvSpPr>
            <p:spPr>
              <a:xfrm>
                <a:off x="7190051" y="3979015"/>
                <a:ext cx="3590243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4FA1906-A3FE-47FF-AFE1-7C14C32C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51" y="3979015"/>
                <a:ext cx="3590243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6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04A47-50D0-4368-B2EE-5E802653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con regressione lineare</a:t>
            </a:r>
          </a:p>
        </p:txBody>
      </p:sp>
      <p:pic>
        <p:nvPicPr>
          <p:cNvPr id="4" name="Immagine 3" descr="Immagine che contiene interni, rosso, sedendo, oggetto&#10;&#10;Descrizione generata automaticamente">
            <a:extLst>
              <a:ext uri="{FF2B5EF4-FFF2-40B4-BE49-F238E27FC236}">
                <a16:creationId xmlns:a16="http://schemas.microsoft.com/office/drawing/2014/main" id="{DA9C3826-E37D-421A-8367-ACC7798A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792"/>
            <a:ext cx="6966284" cy="58052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5F00A2-D448-4ABD-A086-BB467BCFE859}"/>
              </a:ext>
            </a:extLst>
          </p:cNvPr>
          <p:cNvSpPr txBox="1"/>
          <p:nvPr/>
        </p:nvSpPr>
        <p:spPr>
          <a:xfrm>
            <a:off x="7074568" y="2683042"/>
            <a:ext cx="481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 err="1"/>
              <a:t>decision</a:t>
            </a:r>
            <a:r>
              <a:rPr lang="it-IT" b="1" dirty="0"/>
              <a:t> </a:t>
            </a:r>
            <a:r>
              <a:rPr lang="it-IT" b="1" dirty="0" err="1"/>
              <a:t>boundary</a:t>
            </a:r>
            <a:r>
              <a:rPr lang="it-IT" dirty="0"/>
              <a:t> si è spostato a causa del nuovo elemento, ma è chiaramente errato.</a:t>
            </a:r>
          </a:p>
        </p:txBody>
      </p:sp>
    </p:spTree>
    <p:extLst>
      <p:ext uri="{BB962C8B-B14F-4D97-AF65-F5344CB8AC3E}">
        <p14:creationId xmlns:p14="http://schemas.microsoft.com/office/powerpoint/2010/main" val="1705591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292FE-F5D9-45CF-944E-F3C0C70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funzione logistica (</a:t>
            </a:r>
            <a:r>
              <a:rPr lang="it-IT" dirty="0" err="1"/>
              <a:t>sigmoide</a:t>
            </a:r>
            <a:r>
              <a:rPr lang="it-IT" dirty="0"/>
              <a:t>)</a:t>
            </a:r>
          </a:p>
        </p:txBody>
      </p:sp>
      <p:pic>
        <p:nvPicPr>
          <p:cNvPr id="1026" name="Picture 2" descr="https://upload.wikimedia.org/wikipedia/commons/thumb/8/88/Logistic-curve.svg/1280px-Logistic-curve.svg.png">
            <a:extLst>
              <a:ext uri="{FF2B5EF4-FFF2-40B4-BE49-F238E27FC236}">
                <a16:creationId xmlns:a16="http://schemas.microsoft.com/office/drawing/2014/main" id="{CB9BA3F4-DB16-49BD-8B77-428827A2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26" y="2364782"/>
            <a:ext cx="6742947" cy="44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084AD4C-0636-498E-BB7F-A2BD0ED9BAA7}"/>
                  </a:ext>
                </a:extLst>
              </p:cNvPr>
              <p:cNvSpPr/>
              <p:nvPr/>
            </p:nvSpPr>
            <p:spPr>
              <a:xfrm>
                <a:off x="5219608" y="1602996"/>
                <a:ext cx="176663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084AD4C-0636-498E-BB7F-A2BD0ED9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08" y="1602996"/>
                <a:ext cx="1766637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1E907-ADC6-4232-863A-D65D742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Classificatore logistico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F2514A7-01AC-48F1-9BDB-1F8BDBD9F3E7}"/>
                  </a:ext>
                </a:extLst>
              </p:cNvPr>
              <p:cNvSpPr txBox="1"/>
              <p:nvPr/>
            </p:nvSpPr>
            <p:spPr>
              <a:xfrm>
                <a:off x="845127" y="1740023"/>
                <a:ext cx="10515600" cy="1757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Interpretiamo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dirty="0"/>
                  <a:t> come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come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Il classificatore predice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F2514A7-01AC-48F1-9BDB-1F8BDBD9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740023"/>
                <a:ext cx="10515600" cy="1757019"/>
              </a:xfrm>
              <a:prstGeom prst="rect">
                <a:avLst/>
              </a:prstGeo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84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A44BE-B22C-4C2A-802C-A90F364A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 </a:t>
            </a:r>
            <a:r>
              <a:rPr lang="it-IT" dirty="0" err="1"/>
              <a:t>function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A97EC8-C03A-4266-B948-5A2DC185E7A1}"/>
                  </a:ext>
                </a:extLst>
              </p:cNvPr>
              <p:cNvSpPr txBox="1"/>
              <p:nvPr/>
            </p:nvSpPr>
            <p:spPr>
              <a:xfrm>
                <a:off x="845127" y="1651247"/>
                <a:ext cx="10633700" cy="196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La funzione di verosimiglianza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Massimizziamo il logaritmo della funzione di verosimiglianza: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Equivalentemente minimizziamo la funzione di costo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A97EC8-C03A-4266-B948-5A2DC185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651247"/>
                <a:ext cx="10633700" cy="1969514"/>
              </a:xfrm>
              <a:prstGeom prst="rect">
                <a:avLst/>
              </a:prstGeom>
              <a:blipFill>
                <a:blip r:embed="rId2"/>
                <a:stretch>
                  <a:fillRect l="-401" b="-18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7ACC6-3ECF-41EF-A8C4-BE9F28A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machine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9338BE-814F-4223-A0A4-B459758F2C82}"/>
              </a:ext>
            </a:extLst>
          </p:cNvPr>
          <p:cNvSpPr txBox="1"/>
          <p:nvPr/>
        </p:nvSpPr>
        <p:spPr>
          <a:xfrm>
            <a:off x="845127" y="155349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Supervised</a:t>
            </a:r>
            <a:r>
              <a:rPr lang="it-IT" b="1" dirty="0"/>
              <a:t> learning: </a:t>
            </a:r>
            <a:r>
              <a:rPr lang="it-IT" dirty="0"/>
              <a:t>Dati una serie di campioni a cui sono state associate le label corrette, trovare la fare la corretta predizione per i campioni senza label. (Ad esempio date delle immagini annotate imparare a riconoscere i visi)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Unsupervised</a:t>
            </a:r>
            <a:r>
              <a:rPr lang="it-IT" b="1" dirty="0"/>
              <a:t> learning: </a:t>
            </a:r>
            <a:r>
              <a:rPr lang="it-IT" dirty="0"/>
              <a:t>Dato un dataset senza label trovare strutture o sottospazi. (Ad esempio </a:t>
            </a:r>
            <a:r>
              <a:rPr lang="it-IT" dirty="0" err="1"/>
              <a:t>clusterizzare</a:t>
            </a:r>
            <a:r>
              <a:rPr lang="it-IT" dirty="0"/>
              <a:t> automaticamente le notizie per argomento)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/>
              <a:t>Reinforcement learning: </a:t>
            </a:r>
            <a:r>
              <a:rPr lang="it-IT" dirty="0"/>
              <a:t>Imparare a fare le giuste azioni in un ambiente interattivo per raggiungere un determinato scopo basandosi su un segnale di feedback. (Ad esempio un robot che impara a camminare, un algoritmo che impara a giocare a Go).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1054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519D3-4787-400C-AC15-4C9A3EB8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versus </a:t>
            </a:r>
            <a:r>
              <a:rPr lang="it-IT" dirty="0" err="1"/>
              <a:t>all</a:t>
            </a:r>
            <a:endParaRPr lang="it-IT" dirty="0"/>
          </a:p>
        </p:txBody>
      </p:sp>
      <p:pic>
        <p:nvPicPr>
          <p:cNvPr id="1026" name="Picture 2" descr="https://cdn-images-1.medium.com/max/1000/1*U4A7gakHXGqaWwbGxP-Dlw.png">
            <a:extLst>
              <a:ext uri="{FF2B5EF4-FFF2-40B4-BE49-F238E27FC236}">
                <a16:creationId xmlns:a16="http://schemas.microsoft.com/office/drawing/2014/main" id="{4AF5ED49-C86E-4160-AF8E-64B6A622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67" y="2576939"/>
            <a:ext cx="7029265" cy="39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854B35F-0212-46BA-8A37-630C1172D023}"/>
                  </a:ext>
                </a:extLst>
              </p:cNvPr>
              <p:cNvSpPr txBox="1"/>
              <p:nvPr/>
            </p:nvSpPr>
            <p:spPr>
              <a:xfrm>
                <a:off x="831273" y="1455938"/>
                <a:ext cx="10529454" cy="11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Se occorre classificare k categorie si addestrano k classificatori. Nell’i-esimo classificatore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 appartiene alla i-esima categoria, altrimenti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viene attribuito alla i-esima categoria 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854B35F-0212-46BA-8A37-630C1172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455938"/>
                <a:ext cx="10529454" cy="1183337"/>
              </a:xfrm>
              <a:prstGeom prst="rect">
                <a:avLst/>
              </a:prstGeom>
              <a:blipFill>
                <a:blip r:embed="rId3"/>
                <a:stretch>
                  <a:fillRect l="-347" t="-2062" b="-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22871-5394-4898-979B-F14E4552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Decomposizione dell’errore atteso sul test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3ED01C4-754E-475D-AF1D-D254A336E0D3}"/>
                  </a:ext>
                </a:extLst>
              </p:cNvPr>
              <p:cNvSpPr txBox="1"/>
              <p:nvPr/>
            </p:nvSpPr>
            <p:spPr>
              <a:xfrm>
                <a:off x="838200" y="1524000"/>
                <a:ext cx="10515600" cy="215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questa e nelle prossime diapositive scomporremo l’errore di generalizzazione di un modello in tre componenti. Assumeremo per semplicità un problema di regressione e una funzione di costo quadratica.</a:t>
                </a:r>
              </a:p>
              <a:p>
                <a:r>
                  <a:rPr lang="it-IT" sz="1600" dirty="0"/>
                  <a:t>Assumiamo di avere un dataset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it-IT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it-IT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it-IT" sz="1600" dirty="0"/>
                  <a:t> in cui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b="1" dirty="0"/>
              </a:p>
              <a:p>
                <a:r>
                  <a:rPr lang="it-IT" sz="1600" dirty="0"/>
                  <a:t>Definiamo:</a:t>
                </a:r>
              </a:p>
              <a:p>
                <a:r>
                  <a:rPr lang="it-IT" sz="1600" b="1" dirty="0"/>
                  <a:t>Label attesa (dato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sz="1600" b="1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3ED01C4-754E-475D-AF1D-D254A336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10515600" cy="2155398"/>
              </a:xfrm>
              <a:prstGeom prst="rect">
                <a:avLst/>
              </a:prstGeom>
              <a:blipFill>
                <a:blip r:embed="rId2"/>
                <a:stretch>
                  <a:fillRect l="-348" t="-8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5FFF5D8-BC86-4D6A-9C2F-2A80A1988C54}"/>
                  </a:ext>
                </a:extLst>
              </p:cNvPr>
              <p:cNvSpPr txBox="1"/>
              <p:nvPr/>
            </p:nvSpPr>
            <p:spPr>
              <a:xfrm>
                <a:off x="852054" y="3638553"/>
                <a:ext cx="10508673" cy="30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Definiamo l’ipotesi come determinata univocamente da un algoritmo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600" dirty="0"/>
                  <a:t> e da un dataset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it-IT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. </a:t>
                </a:r>
              </a:p>
              <a:p>
                <a:r>
                  <a:rPr lang="it-IT" sz="1600" b="1" dirty="0"/>
                  <a:t>Errore atteso sul test set (data l’ipotesi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it-IT" sz="1600" b="1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)~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𝒅𝒚𝒅𝒙</m:t>
                          </m:r>
                        </m:e>
                      </m:nary>
                    </m:oMath>
                  </m:oMathPara>
                </a14:m>
                <a:endParaRPr lang="it-IT" sz="1600" b="1" dirty="0"/>
              </a:p>
              <a:p>
                <a:r>
                  <a:rPr lang="it-IT" sz="1600" b="1" dirty="0"/>
                  <a:t>Classificatore atteso (dato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600" b="1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acc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𝒅𝑫</m:t>
                          </m:r>
                        </m:e>
                      </m:nary>
                    </m:oMath>
                  </m:oMathPara>
                </a14:m>
                <a:endParaRPr lang="it-IT" sz="1600" b="1" dirty="0"/>
              </a:p>
              <a:p>
                <a:r>
                  <a:rPr lang="it-IT" sz="1600" b="1" dirty="0"/>
                  <a:t>Errore atteso sul test set (dato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it-IT" sz="1600" b="1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mr>
                          </m:m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undOvr"/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  <m:sup/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𝑷𝒓</m:t>
                                  </m:r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𝑷𝒓</m:t>
                                  </m:r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𝒅𝒙𝒅𝒚𝒅𝑫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sz="1600" b="1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5FFF5D8-BC86-4D6A-9C2F-2A80A198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54" y="3638553"/>
                <a:ext cx="10508673" cy="3051156"/>
              </a:xfrm>
              <a:prstGeom prst="rect">
                <a:avLst/>
              </a:prstGeom>
              <a:blipFill>
                <a:blip r:embed="rId3"/>
                <a:stretch>
                  <a:fillRect l="-348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7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792ADB5-E3EF-4792-892A-048E89D4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Decomposizione dell’errore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E6BBB792-9D93-4EB1-89E7-C0910E4A1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502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DFFF3-8350-4891-BA2F-F61B7047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Decomposizione dell’errore atteso sul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7E6733-E7B0-4EE2-9D41-7E13636B0304}"/>
                  </a:ext>
                </a:extLst>
              </p:cNvPr>
              <p:cNvSpPr txBox="1"/>
              <p:nvPr/>
            </p:nvSpPr>
            <p:spPr>
              <a:xfrm>
                <a:off x="845127" y="1571625"/>
                <a:ext cx="10515600" cy="485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1600" b="1" dirty="0"/>
              </a:p>
              <a:p>
                <a:r>
                  <a:rPr lang="it-IT" dirty="0"/>
                  <a:t>perché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dirty="0"/>
              </a:p>
              <a:p>
                <a:endParaRPr lang="it-IT" dirty="0"/>
              </a:p>
              <a:p>
                <a:r>
                  <a:rPr lang="it-IT" dirty="0"/>
                  <a:t>Inoltre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perché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Quindi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=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𝒏𝒐𝒊𝒔𝒆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𝒃𝒊𝒂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7E6733-E7B0-4EE2-9D41-7E13636B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71625"/>
                <a:ext cx="10515600" cy="4855881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9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27115-CBAB-4E23-B426-A49E5C8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Variance</a:t>
            </a:r>
            <a:r>
              <a:rPr lang="it-IT" dirty="0"/>
              <a:t>, </a:t>
            </a:r>
            <a:r>
              <a:rPr lang="it-IT" dirty="0" err="1"/>
              <a:t>bias</a:t>
            </a:r>
            <a:r>
              <a:rPr lang="it-IT" dirty="0"/>
              <a:t> e </a:t>
            </a:r>
            <a:r>
              <a:rPr lang="it-IT" dirty="0" err="1"/>
              <a:t>noise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948968-6F4C-4E65-866E-43E056185164}"/>
              </a:ext>
            </a:extLst>
          </p:cNvPr>
          <p:cNvSpPr txBox="1"/>
          <p:nvPr/>
        </p:nvSpPr>
        <p:spPr>
          <a:xfrm>
            <a:off x="845127" y="175260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Variance</a:t>
            </a:r>
            <a:r>
              <a:rPr lang="it-IT" b="1" dirty="0"/>
              <a:t>:</a:t>
            </a:r>
            <a:r>
              <a:rPr lang="it-IT" dirty="0"/>
              <a:t> cattura la variazione dei classificatori addestrati su dataset tratti dalla stessa distribuzione. Se il cambiamento è notevole si parla di </a:t>
            </a:r>
            <a:r>
              <a:rPr lang="it-IT" b="1" dirty="0" err="1"/>
              <a:t>overfitting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Bias</a:t>
            </a:r>
            <a:r>
              <a:rPr lang="it-IT" b="1" dirty="0"/>
              <a:t>: </a:t>
            </a:r>
            <a:r>
              <a:rPr lang="it-IT" dirty="0"/>
              <a:t>cattura l’errore che il modello compie anche aumentando progressivamente la numerosità del training set. Se il </a:t>
            </a:r>
            <a:r>
              <a:rPr lang="it-IT" dirty="0" err="1"/>
              <a:t>bias</a:t>
            </a:r>
            <a:r>
              <a:rPr lang="it-IT" dirty="0"/>
              <a:t> è grande il modello è troppo semplice e si parla di </a:t>
            </a:r>
            <a:r>
              <a:rPr lang="it-IT" b="1" dirty="0" err="1"/>
              <a:t>underfitting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Noise</a:t>
            </a:r>
            <a:r>
              <a:rPr lang="it-IT" b="1" dirty="0"/>
              <a:t>: </a:t>
            </a:r>
            <a:r>
              <a:rPr lang="it-IT" dirty="0"/>
              <a:t>cattura la variabilità intrinseca dei dati.</a:t>
            </a:r>
            <a:endParaRPr lang="it-IT" b="1" dirty="0"/>
          </a:p>
        </p:txBody>
      </p:sp>
      <p:pic>
        <p:nvPicPr>
          <p:cNvPr id="2050" name="Picture 2" descr="https://cdn-images-1.medium.com/max/1000/1*xwtSpR_zg7j7zusa4IDHNQ.png">
            <a:extLst>
              <a:ext uri="{FF2B5EF4-FFF2-40B4-BE49-F238E27FC236}">
                <a16:creationId xmlns:a16="http://schemas.microsoft.com/office/drawing/2014/main" id="{B2D1E028-BA38-4A83-8EE6-4F97B1F2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6" y="3783925"/>
            <a:ext cx="3266766" cy="300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250/1*9hPX9pAO3jqLrzt0IE3JzA.png">
            <a:extLst>
              <a:ext uri="{FF2B5EF4-FFF2-40B4-BE49-F238E27FC236}">
                <a16:creationId xmlns:a16="http://schemas.microsoft.com/office/drawing/2014/main" id="{5448B74A-CBEC-40AD-B64C-D9B85183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45" y="4041163"/>
            <a:ext cx="6408782" cy="249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2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27115-CBAB-4E23-B426-A49E5C8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Bilanciamento </a:t>
            </a:r>
            <a:r>
              <a:rPr lang="it-IT" dirty="0" err="1"/>
              <a:t>bias-variance</a:t>
            </a:r>
            <a:endParaRPr lang="it-IT" dirty="0"/>
          </a:p>
        </p:txBody>
      </p:sp>
      <p:pic>
        <p:nvPicPr>
          <p:cNvPr id="3074" name="Picture 2" descr="http://scott.fortmann-roe.com/docs/docs/BiasVariance/biasvariance.png">
            <a:extLst>
              <a:ext uri="{FF2B5EF4-FFF2-40B4-BE49-F238E27FC236}">
                <a16:creationId xmlns:a16="http://schemas.microsoft.com/office/drawing/2014/main" id="{CA74AFDF-E6AE-4539-A5E8-A05E791D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24" y="1877755"/>
            <a:ext cx="4258951" cy="267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D15F8E-96F4-4BEA-BC1C-F6B5278277A7}"/>
              </a:ext>
            </a:extLst>
          </p:cNvPr>
          <p:cNvSpPr txBox="1"/>
          <p:nvPr/>
        </p:nvSpPr>
        <p:spPr>
          <a:xfrm>
            <a:off x="845127" y="123142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Modelli semplici tendono ad avere un </a:t>
            </a:r>
            <a:r>
              <a:rPr lang="it-IT" dirty="0" err="1"/>
              <a:t>bias</a:t>
            </a:r>
            <a:r>
              <a:rPr lang="it-IT" dirty="0"/>
              <a:t> grande e una piccola varianza. Viceversa modelli complessi tendo ad avere un </a:t>
            </a:r>
            <a:r>
              <a:rPr lang="it-IT" dirty="0" err="1"/>
              <a:t>bias</a:t>
            </a:r>
            <a:r>
              <a:rPr lang="it-IT" dirty="0"/>
              <a:t> piccolo ma una grande varianza.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6415B-C539-438D-B53A-371C7AEA2B9C}"/>
              </a:ext>
            </a:extLst>
          </p:cNvPr>
          <p:cNvSpPr txBox="1"/>
          <p:nvPr/>
        </p:nvSpPr>
        <p:spPr>
          <a:xfrm>
            <a:off x="881928" y="4700885"/>
            <a:ext cx="104419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b="1" dirty="0" err="1"/>
              <a:t>Bias</a:t>
            </a:r>
            <a:r>
              <a:rPr lang="it-IT" sz="1600" b="1" dirty="0"/>
              <a:t> elevato</a:t>
            </a:r>
            <a:r>
              <a:rPr lang="it-IT" sz="1600" dirty="0"/>
              <a:t> (se l’errore sul training set è elevato)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Utilizzare un modello più complesso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features</a:t>
            </a:r>
            <a:r>
              <a:rPr lang="it-IT" sz="1600" b="1" dirty="0"/>
              <a:t> </a:t>
            </a: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b="1" dirty="0"/>
              <a:t>Varianza elevata</a:t>
            </a:r>
            <a:r>
              <a:rPr lang="it-IT" sz="1600" dirty="0"/>
              <a:t> (se l’errore sul test set è molto maggiore di quello sul training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Raccogliere altri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Ridurre la complessità del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Early</a:t>
            </a:r>
            <a:r>
              <a:rPr lang="it-IT" sz="1600" dirty="0"/>
              <a:t> </a:t>
            </a:r>
            <a:r>
              <a:rPr lang="it-IT" sz="1600" dirty="0" err="1"/>
              <a:t>stopping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Bagging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035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CB2AD-FA79-4F3A-B63A-1028A09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E52AC3-8694-4379-A1B0-FD861A5F7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824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24A65DB-25CB-46B9-BC19-EEA3F56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F362D95-2494-4CDA-986F-784377E2987C}"/>
                  </a:ext>
                </a:extLst>
              </p:cNvPr>
              <p:cNvSpPr txBox="1"/>
              <p:nvPr/>
            </p:nvSpPr>
            <p:spPr>
              <a:xfrm>
                <a:off x="838200" y="1464446"/>
                <a:ext cx="10515600" cy="453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Considerando un insieme di eventi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che </a:t>
                </a:r>
                <a:r>
                  <a:rPr lang="it-IT" b="1" dirty="0"/>
                  <a:t>partizionano</a:t>
                </a:r>
                <a:r>
                  <a:rPr lang="it-IT" dirty="0"/>
                  <a:t> lo spazio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vale: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 algn="ctr"/>
                <a:endParaRPr lang="it-IT" sz="2000" b="1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it-IT" sz="2000" b="1" dirty="0">
                    <a:solidFill>
                      <a:prstClr val="black"/>
                    </a:solidFill>
                  </a:rPr>
                  <a:t>Esempio</a:t>
                </a:r>
              </a:p>
              <a:p>
                <a:pPr algn="ctr"/>
                <a:endParaRPr lang="it-IT" sz="2000" b="1" dirty="0">
                  <a:solidFill>
                    <a:prstClr val="black"/>
                  </a:solidFill>
                </a:endParaRPr>
              </a:p>
              <a:p>
                <a:r>
                  <a:rPr lang="it-IT" b="1" dirty="0">
                    <a:solidFill>
                      <a:prstClr val="black"/>
                    </a:solidFill>
                  </a:rPr>
                  <a:t>L’urna 1 </a:t>
                </a:r>
                <a:r>
                  <a:rPr lang="it-IT" dirty="0">
                    <a:solidFill>
                      <a:prstClr val="black"/>
                    </a:solidFill>
                  </a:rPr>
                  <a:t>contiene </a:t>
                </a:r>
                <a:r>
                  <a:rPr lang="it-IT" b="1" dirty="0">
                    <a:solidFill>
                      <a:prstClr val="black"/>
                    </a:solidFill>
                  </a:rPr>
                  <a:t>3</a:t>
                </a:r>
                <a:r>
                  <a:rPr lang="it-IT" dirty="0">
                    <a:solidFill>
                      <a:prstClr val="black"/>
                    </a:solidFill>
                  </a:rPr>
                  <a:t> biglie bianche e </a:t>
                </a:r>
                <a:r>
                  <a:rPr lang="it-IT" b="1" dirty="0">
                    <a:solidFill>
                      <a:prstClr val="black"/>
                    </a:solidFill>
                  </a:rPr>
                  <a:t>2</a:t>
                </a:r>
                <a:r>
                  <a:rPr lang="it-IT" dirty="0">
                    <a:solidFill>
                      <a:prstClr val="black"/>
                    </a:solidFill>
                  </a:rPr>
                  <a:t> nere. </a:t>
                </a:r>
                <a:r>
                  <a:rPr lang="it-IT" b="1" dirty="0">
                    <a:solidFill>
                      <a:prstClr val="black"/>
                    </a:solidFill>
                  </a:rPr>
                  <a:t>L’urna 2</a:t>
                </a:r>
                <a:r>
                  <a:rPr lang="it-IT" dirty="0">
                    <a:solidFill>
                      <a:prstClr val="black"/>
                    </a:solidFill>
                  </a:rPr>
                  <a:t> contiene </a:t>
                </a:r>
                <a:r>
                  <a:rPr lang="it-IT" b="1" dirty="0">
                    <a:solidFill>
                      <a:prstClr val="black"/>
                    </a:solidFill>
                  </a:rPr>
                  <a:t>6</a:t>
                </a:r>
                <a:r>
                  <a:rPr lang="it-IT" dirty="0">
                    <a:solidFill>
                      <a:prstClr val="black"/>
                    </a:solidFill>
                  </a:rPr>
                  <a:t> biglie bianche e </a:t>
                </a:r>
                <a:r>
                  <a:rPr lang="it-IT" b="1" dirty="0">
                    <a:solidFill>
                      <a:prstClr val="black"/>
                    </a:solidFill>
                  </a:rPr>
                  <a:t>1</a:t>
                </a:r>
                <a:r>
                  <a:rPr lang="it-IT" dirty="0">
                    <a:solidFill>
                      <a:prstClr val="black"/>
                    </a:solidFill>
                  </a:rPr>
                  <a:t> nera. Se una biglia pescata a caso da una delle due urne è nera, qual è la probabilità che sia stata estratta dalla prima urna?</a:t>
                </a:r>
              </a:p>
              <a:p>
                <a:endParaRPr lang="it-IT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den>
                      </m:f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F362D95-2494-4CDA-986F-784377E2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4446"/>
                <a:ext cx="10515600" cy="4538358"/>
              </a:xfrm>
              <a:prstGeom prst="rect">
                <a:avLst/>
              </a:prstGeom>
              <a:blipFill>
                <a:blip r:embed="rId2"/>
                <a:stretch>
                  <a:fillRect l="-522" t="-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24A65DB-25CB-46B9-BC19-EEA3F56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5126C9-B3A0-49E2-B0E2-C610D3DFEFBA}"/>
              </a:ext>
            </a:extLst>
          </p:cNvPr>
          <p:cNvSpPr txBox="1"/>
          <p:nvPr/>
        </p:nvSpPr>
        <p:spPr>
          <a:xfrm>
            <a:off x="838200" y="156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B44F30A-D734-4F51-A28D-6DFF59B02658}"/>
                  </a:ext>
                </a:extLst>
              </p:cNvPr>
              <p:cNvSpPr txBox="1"/>
              <p:nvPr/>
            </p:nvSpPr>
            <p:spPr>
              <a:xfrm>
                <a:off x="838200" y="1562100"/>
                <a:ext cx="10515600" cy="448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Un algoritmo </a:t>
                </a:r>
                <a:r>
                  <a:rPr lang="it-IT" b="1" dirty="0"/>
                  <a:t>discriminativo</a:t>
                </a:r>
                <a:r>
                  <a:rPr lang="it-IT" dirty="0"/>
                  <a:t> impara la probabilità condizionata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della label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it-IT" dirty="0"/>
                  <a:t> data un’osservazione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it-IT" dirty="0"/>
                  <a:t>. Ad esempio sono algoritmi discriminativi </a:t>
                </a:r>
                <a:r>
                  <a:rPr lang="it-IT" b="1" dirty="0"/>
                  <a:t>la regressione logistica</a:t>
                </a:r>
                <a:r>
                  <a:rPr lang="it-IT" dirty="0"/>
                  <a:t>, le </a:t>
                </a:r>
                <a:r>
                  <a:rPr lang="it-IT" b="1" dirty="0"/>
                  <a:t>support </a:t>
                </a:r>
                <a:r>
                  <a:rPr lang="it-IT" b="1" dirty="0" err="1"/>
                  <a:t>vector</a:t>
                </a:r>
                <a:r>
                  <a:rPr lang="it-IT" b="1" dirty="0"/>
                  <a:t> machine</a:t>
                </a:r>
                <a:r>
                  <a:rPr lang="it-IT" dirty="0"/>
                  <a:t>, le </a:t>
                </a:r>
                <a:r>
                  <a:rPr lang="it-IT" b="1" dirty="0"/>
                  <a:t>reti neurali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Un algoritmo </a:t>
                </a:r>
                <a:r>
                  <a:rPr lang="it-IT" b="1" dirty="0"/>
                  <a:t>generativo</a:t>
                </a:r>
                <a:r>
                  <a:rPr lang="it-IT" dirty="0"/>
                  <a:t> impara probabilità condizionata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dell’osservazione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it-IT" dirty="0"/>
                  <a:t> data una label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it-IT" dirty="0"/>
                  <a:t>. La classificazione di un’osservazione avviene utilizzando la formula di </a:t>
                </a:r>
                <a:r>
                  <a:rPr lang="it-IT" b="1" dirty="0" err="1"/>
                  <a:t>Bayes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b="1" dirty="0" err="1"/>
                  <a:t>Naive</a:t>
                </a:r>
                <a:r>
                  <a:rPr lang="it-IT" b="1" dirty="0"/>
                  <a:t> </a:t>
                </a:r>
                <a:r>
                  <a:rPr lang="it-IT" b="1" dirty="0" err="1"/>
                  <a:t>Bayes</a:t>
                </a:r>
                <a:r>
                  <a:rPr lang="it-IT" b="1" dirty="0"/>
                  <a:t> </a:t>
                </a:r>
                <a:r>
                  <a:rPr lang="it-IT" dirty="0"/>
                  <a:t>è un algoritmo generativo. In generale però se il numero di feature è elevato si ha un problema di </a:t>
                </a:r>
                <a:r>
                  <a:rPr lang="it-IT" b="1" dirty="0" err="1"/>
                  <a:t>sparsità</a:t>
                </a:r>
                <a:r>
                  <a:rPr lang="it-IT" dirty="0"/>
                  <a:t> dei dati. </a:t>
                </a:r>
                <a:r>
                  <a:rPr lang="it-IT" dirty="0" err="1"/>
                  <a:t>Naive</a:t>
                </a:r>
                <a:r>
                  <a:rPr lang="it-IT" dirty="0"/>
                  <a:t> </a:t>
                </a:r>
                <a:r>
                  <a:rPr lang="it-IT" dirty="0" err="1"/>
                  <a:t>Bayes</a:t>
                </a:r>
                <a:r>
                  <a:rPr lang="it-IT" dirty="0"/>
                  <a:t> aggira il problema assumendo che le </a:t>
                </a:r>
                <a:r>
                  <a:rPr lang="it-IT" b="1" dirty="0"/>
                  <a:t>features</a:t>
                </a:r>
                <a:r>
                  <a:rPr lang="it-IT" dirty="0"/>
                  <a:t> siano </a:t>
                </a:r>
                <a:r>
                  <a:rPr lang="it-IT" b="1" dirty="0"/>
                  <a:t>indipendenti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B44F30A-D734-4F51-A28D-6DFF59B0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0"/>
                <a:ext cx="10515600" cy="4482253"/>
              </a:xfrm>
              <a:prstGeom prst="rect">
                <a:avLst/>
              </a:prstGeom>
              <a:blipFill>
                <a:blip r:embed="rId2"/>
                <a:stretch>
                  <a:fillRect l="-406" t="-679" r="-4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27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6495C-36A6-4AC8-A4FF-361A8E40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592294B-8E54-442C-9646-0EA05E86B999}"/>
                  </a:ext>
                </a:extLst>
              </p:cNvPr>
              <p:cNvSpPr txBox="1"/>
              <p:nvPr/>
            </p:nvSpPr>
            <p:spPr>
              <a:xfrm>
                <a:off x="845127" y="1552575"/>
                <a:ext cx="10515600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</a:t>
                </a:r>
                <a:r>
                  <a:rPr lang="it-IT" b="1" dirty="0"/>
                  <a:t>ipotesi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it-IT" dirty="0"/>
                  <a:t> è definita nel modo seguente: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592294B-8E54-442C-9646-0EA05E86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52575"/>
                <a:ext cx="10515600" cy="3421514"/>
              </a:xfrm>
              <a:prstGeom prst="rect">
                <a:avLst/>
              </a:prstGeom>
              <a:blipFill>
                <a:blip r:embed="rId2"/>
                <a:stretch>
                  <a:fillRect l="-522" t="-1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45077-0239-4B39-912F-8B8B1180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Branche</a:t>
            </a:r>
          </a:p>
        </p:txBody>
      </p:sp>
      <p:pic>
        <p:nvPicPr>
          <p:cNvPr id="2050" name="Picture 2" descr="Risultati immagini per machine learning">
            <a:extLst>
              <a:ext uri="{FF2B5EF4-FFF2-40B4-BE49-F238E27FC236}">
                <a16:creationId xmlns:a16="http://schemas.microsoft.com/office/drawing/2014/main" id="{9BD336E1-B8D2-4484-BF77-892DEE9D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91" y="1344138"/>
            <a:ext cx="7553818" cy="53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34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3E4B3-CD87-422D-904B-59D230B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categoriche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B0DDE1-7D12-4686-972F-617038FBE99A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519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Supponiamo che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variabile</a:t>
                </a:r>
                <a:r>
                  <a:rPr lang="it-IT" b="1" dirty="0"/>
                  <a:t> </a:t>
                </a:r>
                <a:r>
                  <a:rPr lang="it-IT" dirty="0"/>
                  <a:t>categorica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categorie.</a:t>
                </a:r>
              </a:p>
              <a:p>
                <a:r>
                  <a:rPr lang="it-IT" dirty="0"/>
                  <a:t>Sia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con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𝒋𝒄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Stima dei parametri: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𝒋𝒄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nary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nary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Predizione: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)∝</m:t>
                          </m:r>
                        </m:e>
                      </m:func>
                      <m:limLow>
                        <m:limLow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li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lim>
                      </m:limLow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𝒋𝒄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B0DDE1-7D12-4686-972F-617038FB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5191358"/>
              </a:xfrm>
              <a:prstGeom prst="rect">
                <a:avLst/>
              </a:prstGeom>
              <a:blipFill>
                <a:blip r:embed="rId2"/>
                <a:stretch>
                  <a:fillRect l="-522" t="-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4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E83E4-6FE5-46D4-A8A8-4A829B6A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multinomiali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91A128C2-9503-47C1-9FB9-62ACB5AD305F}"/>
                  </a:ext>
                </a:extLst>
              </p:cNvPr>
              <p:cNvSpPr/>
              <p:nvPr/>
            </p:nvSpPr>
            <p:spPr>
              <a:xfrm>
                <a:off x="845127" y="1491734"/>
                <a:ext cx="10515600" cy="5162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black"/>
                    </a:solidFill>
                  </a:rPr>
                  <a:t>Supponiamo che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it-IT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b="1" dirty="0">
                    <a:solidFill>
                      <a:prstClr val="black"/>
                    </a:solidFill>
                  </a:rPr>
                  <a:t> </a:t>
                </a:r>
                <a:r>
                  <a:rPr lang="it-IT" dirty="0">
                    <a:solidFill>
                      <a:prstClr val="black"/>
                    </a:solidFill>
                  </a:rPr>
                  <a:t>In questo caso le feature non sono categoriche ma contano le occorrenze di un dato elemento all’interno di una sequenza. Ad esempio, nella classificazione di testi,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potrebbe contare quante volte la parola i-esima del dizionario compare in un documento.</a:t>
                </a:r>
              </a:p>
              <a:p>
                <a:r>
                  <a:rPr lang="it-IT" dirty="0"/>
                  <a:t>Sia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Allora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Predizione: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𝒂𝒓𝒈𝒎𝒂𝒙</m:t>
                              </m:r>
                            </m:e>
                            <m:lim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91A128C2-9503-47C1-9FB9-62ACB5AD3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91734"/>
                <a:ext cx="10515600" cy="5162247"/>
              </a:xfrm>
              <a:prstGeom prst="rect">
                <a:avLst/>
              </a:prstGeom>
              <a:blipFill>
                <a:blip r:embed="rId2"/>
                <a:stretch>
                  <a:fillRect l="-522" t="-708" r="-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43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F9564-1BCC-4B95-8EF5-7F1EB12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82E32CD-7FC6-462E-BE78-77F828C23BBF}"/>
                  </a:ext>
                </a:extLst>
              </p:cNvPr>
              <p:cNvSpPr/>
              <p:nvPr/>
            </p:nvSpPr>
            <p:spPr>
              <a:xfrm>
                <a:off x="845127" y="1415534"/>
                <a:ext cx="10515600" cy="5244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black"/>
                    </a:solidFill>
                  </a:rPr>
                  <a:t>Supponiamo che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/>
                  <a:t>.</a:t>
                </a:r>
              </a:p>
              <a:p>
                <a:endParaRPr lang="it-IT" b="1" dirty="0"/>
              </a:p>
              <a:p>
                <a:r>
                  <a:rPr lang="it-IT" dirty="0"/>
                  <a:t>Sia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con 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Predizione: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>
                                  <a:latin typeface="Cambria Math" panose="020405030504060302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82E32CD-7FC6-462E-BE78-77F828C2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15534"/>
                <a:ext cx="10515600" cy="5244256"/>
              </a:xfrm>
              <a:prstGeom prst="rect">
                <a:avLst/>
              </a:prstGeom>
              <a:blipFill>
                <a:blip r:embed="rId2"/>
                <a:stretch>
                  <a:fillRect l="-522" t="-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75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6F9ADBE-1D2F-485F-8D6C-F2DD4ECD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572BFD-53EE-4AE9-B233-953991557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1173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sultati immagini per support vector machine">
            <a:extLst>
              <a:ext uri="{FF2B5EF4-FFF2-40B4-BE49-F238E27FC236}">
                <a16:creationId xmlns:a16="http://schemas.microsoft.com/office/drawing/2014/main" id="{10D73E39-869A-4936-B5E6-652A68E4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8" y="3003495"/>
            <a:ext cx="7505284" cy="38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80FCE02E-2E92-41B8-94A6-8B8E48DB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 </a:t>
            </a:r>
            <a:r>
              <a:rPr lang="it-IT" dirty="0" err="1"/>
              <a:t>margin</a:t>
            </a:r>
            <a:r>
              <a:rPr lang="it-IT" dirty="0"/>
              <a:t> SVM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B6B0BB-0250-4544-93AA-CDEEC8C02369}"/>
              </a:ext>
            </a:extLst>
          </p:cNvPr>
          <p:cNvSpPr txBox="1"/>
          <p:nvPr/>
        </p:nvSpPr>
        <p:spPr>
          <a:xfrm>
            <a:off x="133165" y="1402672"/>
            <a:ext cx="116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Supponendo che i dati del training set sono </a:t>
            </a:r>
            <a:r>
              <a:rPr lang="it-IT" b="1" dirty="0"/>
              <a:t>linearmente separabili</a:t>
            </a:r>
            <a:r>
              <a:rPr lang="it-IT" dirty="0"/>
              <a:t>, tra tutti gli iperpiani che separano i dati la SVM sceglie quello di </a:t>
            </a:r>
            <a:r>
              <a:rPr lang="it-IT" b="1" dirty="0"/>
              <a:t>massimo margine</a:t>
            </a:r>
            <a:r>
              <a:rPr lang="it-IT" dirty="0"/>
              <a:t>, cioè quello che è massimamente distante dai punti del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punti che si trovano sul margine sono chiamati </a:t>
            </a:r>
            <a:r>
              <a:rPr lang="it-IT" b="1" dirty="0"/>
              <a:t>support </a:t>
            </a:r>
            <a:r>
              <a:rPr lang="it-IT" b="1" dirty="0" err="1"/>
              <a:t>vectors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0392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D49D0-43A4-4368-B898-DF48DB6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Margine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91EF636-54F4-442D-B5F6-4756C1531A75}"/>
                  </a:ext>
                </a:extLst>
              </p:cNvPr>
              <p:cNvSpPr txBox="1"/>
              <p:nvPr/>
            </p:nvSpPr>
            <p:spPr>
              <a:xfrm>
                <a:off x="838200" y="1562100"/>
                <a:ext cx="7861917" cy="459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</a:t>
                </a:r>
                <a:r>
                  <a:rPr lang="it-IT" b="1" dirty="0"/>
                  <a:t>iperpiano</a:t>
                </a:r>
                <a:r>
                  <a:rPr lang="it-IT" dirty="0"/>
                  <a:t> è definito come l’insieme di punti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r>
                  <a:rPr lang="it-IT" dirty="0"/>
                  <a:t>Il </a:t>
                </a:r>
                <a:r>
                  <a:rPr lang="it-IT" b="1" dirty="0"/>
                  <a:t>margine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è definito come la </a:t>
                </a:r>
                <a:r>
                  <a:rPr lang="it-IT" b="1" dirty="0"/>
                  <a:t>minima distanza</a:t>
                </a:r>
                <a:r>
                  <a:rPr lang="it-IT" dirty="0"/>
                  <a:t> dei punti del training set dall’iperpiano</a:t>
                </a:r>
              </a:p>
              <a:p>
                <a:endParaRPr lang="it-IT" b="1" dirty="0"/>
              </a:p>
              <a:p>
                <a:r>
                  <a:rPr lang="it-IT" b="1" dirty="0"/>
                  <a:t>Distanza di un punto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b="1" dirty="0"/>
                  <a:t> da un iperpiano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it-IT" b="1" dirty="0"/>
                  <a:t>.</a:t>
                </a:r>
              </a:p>
              <a:p>
                <a:r>
                  <a:rPr lang="it-IT" dirty="0"/>
                  <a:t>Vale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it-IT" dirty="0"/>
                  <a:t> proiezione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  <a:p>
                <a:r>
                  <a:rPr lang="it-IT" dirty="0"/>
                  <a:t>Poiché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it-IT" dirty="0"/>
                  <a:t> è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Poiché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è parallelo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possiamo porre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it-IT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it-IT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Risolvendo si trova che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b>
                          <m:sSub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it-IT" b="1" dirty="0"/>
                  <a:t>.</a:t>
                </a:r>
              </a:p>
              <a:p>
                <a:r>
                  <a:rPr lang="it-IT" dirty="0"/>
                  <a:t>Quindi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rad>
                      </m:den>
                    </m:f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Il margine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it-IT" b="1" i="1" dirty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91EF636-54F4-442D-B5F6-4756C153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0"/>
                <a:ext cx="7861917" cy="4590424"/>
              </a:xfrm>
              <a:prstGeom prst="rect">
                <a:avLst/>
              </a:prstGeom>
              <a:blipFill>
                <a:blip r:embed="rId2"/>
                <a:stretch>
                  <a:fillRect l="-698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cs.cornell.edu/courses/cs4780/2018fa/lectures/images/svm/projection.png">
            <a:extLst>
              <a:ext uri="{FF2B5EF4-FFF2-40B4-BE49-F238E27FC236}">
                <a16:creationId xmlns:a16="http://schemas.microsoft.com/office/drawing/2014/main" id="{165B2303-74FF-4767-BC26-01355B44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87" y="2485430"/>
            <a:ext cx="3086813" cy="27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44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40B295-5FE2-4734-ACF1-F7D7A99F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Massimo margine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85BA8A-4F19-4475-BEC6-439B9C2E0940}"/>
                  </a:ext>
                </a:extLst>
              </p:cNvPr>
              <p:cNvSpPr txBox="1"/>
              <p:nvPr/>
            </p:nvSpPr>
            <p:spPr>
              <a:xfrm>
                <a:off x="845127" y="1655180"/>
                <a:ext cx="10515600" cy="419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Possiamo formulare la ricerca dell’iperpiano di massimo margine come un problema di </a:t>
                </a:r>
                <a:r>
                  <a:rPr lang="it-IT" b="1" dirty="0"/>
                  <a:t>massimizzazione vincolata</a:t>
                </a:r>
                <a:r>
                  <a:rPr lang="it-IT" dirty="0"/>
                  <a:t>. L’obiettivo è massimizzare il margine con il vincolo che i punti stiano tutti dalla parte corretta dell’iperpiano: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dirty="0"/>
              </a:p>
              <a:p>
                <a:endParaRPr lang="it-IT" b="1" dirty="0"/>
              </a:p>
              <a:p>
                <a:r>
                  <a:rPr lang="it-IT" dirty="0"/>
                  <a:t>Sostituendo la definizione di massimo margine: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it-IT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Poiché un iperpiano è invariante per </a:t>
                </a:r>
                <a:r>
                  <a:rPr lang="it-IT" dirty="0" err="1"/>
                  <a:t>riscalamento</a:t>
                </a:r>
                <a:r>
                  <a:rPr lang="it-IT" dirty="0"/>
                  <a:t>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, li possiamo scegliere in modo tale che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85BA8A-4F19-4475-BEC6-439B9C2E0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655180"/>
                <a:ext cx="10515600" cy="4196855"/>
              </a:xfrm>
              <a:prstGeom prst="rect">
                <a:avLst/>
              </a:prstGeom>
              <a:blipFill>
                <a:blip r:embed="rId2"/>
                <a:stretch>
                  <a:fillRect l="-522" t="-8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79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40B295-5FE2-4734-ACF1-F7D7A99F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Massimo margine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85BA8A-4F19-4475-BEC6-439B9C2E0940}"/>
                  </a:ext>
                </a:extLst>
              </p:cNvPr>
              <p:cNvSpPr txBox="1"/>
              <p:nvPr/>
            </p:nvSpPr>
            <p:spPr>
              <a:xfrm>
                <a:off x="845127" y="1655180"/>
                <a:ext cx="10515600" cy="429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questo possiamo riformulare il problema di ottimizzazione come:</a:t>
                </a:r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nor/>
                                  </m:rPr>
                                  <a:rPr lang="it-IT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it-IT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𝐦𝐢𝐧</m:t>
                                        </m:r>
                                      </m:e>
                                      <m:lim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it-IT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it-IT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È possibile dimostrare che questo problema è equivalente al seguente: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it-IT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Poiché la funzione da minimizzare è quadratica e i vincoli sono lineari questo è un problema di </a:t>
                </a:r>
                <a:r>
                  <a:rPr lang="it-IT" b="1" dirty="0"/>
                  <a:t>programmazione quadratica</a:t>
                </a:r>
                <a:r>
                  <a:rPr lang="it-IT" dirty="0"/>
                  <a:t>.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85BA8A-4F19-4475-BEC6-439B9C2E0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655180"/>
                <a:ext cx="10515600" cy="4291496"/>
              </a:xfrm>
              <a:prstGeom prst="rect">
                <a:avLst/>
              </a:prstGeom>
              <a:blipFill>
                <a:blip r:embed="rId2"/>
                <a:stretch>
                  <a:fillRect l="-522" t="-852" b="-1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87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F72C0-4CD8-43D9-B844-6CCC0291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 </a:t>
            </a:r>
            <a:r>
              <a:rPr lang="it-IT" dirty="0" err="1"/>
              <a:t>margin</a:t>
            </a:r>
            <a:r>
              <a:rPr lang="it-IT" dirty="0"/>
              <a:t> SVM</a:t>
            </a:r>
          </a:p>
        </p:txBody>
      </p:sp>
      <p:pic>
        <p:nvPicPr>
          <p:cNvPr id="1026" name="Picture 2" descr="Risultati immagini per linearly separable dataset">
            <a:extLst>
              <a:ext uri="{FF2B5EF4-FFF2-40B4-BE49-F238E27FC236}">
                <a16:creationId xmlns:a16="http://schemas.microsoft.com/office/drawing/2014/main" id="{BDFEC018-AC26-470B-8986-15BB1C01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32" y="1804594"/>
            <a:ext cx="3388736" cy="22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F55E64-E5CD-4813-AA11-715AC8C669D0}"/>
              </a:ext>
            </a:extLst>
          </p:cNvPr>
          <p:cNvSpPr txBox="1"/>
          <p:nvPr/>
        </p:nvSpPr>
        <p:spPr>
          <a:xfrm>
            <a:off x="845127" y="13773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Supponiamo che i dati non siano linearmente separabili.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8FCEEDC-D0B3-40F1-BE7B-98617595A035}"/>
                  </a:ext>
                </a:extLst>
              </p:cNvPr>
              <p:cNvSpPr txBox="1"/>
              <p:nvPr/>
            </p:nvSpPr>
            <p:spPr>
              <a:xfrm>
                <a:off x="845127" y="4207476"/>
                <a:ext cx="10515600" cy="242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questo caso il problema di programmazione quadratica </a:t>
                </a:r>
                <a:r>
                  <a:rPr lang="it-IT" b="1" dirty="0"/>
                  <a:t>non ammette soluzione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Possiamo utilizzare una funzione di costo che produca una penalità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ogni volta che un vincolo viene violato per un campione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it-IT" b="1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b="1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it-IT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it-IT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Equivalentemente: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8FCEEDC-D0B3-40F1-BE7B-98617595A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4207476"/>
                <a:ext cx="10515600" cy="2420919"/>
              </a:xfrm>
              <a:prstGeom prst="rect">
                <a:avLst/>
              </a:prstGeom>
              <a:blipFill>
                <a:blip r:embed="rId3"/>
                <a:stretch>
                  <a:fillRect l="-522" t="-1259" b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976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F613AF8-5DE4-4B9C-A5D9-D203C651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23" y="1255386"/>
            <a:ext cx="3463050" cy="5144258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9A037C5-66A8-42AA-AC05-40669DC4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 </a:t>
            </a:r>
            <a:r>
              <a:rPr lang="it-IT" dirty="0" err="1"/>
              <a:t>margin</a:t>
            </a:r>
            <a:r>
              <a:rPr lang="it-IT" dirty="0"/>
              <a:t>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3DD002-01EE-4CC2-A494-F77C49188B7A}"/>
                  </a:ext>
                </a:extLst>
              </p:cNvPr>
              <p:cNvSpPr txBox="1"/>
              <p:nvPr/>
            </p:nvSpPr>
            <p:spPr>
              <a:xfrm>
                <a:off x="845127" y="1701478"/>
                <a:ext cx="6817314" cy="282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La funzione di costo da minimizzare è quindi: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𝑪</m:t>
                      </m:r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𝒎𝒂𝒙</m:t>
                        </m:r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it-IT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it-IT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nary>
                  </m:oMath>
                </a14:m>
                <a:r>
                  <a:rPr lang="it-IT" dirty="0"/>
                  <a:t> è chiamata </a:t>
                </a:r>
                <a:r>
                  <a:rPr lang="it-IT" b="1" dirty="0" err="1"/>
                  <a:t>hinge</a:t>
                </a:r>
                <a:r>
                  <a:rPr lang="it-IT" b="1" dirty="0"/>
                  <a:t> </a:t>
                </a:r>
                <a:r>
                  <a:rPr lang="it-IT" b="1" dirty="0" err="1"/>
                  <a:t>loss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it-IT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è la regolarizzazione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1" dirty="0"/>
                  <a:t>.</a:t>
                </a:r>
              </a:p>
              <a:p>
                <a:endParaRPr lang="it-IT" b="1" dirty="0"/>
              </a:p>
              <a:p>
                <a:r>
                  <a:rPr lang="it-IT" dirty="0"/>
                  <a:t>Più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/>
                  <a:t> è </a:t>
                </a:r>
                <a:r>
                  <a:rPr lang="it-IT" b="1" dirty="0"/>
                  <a:t>grande</a:t>
                </a:r>
                <a:r>
                  <a:rPr lang="it-IT" dirty="0"/>
                  <a:t> più la soluzione si avvicina a quella </a:t>
                </a:r>
                <a:r>
                  <a:rPr lang="it-IT" b="1" dirty="0"/>
                  <a:t>della hard </a:t>
                </a:r>
                <a:r>
                  <a:rPr lang="it-IT" b="1" dirty="0" err="1"/>
                  <a:t>margin</a:t>
                </a:r>
                <a:r>
                  <a:rPr lang="it-IT" b="1" dirty="0"/>
                  <a:t> SVM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3DD002-01EE-4CC2-A494-F77C49188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701478"/>
                <a:ext cx="6817314" cy="2826799"/>
              </a:xfrm>
              <a:prstGeom prst="rect">
                <a:avLst/>
              </a:prstGeom>
              <a:blipFill>
                <a:blip r:embed="rId3"/>
                <a:stretch>
                  <a:fillRect l="-5009" t="-1078" b="-23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F7B3E63-39AD-484D-B157-31EA11B31708}"/>
                  </a:ext>
                </a:extLst>
              </p:cNvPr>
              <p:cNvSpPr txBox="1"/>
              <p:nvPr/>
            </p:nvSpPr>
            <p:spPr>
              <a:xfrm>
                <a:off x="7869969" y="6401329"/>
                <a:ext cx="3476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Soft SVM con diversi valori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F7B3E63-39AD-484D-B157-31EA11B3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69" y="6401329"/>
                <a:ext cx="347690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55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BE7BD-346C-402F-8C82-2262D929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Supervised</a:t>
            </a:r>
            <a:r>
              <a:rPr lang="it-IT" dirty="0"/>
              <a:t>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419FD4-3576-4A8C-96D3-008FFD4FDE9A}"/>
                  </a:ext>
                </a:extLst>
              </p:cNvPr>
              <p:cNvSpPr txBox="1"/>
              <p:nvPr/>
            </p:nvSpPr>
            <p:spPr>
              <a:xfrm>
                <a:off x="845128" y="1527858"/>
                <a:ext cx="10515600" cy="323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Un </a:t>
                </a:r>
                <a:r>
                  <a:rPr lang="it-IT" b="1" dirty="0"/>
                  <a:t>dataset</a:t>
                </a:r>
                <a:r>
                  <a:rPr lang="it-IT" dirty="0"/>
                  <a:t> è un insieme di coppie: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/>
                  <a:t>, dove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it-IT" dirty="0"/>
                  <a:t> è lo spazio delle features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è il vettore di input dell’i-esimo campione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è la label dell’i-esimo campione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dirty="0"/>
                  <a:t> è lo spazio delle label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 campioni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dirty="0"/>
                  <a:t> sono estratti da una </a:t>
                </a:r>
                <a:r>
                  <a:rPr lang="it-IT" b="1" dirty="0"/>
                  <a:t>distribuzione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Nel </a:t>
                </a:r>
                <a:r>
                  <a:rPr lang="it-IT" b="1" dirty="0" err="1"/>
                  <a:t>supervised</a:t>
                </a:r>
                <a:r>
                  <a:rPr lang="it-IT" b="1" dirty="0"/>
                  <a:t> learning</a:t>
                </a:r>
                <a:r>
                  <a:rPr lang="it-IT" dirty="0"/>
                  <a:t> lo scopo è utilizzare i dati del dataset per imparare una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, detta ipotesi, tale che per ogni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si abbia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con elevata probabilità (</a:t>
                </a:r>
                <a:r>
                  <a:rPr lang="it-IT" b="1" dirty="0"/>
                  <a:t>classificazione</a:t>
                </a:r>
                <a:r>
                  <a:rPr lang="it-IT" dirty="0"/>
                  <a:t>) 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(</a:t>
                </a:r>
                <a:r>
                  <a:rPr lang="it-IT" b="1" dirty="0"/>
                  <a:t>regressione</a:t>
                </a:r>
                <a:r>
                  <a:rPr lang="it-IT" dirty="0"/>
                  <a:t>).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419FD4-3576-4A8C-96D3-008FFD4F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8" y="1527858"/>
                <a:ext cx="10515600" cy="3231013"/>
              </a:xfrm>
              <a:prstGeom prst="rect">
                <a:avLst/>
              </a:prstGeom>
              <a:blipFill>
                <a:blip r:embed="rId2"/>
                <a:stretch>
                  <a:fillRect l="-406" t="-189" b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97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BEC52-04BC-4797-B182-3B6C1F3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E9BAA3C-DF25-4601-A72D-4A4E7754C0B5}"/>
                  </a:ext>
                </a:extLst>
              </p:cNvPr>
              <p:cNvSpPr txBox="1"/>
              <p:nvPr/>
            </p:nvSpPr>
            <p:spPr>
              <a:xfrm>
                <a:off x="845127" y="1562100"/>
                <a:ext cx="10515600" cy="4442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classificatore o un </a:t>
                </a:r>
                <a:r>
                  <a:rPr lang="it-IT" dirty="0" err="1"/>
                  <a:t>regressore</a:t>
                </a:r>
                <a:r>
                  <a:rPr lang="it-IT" dirty="0"/>
                  <a:t> lineare possono tracciare </a:t>
                </a:r>
                <a:r>
                  <a:rPr lang="it-IT" b="1" dirty="0" err="1"/>
                  <a:t>decision</a:t>
                </a:r>
                <a:r>
                  <a:rPr lang="it-IT" b="1" dirty="0"/>
                  <a:t> </a:t>
                </a:r>
                <a:r>
                  <a:rPr lang="it-IT" b="1" dirty="0" err="1"/>
                  <a:t>boundary</a:t>
                </a:r>
                <a:r>
                  <a:rPr lang="it-IT" b="1" dirty="0"/>
                  <a:t> non lineari</a:t>
                </a:r>
                <a:r>
                  <a:rPr lang="it-IT" dirty="0"/>
                  <a:t> trasformando il vettore delle feature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con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Consideriamo la seguente trasformazione: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In questo modo il classificatore può rappresentare </a:t>
                </a:r>
                <a:r>
                  <a:rPr lang="it-IT" dirty="0" err="1"/>
                  <a:t>decision</a:t>
                </a:r>
                <a:r>
                  <a:rPr lang="it-IT" dirty="0"/>
                  <a:t> </a:t>
                </a:r>
                <a:r>
                  <a:rPr lang="it-IT" dirty="0" err="1"/>
                  <a:t>boundary</a:t>
                </a:r>
                <a:r>
                  <a:rPr lang="it-IT" dirty="0"/>
                  <a:t> non lineari </a:t>
                </a:r>
                <a:r>
                  <a:rPr lang="it-IT" b="1" dirty="0"/>
                  <a:t>molto complessi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Il problema è che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it-IT" dirty="0"/>
                  <a:t>. I nuovi vettori vivono in uno spazio con un numero di dimensioni enorme. Questo è un problema dal punto di vista della memoria e delle risorse computazionali.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E9BAA3C-DF25-4601-A72D-4A4E7754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62100"/>
                <a:ext cx="10515600" cy="4442242"/>
              </a:xfrm>
              <a:prstGeom prst="rect">
                <a:avLst/>
              </a:prstGeom>
              <a:blipFill>
                <a:blip r:embed="rId2"/>
                <a:stretch>
                  <a:fillRect l="-522" t="-686" b="-12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124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12365-842A-4E50-9B82-4E3A9DB0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prstClr val="black"/>
                </a:solidFill>
              </a:rPr>
              <a:t>Il metodo dei kernel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87D874-3E9C-4FCA-8F8B-B69CFE24ED22}"/>
                  </a:ext>
                </a:extLst>
              </p:cNvPr>
              <p:cNvSpPr txBox="1"/>
              <p:nvPr/>
            </p:nvSpPr>
            <p:spPr>
              <a:xfrm>
                <a:off x="845128" y="1524000"/>
                <a:ext cx="10515600" cy="51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Consideriamo il caso della </a:t>
                </a:r>
                <a:r>
                  <a:rPr lang="it-IT" b="1" dirty="0"/>
                  <a:t>regressione lineare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Notiamo che se eseguiamo il </a:t>
                </a:r>
                <a:r>
                  <a:rPr lang="it-IT" dirty="0" err="1"/>
                  <a:t>gradient</a:t>
                </a:r>
                <a:r>
                  <a:rPr lang="it-IT" dirty="0"/>
                  <a:t> </a:t>
                </a:r>
                <a:r>
                  <a:rPr lang="it-IT" dirty="0" err="1"/>
                  <a:t>descent</a:t>
                </a:r>
                <a:r>
                  <a:rPr lang="it-IT" dirty="0"/>
                  <a:t> possiamo esprimere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it-IT" dirty="0"/>
                  <a:t> come </a:t>
                </a:r>
                <a:r>
                  <a:rPr lang="it-IT" b="1" dirty="0"/>
                  <a:t>combinazione lineare</a:t>
                </a:r>
                <a:r>
                  <a:rPr lang="it-IT" dirty="0"/>
                  <a:t> degli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ovviamente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Poiché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nary>
                        <m:naryPr>
                          <m:chr m:val="∑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con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/>
                  <a:t>Quindi possiamo eseguire il </a:t>
                </a:r>
                <a:r>
                  <a:rPr lang="it-IT" dirty="0" err="1"/>
                  <a:t>gradient</a:t>
                </a:r>
                <a:r>
                  <a:rPr lang="it-IT" dirty="0"/>
                  <a:t> </a:t>
                </a:r>
                <a:r>
                  <a:rPr lang="it-IT" dirty="0" err="1"/>
                  <a:t>descent</a:t>
                </a:r>
                <a:r>
                  <a:rPr lang="it-IT" dirty="0"/>
                  <a:t> senza mai calcolare esplicitamente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ma solo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87D874-3E9C-4FCA-8F8B-B69CFE24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8" y="1524000"/>
                <a:ext cx="10515600" cy="5150577"/>
              </a:xfrm>
              <a:prstGeom prst="rect">
                <a:avLst/>
              </a:prstGeom>
              <a:blipFill>
                <a:blip r:embed="rId2"/>
                <a:stretch>
                  <a:fillRect l="-522" t="-592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30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0F43D-A824-45E8-97DD-A502D3D5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metodo dei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3E95659-1BB1-4A06-9375-6B34772DD876}"/>
                  </a:ext>
                </a:extLst>
              </p:cNvPr>
              <p:cNvSpPr txBox="1"/>
              <p:nvPr/>
            </p:nvSpPr>
            <p:spPr>
              <a:xfrm>
                <a:off x="845128" y="1790700"/>
                <a:ext cx="10515600" cy="449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Poiché abbiamo espresso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come combinazione lineare degli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possiamo anche esprimere il prodotto scalare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e un vettore del 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in termini di prodotti scalari tra vettori del training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Lo stesso vale per la funzione di costo: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e per la predizione 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Quindi l’algoritmo utilizza il vettore dei parametri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e i vettori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solo per calcolare i prodotti scalari.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3E95659-1BB1-4A06-9375-6B34772D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8" y="1790700"/>
                <a:ext cx="10515600" cy="4494564"/>
              </a:xfrm>
              <a:prstGeom prst="rect">
                <a:avLst/>
              </a:prstGeom>
              <a:blipFill>
                <a:blip r:embed="rId2"/>
                <a:stretch>
                  <a:fillRect l="-522" t="-814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827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94263-038E-4C4D-A886-8699529E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scalare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C63A9B1-94BE-412F-AA3B-876F8C5B78A9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485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Torniamo alla trasformazione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it-IT" dirty="0"/>
                  <a:t>. 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it-IT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it-IT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it-IT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it-IT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it-IT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it-IT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it-IT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/>
              </a:p>
              <a:p>
                <a:r>
                  <a:rPr lang="it-IT" dirty="0"/>
                  <a:t>vale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Defiamo</a:t>
                </a:r>
                <a:r>
                  <a:rPr lang="it-IT" dirty="0"/>
                  <a:t> la </a:t>
                </a:r>
                <a:r>
                  <a:rPr lang="it-IT" b="1" dirty="0"/>
                  <a:t>funzione kernel</a:t>
                </a:r>
                <a:r>
                  <a:rPr lang="it-IT" dirty="0"/>
                  <a:t> come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𝝓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e la matrice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C63A9B1-94BE-412F-AA3B-876F8C5B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4854021"/>
              </a:xfrm>
              <a:prstGeom prst="rect">
                <a:avLst/>
              </a:prstGeom>
              <a:blipFill>
                <a:blip r:embed="rId2"/>
                <a:stretch>
                  <a:fillRect l="-522" t="-754" b="-2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05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5E14F-6666-4BD3-952D-85D8600C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BD05BD0-D174-41A9-BB00-71F772B6C6B8}"/>
                  </a:ext>
                </a:extLst>
              </p:cNvPr>
              <p:cNvSpPr txBox="1"/>
              <p:nvPr/>
            </p:nvSpPr>
            <p:spPr>
              <a:xfrm>
                <a:off x="845127" y="2038350"/>
                <a:ext cx="7546398" cy="30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Alcune funzioni kernel:</a:t>
                </a:r>
              </a:p>
              <a:p>
                <a:endParaRPr lang="it-IT" dirty="0"/>
              </a:p>
              <a:p>
                <a:r>
                  <a:rPr lang="it-IT" b="1" dirty="0"/>
                  <a:t>Polinomiale: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b="1" dirty="0" err="1"/>
                  <a:t>Radial</a:t>
                </a:r>
                <a:r>
                  <a:rPr lang="it-IT" b="1" dirty="0"/>
                  <a:t> </a:t>
                </a:r>
                <a:r>
                  <a:rPr lang="it-IT" b="1" dirty="0" err="1"/>
                  <a:t>Basis</a:t>
                </a:r>
                <a:r>
                  <a:rPr lang="it-IT" b="1" dirty="0"/>
                  <a:t> </a:t>
                </a:r>
                <a:r>
                  <a:rPr lang="it-IT" b="1" dirty="0" err="1"/>
                  <a:t>Function</a:t>
                </a:r>
                <a:r>
                  <a:rPr lang="it-IT" b="1" dirty="0"/>
                  <a:t> (RBF) o kernel gaussiano: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it-IT" b="1" dirty="0"/>
              </a:p>
              <a:p>
                <a:r>
                  <a:rPr lang="it-IT" dirty="0"/>
                  <a:t>È il kernel più utilizzato ed è un </a:t>
                </a:r>
                <a:r>
                  <a:rPr lang="it-IT" b="1" dirty="0" err="1"/>
                  <a:t>approssimatore</a:t>
                </a:r>
                <a:r>
                  <a:rPr lang="it-IT" b="1" dirty="0"/>
                  <a:t> universale</a:t>
                </a:r>
                <a:r>
                  <a:rPr lang="it-IT" dirty="0"/>
                  <a:t>. Il vettore di feature corrispondente ha infinite dimensioni.</a:t>
                </a:r>
              </a:p>
              <a:p>
                <a:endParaRPr lang="it-IT" b="1" dirty="0"/>
              </a:p>
              <a:p>
                <a:r>
                  <a:rPr lang="it-IT" b="1" dirty="0"/>
                  <a:t>Kernel esponenziale: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BD05BD0-D174-41A9-BB00-71F772B6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2038350"/>
                <a:ext cx="7546398" cy="3091359"/>
              </a:xfrm>
              <a:prstGeom prst="rect">
                <a:avLst/>
              </a:prstGeom>
              <a:blipFill>
                <a:blip r:embed="rId2"/>
                <a:stretch>
                  <a:fillRect l="-727" t="-986" r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cs.cornell.edu/courses/cs4780/2018fa/lectures/images/kernel/kernel.png">
            <a:extLst>
              <a:ext uri="{FF2B5EF4-FFF2-40B4-BE49-F238E27FC236}">
                <a16:creationId xmlns:a16="http://schemas.microsoft.com/office/drawing/2014/main" id="{0732C984-5FD6-45A5-9137-285D0CE54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3" b="32778"/>
          <a:stretch/>
        </p:blipFill>
        <p:spPr bwMode="auto">
          <a:xfrm>
            <a:off x="8642927" y="1624965"/>
            <a:ext cx="2717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41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0776F-3C3F-47F3-BB17-FF686CF1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endParaRPr lang="it-IT" dirty="0"/>
          </a:p>
        </p:txBody>
      </p:sp>
      <p:pic>
        <p:nvPicPr>
          <p:cNvPr id="1026" name="Picture 2" descr="https://alliance.seas.upenn.edu/~cis520/dynamic/2018/wiki/uploads/Lectures/DecisionTree_Classification_Graphic_small.png">
            <a:extLst>
              <a:ext uri="{FF2B5EF4-FFF2-40B4-BE49-F238E27FC236}">
                <a16:creationId xmlns:a16="http://schemas.microsoft.com/office/drawing/2014/main" id="{263B9888-387A-4C26-8EBE-02324EB8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0" y="3315313"/>
            <a:ext cx="4459376" cy="30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lliance.seas.upenn.edu/~cis520/dynamic/2018/wiki/uploads/Lectures/2D_DecisionTree_Classification_Graphic.png">
            <a:extLst>
              <a:ext uri="{FF2B5EF4-FFF2-40B4-BE49-F238E27FC236}">
                <a16:creationId xmlns:a16="http://schemas.microsoft.com/office/drawing/2014/main" id="{C414E4AE-AA0F-42E7-94FC-7FF51CC5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315313"/>
            <a:ext cx="4711275" cy="33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3DCD592-2EF4-4FD5-92E7-CD6EE009F79E}"/>
                  </a:ext>
                </a:extLst>
              </p:cNvPr>
              <p:cNvSpPr txBox="1"/>
              <p:nvPr/>
            </p:nvSpPr>
            <p:spPr>
              <a:xfrm>
                <a:off x="845127" y="1425677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</a:t>
                </a:r>
                <a:r>
                  <a:rPr lang="it-IT" b="1" dirty="0" err="1"/>
                  <a:t>decision</a:t>
                </a:r>
                <a:r>
                  <a:rPr lang="it-IT" b="1" dirty="0"/>
                  <a:t> </a:t>
                </a:r>
                <a:r>
                  <a:rPr lang="it-IT" b="1" dirty="0" err="1"/>
                  <a:t>tree</a:t>
                </a:r>
                <a:r>
                  <a:rPr lang="it-IT" dirty="0"/>
                  <a:t> è costruito suddividendo ricorsivamente il training set, che costituisce il </a:t>
                </a:r>
                <a:r>
                  <a:rPr lang="it-IT" b="1" dirty="0"/>
                  <a:t>nodo root</a:t>
                </a:r>
                <a:r>
                  <a:rPr lang="it-IT" dirty="0"/>
                  <a:t> dell’albero. Ogni sottoinsieme, rappresentato da un nodo dell’albero, viene diviso in due parti scegliendo un valore di soglia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it-IT" dirty="0"/>
                  <a:t> per una specifica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  I punti tali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finiscono nel nodo di sinistra, quelli tali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in quello di destra. La suddivisione termina quando tutti i nodi terminali contengono elementi di un’unica classe.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3DCD592-2EF4-4FD5-92E7-CD6EE009F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25677"/>
                <a:ext cx="10515600" cy="1200329"/>
              </a:xfrm>
              <a:prstGeom prst="rect">
                <a:avLst/>
              </a:prstGeom>
              <a:blipFill>
                <a:blip r:embed="rId4"/>
                <a:stretch>
                  <a:fillRect l="-522" t="-3046" r="-928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082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B7838-CBFD-4FF6-AE0A-91F833D7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Gini </a:t>
            </a:r>
            <a:r>
              <a:rPr lang="it-IT" dirty="0" err="1"/>
              <a:t>impurity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C55F12D-9297-478E-A834-BDFF34FFF41A}"/>
                  </a:ext>
                </a:extLst>
              </p:cNvPr>
              <p:cNvSpPr txBox="1"/>
              <p:nvPr/>
            </p:nvSpPr>
            <p:spPr>
              <a:xfrm>
                <a:off x="831273" y="1494503"/>
                <a:ext cx="10529454" cy="2529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Dato un insieme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it-IT" dirty="0"/>
                  <a:t> con elementi appartenenti 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it-IT" dirty="0"/>
                  <a:t> classi 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Sia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La funzione di impurità di Gini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è definita come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C55F12D-9297-478E-A834-BDFF34FF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494503"/>
                <a:ext cx="10529454" cy="2529219"/>
              </a:xfrm>
              <a:prstGeom prst="rect">
                <a:avLst/>
              </a:prstGeom>
              <a:blipFill>
                <a:blip r:embed="rId2"/>
                <a:stretch>
                  <a:fillRect l="-463" t="-12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cs.cornell.edu/courses/cs4780/2018fa/lectures/images/lec17/figure_3.png">
            <a:extLst>
              <a:ext uri="{FF2B5EF4-FFF2-40B4-BE49-F238E27FC236}">
                <a16:creationId xmlns:a16="http://schemas.microsoft.com/office/drawing/2014/main" id="{77C2744C-1AC7-43CC-9361-4A5E1C51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34" y="2011323"/>
            <a:ext cx="2886215" cy="23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647EDE6-8E15-4049-8080-38DED3A6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95" y="4883253"/>
            <a:ext cx="10601863" cy="18228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9856E-115C-4CD5-8926-B11989393E02}"/>
              </a:ext>
            </a:extLst>
          </p:cNvPr>
          <p:cNvSpPr txBox="1"/>
          <p:nvPr/>
        </p:nvSpPr>
        <p:spPr>
          <a:xfrm>
            <a:off x="8253734" y="4371265"/>
            <a:ext cx="288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Gini </a:t>
            </a:r>
            <a:r>
              <a:rPr lang="it-IT" sz="1600" dirty="0" err="1"/>
              <a:t>impurity</a:t>
            </a:r>
            <a:r>
              <a:rPr lang="it-IT" sz="1600" dirty="0"/>
              <a:t> per due classi</a:t>
            </a:r>
          </a:p>
        </p:txBody>
      </p:sp>
    </p:spTree>
    <p:extLst>
      <p:ext uri="{BB962C8B-B14F-4D97-AF65-F5344CB8AC3E}">
        <p14:creationId xmlns:p14="http://schemas.microsoft.com/office/powerpoint/2010/main" val="33206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5A17A-F24B-4271-BC37-847C1555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3D831B-BA1C-4A42-BF3F-6DC9481E63DB}"/>
                  </a:ext>
                </a:extLst>
              </p:cNvPr>
              <p:cNvSpPr txBox="1"/>
              <p:nvPr/>
            </p:nvSpPr>
            <p:spPr>
              <a:xfrm>
                <a:off x="845127" y="1524000"/>
                <a:ext cx="10515600" cy="389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La divergenza KL (</a:t>
                </a:r>
                <a:r>
                  <a:rPr lang="it-IT" dirty="0" err="1"/>
                  <a:t>Kullback-Leibler</a:t>
                </a:r>
                <a:r>
                  <a:rPr lang="it-IT" dirty="0"/>
                  <a:t>) è una misura non simmetrica della differenza tra due distribuzioni di probabilità 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 e 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i="1" dirty="0"/>
                  <a:t>.</a:t>
                </a:r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dirty="0"/>
                  <a:t> sono discrete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f>
                        <m:f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  <a:p>
                <a:r>
                  <a:rPr lang="it-IT" dirty="0"/>
                  <a:t>Nel </a:t>
                </a:r>
                <a:r>
                  <a:rPr lang="it-IT" dirty="0" err="1"/>
                  <a:t>decision</a:t>
                </a:r>
                <a:r>
                  <a:rPr lang="it-IT" dirty="0"/>
                  <a:t> </a:t>
                </a:r>
                <a:r>
                  <a:rPr lang="it-IT" dirty="0" err="1"/>
                  <a:t>tree</a:t>
                </a:r>
                <a:r>
                  <a:rPr lang="it-IT" dirty="0"/>
                  <a:t> vogliamo insiemi la cui distribuzione differisca massimamente da quella uniforme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In questo caso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r>
                        <a:rPr lang="it-IT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sz="1600" b="1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it-IT" sz="16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dirty="0"/>
              </a:p>
              <a:p>
                <a:r>
                  <a:rPr lang="it-IT" dirty="0"/>
                  <a:t>Massimizzare la divergenza KL equivale a minimizzare l’entropia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it-IT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93D831B-BA1C-4A42-BF3F-6DC9481E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24000"/>
                <a:ext cx="10515600" cy="3890680"/>
              </a:xfrm>
              <a:prstGeom prst="rect">
                <a:avLst/>
              </a:prstGeom>
              <a:blipFill>
                <a:blip r:embed="rId2"/>
                <a:stretch>
                  <a:fillRect l="-522" t="-7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6F323F-2A9C-4C2D-8B6A-EFF559E68EA3}"/>
                  </a:ext>
                </a:extLst>
              </p:cNvPr>
              <p:cNvSpPr txBox="1"/>
              <p:nvPr/>
            </p:nvSpPr>
            <p:spPr>
              <a:xfrm>
                <a:off x="845127" y="5414680"/>
                <a:ext cx="10515600" cy="121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Quando dividiamo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it-IT" dirty="0"/>
                  <a:t> vogliamo minimizzare la media pesata delle entropie: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den>
                      </m:f>
                      <m:r>
                        <a:rPr lang="it-IT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6F323F-2A9C-4C2D-8B6A-EFF559E68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5414680"/>
                <a:ext cx="10515600" cy="1218988"/>
              </a:xfrm>
              <a:prstGeom prst="rect">
                <a:avLst/>
              </a:prstGeom>
              <a:blipFill>
                <a:blip r:embed="rId3"/>
                <a:stretch>
                  <a:fillRect l="-522" t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194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19A0A-297D-420F-B0C3-21EA638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Regressione</a:t>
            </a:r>
          </a:p>
        </p:txBody>
      </p:sp>
      <p:pic>
        <p:nvPicPr>
          <p:cNvPr id="2050" name="Picture 2" descr="http://www.cs.cornell.edu/courses/cs4780/2017sp/lectures/images/lec17/figure_5.png">
            <a:extLst>
              <a:ext uri="{FF2B5EF4-FFF2-40B4-BE49-F238E27FC236}">
                <a16:creationId xmlns:a16="http://schemas.microsoft.com/office/drawing/2014/main" id="{95922128-BD3F-4FC5-AC3D-652B34A4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26" y="2885453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C0022CB-ECF3-4274-BAEE-ECA964163E44}"/>
                  </a:ext>
                </a:extLst>
              </p:cNvPr>
              <p:cNvSpPr txBox="1"/>
              <p:nvPr/>
            </p:nvSpPr>
            <p:spPr>
              <a:xfrm>
                <a:off x="845126" y="1400175"/>
                <a:ext cx="10515601" cy="148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 </a:t>
                </a:r>
                <a:r>
                  <a:rPr lang="it-IT" dirty="0" err="1"/>
                  <a:t>decision</a:t>
                </a:r>
                <a:r>
                  <a:rPr lang="it-IT" dirty="0"/>
                  <a:t> </a:t>
                </a:r>
                <a:r>
                  <a:rPr lang="it-IT" dirty="0" err="1"/>
                  <a:t>trees</a:t>
                </a:r>
                <a:r>
                  <a:rPr lang="it-IT" dirty="0"/>
                  <a:t> possono essere usati anche per problemi di regressione. In questo caso la funzione di impurità è la varianza: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C0022CB-ECF3-4274-BAEE-ECA9641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6" y="1400175"/>
                <a:ext cx="10515601" cy="1485278"/>
              </a:xfrm>
              <a:prstGeom prst="rect">
                <a:avLst/>
              </a:prstGeom>
              <a:blipFill>
                <a:blip r:embed="rId3"/>
                <a:stretch>
                  <a:fillRect l="-522" t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82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A472C-8AB0-470A-BD78-301B5A75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CD3BB78-8263-4008-BE0C-874678537FA0}"/>
                  </a:ext>
                </a:extLst>
              </p:cNvPr>
              <p:cNvSpPr txBox="1"/>
              <p:nvPr/>
            </p:nvSpPr>
            <p:spPr>
              <a:xfrm>
                <a:off x="845126" y="1590675"/>
                <a:ext cx="10515601" cy="403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Per ogni nodo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it-IT" dirty="0"/>
                  <a:t> vengono tentati </a:t>
                </a:r>
                <a:r>
                  <a:rPr lang="it-IT" b="1" dirty="0"/>
                  <a:t>tutti gli split</a:t>
                </a:r>
                <a:r>
                  <a:rPr lang="it-IT" dirty="0"/>
                  <a:t> possibili su tutte le features. Viene scelto lo split che </a:t>
                </a:r>
                <a:r>
                  <a:rPr lang="it-IT" b="1" dirty="0"/>
                  <a:t>minimizza</a:t>
                </a:r>
                <a:r>
                  <a:rPr lang="it-IT" dirty="0"/>
                  <a:t> la media pesata dell’</a:t>
                </a:r>
                <a:r>
                  <a:rPr lang="it-IT" b="1" dirty="0"/>
                  <a:t>impurità</a:t>
                </a:r>
                <a:r>
                  <a:rPr lang="it-IT" dirty="0"/>
                  <a:t> dei due figli. Supponiamo che la feature sia la </a:t>
                </a:r>
                <a:r>
                  <a:rPr lang="it-IT" b="1" dirty="0"/>
                  <a:t>i-esima</a:t>
                </a:r>
                <a:r>
                  <a:rPr lang="it-IT" dirty="0"/>
                  <a:t> e il valore di soglia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it-IT" dirty="0"/>
                  <a:t>. Vengono generati due nodi figli: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Un nodo è terminale se tutte i campioni hanno la stessa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it-IT" dirty="0"/>
                  <a:t> oppure la stessa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/>
                  <a:t>. La label attribuita al nodo è quella più frequente (o l’unica).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Negli alberi di </a:t>
                </a:r>
                <a:r>
                  <a:rPr lang="it-IT" b="1" dirty="0"/>
                  <a:t>regressione</a:t>
                </a:r>
                <a:r>
                  <a:rPr lang="it-IT" dirty="0"/>
                  <a:t> lo split termina quando l’albero ha raggiunto una certa altezza prefissata oppure quando un nodo ha un numero di elementi inferiore ad una determinata soglia. La label attribuita al nodo è la </a:t>
                </a:r>
                <a:r>
                  <a:rPr lang="it-IT" b="1" dirty="0"/>
                  <a:t>media</a:t>
                </a:r>
                <a:r>
                  <a:rPr lang="it-IT" dirty="0"/>
                  <a:t> delle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CD3BB78-8263-4008-BE0C-87467853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6" y="1590675"/>
                <a:ext cx="10515601" cy="4034181"/>
              </a:xfrm>
              <a:prstGeom prst="rect">
                <a:avLst/>
              </a:prstGeom>
              <a:blipFill>
                <a:blip r:embed="rId2"/>
                <a:stretch>
                  <a:fillRect l="-406" t="-906" r="-290" b="-15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82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DED0E-8F80-4A7F-BBF3-5F828D38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spazi di 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0123EDD5-DFD7-4E74-851F-6BBDF15F2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439132"/>
                  </p:ext>
                </p:extLst>
              </p:nvPr>
            </p:nvGraphicFramePr>
            <p:xfrm>
              <a:off x="1787646" y="2700905"/>
              <a:ext cx="8616708" cy="2340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863">
                      <a:extLst>
                        <a:ext uri="{9D8B030D-6E8A-4147-A177-3AD203B41FA5}">
                          <a16:colId xmlns:a16="http://schemas.microsoft.com/office/drawing/2014/main" val="1347244649"/>
                        </a:ext>
                      </a:extLst>
                    </a:gridCol>
                    <a:gridCol w="1967696">
                      <a:extLst>
                        <a:ext uri="{9D8B030D-6E8A-4147-A177-3AD203B41FA5}">
                          <a16:colId xmlns:a16="http://schemas.microsoft.com/office/drawing/2014/main" val="4072918638"/>
                        </a:ext>
                      </a:extLst>
                    </a:gridCol>
                    <a:gridCol w="4595149">
                      <a:extLst>
                        <a:ext uri="{9D8B030D-6E8A-4147-A177-3AD203B41FA5}">
                          <a16:colId xmlns:a16="http://schemas.microsoft.com/office/drawing/2014/main" val="3725536566"/>
                        </a:ext>
                      </a:extLst>
                    </a:gridCol>
                  </a:tblGrid>
                  <a:tr h="713258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Classificazione binaria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={0, 1}</m:t>
                                </m:r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={−1, +1}</m:t>
                                </m:r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identificazione dello spam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794898"/>
                      </a:ext>
                    </a:extLst>
                  </a:tr>
                  <a:tr h="713258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Classificazione con più di due classi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2, …, </m:t>
                                    </m:r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identificazione del soggetto di un’immagine dato un numero finito di categorie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302679"/>
                      </a:ext>
                    </a:extLst>
                  </a:tr>
                  <a:tr h="713258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Regressione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predire il prezzo di una casa o il prezzo di un’azione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461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0123EDD5-DFD7-4E74-851F-6BBDF15F2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439132"/>
                  </p:ext>
                </p:extLst>
              </p:nvPr>
            </p:nvGraphicFramePr>
            <p:xfrm>
              <a:off x="1787646" y="2700905"/>
              <a:ext cx="8616708" cy="2340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863">
                      <a:extLst>
                        <a:ext uri="{9D8B030D-6E8A-4147-A177-3AD203B41FA5}">
                          <a16:colId xmlns:a16="http://schemas.microsoft.com/office/drawing/2014/main" val="1347244649"/>
                        </a:ext>
                      </a:extLst>
                    </a:gridCol>
                    <a:gridCol w="1967696">
                      <a:extLst>
                        <a:ext uri="{9D8B030D-6E8A-4147-A177-3AD203B41FA5}">
                          <a16:colId xmlns:a16="http://schemas.microsoft.com/office/drawing/2014/main" val="4072918638"/>
                        </a:ext>
                      </a:extLst>
                    </a:gridCol>
                    <a:gridCol w="4595149">
                      <a:extLst>
                        <a:ext uri="{9D8B030D-6E8A-4147-A177-3AD203B41FA5}">
                          <a16:colId xmlns:a16="http://schemas.microsoft.com/office/drawing/2014/main" val="3725536566"/>
                        </a:ext>
                      </a:extLst>
                    </a:gridCol>
                  </a:tblGrid>
                  <a:tr h="713258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Classificazione binaria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644" t="-4274" r="-234056" b="-2316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identificazione dello spam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79489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Classificazione con più di due classi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644" t="-80795" r="-234056" b="-79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identificazione del soggetto di un’immagine dato un numero finito di categorie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302679"/>
                      </a:ext>
                    </a:extLst>
                  </a:tr>
                  <a:tr h="713258"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Regressione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644" t="-233333" r="-234056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0" dirty="0">
                              <a:solidFill>
                                <a:schemeClr val="tx1"/>
                              </a:solidFill>
                            </a:rPr>
                            <a:t>Ad esempio predire il prezzo di una casa o il prezzo di un’azione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4618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6707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F6E82-8FE0-4AD3-9E45-8955D4C5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Overfitting</a:t>
            </a:r>
            <a:endParaRPr lang="it-IT" dirty="0"/>
          </a:p>
        </p:txBody>
      </p:sp>
      <p:pic>
        <p:nvPicPr>
          <p:cNvPr id="1026" name="Picture 2" descr="http://www.cs.cornell.edu/courses/cs4780/2017sp/lectures/images/lec17/id3overfit.png">
            <a:extLst>
              <a:ext uri="{FF2B5EF4-FFF2-40B4-BE49-F238E27FC236}">
                <a16:creationId xmlns:a16="http://schemas.microsoft.com/office/drawing/2014/main" id="{9351C0F7-55D8-47E2-B058-4347E496B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47" y="2427507"/>
            <a:ext cx="4868705" cy="43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B47F8B-E0BF-4CD0-9143-630B02E00D03}"/>
              </a:ext>
            </a:extLst>
          </p:cNvPr>
          <p:cNvSpPr txBox="1"/>
          <p:nvPr/>
        </p:nvSpPr>
        <p:spPr>
          <a:xfrm>
            <a:off x="845127" y="13525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sono soggetti a </a:t>
            </a:r>
            <a:r>
              <a:rPr lang="it-IT" b="1" dirty="0" err="1"/>
              <a:t>overfitting</a:t>
            </a:r>
            <a:r>
              <a:rPr lang="it-IT" dirty="0"/>
              <a:t> all’aumentare dell’altezza dell’albero.</a:t>
            </a:r>
          </a:p>
          <a:p>
            <a:r>
              <a:rPr lang="it-IT" dirty="0"/>
              <a:t>La figura sottostante mostra campioni estratti da due categorie con </a:t>
            </a:r>
            <a:r>
              <a:rPr lang="it-IT" b="1" dirty="0"/>
              <a:t>distribuzione gaussiana</a:t>
            </a:r>
            <a:r>
              <a:rPr lang="it-IT" dirty="0"/>
              <a:t>. Si nota come l’errore sul test set raggiunga un minimo per poi aumentare di nuovo.</a:t>
            </a:r>
          </a:p>
        </p:txBody>
      </p:sp>
    </p:spTree>
    <p:extLst>
      <p:ext uri="{BB962C8B-B14F-4D97-AF65-F5344CB8AC3E}">
        <p14:creationId xmlns:p14="http://schemas.microsoft.com/office/powerpoint/2010/main" val="2000478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FE5E9-167A-4098-97E5-209D367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Bagging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7E8FF85-6CB7-41CF-8BD3-EE7712616CA9}"/>
                  </a:ext>
                </a:extLst>
              </p:cNvPr>
              <p:cNvSpPr txBox="1"/>
              <p:nvPr/>
            </p:nvSpPr>
            <p:spPr>
              <a:xfrm>
                <a:off x="845127" y="1504950"/>
                <a:ext cx="10515600" cy="3393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Il </a:t>
                </a:r>
                <a:r>
                  <a:rPr lang="it-IT" dirty="0" err="1"/>
                  <a:t>bagging</a:t>
                </a:r>
                <a:r>
                  <a:rPr lang="it-IT" dirty="0"/>
                  <a:t> è un metodo di </a:t>
                </a:r>
                <a:r>
                  <a:rPr lang="it-IT" b="1" dirty="0"/>
                  <a:t>ensemble</a:t>
                </a:r>
                <a:r>
                  <a:rPr lang="it-IT" dirty="0"/>
                  <a:t>, ovvero produce le sue predizioni combinando più modelli. Viene utilizzato quando il modello ha problemi di </a:t>
                </a:r>
                <a:r>
                  <a:rPr lang="it-IT" b="1" dirty="0" err="1"/>
                  <a:t>overfitting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Da un singolo training 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it-IT" dirty="0"/>
                  <a:t> composto da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dirty="0"/>
                  <a:t> campioni vengono prodotti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training set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di cardinalità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scegliendo casualmente gli elementi da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it-IT" dirty="0"/>
                  <a:t> con rimpiazzo.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Vengono prodotte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it-IT" b="1" dirty="0"/>
                  <a:t> ipotesi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addestrando l’algoritmo sui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differenti training set.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L’ipotesi finale è tale che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7E8FF85-6CB7-41CF-8BD3-EE771261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04950"/>
                <a:ext cx="10515600" cy="3393365"/>
              </a:xfrm>
              <a:prstGeom prst="rect">
                <a:avLst/>
              </a:prstGeom>
              <a:blipFill>
                <a:blip r:embed="rId2"/>
                <a:stretch>
                  <a:fillRect l="-406" t="-1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526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6689F-AF90-4DC8-84B8-164F68A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50EAD5-C119-4C8F-8CA1-FF99514BF2E8}"/>
                  </a:ext>
                </a:extLst>
              </p:cNvPr>
              <p:cNvSpPr txBox="1"/>
              <p:nvPr/>
            </p:nvSpPr>
            <p:spPr>
              <a:xfrm>
                <a:off x="845125" y="1533525"/>
                <a:ext cx="10515601" cy="406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La tecnica del </a:t>
                </a:r>
                <a:r>
                  <a:rPr lang="it-IT" dirty="0" err="1"/>
                  <a:t>bagging</a:t>
                </a:r>
                <a:r>
                  <a:rPr lang="it-IT" dirty="0"/>
                  <a:t> applicata ai </a:t>
                </a:r>
                <a:r>
                  <a:rPr lang="it-IT" dirty="0" err="1"/>
                  <a:t>decision</a:t>
                </a:r>
                <a:r>
                  <a:rPr lang="it-IT" dirty="0"/>
                  <a:t> </a:t>
                </a:r>
                <a:r>
                  <a:rPr lang="it-IT" dirty="0" err="1"/>
                  <a:t>trees</a:t>
                </a:r>
                <a:r>
                  <a:rPr lang="it-IT" dirty="0"/>
                  <a:t> produce un algoritmo molto potente chiamato </a:t>
                </a:r>
                <a:r>
                  <a:rPr lang="it-IT" b="1" dirty="0"/>
                  <a:t>random </a:t>
                </a:r>
                <a:r>
                  <a:rPr lang="it-IT" b="1" dirty="0" err="1"/>
                  <a:t>forest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Per aumentare la variabilità degli alberi oltre al </a:t>
                </a:r>
                <a:r>
                  <a:rPr lang="it-IT" dirty="0" err="1"/>
                  <a:t>bagging</a:t>
                </a:r>
                <a:r>
                  <a:rPr lang="it-IT" dirty="0"/>
                  <a:t> nel random </a:t>
                </a:r>
                <a:r>
                  <a:rPr lang="it-IT" dirty="0" err="1"/>
                  <a:t>forest</a:t>
                </a:r>
                <a:r>
                  <a:rPr lang="it-IT" dirty="0"/>
                  <a:t> viene introdotta un’altra componente di </a:t>
                </a:r>
                <a:r>
                  <a:rPr lang="it-IT" dirty="0" err="1"/>
                  <a:t>stocasticità</a:t>
                </a:r>
                <a:r>
                  <a:rPr lang="it-IT" dirty="0"/>
                  <a:t>. Se le features sono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, per ogni split vengono </a:t>
                </a:r>
                <a:r>
                  <a:rPr lang="it-IT" b="1" dirty="0"/>
                  <a:t>selezionate casualmente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it-IT" b="1" dirty="0"/>
                  <a:t> feature</a:t>
                </a:r>
                <a:r>
                  <a:rPr lang="it-IT" dirty="0"/>
                  <a:t> e lo split viene effettuato su una di esse.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Il random </a:t>
                </a:r>
                <a:r>
                  <a:rPr lang="it-IT" dirty="0" err="1"/>
                  <a:t>forest</a:t>
                </a:r>
                <a:r>
                  <a:rPr lang="it-IT" dirty="0"/>
                  <a:t> ha due </a:t>
                </a:r>
                <a:r>
                  <a:rPr lang="it-IT" b="1" dirty="0" err="1"/>
                  <a:t>iperparametri</a:t>
                </a:r>
                <a:r>
                  <a:rPr lang="it-IT" dirty="0"/>
                  <a:t>: il numero di alberi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e il numero di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da selezionare per ogni taglio. Maggiore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, migliori sono i risultati. Per quanto riguarda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molto spesso sono utilizzati i seguenti valori di default: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r>
                  <a:rPr lang="it-IT" dirty="0"/>
                  <a:t>  per la classificazione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it-IT" dirty="0"/>
                  <a:t>  per la regressione.</a:t>
                </a:r>
              </a:p>
              <a:p>
                <a:pPr lvl="1"/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dirty="0"/>
                  <a:t>Il random </a:t>
                </a:r>
                <a:r>
                  <a:rPr lang="it-IT" dirty="0" err="1"/>
                  <a:t>forest</a:t>
                </a:r>
                <a:r>
                  <a:rPr lang="it-IT" dirty="0"/>
                  <a:t> non richiede la normalizzazione dei dati.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50EAD5-C119-4C8F-8CA1-FF99514B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5" y="1533525"/>
                <a:ext cx="10515601" cy="4066883"/>
              </a:xfrm>
              <a:prstGeom prst="rect">
                <a:avLst/>
              </a:prstGeom>
              <a:blipFill>
                <a:blip r:embed="rId2"/>
                <a:stretch>
                  <a:fillRect l="-406" t="-900" b="-14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399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56324-B66F-4A3F-A153-F8344C67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3074" name="Picture 2" descr="Risultati immagini per decision tree and random forest">
            <a:extLst>
              <a:ext uri="{FF2B5EF4-FFF2-40B4-BE49-F238E27FC236}">
                <a16:creationId xmlns:a16="http://schemas.microsoft.com/office/drawing/2014/main" id="{439CB5A3-281B-4816-879F-DAFDCEE19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0733"/>
          <a:stretch/>
        </p:blipFill>
        <p:spPr bwMode="auto">
          <a:xfrm>
            <a:off x="3518604" y="3429000"/>
            <a:ext cx="5168646" cy="30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decision tree and random forest">
            <a:extLst>
              <a:ext uri="{FF2B5EF4-FFF2-40B4-BE49-F238E27FC236}">
                <a16:creationId xmlns:a16="http://schemas.microsoft.com/office/drawing/2014/main" id="{88697B96-47FC-4270-9793-B39AE3B5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50" y="1262063"/>
            <a:ext cx="5396299" cy="19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63D2A-7ACE-4D02-83AD-9A6D10579CA0}"/>
              </a:ext>
            </a:extLst>
          </p:cNvPr>
          <p:cNvSpPr txBox="1"/>
          <p:nvPr/>
        </p:nvSpPr>
        <p:spPr>
          <a:xfrm>
            <a:off x="400050" y="2066717"/>
            <a:ext cx="286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 e classificazione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EF6C43-7A72-422A-B21F-D0560C03BA19}"/>
              </a:ext>
            </a:extLst>
          </p:cNvPr>
          <p:cNvSpPr txBox="1"/>
          <p:nvPr/>
        </p:nvSpPr>
        <p:spPr>
          <a:xfrm>
            <a:off x="533401" y="4798010"/>
            <a:ext cx="286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 e regressione</a:t>
            </a:r>
          </a:p>
        </p:txBody>
      </p:sp>
    </p:spTree>
    <p:extLst>
      <p:ext uri="{BB962C8B-B14F-4D97-AF65-F5344CB8AC3E}">
        <p14:creationId xmlns:p14="http://schemas.microsoft.com/office/powerpoint/2010/main" val="20854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CABD1-4C8D-4037-B4CF-37E5AFD7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spazi di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F687BA1-9D66-4D68-B392-AF97254418C0}"/>
                  </a:ext>
                </a:extLst>
              </p:cNvPr>
              <p:cNvSpPr txBox="1"/>
              <p:nvPr/>
            </p:nvSpPr>
            <p:spPr>
              <a:xfrm>
                <a:off x="845127" y="1585732"/>
                <a:ext cx="10515600" cy="500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Chiamiamo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dirty="0"/>
                  <a:t> vettore delle features. Ogni elemento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è una </a:t>
                </a:r>
                <a:r>
                  <a:rPr lang="it-IT" b="1" dirty="0"/>
                  <a:t>feature</a:t>
                </a:r>
                <a:r>
                  <a:rPr lang="it-IT" dirty="0"/>
                  <a:t> dell’i-esimo campione.</a:t>
                </a:r>
              </a:p>
              <a:p>
                <a:r>
                  <a:rPr lang="it-IT" dirty="0"/>
                  <a:t>Esempi: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b="1" dirty="0"/>
                  <a:t>Documento di testo</a:t>
                </a:r>
                <a:r>
                  <a:rPr lang="it-IT" dirty="0"/>
                  <a:t>. Consideriamo un documento in lingua italiana. Una sua possibile rappresentazione è la </a:t>
                </a:r>
                <a:r>
                  <a:rPr lang="it-IT" b="1" dirty="0" err="1"/>
                  <a:t>Bag</a:t>
                </a:r>
                <a:r>
                  <a:rPr lang="it-IT" b="1" dirty="0"/>
                  <a:t> Of Words (BOW)</a:t>
                </a:r>
                <a:r>
                  <a:rPr lang="it-IT" dirty="0"/>
                  <a:t>. Si costruisce un </a:t>
                </a:r>
                <a:r>
                  <a:rPr lang="it-IT" b="1" dirty="0"/>
                  <a:t>dizionario</a:t>
                </a:r>
                <a:r>
                  <a:rPr lang="it-IT" dirty="0"/>
                  <a:t>, che è una lista ordinata contenente le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t-IT" b="1" dirty="0"/>
                  <a:t> parole</a:t>
                </a:r>
                <a:r>
                  <a:rPr lang="it-IT" dirty="0"/>
                  <a:t> che vogliamo prendere in considerazione (ad esempio le </a:t>
                </a:r>
                <a:r>
                  <a:rPr lang="it-IT" b="1" dirty="0"/>
                  <a:t>più frequenti </a:t>
                </a:r>
                <a:r>
                  <a:rPr lang="it-IT" dirty="0"/>
                  <a:t>nel dataset). Ogni documento viene rappresentato da un vettore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elementi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in cui l’elemento i-esimo vale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se la i-esima parola del dizionario compare nel documento con frequenza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. Una variante di BOW prevede che l’elemento i-esimo del vettore valga 1 se la i-esima parola del dizionario è presente nel documento, altrimenti 0.</a:t>
                </a:r>
                <a:br>
                  <a:rPr lang="it-IT" dirty="0"/>
                </a:br>
                <a:r>
                  <a:rPr lang="it-IT" dirty="0"/>
                  <a:t>Nella rappresentazione BOW l’ordine delle parole viene trascurato. Ad ogni parola del dizionario corrisponde una feature.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it-IT" b="1" dirty="0"/>
                  <a:t>Immagine</a:t>
                </a:r>
                <a:r>
                  <a:rPr lang="it-IT" dirty="0"/>
                  <a:t>. Il modo più semplice per rappresentare un’immagine è attraverso un vettore che descrive i suoi pixel. In questo caso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in cui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b="1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dirty="0"/>
                  <a:t>rappresentano rispettivamente la componente rossa, verde e blu del pixel j-esimo. Ad esempio un’immagine con </a:t>
                </a:r>
                <a:r>
                  <a:rPr lang="it-IT" b="1" dirty="0"/>
                  <a:t>12 megapixel</a:t>
                </a:r>
                <a:r>
                  <a:rPr lang="it-IT" dirty="0"/>
                  <a:t> è rappresentata da un vettore con </a:t>
                </a:r>
                <a:r>
                  <a:rPr lang="it-IT" b="1" dirty="0"/>
                  <a:t>36 milioni</a:t>
                </a:r>
                <a:r>
                  <a:rPr lang="it-IT" dirty="0"/>
                  <a:t> di feature.</a:t>
                </a:r>
                <a:endParaRPr lang="it-IT" b="1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F687BA1-9D66-4D68-B392-AF972544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85732"/>
                <a:ext cx="10515600" cy="5008038"/>
              </a:xfrm>
              <a:prstGeom prst="rect">
                <a:avLst/>
              </a:prstGeom>
              <a:blipFill>
                <a:blip r:embed="rId2"/>
                <a:stretch>
                  <a:fillRect l="-522" t="-608" r="-696" b="-9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5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E05B9-AD3E-46BD-A368-CD0D0B74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di costo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187467B-19DE-4F80-9637-65A89BB1331F}"/>
                  </a:ext>
                </a:extLst>
              </p:cNvPr>
              <p:cNvSpPr txBox="1"/>
              <p:nvPr/>
            </p:nvSpPr>
            <p:spPr>
              <a:xfrm>
                <a:off x="831273" y="1296093"/>
                <a:ext cx="10529454" cy="556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Molti algoritmi di machine learning prevedono la minimizzazione di una </a:t>
                </a:r>
                <a:r>
                  <a:rPr lang="it-IT" b="1" dirty="0"/>
                  <a:t>funzione di costo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La funzione di costo misura </a:t>
                </a:r>
                <a:r>
                  <a:rPr lang="it-IT" b="1" dirty="0"/>
                  <a:t>l’errore</a:t>
                </a:r>
                <a:r>
                  <a:rPr lang="it-IT" dirty="0"/>
                  <a:t> che una certa funzione di ipotesi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 compie nel prevedere le label degli elementi del training set. Maggiore è il costo, peggiore è l’ipotesi. Molto spesso la funzione di costo viene </a:t>
                </a:r>
                <a:r>
                  <a:rPr lang="it-IT" b="1" dirty="0"/>
                  <a:t>normalizzata</a:t>
                </a:r>
                <a:r>
                  <a:rPr lang="it-IT" dirty="0"/>
                  <a:t> con il numero di elementi del training set, cosicché il suo valore può essere interpretato come </a:t>
                </a:r>
                <a:r>
                  <a:rPr lang="it-IT" b="1" dirty="0"/>
                  <a:t>l’errore medio</a:t>
                </a:r>
                <a:r>
                  <a:rPr lang="it-IT" dirty="0"/>
                  <a:t> che viene commesso sugli elementi del training set.</a:t>
                </a:r>
                <a:endParaRPr lang="it-IT" b="1" dirty="0"/>
              </a:p>
              <a:p>
                <a:pPr algn="ctr"/>
                <a:r>
                  <a:rPr lang="it-IT" sz="2800" b="1" dirty="0"/>
                  <a:t>Esempi</a:t>
                </a:r>
              </a:p>
              <a:p>
                <a:endParaRPr lang="it-IT" b="1" dirty="0"/>
              </a:p>
              <a:p>
                <a:r>
                  <a:rPr lang="it-IT" b="1" dirty="0"/>
                  <a:t>Zero-one </a:t>
                </a:r>
                <a:r>
                  <a:rPr lang="it-IT" b="1" dirty="0" err="1"/>
                  <a:t>loss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𝑎𝑙𝑡𝑟𝑖𝑚𝑒𝑛𝑡𝑖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r>
                  <a:rPr lang="it-IT" b="1" dirty="0" err="1"/>
                  <a:t>Squared</a:t>
                </a:r>
                <a:r>
                  <a:rPr lang="it-IT" b="1" dirty="0"/>
                  <a:t> </a:t>
                </a:r>
                <a:r>
                  <a:rPr lang="it-IT" b="1" dirty="0" err="1"/>
                  <a:t>loss</a:t>
                </a:r>
                <a:r>
                  <a:rPr lang="it-IT" b="1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b="1" dirty="0"/>
              </a:p>
              <a:p>
                <a:r>
                  <a:rPr lang="it-IT" b="1" dirty="0"/>
                  <a:t>Absolute </a:t>
                </a:r>
                <a:r>
                  <a:rPr lang="it-IT" b="1" dirty="0" err="1"/>
                  <a:t>loss</a:t>
                </a:r>
                <a:r>
                  <a:rPr lang="it-IT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187467B-19DE-4F80-9637-65A89BB1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296093"/>
                <a:ext cx="10529454" cy="5561907"/>
              </a:xfrm>
              <a:prstGeom prst="rect">
                <a:avLst/>
              </a:prstGeom>
              <a:blipFill>
                <a:blip r:embed="rId3"/>
                <a:stretch>
                  <a:fillRect l="-463" t="-6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6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28FF4-1F57-41B0-BDCF-1BC760B4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 della generalizzazione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F54E017-AB47-44A8-8382-B886673D6673}"/>
                  </a:ext>
                </a:extLst>
              </p:cNvPr>
              <p:cNvSpPr txBox="1"/>
              <p:nvPr/>
            </p:nvSpPr>
            <p:spPr>
              <a:xfrm>
                <a:off x="831273" y="1562582"/>
                <a:ext cx="10529454" cy="306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Nella fase di addestramento cerchiamo </a:t>
                </a:r>
                <a:r>
                  <a:rPr lang="it-IT" b="1" dirty="0"/>
                  <a:t>l’ipotesi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dirty="0"/>
                  <a:t> che </a:t>
                </a:r>
                <a:r>
                  <a:rPr lang="it-IT" b="1" dirty="0"/>
                  <a:t>minimizza</a:t>
                </a:r>
                <a:r>
                  <a:rPr lang="it-IT" dirty="0"/>
                  <a:t> la funzione di costo: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it-IT" b="1" i="0" smtClean="0">
                                  <a:latin typeface="Cambria Math" panose="02040503050406030204" pitchFamily="18" charset="0"/>
                                </a:rPr>
                                <m:t>𝐚𝐫𝐠𝐦𝐢𝐧</m:t>
                              </m:r>
                            </m:e>
                            <m:lim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lim>
                          </m:limLow>
                        </m:fNam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Ma un costo basso sul training set non garantisce che l’ipotesi sia buona. Consideriamo l’ipotesi seguente: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𝒂𝒍𝒕𝒓𝒊𝒎𝒆𝒏𝒕𝒊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Questa ipotesi ha un tasso di errore dello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it-IT" dirty="0"/>
                  <a:t> sul training set ma è chiaramente una cattiva ipotesi!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F54E017-AB47-44A8-8382-B886673D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562582"/>
                <a:ext cx="10529454" cy="3060068"/>
              </a:xfrm>
              <a:prstGeom prst="rect">
                <a:avLst/>
              </a:prstGeom>
              <a:blipFill>
                <a:blip r:embed="rId2"/>
                <a:stretch>
                  <a:fillRect l="-463" t="-996" b="-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926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6988</TotalTime>
  <Words>4031</Words>
  <Application>Microsoft Office PowerPoint</Application>
  <PresentationFormat>Widescreen</PresentationFormat>
  <Paragraphs>478</Paragraphs>
  <Slides>63</Slides>
  <Notes>8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1_HDOfficeLightV0</vt:lpstr>
      <vt:lpstr>Machine learning</vt:lpstr>
      <vt:lpstr>Machine learning</vt:lpstr>
      <vt:lpstr>Tipi di machine learning</vt:lpstr>
      <vt:lpstr>Branche</vt:lpstr>
      <vt:lpstr>Supervised learning</vt:lpstr>
      <vt:lpstr>Esempi di spazi di label</vt:lpstr>
      <vt:lpstr>Esempi di spazi di features</vt:lpstr>
      <vt:lpstr>Funzione di costo</vt:lpstr>
      <vt:lpstr>Il problema della generalizzazione</vt:lpstr>
      <vt:lpstr>Underfitting e Overfitting</vt:lpstr>
      <vt:lpstr>Training, validation e test set</vt:lpstr>
      <vt:lpstr>K-fold cross-validation</vt:lpstr>
      <vt:lpstr>K-fold cross-validation</vt:lpstr>
      <vt:lpstr>K-fold cross-validation</vt:lpstr>
      <vt:lpstr>Regressione lineare</vt:lpstr>
      <vt:lpstr>Regressione lineare</vt:lpstr>
      <vt:lpstr>Ordinary least squares (OLS)</vt:lpstr>
      <vt:lpstr>Notazione matriciale</vt:lpstr>
      <vt:lpstr>Equazioni normali</vt:lpstr>
      <vt:lpstr>Metodo dei minimi quadrati, interpretazione probabilistica</vt:lpstr>
      <vt:lpstr>Regressione polinomiale</vt:lpstr>
      <vt:lpstr>Regolarizzazione</vt:lpstr>
      <vt:lpstr>Regressione logistica</vt:lpstr>
      <vt:lpstr>Classificazione binaria</vt:lpstr>
      <vt:lpstr>Classificazione con regressione lineare</vt:lpstr>
      <vt:lpstr>Classificazione con regressione lineare</vt:lpstr>
      <vt:lpstr>La funzione logistica (sigmoide)</vt:lpstr>
      <vt:lpstr>Classificatore logistico</vt:lpstr>
      <vt:lpstr>Cost function</vt:lpstr>
      <vt:lpstr>One versus all</vt:lpstr>
      <vt:lpstr>Decomposizione dell’errore atteso sul test set</vt:lpstr>
      <vt:lpstr>Decomposizione dell’errore</vt:lpstr>
      <vt:lpstr>Decomposizione dell’errore atteso sul test set</vt:lpstr>
      <vt:lpstr>Variance, bias e noise</vt:lpstr>
      <vt:lpstr>Bilanciamento bias-variance</vt:lpstr>
      <vt:lpstr>Naive Bayes</vt:lpstr>
      <vt:lpstr>Teorema di Bayes</vt:lpstr>
      <vt:lpstr>Naive Bayes</vt:lpstr>
      <vt:lpstr>Naive Bayes</vt:lpstr>
      <vt:lpstr>Variabili categoriche</vt:lpstr>
      <vt:lpstr>Variabili multinomiali</vt:lpstr>
      <vt:lpstr>Variabili continue</vt:lpstr>
      <vt:lpstr>Support Vector Machine</vt:lpstr>
      <vt:lpstr>Hard margin SVM</vt:lpstr>
      <vt:lpstr>Margine</vt:lpstr>
      <vt:lpstr>Massimo margine</vt:lpstr>
      <vt:lpstr>Massimo margine</vt:lpstr>
      <vt:lpstr>Soft margin SVM</vt:lpstr>
      <vt:lpstr>Soft margin SVM</vt:lpstr>
      <vt:lpstr>Kernels</vt:lpstr>
      <vt:lpstr>Il metodo dei kernel</vt:lpstr>
      <vt:lpstr>Il metodo dei kernel</vt:lpstr>
      <vt:lpstr>Prodotto scalare</vt:lpstr>
      <vt:lpstr>Funzioni kernel</vt:lpstr>
      <vt:lpstr>Decision trees</vt:lpstr>
      <vt:lpstr>Gini impurity</vt:lpstr>
      <vt:lpstr>Entropia</vt:lpstr>
      <vt:lpstr>Regressione</vt:lpstr>
      <vt:lpstr>Algoritmo</vt:lpstr>
      <vt:lpstr>Overfitting</vt:lpstr>
      <vt:lpstr>Bagging</vt:lpstr>
      <vt:lpstr>Random forest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Mercuri</dc:creator>
  <cp:lastModifiedBy>Andrea Mercuri</cp:lastModifiedBy>
  <cp:revision>334</cp:revision>
  <dcterms:created xsi:type="dcterms:W3CDTF">2019-05-15T08:26:56Z</dcterms:created>
  <dcterms:modified xsi:type="dcterms:W3CDTF">2020-06-15T13:38:21Z</dcterms:modified>
</cp:coreProperties>
</file>