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8" r:id="rId4"/>
    <p:sldId id="268" r:id="rId5"/>
    <p:sldId id="299" r:id="rId6"/>
    <p:sldId id="269" r:id="rId7"/>
    <p:sldId id="270" r:id="rId8"/>
    <p:sldId id="272" r:id="rId9"/>
    <p:sldId id="271" r:id="rId10"/>
    <p:sldId id="273" r:id="rId11"/>
    <p:sldId id="274" r:id="rId12"/>
    <p:sldId id="275" r:id="rId13"/>
    <p:sldId id="300" r:id="rId14"/>
    <p:sldId id="277" r:id="rId15"/>
    <p:sldId id="260" r:id="rId16"/>
    <p:sldId id="279" r:id="rId17"/>
    <p:sldId id="278" r:id="rId18"/>
    <p:sldId id="280" r:id="rId19"/>
    <p:sldId id="281" r:id="rId20"/>
    <p:sldId id="282" r:id="rId21"/>
    <p:sldId id="283" r:id="rId22"/>
    <p:sldId id="287" r:id="rId23"/>
    <p:sldId id="286" r:id="rId24"/>
    <p:sldId id="301" r:id="rId25"/>
    <p:sldId id="288" r:id="rId26"/>
    <p:sldId id="289" r:id="rId27"/>
    <p:sldId id="262" r:id="rId28"/>
    <p:sldId id="290" r:id="rId29"/>
    <p:sldId id="291" r:id="rId30"/>
    <p:sldId id="292" r:id="rId31"/>
    <p:sldId id="293" r:id="rId32"/>
    <p:sldId id="294" r:id="rId33"/>
    <p:sldId id="295"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0FB5-4417-4521-84CC-85B70347C6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A62CC0-09DA-4985-9E1B-D3C1491F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79D0F5-53DF-421A-8322-FDDBC62F5752}"/>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5" name="Footer Placeholder 4">
            <a:extLst>
              <a:ext uri="{FF2B5EF4-FFF2-40B4-BE49-F238E27FC236}">
                <a16:creationId xmlns:a16="http://schemas.microsoft.com/office/drawing/2014/main" id="{A17C19EB-B405-4A0A-B684-6D28205284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2B15D-FB26-4BE1-A239-CB104295D374}"/>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318013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5F3B-90F5-4271-B021-4EF7D07173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D29859-B504-44A6-8B21-F4A1D8F00C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A7582-2FC3-4284-812A-23D7DC8BE8E0}"/>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5" name="Footer Placeholder 4">
            <a:extLst>
              <a:ext uri="{FF2B5EF4-FFF2-40B4-BE49-F238E27FC236}">
                <a16:creationId xmlns:a16="http://schemas.microsoft.com/office/drawing/2014/main" id="{7C209008-EDD6-43FC-B106-975F48DD6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23B51-EEFC-47D8-8CB5-F5E15E36A196}"/>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194490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C24C26-C355-4E27-AB72-DCF47C7D82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13CE57-5656-4562-A24D-1210C4B492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E0F859-CE4E-40E7-BB1F-61A9F9C51667}"/>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5" name="Footer Placeholder 4">
            <a:extLst>
              <a:ext uri="{FF2B5EF4-FFF2-40B4-BE49-F238E27FC236}">
                <a16:creationId xmlns:a16="http://schemas.microsoft.com/office/drawing/2014/main" id="{DFD066D4-0DF3-4D2F-BA55-FEADDC2EC9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7DA1BF-9C99-48E8-AE4B-DF08B472F075}"/>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190987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2B84-C935-4E68-A71B-88BDD721D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53993F-661F-4FD3-A5B0-1F9086CEC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96F2D9-286F-45B4-91B1-A68DB580B0E4}"/>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5" name="Footer Placeholder 4">
            <a:extLst>
              <a:ext uri="{FF2B5EF4-FFF2-40B4-BE49-F238E27FC236}">
                <a16:creationId xmlns:a16="http://schemas.microsoft.com/office/drawing/2014/main" id="{8DCBEF7C-BE37-4C52-9749-A1DA5D279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D7E9A-DB86-489E-B2CD-754E33712997}"/>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305245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1C25-452B-46C0-88BA-D070217688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3766B2-5A55-4288-B781-20E555274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9F4D4-15A7-490F-A957-7CE7DDE77F64}"/>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5" name="Footer Placeholder 4">
            <a:extLst>
              <a:ext uri="{FF2B5EF4-FFF2-40B4-BE49-F238E27FC236}">
                <a16:creationId xmlns:a16="http://schemas.microsoft.com/office/drawing/2014/main" id="{976ED943-E1E7-4282-BB0D-419A99EBB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4D33E-4F60-4D09-A873-E5FE1FEE3ABE}"/>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14441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FE44-5743-488B-9190-E7ABBD3670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065EEB-DBC1-4F65-BD00-A709EAC8F6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54CFB6-6104-41EA-9EFC-B63FE7419F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D6EB95-440F-4E79-AC8D-0EFAB54A4AE1}"/>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6" name="Footer Placeholder 5">
            <a:extLst>
              <a:ext uri="{FF2B5EF4-FFF2-40B4-BE49-F238E27FC236}">
                <a16:creationId xmlns:a16="http://schemas.microsoft.com/office/drawing/2014/main" id="{598B0AC9-052D-49D0-B562-22DE13A3CD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DC68A-764C-468F-82F7-6208AF1C2FD0}"/>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29783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EDFD-EDCC-4E1E-A22E-AD5360855C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909587-0B75-4137-B7E1-E8A647564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D65E54-5B11-4C6A-A99B-FCE550C862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744B59-0550-4EE9-9053-BFBBB8697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9A0B97-F21E-42D9-B5DE-507CE1416F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AAF70F-1687-4D29-A252-A0ADAA119DF2}"/>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8" name="Footer Placeholder 7">
            <a:extLst>
              <a:ext uri="{FF2B5EF4-FFF2-40B4-BE49-F238E27FC236}">
                <a16:creationId xmlns:a16="http://schemas.microsoft.com/office/drawing/2014/main" id="{87291752-07D7-4739-8E15-673503F8DB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3B86C5-D676-4299-B998-1116A5D96A66}"/>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260039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4D5C-6D81-4B73-A114-78BA03CF3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0B8049-33BF-4314-863D-79FCC821ACA1}"/>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4" name="Footer Placeholder 3">
            <a:extLst>
              <a:ext uri="{FF2B5EF4-FFF2-40B4-BE49-F238E27FC236}">
                <a16:creationId xmlns:a16="http://schemas.microsoft.com/office/drawing/2014/main" id="{687F20C1-9162-4F07-A762-9E7412148F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B883F2-160A-4FD7-B356-C4C7E34CD427}"/>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189957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2B98-962F-4E6E-8844-52DC70C108F3}"/>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3" name="Footer Placeholder 2">
            <a:extLst>
              <a:ext uri="{FF2B5EF4-FFF2-40B4-BE49-F238E27FC236}">
                <a16:creationId xmlns:a16="http://schemas.microsoft.com/office/drawing/2014/main" id="{69B6CB04-B064-45C8-BEFC-1F0A45BEB3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48E932-A84E-4E51-BB6F-53FCC7488142}"/>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21420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4791-0769-4F96-A80B-840583319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80BC27-2AF2-4BF7-AB90-86ED7B187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83B400-68DD-4D8C-AB4D-6F9423245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EE035C-7FC2-4082-B780-BAEE95ACA82C}"/>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6" name="Footer Placeholder 5">
            <a:extLst>
              <a:ext uri="{FF2B5EF4-FFF2-40B4-BE49-F238E27FC236}">
                <a16:creationId xmlns:a16="http://schemas.microsoft.com/office/drawing/2014/main" id="{D743E4E1-2062-4450-8BD7-0F06174C3B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293EA-E73A-4B2B-98D2-4D633906F7AA}"/>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139338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C0F6-1448-4B01-B9E4-20533176D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7C7E8F-759A-4C65-9301-7425C2408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FD4084-70E3-47F2-8F3B-12AFAFAA5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CCC45-22F3-4826-A020-E80C9ABB66D8}"/>
              </a:ext>
            </a:extLst>
          </p:cNvPr>
          <p:cNvSpPr>
            <a:spLocks noGrp="1"/>
          </p:cNvSpPr>
          <p:nvPr>
            <p:ph type="dt" sz="half" idx="10"/>
          </p:nvPr>
        </p:nvSpPr>
        <p:spPr/>
        <p:txBody>
          <a:bodyPr/>
          <a:lstStyle/>
          <a:p>
            <a:fld id="{C7D1958E-6574-444A-AA20-D5A62E0A637F}" type="datetimeFigureOut">
              <a:rPr lang="en-IN" smtClean="0"/>
              <a:t>26-09-2022</a:t>
            </a:fld>
            <a:endParaRPr lang="en-IN"/>
          </a:p>
        </p:txBody>
      </p:sp>
      <p:sp>
        <p:nvSpPr>
          <p:cNvPr id="6" name="Footer Placeholder 5">
            <a:extLst>
              <a:ext uri="{FF2B5EF4-FFF2-40B4-BE49-F238E27FC236}">
                <a16:creationId xmlns:a16="http://schemas.microsoft.com/office/drawing/2014/main" id="{D5402CE0-92D2-4005-ABCB-4D616A16D9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D4910C-0BB1-4B97-970F-E8693499C5E2}"/>
              </a:ext>
            </a:extLst>
          </p:cNvPr>
          <p:cNvSpPr>
            <a:spLocks noGrp="1"/>
          </p:cNvSpPr>
          <p:nvPr>
            <p:ph type="sldNum" sz="quarter" idx="12"/>
          </p:nvPr>
        </p:nvSpPr>
        <p:spPr/>
        <p:txBody>
          <a:bodyPr/>
          <a:lstStyle/>
          <a:p>
            <a:fld id="{4C94D309-73AB-4DCC-B42F-55920D6F92B7}" type="slidenum">
              <a:rPr lang="en-IN" smtClean="0"/>
              <a:t>‹#›</a:t>
            </a:fld>
            <a:endParaRPr lang="en-IN"/>
          </a:p>
        </p:txBody>
      </p:sp>
    </p:spTree>
    <p:extLst>
      <p:ext uri="{BB962C8B-B14F-4D97-AF65-F5344CB8AC3E}">
        <p14:creationId xmlns:p14="http://schemas.microsoft.com/office/powerpoint/2010/main" val="89653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45DA92-AC76-4EDC-BE14-66415E7C9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D2BF5A-EC33-4FBC-91DE-8FC876EECF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33E233-1748-4419-9D46-0CF4377084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1958E-6574-444A-AA20-D5A62E0A637F}" type="datetimeFigureOut">
              <a:rPr lang="en-IN" smtClean="0"/>
              <a:t>26-09-2022</a:t>
            </a:fld>
            <a:endParaRPr lang="en-IN"/>
          </a:p>
        </p:txBody>
      </p:sp>
      <p:sp>
        <p:nvSpPr>
          <p:cNvPr id="5" name="Footer Placeholder 4">
            <a:extLst>
              <a:ext uri="{FF2B5EF4-FFF2-40B4-BE49-F238E27FC236}">
                <a16:creationId xmlns:a16="http://schemas.microsoft.com/office/drawing/2014/main" id="{74C7E319-310D-42A4-B803-A5D797787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ACFF50-02CD-41D1-8840-22E46B4DD0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4D309-73AB-4DCC-B42F-55920D6F92B7}" type="slidenum">
              <a:rPr lang="en-IN" smtClean="0"/>
              <a:t>‹#›</a:t>
            </a:fld>
            <a:endParaRPr lang="en-IN"/>
          </a:p>
        </p:txBody>
      </p:sp>
    </p:spTree>
    <p:extLst>
      <p:ext uri="{BB962C8B-B14F-4D97-AF65-F5344CB8AC3E}">
        <p14:creationId xmlns:p14="http://schemas.microsoft.com/office/powerpoint/2010/main" val="3940595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0A1B-4B39-4037-B263-3C26585A863C}"/>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229A8398-F35B-4990-9789-716074E6C039}"/>
              </a:ext>
            </a:extLst>
          </p:cNvPr>
          <p:cNvPicPr>
            <a:picLocks noGrp="1" noChangeAspect="1"/>
          </p:cNvPicPr>
          <p:nvPr>
            <p:ph idx="1"/>
          </p:nvPr>
        </p:nvPicPr>
        <p:blipFill>
          <a:blip r:embed="rId2"/>
          <a:stretch>
            <a:fillRect/>
          </a:stretch>
        </p:blipFill>
        <p:spPr>
          <a:xfrm>
            <a:off x="2971800" y="2472531"/>
            <a:ext cx="6248400" cy="3057525"/>
          </a:xfrm>
          <a:prstGeom prst="rect">
            <a:avLst/>
          </a:prstGeom>
        </p:spPr>
      </p:pic>
    </p:spTree>
    <p:extLst>
      <p:ext uri="{BB962C8B-B14F-4D97-AF65-F5344CB8AC3E}">
        <p14:creationId xmlns:p14="http://schemas.microsoft.com/office/powerpoint/2010/main" val="38216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B613-EEB6-41CC-A235-4E669A5A6BB7}"/>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55854F7E-6D1D-48F5-8195-2062D1AC5188}"/>
              </a:ext>
            </a:extLst>
          </p:cNvPr>
          <p:cNvPicPr>
            <a:picLocks noGrp="1" noChangeAspect="1"/>
          </p:cNvPicPr>
          <p:nvPr>
            <p:ph idx="1"/>
          </p:nvPr>
        </p:nvPicPr>
        <p:blipFill>
          <a:blip r:embed="rId2"/>
          <a:stretch>
            <a:fillRect/>
          </a:stretch>
        </p:blipFill>
        <p:spPr>
          <a:xfrm>
            <a:off x="0" y="-71021"/>
            <a:ext cx="12192000" cy="6929021"/>
          </a:xfrm>
          <a:prstGeom prst="rect">
            <a:avLst/>
          </a:prstGeom>
        </p:spPr>
      </p:pic>
    </p:spTree>
    <p:extLst>
      <p:ext uri="{BB962C8B-B14F-4D97-AF65-F5344CB8AC3E}">
        <p14:creationId xmlns:p14="http://schemas.microsoft.com/office/powerpoint/2010/main" val="74028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485C-51FE-4E1F-BC61-759ABEFCC2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119443-E922-44D5-9B59-7C24BE5CFF35}"/>
              </a:ext>
            </a:extLst>
          </p:cNvPr>
          <p:cNvSpPr>
            <a:spLocks noGrp="1"/>
          </p:cNvSpPr>
          <p:nvPr>
            <p:ph idx="1"/>
          </p:nvPr>
        </p:nvSpPr>
        <p:spPr/>
        <p:txBody>
          <a:bodyPr>
            <a:normAutofit/>
          </a:bodyPr>
          <a:lstStyle/>
          <a:p>
            <a:pPr algn="l"/>
            <a:r>
              <a:rPr lang="en-US" b="0" i="0" dirty="0">
                <a:solidFill>
                  <a:srgbClr val="29303B"/>
                </a:solidFill>
                <a:effectLst/>
                <a:latin typeface="sf pro text"/>
              </a:rPr>
              <a:t>Once done build your image using the docker built command and specify the docker file as input as well as a tag name for the image.</a:t>
            </a:r>
          </a:p>
          <a:p>
            <a:pPr algn="l"/>
            <a:r>
              <a:rPr lang="en-US" b="0" i="0" dirty="0">
                <a:solidFill>
                  <a:srgbClr val="29303B"/>
                </a:solidFill>
                <a:effectLst/>
                <a:latin typeface="sf pro text"/>
              </a:rPr>
              <a:t>This will create an image locally on your system </a:t>
            </a:r>
          </a:p>
          <a:p>
            <a:endParaRPr lang="en-IN" dirty="0"/>
          </a:p>
        </p:txBody>
      </p:sp>
    </p:spTree>
    <p:extLst>
      <p:ext uri="{BB962C8B-B14F-4D97-AF65-F5344CB8AC3E}">
        <p14:creationId xmlns:p14="http://schemas.microsoft.com/office/powerpoint/2010/main" val="168373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BC3-381D-4B1E-8444-61F13333FE23}"/>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B6B0A550-F31F-4E20-837B-C582E735850C}"/>
              </a:ext>
            </a:extLst>
          </p:cNvPr>
          <p:cNvPicPr>
            <a:picLocks noGrp="1" noChangeAspect="1"/>
          </p:cNvPicPr>
          <p:nvPr>
            <p:ph idx="1"/>
          </p:nvPr>
        </p:nvPicPr>
        <p:blipFill>
          <a:blip r:embed="rId2"/>
          <a:stretch>
            <a:fillRect/>
          </a:stretch>
        </p:blipFill>
        <p:spPr>
          <a:xfrm>
            <a:off x="0" y="62144"/>
            <a:ext cx="12118019" cy="6862439"/>
          </a:xfrm>
          <a:prstGeom prst="rect">
            <a:avLst/>
          </a:prstGeom>
        </p:spPr>
      </p:pic>
    </p:spTree>
    <p:extLst>
      <p:ext uri="{BB962C8B-B14F-4D97-AF65-F5344CB8AC3E}">
        <p14:creationId xmlns:p14="http://schemas.microsoft.com/office/powerpoint/2010/main" val="423962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7E4F-71B8-4C72-8AC0-D00B34CBA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A052A9-349F-447A-9235-21A664534DFA}"/>
              </a:ext>
            </a:extLst>
          </p:cNvPr>
          <p:cNvSpPr>
            <a:spLocks noGrp="1"/>
          </p:cNvSpPr>
          <p:nvPr>
            <p:ph idx="1"/>
          </p:nvPr>
        </p:nvSpPr>
        <p:spPr/>
        <p:txBody>
          <a:bodyPr/>
          <a:lstStyle/>
          <a:p>
            <a:pPr algn="l"/>
            <a:r>
              <a:rPr lang="en-US" b="0" i="0" dirty="0">
                <a:solidFill>
                  <a:srgbClr val="29303B"/>
                </a:solidFill>
                <a:effectLst/>
                <a:latin typeface="sf pro text"/>
              </a:rPr>
              <a:t>to make it available on the public Docker Hub registry</a:t>
            </a:r>
          </a:p>
          <a:p>
            <a:pPr algn="l"/>
            <a:r>
              <a:rPr lang="en-US" b="0" i="0" dirty="0">
                <a:effectLst/>
                <a:latin typeface="sf pro text"/>
              </a:rPr>
              <a:t>run the docker push command and specify the name of the image you just created.</a:t>
            </a:r>
          </a:p>
          <a:p>
            <a:pPr algn="l"/>
            <a:endParaRPr lang="en-US" b="0" i="0" dirty="0">
              <a:effectLst/>
              <a:latin typeface="sf pro text"/>
            </a:endParaRPr>
          </a:p>
          <a:p>
            <a:pPr algn="l"/>
            <a:r>
              <a:rPr lang="en-US" b="0" i="0" dirty="0">
                <a:effectLst/>
                <a:latin typeface="sf pro text"/>
              </a:rPr>
              <a:t>In this case the name of the image is my account name which </a:t>
            </a:r>
            <a:r>
              <a:rPr lang="en-US" dirty="0" err="1">
                <a:latin typeface="sf pro text"/>
              </a:rPr>
              <a:t>dockerid</a:t>
            </a:r>
            <a:r>
              <a:rPr lang="en-US" dirty="0">
                <a:latin typeface="sf pro text"/>
              </a:rPr>
              <a:t> of docker hub </a:t>
            </a:r>
            <a:r>
              <a:rPr lang="en-US" b="0" i="0" dirty="0">
                <a:effectLst/>
                <a:latin typeface="sf pro text"/>
              </a:rPr>
              <a:t>followed by the image name</a:t>
            </a:r>
          </a:p>
          <a:p>
            <a:pPr algn="l"/>
            <a:r>
              <a:rPr lang="en-US" b="0" i="0" dirty="0">
                <a:effectLst/>
                <a:latin typeface="sf pro text"/>
              </a:rPr>
              <a:t>which is my custom app.</a:t>
            </a:r>
          </a:p>
          <a:p>
            <a:endParaRPr lang="en-IN" dirty="0"/>
          </a:p>
        </p:txBody>
      </p:sp>
    </p:spTree>
    <p:extLst>
      <p:ext uri="{BB962C8B-B14F-4D97-AF65-F5344CB8AC3E}">
        <p14:creationId xmlns:p14="http://schemas.microsoft.com/office/powerpoint/2010/main" val="4222274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6667-549E-481A-A35B-6DC1B12365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CE354C-5827-4973-ACC3-AB03773B360B}"/>
              </a:ext>
            </a:extLst>
          </p:cNvPr>
          <p:cNvSpPr>
            <a:spLocks noGrp="1"/>
          </p:cNvSpPr>
          <p:nvPr>
            <p:ph idx="1"/>
          </p:nvPr>
        </p:nvSpPr>
        <p:spPr/>
        <p:txBody>
          <a:bodyPr>
            <a:normAutofit/>
          </a:bodyPr>
          <a:lstStyle/>
          <a:p>
            <a:r>
              <a:rPr lang="en-US" dirty="0"/>
              <a:t>A closer look at that Docker file Docker file is a text file written in a specific format that Docker can understand.  </a:t>
            </a:r>
          </a:p>
          <a:p>
            <a:r>
              <a:rPr lang="en-US" dirty="0"/>
              <a:t>It's in an instruction and arguments format.  </a:t>
            </a:r>
          </a:p>
          <a:p>
            <a:r>
              <a:rPr lang="en-US" dirty="0"/>
              <a:t>For example in this Docker file everything on the left in CAPS is an instruction.  </a:t>
            </a:r>
          </a:p>
          <a:p>
            <a:r>
              <a:rPr lang="en-US" dirty="0"/>
              <a:t>In this case </a:t>
            </a:r>
            <a:r>
              <a:rPr lang="en-US" b="1" dirty="0">
                <a:solidFill>
                  <a:srgbClr val="FF0000"/>
                </a:solidFill>
              </a:rPr>
              <a:t>from run copy </a:t>
            </a:r>
            <a:r>
              <a:rPr lang="en-US" b="1" dirty="0"/>
              <a:t>and</a:t>
            </a:r>
            <a:r>
              <a:rPr lang="en-US" b="1" dirty="0">
                <a:solidFill>
                  <a:srgbClr val="FF0000"/>
                </a:solidFill>
              </a:rPr>
              <a:t> entry point</a:t>
            </a:r>
            <a:r>
              <a:rPr lang="en-US" dirty="0"/>
              <a:t> are all instructions.  Each of these instruct Docker to perform a specific action while creating the image. Everything on the right is an argument to those instructions.  </a:t>
            </a:r>
            <a:endParaRPr lang="en-IN" dirty="0"/>
          </a:p>
        </p:txBody>
      </p:sp>
    </p:spTree>
    <p:extLst>
      <p:ext uri="{BB962C8B-B14F-4D97-AF65-F5344CB8AC3E}">
        <p14:creationId xmlns:p14="http://schemas.microsoft.com/office/powerpoint/2010/main" val="418037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3920-0235-4EDA-91A0-0D8D74AE751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B66FF3C-00D1-4EF1-87FA-27C8CACE6BF2}"/>
              </a:ext>
            </a:extLst>
          </p:cNvPr>
          <p:cNvPicPr>
            <a:picLocks noGrp="1" noChangeAspect="1"/>
          </p:cNvPicPr>
          <p:nvPr>
            <p:ph idx="1"/>
          </p:nvPr>
        </p:nvPicPr>
        <p:blipFill>
          <a:blip r:embed="rId2"/>
          <a:stretch>
            <a:fillRect/>
          </a:stretch>
        </p:blipFill>
        <p:spPr>
          <a:xfrm>
            <a:off x="0" y="26634"/>
            <a:ext cx="12192000" cy="6858000"/>
          </a:xfrm>
          <a:prstGeom prst="rect">
            <a:avLst/>
          </a:prstGeom>
        </p:spPr>
      </p:pic>
    </p:spTree>
    <p:extLst>
      <p:ext uri="{BB962C8B-B14F-4D97-AF65-F5344CB8AC3E}">
        <p14:creationId xmlns:p14="http://schemas.microsoft.com/office/powerpoint/2010/main" val="385906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19FE9-BE4F-4485-BC0B-5BA0896C35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4AC5EE-C08E-4C99-A4A2-EE150111F55D}"/>
              </a:ext>
            </a:extLst>
          </p:cNvPr>
          <p:cNvSpPr>
            <a:spLocks noGrp="1"/>
          </p:cNvSpPr>
          <p:nvPr>
            <p:ph idx="1"/>
          </p:nvPr>
        </p:nvSpPr>
        <p:spPr/>
        <p:txBody>
          <a:bodyPr/>
          <a:lstStyle/>
          <a:p>
            <a:r>
              <a:rPr lang="en-US" dirty="0"/>
              <a:t>The first line from a ubuntu defines what the base OS should be focused container.</a:t>
            </a:r>
          </a:p>
          <a:p>
            <a:r>
              <a:rPr lang="en-US" dirty="0"/>
              <a:t>Every Docker image must be based off of another image.</a:t>
            </a:r>
          </a:p>
          <a:p>
            <a:r>
              <a:rPr lang="en-US" dirty="0"/>
              <a:t>Either an OS or another image that was created before based on an OS.</a:t>
            </a:r>
          </a:p>
          <a:p>
            <a:r>
              <a:rPr lang="en-US" dirty="0"/>
              <a:t>You can find official releases of all operating systems on Docker Hub.</a:t>
            </a:r>
          </a:p>
          <a:p>
            <a:r>
              <a:rPr lang="en-US" dirty="0"/>
              <a:t>It's important to note that all Docker files must start with a from instruction</a:t>
            </a:r>
            <a:endParaRPr lang="en-IN" dirty="0"/>
          </a:p>
        </p:txBody>
      </p:sp>
    </p:spTree>
    <p:extLst>
      <p:ext uri="{BB962C8B-B14F-4D97-AF65-F5344CB8AC3E}">
        <p14:creationId xmlns:p14="http://schemas.microsoft.com/office/powerpoint/2010/main" val="3123344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2B8A-5B0F-4239-8FC7-4205164C647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C56BC47-0A9D-49C8-B9BC-F315ED31EA5C}"/>
              </a:ext>
            </a:extLst>
          </p:cNvPr>
          <p:cNvPicPr>
            <a:picLocks noGrp="1" noChangeAspect="1"/>
          </p:cNvPicPr>
          <p:nvPr>
            <p:ph idx="1"/>
          </p:nvPr>
        </p:nvPicPr>
        <p:blipFill>
          <a:blip r:embed="rId2"/>
          <a:stretch>
            <a:fillRect/>
          </a:stretch>
        </p:blipFill>
        <p:spPr>
          <a:xfrm>
            <a:off x="0" y="0"/>
            <a:ext cx="12109142" cy="6858000"/>
          </a:xfrm>
          <a:prstGeom prst="rect">
            <a:avLst/>
          </a:prstGeom>
        </p:spPr>
      </p:pic>
    </p:spTree>
    <p:extLst>
      <p:ext uri="{BB962C8B-B14F-4D97-AF65-F5344CB8AC3E}">
        <p14:creationId xmlns:p14="http://schemas.microsoft.com/office/powerpoint/2010/main" val="1576684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F45F-9F29-4E2A-AF00-CD991134494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E5D5619-A043-4E05-A710-2C76F05AEB01}"/>
              </a:ext>
            </a:extLst>
          </p:cNvPr>
          <p:cNvPicPr>
            <a:picLocks noGrp="1" noChangeAspect="1"/>
          </p:cNvPicPr>
          <p:nvPr>
            <p:ph idx="1"/>
          </p:nvPr>
        </p:nvPicPr>
        <p:blipFill>
          <a:blip r:embed="rId2"/>
          <a:stretch>
            <a:fillRect/>
          </a:stretch>
        </p:blipFill>
        <p:spPr>
          <a:xfrm>
            <a:off x="2400300" y="2262334"/>
            <a:ext cx="7391400" cy="3495675"/>
          </a:xfrm>
          <a:prstGeom prst="rect">
            <a:avLst/>
          </a:prstGeom>
        </p:spPr>
      </p:pic>
    </p:spTree>
    <p:extLst>
      <p:ext uri="{BB962C8B-B14F-4D97-AF65-F5344CB8AC3E}">
        <p14:creationId xmlns:p14="http://schemas.microsoft.com/office/powerpoint/2010/main" val="266754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6A9E-6326-4700-8C38-0F700C29BE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0A91C1-366C-4A90-B6EE-6108A20AD0D1}"/>
              </a:ext>
            </a:extLst>
          </p:cNvPr>
          <p:cNvSpPr>
            <a:spLocks noGrp="1"/>
          </p:cNvSpPr>
          <p:nvPr>
            <p:ph idx="1"/>
          </p:nvPr>
        </p:nvSpPr>
        <p:spPr/>
        <p:txBody>
          <a:bodyPr>
            <a:normAutofit/>
          </a:bodyPr>
          <a:lstStyle/>
          <a:p>
            <a:r>
              <a:rPr lang="en-US" dirty="0"/>
              <a:t> the run instruction</a:t>
            </a:r>
          </a:p>
          <a:p>
            <a:r>
              <a:rPr lang="en-US" dirty="0"/>
              <a:t>instructs Docker to run a particular command on those base images.</a:t>
            </a:r>
          </a:p>
          <a:p>
            <a:endParaRPr lang="en-US" dirty="0"/>
          </a:p>
          <a:p>
            <a:r>
              <a:rPr lang="en-US" dirty="0"/>
              <a:t>So at this point, Docker runs the apt-get update commands to fetch the updated packages and installs</a:t>
            </a:r>
          </a:p>
          <a:p>
            <a:endParaRPr lang="en-US" dirty="0"/>
          </a:p>
          <a:p>
            <a:r>
              <a:rPr lang="en-US" dirty="0"/>
              <a:t>required dependencies on the image</a:t>
            </a:r>
            <a:endParaRPr lang="en-IN" dirty="0"/>
          </a:p>
        </p:txBody>
      </p:sp>
    </p:spTree>
    <p:extLst>
      <p:ext uri="{BB962C8B-B14F-4D97-AF65-F5344CB8AC3E}">
        <p14:creationId xmlns:p14="http://schemas.microsoft.com/office/powerpoint/2010/main" val="99134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D5BC-AA63-4905-836B-81D8CC7BF9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5444BB-A18B-4715-ABB4-DE80632EE152}"/>
              </a:ext>
            </a:extLst>
          </p:cNvPr>
          <p:cNvSpPr>
            <a:spLocks noGrp="1"/>
          </p:cNvSpPr>
          <p:nvPr>
            <p:ph idx="1"/>
          </p:nvPr>
        </p:nvSpPr>
        <p:spPr/>
        <p:txBody>
          <a:bodyPr>
            <a:normAutofit fontScale="92500" lnSpcReduction="10000"/>
          </a:bodyPr>
          <a:lstStyle/>
          <a:p>
            <a:r>
              <a:rPr lang="en-US" dirty="0"/>
              <a:t>how to create your own image.</a:t>
            </a:r>
          </a:p>
          <a:p>
            <a:endParaRPr lang="en-US" dirty="0"/>
          </a:p>
          <a:p>
            <a:r>
              <a:rPr lang="en-US" dirty="0"/>
              <a:t>Why would you need to create your own image.</a:t>
            </a:r>
          </a:p>
          <a:p>
            <a:endParaRPr lang="en-US" dirty="0"/>
          </a:p>
          <a:p>
            <a:r>
              <a:rPr lang="en-US" dirty="0"/>
              <a:t>It could either be because you cannot find a component or a service that you want to use as part of your application </a:t>
            </a:r>
          </a:p>
          <a:p>
            <a:r>
              <a:rPr lang="en-US" dirty="0"/>
              <a:t>on docker have already or you and your team decided that the application you're developing will be </a:t>
            </a:r>
            <a:r>
              <a:rPr lang="en-US" dirty="0" err="1"/>
              <a:t>dockerized</a:t>
            </a:r>
            <a:r>
              <a:rPr lang="en-US" dirty="0"/>
              <a:t> for ease of shipping and deployment </a:t>
            </a:r>
          </a:p>
          <a:p>
            <a:r>
              <a:rPr lang="en-US" dirty="0"/>
              <a:t>Let’s containerize a simple web application that I have built using the python flask framework.</a:t>
            </a:r>
            <a:endParaRPr lang="en-IN" dirty="0"/>
          </a:p>
        </p:txBody>
      </p:sp>
    </p:spTree>
    <p:extLst>
      <p:ext uri="{BB962C8B-B14F-4D97-AF65-F5344CB8AC3E}">
        <p14:creationId xmlns:p14="http://schemas.microsoft.com/office/powerpoint/2010/main" val="417912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AC9B-7FD6-4A09-A3C7-2D76F40306DC}"/>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0325951-7A6E-43AB-A3E4-CD4F57481B62}"/>
              </a:ext>
            </a:extLst>
          </p:cNvPr>
          <p:cNvPicPr>
            <a:picLocks noGrp="1" noChangeAspect="1"/>
          </p:cNvPicPr>
          <p:nvPr>
            <p:ph idx="1"/>
          </p:nvPr>
        </p:nvPicPr>
        <p:blipFill>
          <a:blip r:embed="rId2"/>
          <a:stretch>
            <a:fillRect/>
          </a:stretch>
        </p:blipFill>
        <p:spPr>
          <a:xfrm>
            <a:off x="2390775" y="2143919"/>
            <a:ext cx="7410450" cy="3714750"/>
          </a:xfrm>
          <a:prstGeom prst="rect">
            <a:avLst/>
          </a:prstGeom>
        </p:spPr>
      </p:pic>
    </p:spTree>
    <p:extLst>
      <p:ext uri="{BB962C8B-B14F-4D97-AF65-F5344CB8AC3E}">
        <p14:creationId xmlns:p14="http://schemas.microsoft.com/office/powerpoint/2010/main" val="13531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EA5C-EDA6-4DAE-A910-091175ADBD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7F2750-EC2D-4345-BB04-E48F60CEE224}"/>
              </a:ext>
            </a:extLst>
          </p:cNvPr>
          <p:cNvSpPr>
            <a:spLocks noGrp="1"/>
          </p:cNvSpPr>
          <p:nvPr>
            <p:ph idx="1"/>
          </p:nvPr>
        </p:nvSpPr>
        <p:spPr/>
        <p:txBody>
          <a:bodyPr>
            <a:normAutofit/>
          </a:bodyPr>
          <a:lstStyle/>
          <a:p>
            <a:r>
              <a:rPr lang="en-US" dirty="0"/>
              <a:t>then the copy instruction copies files from the local system onto the Docker image.</a:t>
            </a:r>
          </a:p>
          <a:p>
            <a:endParaRPr lang="en-US" dirty="0"/>
          </a:p>
          <a:p>
            <a:r>
              <a:rPr lang="en-US" dirty="0"/>
              <a:t>In this case the source code of our application is in the current folder and I'll be copying it over to the location /opt/source-code inside the Docker image.</a:t>
            </a:r>
          </a:p>
          <a:p>
            <a:endParaRPr lang="en-US" dirty="0"/>
          </a:p>
          <a:p>
            <a:r>
              <a:rPr lang="en-US" dirty="0"/>
              <a:t>And finally entry point allows us to specify a command that will be run when the image is run as a container.</a:t>
            </a:r>
          </a:p>
          <a:p>
            <a:endParaRPr lang="en-US" dirty="0"/>
          </a:p>
          <a:p>
            <a:endParaRPr lang="en-IN" dirty="0"/>
          </a:p>
        </p:txBody>
      </p:sp>
    </p:spTree>
    <p:extLst>
      <p:ext uri="{BB962C8B-B14F-4D97-AF65-F5344CB8AC3E}">
        <p14:creationId xmlns:p14="http://schemas.microsoft.com/office/powerpoint/2010/main" val="1121891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8744-E4C5-4529-AB38-FDA98D127D4B}"/>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4ACCB0B-642D-49A2-856A-C915B4988178}"/>
              </a:ext>
            </a:extLst>
          </p:cNvPr>
          <p:cNvPicPr>
            <a:picLocks noGrp="1" noChangeAspect="1"/>
          </p:cNvPicPr>
          <p:nvPr>
            <p:ph idx="1"/>
          </p:nvPr>
        </p:nvPicPr>
        <p:blipFill>
          <a:blip r:embed="rId2"/>
          <a:stretch>
            <a:fillRect/>
          </a:stretch>
        </p:blipFill>
        <p:spPr>
          <a:xfrm>
            <a:off x="2243137" y="2101056"/>
            <a:ext cx="7705725" cy="3800475"/>
          </a:xfrm>
          <a:prstGeom prst="rect">
            <a:avLst/>
          </a:prstGeom>
        </p:spPr>
      </p:pic>
    </p:spTree>
    <p:extLst>
      <p:ext uri="{BB962C8B-B14F-4D97-AF65-F5344CB8AC3E}">
        <p14:creationId xmlns:p14="http://schemas.microsoft.com/office/powerpoint/2010/main" val="551469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B5E7-10F9-4E6D-BA10-FB38A79928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0E7808-9AB6-43A9-A14B-A821E59C6283}"/>
              </a:ext>
            </a:extLst>
          </p:cNvPr>
          <p:cNvSpPr>
            <a:spLocks noGrp="1"/>
          </p:cNvSpPr>
          <p:nvPr>
            <p:ph idx="1"/>
          </p:nvPr>
        </p:nvSpPr>
        <p:spPr/>
        <p:txBody>
          <a:bodyPr>
            <a:normAutofit lnSpcReduction="10000"/>
          </a:bodyPr>
          <a:lstStyle/>
          <a:p>
            <a:r>
              <a:rPr lang="en-US" dirty="0"/>
              <a:t>When Docker builds the images it builds these in a layered architecture  </a:t>
            </a:r>
          </a:p>
          <a:p>
            <a:r>
              <a:rPr lang="en-US" dirty="0"/>
              <a:t>Each line of instruction creates a new layer in the docker image with just the changes from the previous layer. </a:t>
            </a:r>
          </a:p>
          <a:p>
            <a:r>
              <a:rPr lang="en-US" dirty="0"/>
              <a:t>And finally entry point allows us to specify a command that will be run when the image is run as a container. </a:t>
            </a:r>
          </a:p>
          <a:p>
            <a:r>
              <a:rPr lang="en-US" dirty="0"/>
              <a:t>When Docker builds the images it builds these in a layered architecture. </a:t>
            </a:r>
          </a:p>
          <a:p>
            <a:r>
              <a:rPr lang="en-US" dirty="0"/>
              <a:t>Each line of instruction creates a new layer in the docker image with just the changes from the previous -layer.  </a:t>
            </a:r>
          </a:p>
        </p:txBody>
      </p:sp>
    </p:spTree>
    <p:extLst>
      <p:ext uri="{BB962C8B-B14F-4D97-AF65-F5344CB8AC3E}">
        <p14:creationId xmlns:p14="http://schemas.microsoft.com/office/powerpoint/2010/main" val="978651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834A-5A9F-48DA-9396-5BAE6EE880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42F649-95E8-4C6F-BBF8-18977418E5C3}"/>
              </a:ext>
            </a:extLst>
          </p:cNvPr>
          <p:cNvSpPr>
            <a:spLocks noGrp="1"/>
          </p:cNvSpPr>
          <p:nvPr>
            <p:ph idx="1"/>
          </p:nvPr>
        </p:nvSpPr>
        <p:spPr/>
        <p:txBody>
          <a:bodyPr>
            <a:normAutofit fontScale="62500" lnSpcReduction="20000"/>
          </a:bodyPr>
          <a:lstStyle/>
          <a:p>
            <a:r>
              <a:rPr lang="en-US" dirty="0"/>
              <a:t>For example the first layer is a base Ubuntu OS followed by the second instruction that creates a second</a:t>
            </a:r>
          </a:p>
          <a:p>
            <a:endParaRPr lang="en-US" dirty="0"/>
          </a:p>
          <a:p>
            <a:r>
              <a:rPr lang="en-US" dirty="0"/>
              <a:t>layer which installs all the apt packages and then the third instruction creates a third layer with</a:t>
            </a:r>
          </a:p>
          <a:p>
            <a:endParaRPr lang="en-US" dirty="0"/>
          </a:p>
          <a:p>
            <a:r>
              <a:rPr lang="en-US" dirty="0"/>
              <a:t>the python packages followed by the fourth layer that copies the source code over and the final layer</a:t>
            </a:r>
          </a:p>
          <a:p>
            <a:endParaRPr lang="en-US" dirty="0"/>
          </a:p>
          <a:p>
            <a:r>
              <a:rPr lang="en-US" dirty="0"/>
              <a:t>that updates the entry point of the image.</a:t>
            </a:r>
          </a:p>
          <a:p>
            <a:endParaRPr lang="en-US" dirty="0"/>
          </a:p>
          <a:p>
            <a:r>
              <a:rPr lang="en-US" dirty="0"/>
              <a:t>Since each layer only stores the changes from the previous layer it is reflected in the size as well.</a:t>
            </a:r>
          </a:p>
          <a:p>
            <a:endParaRPr lang="en-US" dirty="0"/>
          </a:p>
          <a:p>
            <a:r>
              <a:rPr lang="en-US" dirty="0"/>
              <a:t>If you look at the base Ubuntu image it is around 120mb in size.</a:t>
            </a:r>
          </a:p>
          <a:p>
            <a:endParaRPr lang="en-US" dirty="0"/>
          </a:p>
          <a:p>
            <a:r>
              <a:rPr lang="en-US" dirty="0"/>
              <a:t>The apt packages that I install is around 300mb and the remaining layers are small.</a:t>
            </a:r>
          </a:p>
          <a:p>
            <a:endParaRPr lang="en-IN" dirty="0"/>
          </a:p>
          <a:p>
            <a:endParaRPr lang="en-IN" dirty="0"/>
          </a:p>
        </p:txBody>
      </p:sp>
    </p:spTree>
    <p:extLst>
      <p:ext uri="{BB962C8B-B14F-4D97-AF65-F5344CB8AC3E}">
        <p14:creationId xmlns:p14="http://schemas.microsoft.com/office/powerpoint/2010/main" val="1540813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F681-C4FE-46E3-AC0E-AD554CD4CDDC}"/>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56076869-2D71-40B8-9657-29E4C98D77F1}"/>
              </a:ext>
            </a:extLst>
          </p:cNvPr>
          <p:cNvPicPr>
            <a:picLocks noGrp="1" noChangeAspect="1"/>
          </p:cNvPicPr>
          <p:nvPr>
            <p:ph idx="1"/>
          </p:nvPr>
        </p:nvPicPr>
        <p:blipFill>
          <a:blip r:embed="rId2"/>
          <a:stretch>
            <a:fillRect/>
          </a:stretch>
        </p:blipFill>
        <p:spPr>
          <a:xfrm>
            <a:off x="2243137" y="2015331"/>
            <a:ext cx="7705725" cy="3971925"/>
          </a:xfrm>
          <a:prstGeom prst="rect">
            <a:avLst/>
          </a:prstGeom>
        </p:spPr>
      </p:pic>
    </p:spTree>
    <p:extLst>
      <p:ext uri="{BB962C8B-B14F-4D97-AF65-F5344CB8AC3E}">
        <p14:creationId xmlns:p14="http://schemas.microsoft.com/office/powerpoint/2010/main" val="1397344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90E4-ED9E-4C5C-AF0D-38842C4AFC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1E9018-5779-4793-859C-DCA0087E8A88}"/>
              </a:ext>
            </a:extLst>
          </p:cNvPr>
          <p:cNvSpPr>
            <a:spLocks noGrp="1"/>
          </p:cNvSpPr>
          <p:nvPr>
            <p:ph idx="1"/>
          </p:nvPr>
        </p:nvSpPr>
        <p:spPr/>
        <p:txBody>
          <a:bodyPr/>
          <a:lstStyle/>
          <a:p>
            <a:r>
              <a:rPr lang="en-US" dirty="0"/>
              <a:t>You could see this information if you run the docker history command followed by the image name</a:t>
            </a:r>
          </a:p>
          <a:p>
            <a:endParaRPr lang="en-IN" dirty="0"/>
          </a:p>
        </p:txBody>
      </p:sp>
    </p:spTree>
    <p:extLst>
      <p:ext uri="{BB962C8B-B14F-4D97-AF65-F5344CB8AC3E}">
        <p14:creationId xmlns:p14="http://schemas.microsoft.com/office/powerpoint/2010/main" val="42486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CA6C-A6CC-47F4-AB9B-4AC7AE7D2C98}"/>
              </a:ext>
            </a:extLst>
          </p:cNvPr>
          <p:cNvSpPr>
            <a:spLocks noGrp="1"/>
          </p:cNvSpPr>
          <p:nvPr>
            <p:ph type="title"/>
          </p:nvPr>
        </p:nvSpPr>
        <p:spPr>
          <a:xfrm>
            <a:off x="838200" y="338492"/>
            <a:ext cx="10515600" cy="1325563"/>
          </a:xfrm>
        </p:spPr>
        <p:txBody>
          <a:bodyPr/>
          <a:lstStyle/>
          <a:p>
            <a:endParaRPr lang="en-IN"/>
          </a:p>
        </p:txBody>
      </p:sp>
      <p:pic>
        <p:nvPicPr>
          <p:cNvPr id="6" name="Content Placeholder 5">
            <a:extLst>
              <a:ext uri="{FF2B5EF4-FFF2-40B4-BE49-F238E27FC236}">
                <a16:creationId xmlns:a16="http://schemas.microsoft.com/office/drawing/2014/main" id="{A56E0FFC-9BBD-45D8-A67A-2BF809A9101E}"/>
              </a:ext>
            </a:extLst>
          </p:cNvPr>
          <p:cNvPicPr>
            <a:picLocks noGrp="1" noChangeAspect="1"/>
          </p:cNvPicPr>
          <p:nvPr>
            <p:ph idx="1"/>
          </p:nvPr>
        </p:nvPicPr>
        <p:blipFill>
          <a:blip r:embed="rId2"/>
          <a:stretch>
            <a:fillRect/>
          </a:stretch>
        </p:blipFill>
        <p:spPr>
          <a:xfrm>
            <a:off x="-71020" y="-106532"/>
            <a:ext cx="12162406" cy="6835806"/>
          </a:xfrm>
          <a:prstGeom prst="rect">
            <a:avLst/>
          </a:prstGeom>
        </p:spPr>
      </p:pic>
    </p:spTree>
    <p:extLst>
      <p:ext uri="{BB962C8B-B14F-4D97-AF65-F5344CB8AC3E}">
        <p14:creationId xmlns:p14="http://schemas.microsoft.com/office/powerpoint/2010/main" val="2123056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60A9-0863-4704-B66A-BB2E77AFA127}"/>
              </a:ext>
            </a:extLst>
          </p:cNvPr>
          <p:cNvSpPr>
            <a:spLocks noGrp="1"/>
          </p:cNvSpPr>
          <p:nvPr>
            <p:ph type="title"/>
          </p:nvPr>
        </p:nvSpPr>
        <p:spPr/>
        <p:txBody>
          <a:bodyPr/>
          <a:lstStyle/>
          <a:p>
            <a:endParaRPr lang="en-IN"/>
          </a:p>
        </p:txBody>
      </p:sp>
      <p:sp>
        <p:nvSpPr>
          <p:cNvPr id="5" name="Content Placeholder 4">
            <a:extLst>
              <a:ext uri="{FF2B5EF4-FFF2-40B4-BE49-F238E27FC236}">
                <a16:creationId xmlns:a16="http://schemas.microsoft.com/office/drawing/2014/main" id="{55BECE4D-CC70-416D-B15E-779EDEAE09C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D5DA73F6-3B64-4348-8731-2CB3702D86F9}"/>
              </a:ext>
            </a:extLst>
          </p:cNvPr>
          <p:cNvPicPr>
            <a:picLocks noChangeAspect="1"/>
          </p:cNvPicPr>
          <p:nvPr/>
        </p:nvPicPr>
        <p:blipFill>
          <a:blip r:embed="rId2"/>
          <a:stretch>
            <a:fillRect/>
          </a:stretch>
        </p:blipFill>
        <p:spPr>
          <a:xfrm>
            <a:off x="1219523" y="2267744"/>
            <a:ext cx="7000875" cy="3467100"/>
          </a:xfrm>
          <a:prstGeom prst="rect">
            <a:avLst/>
          </a:prstGeom>
        </p:spPr>
      </p:pic>
    </p:spTree>
    <p:extLst>
      <p:ext uri="{BB962C8B-B14F-4D97-AF65-F5344CB8AC3E}">
        <p14:creationId xmlns:p14="http://schemas.microsoft.com/office/powerpoint/2010/main" val="1260354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8BFC-2920-4ABE-BBB5-494D790EC9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685FE8-20FD-481A-8F95-5750C9C7638A}"/>
              </a:ext>
            </a:extLst>
          </p:cNvPr>
          <p:cNvSpPr>
            <a:spLocks noGrp="1"/>
          </p:cNvSpPr>
          <p:nvPr>
            <p:ph idx="1"/>
          </p:nvPr>
        </p:nvSpPr>
        <p:spPr/>
        <p:txBody>
          <a:bodyPr>
            <a:normAutofit/>
          </a:bodyPr>
          <a:lstStyle/>
          <a:p>
            <a:r>
              <a:rPr lang="en-US" dirty="0"/>
              <a:t>when you run the docker build command.</a:t>
            </a:r>
          </a:p>
          <a:p>
            <a:endParaRPr lang="en-US" dirty="0"/>
          </a:p>
          <a:p>
            <a:r>
              <a:rPr lang="en-US" dirty="0"/>
              <a:t>You could see the various steps involved and the result of each task.</a:t>
            </a:r>
          </a:p>
          <a:p>
            <a:endParaRPr lang="en-US" dirty="0"/>
          </a:p>
          <a:p>
            <a:endParaRPr lang="en-US" dirty="0"/>
          </a:p>
          <a:p>
            <a:endParaRPr lang="en-IN" dirty="0"/>
          </a:p>
        </p:txBody>
      </p:sp>
    </p:spTree>
    <p:extLst>
      <p:ext uri="{BB962C8B-B14F-4D97-AF65-F5344CB8AC3E}">
        <p14:creationId xmlns:p14="http://schemas.microsoft.com/office/powerpoint/2010/main" val="144694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F7FA-5A9F-4FC7-8CA1-EDA2228A802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C333C27-73BB-479C-9F36-7099B22E162B}"/>
              </a:ext>
            </a:extLst>
          </p:cNvPr>
          <p:cNvPicPr>
            <a:picLocks noGrp="1" noChangeAspect="1"/>
          </p:cNvPicPr>
          <p:nvPr>
            <p:ph idx="1"/>
          </p:nvPr>
        </p:nvPicPr>
        <p:blipFill>
          <a:blip r:embed="rId2"/>
          <a:stretch>
            <a:fillRect/>
          </a:stretch>
        </p:blipFill>
        <p:spPr>
          <a:xfrm>
            <a:off x="2238375" y="2010569"/>
            <a:ext cx="7715250" cy="3981450"/>
          </a:xfrm>
          <a:prstGeom prst="rect">
            <a:avLst/>
          </a:prstGeom>
        </p:spPr>
      </p:pic>
    </p:spTree>
    <p:extLst>
      <p:ext uri="{BB962C8B-B14F-4D97-AF65-F5344CB8AC3E}">
        <p14:creationId xmlns:p14="http://schemas.microsoft.com/office/powerpoint/2010/main" val="1088322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18CF-06DA-4067-ACF9-7A0A2FDFEA17}"/>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8800AF92-2E29-4A59-82E0-FC3576674476}"/>
              </a:ext>
            </a:extLst>
          </p:cNvPr>
          <p:cNvPicPr>
            <a:picLocks noGrp="1" noChangeAspect="1"/>
          </p:cNvPicPr>
          <p:nvPr>
            <p:ph idx="1"/>
          </p:nvPr>
        </p:nvPicPr>
        <p:blipFill>
          <a:blip r:embed="rId2"/>
          <a:stretch>
            <a:fillRect/>
          </a:stretch>
        </p:blipFill>
        <p:spPr>
          <a:xfrm>
            <a:off x="2324100" y="2172494"/>
            <a:ext cx="7543800" cy="3657600"/>
          </a:xfrm>
          <a:prstGeom prst="rect">
            <a:avLst/>
          </a:prstGeom>
        </p:spPr>
      </p:pic>
    </p:spTree>
    <p:extLst>
      <p:ext uri="{BB962C8B-B14F-4D97-AF65-F5344CB8AC3E}">
        <p14:creationId xmlns:p14="http://schemas.microsoft.com/office/powerpoint/2010/main" val="646480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E840-7E26-45C5-B844-1646AD6C4F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A85370-F264-4DD9-84E3-A07983FC6CEA}"/>
              </a:ext>
            </a:extLst>
          </p:cNvPr>
          <p:cNvSpPr>
            <a:spLocks noGrp="1"/>
          </p:cNvSpPr>
          <p:nvPr>
            <p:ph idx="1"/>
          </p:nvPr>
        </p:nvSpPr>
        <p:spPr/>
        <p:txBody>
          <a:bodyPr>
            <a:normAutofit fontScale="92500" lnSpcReduction="20000"/>
          </a:bodyPr>
          <a:lstStyle/>
          <a:p>
            <a:r>
              <a:rPr lang="en-US" dirty="0"/>
              <a:t>All the layers build are cached so the layered architecture helps you restart docker build from that particular step in case it fails or if you were to add new steps in the build process you wouldn't have to start  over </a:t>
            </a:r>
            <a:r>
              <a:rPr lang="en-US" dirty="0" err="1"/>
              <a:t>alll</a:t>
            </a:r>
            <a:r>
              <a:rPr lang="en-US" dirty="0"/>
              <a:t> over again.</a:t>
            </a:r>
          </a:p>
          <a:p>
            <a:endParaRPr lang="en-US" dirty="0"/>
          </a:p>
          <a:p>
            <a:r>
              <a:rPr lang="en-US" dirty="0"/>
              <a:t>All the layers built are cached by Docker so in case a particular step was to fail for example in this</a:t>
            </a:r>
          </a:p>
          <a:p>
            <a:endParaRPr lang="en-US" dirty="0"/>
          </a:p>
          <a:p>
            <a:r>
              <a:rPr lang="en-US" dirty="0"/>
              <a:t>case step 3 failed and you work to fix the issue and re-run docker build it will re-use the previous</a:t>
            </a:r>
          </a:p>
          <a:p>
            <a:endParaRPr lang="en-US" dirty="0"/>
          </a:p>
          <a:p>
            <a:r>
              <a:rPr lang="en-US" dirty="0"/>
              <a:t>layers from cache and continue to build the remaining layers.</a:t>
            </a:r>
          </a:p>
          <a:p>
            <a:endParaRPr lang="en-IN" dirty="0"/>
          </a:p>
        </p:txBody>
      </p:sp>
    </p:spTree>
    <p:extLst>
      <p:ext uri="{BB962C8B-B14F-4D97-AF65-F5344CB8AC3E}">
        <p14:creationId xmlns:p14="http://schemas.microsoft.com/office/powerpoint/2010/main" val="2183371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909B-E5A8-4CC9-831A-F29480623E2A}"/>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B4A574B7-1627-4372-8B84-881ABB219107}"/>
              </a:ext>
            </a:extLst>
          </p:cNvPr>
          <p:cNvPicPr>
            <a:picLocks noGrp="1" noChangeAspect="1"/>
          </p:cNvPicPr>
          <p:nvPr>
            <p:ph idx="1"/>
          </p:nvPr>
        </p:nvPicPr>
        <p:blipFill>
          <a:blip r:embed="rId2"/>
          <a:stretch>
            <a:fillRect/>
          </a:stretch>
        </p:blipFill>
        <p:spPr>
          <a:xfrm>
            <a:off x="2366962" y="2311900"/>
            <a:ext cx="7458075" cy="3343275"/>
          </a:xfrm>
          <a:prstGeom prst="rect">
            <a:avLst/>
          </a:prstGeom>
        </p:spPr>
      </p:pic>
    </p:spTree>
    <p:extLst>
      <p:ext uri="{BB962C8B-B14F-4D97-AF65-F5344CB8AC3E}">
        <p14:creationId xmlns:p14="http://schemas.microsoft.com/office/powerpoint/2010/main" val="3515266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1F9C-CC3B-4D6A-8B54-981EFCB54B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F0095B-FD22-42D5-90CD-3A4E271202F0}"/>
              </a:ext>
            </a:extLst>
          </p:cNvPr>
          <p:cNvSpPr>
            <a:spLocks noGrp="1"/>
          </p:cNvSpPr>
          <p:nvPr>
            <p:ph idx="1"/>
          </p:nvPr>
        </p:nvSpPr>
        <p:spPr/>
        <p:txBody>
          <a:bodyPr>
            <a:normAutofit lnSpcReduction="10000"/>
          </a:bodyPr>
          <a:lstStyle/>
          <a:p>
            <a:r>
              <a:rPr lang="en-US" dirty="0"/>
              <a:t>The same is true if you were to add additional steps in the docker file this way rebuilding your image</a:t>
            </a:r>
          </a:p>
          <a:p>
            <a:endParaRPr lang="en-US" dirty="0"/>
          </a:p>
          <a:p>
            <a:r>
              <a:rPr lang="en-US" dirty="0"/>
              <a:t>is faster and you don't have to wait for a docker to rebuilt the entire image each time.</a:t>
            </a:r>
          </a:p>
          <a:p>
            <a:endParaRPr lang="en-US" dirty="0"/>
          </a:p>
          <a:p>
            <a:r>
              <a:rPr lang="en-US" dirty="0"/>
              <a:t>This is helpful especially when you update source code of your application as it may change more frequently</a:t>
            </a:r>
          </a:p>
          <a:p>
            <a:endParaRPr lang="en-US" dirty="0"/>
          </a:p>
          <a:p>
            <a:r>
              <a:rPr lang="en-US" dirty="0"/>
              <a:t>only the layers above the updated layers needs to be rebuild.</a:t>
            </a:r>
          </a:p>
          <a:p>
            <a:endParaRPr lang="en-IN" dirty="0"/>
          </a:p>
        </p:txBody>
      </p:sp>
    </p:spTree>
    <p:extLst>
      <p:ext uri="{BB962C8B-B14F-4D97-AF65-F5344CB8AC3E}">
        <p14:creationId xmlns:p14="http://schemas.microsoft.com/office/powerpoint/2010/main" val="3002009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B958-C227-492B-A97E-49F9DEE7B8D6}"/>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08D626E-EA56-4CB3-A2CE-41FE76A42CD8}"/>
              </a:ext>
            </a:extLst>
          </p:cNvPr>
          <p:cNvPicPr>
            <a:picLocks noGrp="1" noChangeAspect="1"/>
          </p:cNvPicPr>
          <p:nvPr>
            <p:ph idx="1"/>
          </p:nvPr>
        </p:nvPicPr>
        <p:blipFill>
          <a:blip r:embed="rId2"/>
          <a:stretch>
            <a:fillRect/>
          </a:stretch>
        </p:blipFill>
        <p:spPr>
          <a:xfrm>
            <a:off x="2257425" y="2101056"/>
            <a:ext cx="7677150" cy="3800475"/>
          </a:xfrm>
          <a:prstGeom prst="rect">
            <a:avLst/>
          </a:prstGeom>
        </p:spPr>
      </p:pic>
    </p:spTree>
    <p:extLst>
      <p:ext uri="{BB962C8B-B14F-4D97-AF65-F5344CB8AC3E}">
        <p14:creationId xmlns:p14="http://schemas.microsoft.com/office/powerpoint/2010/main" val="35068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0C581-F0E7-4E03-A1F5-36A7E81368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E045EC-47A4-4BFD-B3D1-8BAB338A15C6}"/>
              </a:ext>
            </a:extLst>
          </p:cNvPr>
          <p:cNvSpPr>
            <a:spLocks noGrp="1"/>
          </p:cNvSpPr>
          <p:nvPr>
            <p:ph idx="1"/>
          </p:nvPr>
        </p:nvSpPr>
        <p:spPr/>
        <p:txBody>
          <a:bodyPr>
            <a:normAutofit/>
          </a:bodyPr>
          <a:lstStyle/>
          <a:p>
            <a:r>
              <a:rPr lang="en-US" dirty="0"/>
              <a:t>First we need to understand what we are containerizing or what application we are creating an image for and how the application is built.</a:t>
            </a:r>
          </a:p>
          <a:p>
            <a:endParaRPr lang="en-US" dirty="0"/>
          </a:p>
          <a:p>
            <a:endParaRPr lang="en-IN" dirty="0"/>
          </a:p>
        </p:txBody>
      </p:sp>
    </p:spTree>
    <p:extLst>
      <p:ext uri="{BB962C8B-B14F-4D97-AF65-F5344CB8AC3E}">
        <p14:creationId xmlns:p14="http://schemas.microsoft.com/office/powerpoint/2010/main" val="318734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77B8-705F-4385-BA48-37681754EA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4E96AE-8E3B-47DB-A7E5-D1307A794EE6}"/>
              </a:ext>
            </a:extLst>
          </p:cNvPr>
          <p:cNvSpPr>
            <a:spLocks noGrp="1"/>
          </p:cNvSpPr>
          <p:nvPr>
            <p:ph idx="1"/>
          </p:nvPr>
        </p:nvSpPr>
        <p:spPr/>
        <p:txBody>
          <a:bodyPr/>
          <a:lstStyle/>
          <a:p>
            <a:r>
              <a:rPr lang="en-US" dirty="0"/>
              <a:t>So start by thinking what you might do if you want to deploy the application manually.</a:t>
            </a:r>
          </a:p>
          <a:p>
            <a:endParaRPr lang="en-US" dirty="0"/>
          </a:p>
          <a:p>
            <a:r>
              <a:rPr lang="en-US" dirty="0"/>
              <a:t>We write down the steps required in the right order and creating an image for a simple web application.</a:t>
            </a:r>
          </a:p>
          <a:p>
            <a:endParaRPr lang="en-IN" dirty="0"/>
          </a:p>
        </p:txBody>
      </p:sp>
    </p:spTree>
    <p:extLst>
      <p:ext uri="{BB962C8B-B14F-4D97-AF65-F5344CB8AC3E}">
        <p14:creationId xmlns:p14="http://schemas.microsoft.com/office/powerpoint/2010/main" val="337999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6A3C-DB47-4438-A7B7-5A7B041FBA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C105EE-2247-4150-A11C-E8264AC35B8D}"/>
              </a:ext>
            </a:extLst>
          </p:cNvPr>
          <p:cNvSpPr>
            <a:spLocks noGrp="1"/>
          </p:cNvSpPr>
          <p:nvPr>
            <p:ph idx="1"/>
          </p:nvPr>
        </p:nvSpPr>
        <p:spPr/>
        <p:txBody>
          <a:bodyPr>
            <a:normAutofit lnSpcReduction="10000"/>
          </a:bodyPr>
          <a:lstStyle/>
          <a:p>
            <a:r>
              <a:rPr lang="en-US" dirty="0"/>
              <a:t>If I were to set it up manually I would start with an operating system like a ubuntu then update the source repositories using the apt command.</a:t>
            </a:r>
          </a:p>
          <a:p>
            <a:endParaRPr lang="en-US" dirty="0"/>
          </a:p>
          <a:p>
            <a:r>
              <a:rPr lang="en-US" dirty="0"/>
              <a:t>Then install dependencies using the apt command then install Python dependencies Using the PIP command </a:t>
            </a:r>
          </a:p>
          <a:p>
            <a:r>
              <a:rPr lang="en-US" dirty="0"/>
              <a:t>then copy over the source code of my application to a location like /opt</a:t>
            </a:r>
          </a:p>
          <a:p>
            <a:r>
              <a:rPr lang="en-US" dirty="0"/>
              <a:t>And then finally run the web server using the flask command.</a:t>
            </a:r>
          </a:p>
          <a:p>
            <a:r>
              <a:rPr lang="en-US" dirty="0"/>
              <a:t>.</a:t>
            </a:r>
          </a:p>
          <a:p>
            <a:endParaRPr lang="en-US" dirty="0"/>
          </a:p>
          <a:p>
            <a:endParaRPr lang="en-IN" dirty="0"/>
          </a:p>
        </p:txBody>
      </p:sp>
    </p:spTree>
    <p:extLst>
      <p:ext uri="{BB962C8B-B14F-4D97-AF65-F5344CB8AC3E}">
        <p14:creationId xmlns:p14="http://schemas.microsoft.com/office/powerpoint/2010/main" val="416398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877-032B-44A3-BB09-9D5D5E5C050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14BA7FC2-1675-4738-ADC7-2199C503BC0C}"/>
              </a:ext>
            </a:extLst>
          </p:cNvPr>
          <p:cNvPicPr>
            <a:picLocks noGrp="1" noChangeAspect="1"/>
          </p:cNvPicPr>
          <p:nvPr>
            <p:ph idx="1"/>
          </p:nvPr>
        </p:nvPicPr>
        <p:blipFill>
          <a:blip r:embed="rId2"/>
          <a:stretch>
            <a:fillRect/>
          </a:stretch>
        </p:blipFill>
        <p:spPr>
          <a:xfrm>
            <a:off x="0" y="88777"/>
            <a:ext cx="12100264" cy="6769223"/>
          </a:xfrm>
          <a:prstGeom prst="rect">
            <a:avLst/>
          </a:prstGeom>
        </p:spPr>
      </p:pic>
    </p:spTree>
    <p:extLst>
      <p:ext uri="{BB962C8B-B14F-4D97-AF65-F5344CB8AC3E}">
        <p14:creationId xmlns:p14="http://schemas.microsoft.com/office/powerpoint/2010/main" val="200236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1778-8E18-4A83-A460-E440C84C10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3B07B9-4D63-433C-81F1-248D9E4A65CF}"/>
              </a:ext>
            </a:extLst>
          </p:cNvPr>
          <p:cNvSpPr>
            <a:spLocks noGrp="1"/>
          </p:cNvSpPr>
          <p:nvPr>
            <p:ph idx="1"/>
          </p:nvPr>
        </p:nvSpPr>
        <p:spPr/>
        <p:txBody>
          <a:bodyPr>
            <a:normAutofit/>
          </a:bodyPr>
          <a:lstStyle/>
          <a:p>
            <a:r>
              <a:rPr lang="en-US" dirty="0"/>
              <a:t>Now that I have the instructions create a docker file using these.</a:t>
            </a:r>
          </a:p>
          <a:p>
            <a:r>
              <a:rPr lang="en-US" dirty="0"/>
              <a:t>First create a docker file named </a:t>
            </a:r>
            <a:r>
              <a:rPr lang="en-US" dirty="0" err="1"/>
              <a:t>Dockerfile</a:t>
            </a:r>
            <a:r>
              <a:rPr lang="en-US" dirty="0"/>
              <a:t> and write down the instructions for setting up your application in it </a:t>
            </a:r>
          </a:p>
          <a:p>
            <a:r>
              <a:rPr lang="en-US" dirty="0"/>
              <a:t>such as installing dependencies where to copy the source code from and to and what the entry point of the application is etc. </a:t>
            </a:r>
            <a:endParaRPr lang="en-IN" dirty="0"/>
          </a:p>
        </p:txBody>
      </p:sp>
    </p:spTree>
    <p:extLst>
      <p:ext uri="{BB962C8B-B14F-4D97-AF65-F5344CB8AC3E}">
        <p14:creationId xmlns:p14="http://schemas.microsoft.com/office/powerpoint/2010/main" val="376967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30BF-DCBA-49CE-9E6C-02CBC31A396B}"/>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4E2744A-BB78-4CB4-86D7-F21597CF3C83}"/>
              </a:ext>
            </a:extLst>
          </p:cNvPr>
          <p:cNvPicPr>
            <a:picLocks noGrp="1" noChangeAspect="1"/>
          </p:cNvPicPr>
          <p:nvPr>
            <p:ph idx="1"/>
          </p:nvPr>
        </p:nvPicPr>
        <p:blipFill>
          <a:blip r:embed="rId2"/>
          <a:stretch>
            <a:fillRect/>
          </a:stretch>
        </p:blipFill>
        <p:spPr>
          <a:xfrm>
            <a:off x="62144" y="0"/>
            <a:ext cx="12129856" cy="6782540"/>
          </a:xfrm>
          <a:prstGeom prst="rect">
            <a:avLst/>
          </a:prstGeom>
        </p:spPr>
      </p:pic>
    </p:spTree>
    <p:extLst>
      <p:ext uri="{BB962C8B-B14F-4D97-AF65-F5344CB8AC3E}">
        <p14:creationId xmlns:p14="http://schemas.microsoft.com/office/powerpoint/2010/main" val="406040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1033</Words>
  <Application>Microsoft Office PowerPoint</Application>
  <PresentationFormat>Widescreen</PresentationFormat>
  <Paragraphs>84</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sf pro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Images</dc:title>
  <dc:creator>P.Samatha Ramakrishna</dc:creator>
  <cp:lastModifiedBy>P.Samatha Ramakrishna</cp:lastModifiedBy>
  <cp:revision>8</cp:revision>
  <dcterms:created xsi:type="dcterms:W3CDTF">2020-10-19T13:57:59Z</dcterms:created>
  <dcterms:modified xsi:type="dcterms:W3CDTF">2022-09-26T05:55:46Z</dcterms:modified>
</cp:coreProperties>
</file>