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448" r:id="rId4"/>
    <p:sldId id="313" r:id="rId5"/>
    <p:sldId id="314" r:id="rId6"/>
    <p:sldId id="315" r:id="rId7"/>
    <p:sldId id="449" r:id="rId8"/>
    <p:sldId id="317" r:id="rId9"/>
    <p:sldId id="455" r:id="rId10"/>
    <p:sldId id="318" r:id="rId11"/>
    <p:sldId id="450" r:id="rId12"/>
    <p:sldId id="319" r:id="rId13"/>
    <p:sldId id="456" r:id="rId14"/>
    <p:sldId id="320" r:id="rId15"/>
    <p:sldId id="457" r:id="rId16"/>
    <p:sldId id="321" r:id="rId17"/>
    <p:sldId id="458" r:id="rId18"/>
    <p:sldId id="322" r:id="rId19"/>
    <p:sldId id="459" r:id="rId20"/>
    <p:sldId id="323" r:id="rId21"/>
    <p:sldId id="460" r:id="rId22"/>
    <p:sldId id="324" r:id="rId23"/>
    <p:sldId id="4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70C7-6C7B-4AC5-AF54-F972DC40E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492C0B-DBB9-45E5-8FBE-10134DD98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FC98E6-5682-4FEC-B092-08A29FCB95DF}"/>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5" name="Footer Placeholder 4">
            <a:extLst>
              <a:ext uri="{FF2B5EF4-FFF2-40B4-BE49-F238E27FC236}">
                <a16:creationId xmlns:a16="http://schemas.microsoft.com/office/drawing/2014/main" id="{D0BC0666-95DD-4862-8AC3-BEC1C266B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F01E2-A7DD-4E10-BFAE-5189FC7B4B48}"/>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25106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AA32-DC76-405E-8B03-7F468BAC93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C003F6-5D1E-4B55-ACDD-D9F2BB0E9A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594553-09AB-4A2B-8962-E5D4A2952DA8}"/>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5" name="Footer Placeholder 4">
            <a:extLst>
              <a:ext uri="{FF2B5EF4-FFF2-40B4-BE49-F238E27FC236}">
                <a16:creationId xmlns:a16="http://schemas.microsoft.com/office/drawing/2014/main" id="{932532A8-7EB5-44A3-83E4-5C0E9D997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EE82A-6C28-4B3E-949C-90ABB667004E}"/>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375894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05EFC-4B56-4F27-B761-FCB5C2CC7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949751-52E3-4AA1-9796-53962C47D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68C1F-C4DC-4F18-8D01-887182DA8FE8}"/>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5" name="Footer Placeholder 4">
            <a:extLst>
              <a:ext uri="{FF2B5EF4-FFF2-40B4-BE49-F238E27FC236}">
                <a16:creationId xmlns:a16="http://schemas.microsoft.com/office/drawing/2014/main" id="{AF07D92D-1DB5-4025-BC74-180DA4252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CF94C1-480B-44B4-91E7-5B6EA3037340}"/>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160592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D574-AC0B-436B-83A0-6FEAEAD65C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8BEC04-B5D7-47AB-B40E-F0C9386D4A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C2186-4E78-423F-ABE9-3A9028B41B8B}"/>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5" name="Footer Placeholder 4">
            <a:extLst>
              <a:ext uri="{FF2B5EF4-FFF2-40B4-BE49-F238E27FC236}">
                <a16:creationId xmlns:a16="http://schemas.microsoft.com/office/drawing/2014/main" id="{E0B5231A-3EEC-464E-AF32-9B0593F9F2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034CD-6E11-456A-BF01-D8FC2B6D2A49}"/>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67391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B198-4287-435E-BE91-349817990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BE1757-0363-4348-90CD-0DC04AABA4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DA2C6-9493-49E0-A70A-B6C21777F180}"/>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5" name="Footer Placeholder 4">
            <a:extLst>
              <a:ext uri="{FF2B5EF4-FFF2-40B4-BE49-F238E27FC236}">
                <a16:creationId xmlns:a16="http://schemas.microsoft.com/office/drawing/2014/main" id="{ED2972FE-017F-43D7-8216-DD5CC5D17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62732-408A-4C3D-8406-E6E824853A29}"/>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195820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EA37-D7CB-4E4B-972C-B2623C0999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918ECD-593C-4EC4-99A5-16F62CBAF9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A806AA-3AA3-4AD1-8BCB-0948700868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A2ADE1-117B-4BC7-A7D8-8136F84EA18F}"/>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6" name="Footer Placeholder 5">
            <a:extLst>
              <a:ext uri="{FF2B5EF4-FFF2-40B4-BE49-F238E27FC236}">
                <a16:creationId xmlns:a16="http://schemas.microsoft.com/office/drawing/2014/main" id="{DAB5551A-3897-473F-B997-5EFB4C1156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33C1F-BB81-4C3F-8C1D-23300FB571CD}"/>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326455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04F0-8F5B-42CF-977C-E2372ABC69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0CD762-B7C8-43B1-B275-9114482D9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DA97B-EF53-4757-BA7F-7435B06004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3E0B5D-3F2C-4174-9D00-E1482EF69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35AE83-9DE8-428D-81A4-A92518F29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7DBAEC-3057-40F2-8D75-72D7CFAD0214}"/>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8" name="Footer Placeholder 7">
            <a:extLst>
              <a:ext uri="{FF2B5EF4-FFF2-40B4-BE49-F238E27FC236}">
                <a16:creationId xmlns:a16="http://schemas.microsoft.com/office/drawing/2014/main" id="{DE2AD936-8386-4DE1-90AB-222EF87732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BDC63E-B765-4208-AE12-26173C3EFF2E}"/>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59438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8E9C-B3D5-4C1F-804D-AD88B36FB5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E7408A-7476-4EA8-9EA3-FBEF2AE60766}"/>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4" name="Footer Placeholder 3">
            <a:extLst>
              <a:ext uri="{FF2B5EF4-FFF2-40B4-BE49-F238E27FC236}">
                <a16:creationId xmlns:a16="http://schemas.microsoft.com/office/drawing/2014/main" id="{067B5861-9778-404C-81DA-232341DF0C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010536-066E-4321-BB5C-572F75FA6000}"/>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63032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72ADF-AAD3-42D3-8405-12DC09C12B6E}"/>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3" name="Footer Placeholder 2">
            <a:extLst>
              <a:ext uri="{FF2B5EF4-FFF2-40B4-BE49-F238E27FC236}">
                <a16:creationId xmlns:a16="http://schemas.microsoft.com/office/drawing/2014/main" id="{B5E6E514-4184-43A6-9965-89C1078633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59F220-BE18-4890-A12B-22C96736657E}"/>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1535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F471-4707-4A8A-B486-2976B0601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81C111-9FA7-4730-A7BD-7742C5FF2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3098A5-2D0F-452A-B546-2F5BE7D9A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30785-96D2-4486-8D36-356A05E17345}"/>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6" name="Footer Placeholder 5">
            <a:extLst>
              <a:ext uri="{FF2B5EF4-FFF2-40B4-BE49-F238E27FC236}">
                <a16:creationId xmlns:a16="http://schemas.microsoft.com/office/drawing/2014/main" id="{387FA552-FBFA-400B-8B98-EE7656D64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CFBE9-1427-4E8D-B1D5-51C0074FEDCD}"/>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85669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891A-F47D-4641-A99D-086C451F1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838EE4-6094-4AB8-A690-026B93B7C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18D584-6D14-49C6-BB22-7E681A2C3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70BC5-563C-4FD1-BFF4-FCA3ED1DFE39}"/>
              </a:ext>
            </a:extLst>
          </p:cNvPr>
          <p:cNvSpPr>
            <a:spLocks noGrp="1"/>
          </p:cNvSpPr>
          <p:nvPr>
            <p:ph type="dt" sz="half" idx="10"/>
          </p:nvPr>
        </p:nvSpPr>
        <p:spPr/>
        <p:txBody>
          <a:bodyPr/>
          <a:lstStyle/>
          <a:p>
            <a:fld id="{18370C27-1021-44FD-92EC-F2A33E57D6CF}" type="datetimeFigureOut">
              <a:rPr lang="en-IN" smtClean="0"/>
              <a:t>13-12-2020</a:t>
            </a:fld>
            <a:endParaRPr lang="en-IN"/>
          </a:p>
        </p:txBody>
      </p:sp>
      <p:sp>
        <p:nvSpPr>
          <p:cNvPr id="6" name="Footer Placeholder 5">
            <a:extLst>
              <a:ext uri="{FF2B5EF4-FFF2-40B4-BE49-F238E27FC236}">
                <a16:creationId xmlns:a16="http://schemas.microsoft.com/office/drawing/2014/main" id="{80876692-3417-42C8-9949-87FF7F82C8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9E0EAF-B01D-4841-8EA7-365BB20AD4EC}"/>
              </a:ext>
            </a:extLst>
          </p:cNvPr>
          <p:cNvSpPr>
            <a:spLocks noGrp="1"/>
          </p:cNvSpPr>
          <p:nvPr>
            <p:ph type="sldNum" sz="quarter" idx="12"/>
          </p:nvPr>
        </p:nvSpPr>
        <p:spPr/>
        <p:txBody>
          <a:bodyPr/>
          <a:lstStyle/>
          <a:p>
            <a:fld id="{8BAABE7C-86CC-4EFC-B239-41A4AFB4D050}" type="slidenum">
              <a:rPr lang="en-IN" smtClean="0"/>
              <a:t>‹#›</a:t>
            </a:fld>
            <a:endParaRPr lang="en-IN"/>
          </a:p>
        </p:txBody>
      </p:sp>
    </p:spTree>
    <p:extLst>
      <p:ext uri="{BB962C8B-B14F-4D97-AF65-F5344CB8AC3E}">
        <p14:creationId xmlns:p14="http://schemas.microsoft.com/office/powerpoint/2010/main" val="242121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B1429E-54C9-4676-803B-FA460F6869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62CA61-F68D-4640-A1E1-E24FB666E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FBF842-E537-46FD-A75A-95DF0F889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70C27-1021-44FD-92EC-F2A33E57D6CF}" type="datetimeFigureOut">
              <a:rPr lang="en-IN" smtClean="0"/>
              <a:t>13-12-2020</a:t>
            </a:fld>
            <a:endParaRPr lang="en-IN"/>
          </a:p>
        </p:txBody>
      </p:sp>
      <p:sp>
        <p:nvSpPr>
          <p:cNvPr id="5" name="Footer Placeholder 4">
            <a:extLst>
              <a:ext uri="{FF2B5EF4-FFF2-40B4-BE49-F238E27FC236}">
                <a16:creationId xmlns:a16="http://schemas.microsoft.com/office/drawing/2014/main" id="{DADED11D-369D-4F77-8CF6-C049AD64A0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6C2B31-4EC1-45AF-9277-6771823F9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ABE7C-86CC-4EFC-B239-41A4AFB4D050}" type="slidenum">
              <a:rPr lang="en-IN" smtClean="0"/>
              <a:t>‹#›</a:t>
            </a:fld>
            <a:endParaRPr lang="en-IN"/>
          </a:p>
        </p:txBody>
      </p:sp>
    </p:spTree>
    <p:extLst>
      <p:ext uri="{BB962C8B-B14F-4D97-AF65-F5344CB8AC3E}">
        <p14:creationId xmlns:p14="http://schemas.microsoft.com/office/powerpoint/2010/main" val="184942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12CD-44CB-48FF-AE04-074BEC246FB8}"/>
              </a:ext>
            </a:extLst>
          </p:cNvPr>
          <p:cNvSpPr>
            <a:spLocks noGrp="1"/>
          </p:cNvSpPr>
          <p:nvPr>
            <p:ph type="ctrTitle"/>
          </p:nvPr>
        </p:nvSpPr>
        <p:spPr/>
        <p:txBody>
          <a:bodyPr/>
          <a:lstStyle/>
          <a:p>
            <a:r>
              <a:rPr lang="en-IN" dirty="0"/>
              <a:t>Specifying Children</a:t>
            </a:r>
          </a:p>
        </p:txBody>
      </p:sp>
      <p:sp>
        <p:nvSpPr>
          <p:cNvPr id="3" name="Subtitle 2">
            <a:extLst>
              <a:ext uri="{FF2B5EF4-FFF2-40B4-BE49-F238E27FC236}">
                <a16:creationId xmlns:a16="http://schemas.microsoft.com/office/drawing/2014/main" id="{2E3AEDDE-8588-4DF4-9A2A-C630600091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6234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5E42-A72E-44DD-AF5B-B1E44673AB06}"/>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06B99CE-54BF-4726-BA8C-BB7980290163}"/>
              </a:ext>
            </a:extLst>
          </p:cNvPr>
          <p:cNvPicPr>
            <a:picLocks noGrp="1" noChangeAspect="1"/>
          </p:cNvPicPr>
          <p:nvPr>
            <p:ph idx="1"/>
          </p:nvPr>
        </p:nvPicPr>
        <p:blipFill>
          <a:blip r:embed="rId2"/>
          <a:stretch>
            <a:fillRect/>
          </a:stretch>
        </p:blipFill>
        <p:spPr>
          <a:xfrm>
            <a:off x="2381250" y="2034381"/>
            <a:ext cx="7429500" cy="3933825"/>
          </a:xfrm>
          <a:prstGeom prst="rect">
            <a:avLst/>
          </a:prstGeom>
        </p:spPr>
      </p:pic>
    </p:spTree>
    <p:extLst>
      <p:ext uri="{BB962C8B-B14F-4D97-AF65-F5344CB8AC3E}">
        <p14:creationId xmlns:p14="http://schemas.microsoft.com/office/powerpoint/2010/main" val="388073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1F11-EA7B-4E6F-80BA-432E0425FE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8D0A67-7455-4BD8-BB8B-D4CACDC697FC}"/>
              </a:ext>
            </a:extLst>
          </p:cNvPr>
          <p:cNvSpPr>
            <a:spLocks noGrp="1"/>
          </p:cNvSpPr>
          <p:nvPr>
            <p:ph idx="1"/>
          </p:nvPr>
        </p:nvSpPr>
        <p:spPr/>
        <p:txBody>
          <a:bodyPr>
            <a:normAutofit/>
          </a:bodyPr>
          <a:lstStyle/>
          <a:p>
            <a:r>
              <a:rPr lang="en-IN" sz="2800" dirty="0">
                <a:effectLst/>
                <a:latin typeface="Times New Roman" panose="02020603050405020304" pitchFamily="18" charset="0"/>
                <a:ea typeface="Times New Roman" panose="02020603050405020304" pitchFamily="18" charset="0"/>
              </a:rPr>
              <a:t>so in JavaScript if you have a return statement and nothing </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front of it JavaScript will automatically put a semicolon here so if you add a div on the next line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is not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gonna</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see that it thinks you have a return statement with nothing in front of it </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to solve this problem we should put a parenthesis right in front of the return keyword and then close it at the end of our JSX expression.</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delete now</a:t>
            </a:r>
            <a:endParaRPr lang="en-IN" dirty="0"/>
          </a:p>
          <a:p>
            <a:endParaRPr lang="en-IN" dirty="0"/>
          </a:p>
        </p:txBody>
      </p:sp>
    </p:spTree>
    <p:extLst>
      <p:ext uri="{BB962C8B-B14F-4D97-AF65-F5344CB8AC3E}">
        <p14:creationId xmlns:p14="http://schemas.microsoft.com/office/powerpoint/2010/main" val="10980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A0F7-8911-4A21-9EE7-CBA7BC437E5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6977147-055D-40AB-A1F3-30B2086D0E18}"/>
              </a:ext>
            </a:extLst>
          </p:cNvPr>
          <p:cNvPicPr>
            <a:picLocks noGrp="1" noChangeAspect="1"/>
          </p:cNvPicPr>
          <p:nvPr>
            <p:ph idx="1"/>
          </p:nvPr>
        </p:nvPicPr>
        <p:blipFill>
          <a:blip r:embed="rId2"/>
          <a:stretch>
            <a:fillRect/>
          </a:stretch>
        </p:blipFill>
        <p:spPr>
          <a:xfrm>
            <a:off x="2557462" y="1924844"/>
            <a:ext cx="7077075" cy="4152900"/>
          </a:xfrm>
          <a:prstGeom prst="rect">
            <a:avLst/>
          </a:prstGeom>
        </p:spPr>
      </p:pic>
    </p:spTree>
    <p:extLst>
      <p:ext uri="{BB962C8B-B14F-4D97-AF65-F5344CB8AC3E}">
        <p14:creationId xmlns:p14="http://schemas.microsoft.com/office/powerpoint/2010/main" val="218947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AE1C-CAF8-4999-B0EE-586EFCE018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09E082-4043-48C6-9D94-EFF004A2B1B5}"/>
              </a:ext>
            </a:extLst>
          </p:cNvPr>
          <p:cNvSpPr>
            <a:spLocks noGrp="1"/>
          </p:cNvSpPr>
          <p:nvPr>
            <p:ph idx="1"/>
          </p:nvPr>
        </p:nvSpPr>
        <p:spPr/>
        <p:txBody>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thing is that whenever you're dealing with a long JSX expression as soon as you save the file this prettier extension would automatically put these parentheses for you so you don't have to do it manually</a:t>
            </a:r>
            <a:endParaRPr lang="en-IN" dirty="0"/>
          </a:p>
          <a:p>
            <a:endParaRPr lang="en-IN" dirty="0"/>
          </a:p>
        </p:txBody>
      </p:sp>
    </p:spTree>
    <p:extLst>
      <p:ext uri="{BB962C8B-B14F-4D97-AF65-F5344CB8AC3E}">
        <p14:creationId xmlns:p14="http://schemas.microsoft.com/office/powerpoint/2010/main" val="766855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41D6-4579-4249-A108-BC142F4DAD8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79E8216-9BAE-424D-A578-25546B8C08D5}"/>
              </a:ext>
            </a:extLst>
          </p:cNvPr>
          <p:cNvPicPr>
            <a:picLocks noGrp="1" noChangeAspect="1"/>
          </p:cNvPicPr>
          <p:nvPr>
            <p:ph idx="1"/>
          </p:nvPr>
        </p:nvPicPr>
        <p:blipFill>
          <a:blip r:embed="rId2"/>
          <a:stretch>
            <a:fillRect/>
          </a:stretch>
        </p:blipFill>
        <p:spPr>
          <a:xfrm>
            <a:off x="2228850" y="2039144"/>
            <a:ext cx="7734300" cy="3924300"/>
          </a:xfrm>
          <a:prstGeom prst="rect">
            <a:avLst/>
          </a:prstGeom>
        </p:spPr>
      </p:pic>
    </p:spTree>
    <p:extLst>
      <p:ext uri="{BB962C8B-B14F-4D97-AF65-F5344CB8AC3E}">
        <p14:creationId xmlns:p14="http://schemas.microsoft.com/office/powerpoint/2010/main" val="22824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2037-2775-407A-9CA6-E0F6DD2AC8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3BACF5-07AC-445C-80E4-A3B036D902F9}"/>
              </a:ext>
            </a:extLst>
          </p:cNvPr>
          <p:cNvSpPr>
            <a:spLocks noGrp="1"/>
          </p:cNvSpPr>
          <p:nvPr>
            <p:ph idx="1"/>
          </p:nvPr>
        </p:nvSpPr>
        <p:spPr/>
        <p:txBody>
          <a:bodyPr>
            <a:normAutofit/>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all right save the changes now back in the browser here's our button </a:t>
            </a:r>
          </a:p>
          <a:p>
            <a:endParaRPr lang="en-IN" dirty="0"/>
          </a:p>
        </p:txBody>
      </p:sp>
    </p:spTree>
    <p:extLst>
      <p:ext uri="{BB962C8B-B14F-4D97-AF65-F5344CB8AC3E}">
        <p14:creationId xmlns:p14="http://schemas.microsoft.com/office/powerpoint/2010/main" val="234303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33A8-31F4-453D-AB12-E51120999CBE}"/>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507F7F1B-B505-48C3-AF39-5E52CE3C9AC4}"/>
              </a:ext>
            </a:extLst>
          </p:cNvPr>
          <p:cNvPicPr>
            <a:picLocks noGrp="1" noChangeAspect="1"/>
          </p:cNvPicPr>
          <p:nvPr>
            <p:ph idx="1"/>
          </p:nvPr>
        </p:nvPicPr>
        <p:blipFill>
          <a:blip r:embed="rId2"/>
          <a:stretch>
            <a:fillRect/>
          </a:stretch>
        </p:blipFill>
        <p:spPr>
          <a:xfrm>
            <a:off x="1552158" y="1763982"/>
            <a:ext cx="7400925" cy="4314825"/>
          </a:xfrm>
          <a:prstGeom prst="rect">
            <a:avLst/>
          </a:prstGeom>
        </p:spPr>
      </p:pic>
    </p:spTree>
    <p:extLst>
      <p:ext uri="{BB962C8B-B14F-4D97-AF65-F5344CB8AC3E}">
        <p14:creationId xmlns:p14="http://schemas.microsoft.com/office/powerpoint/2010/main" val="31018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426A-91A6-4A2A-8AD3-3FE59BB57A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B93FD8-30EB-4DFE-8305-452335B8B158}"/>
              </a:ext>
            </a:extLst>
          </p:cNvPr>
          <p:cNvSpPr>
            <a:spLocks noGrp="1"/>
          </p:cNvSpPr>
          <p:nvPr>
            <p:ph idx="1"/>
          </p:nvPr>
        </p:nvSpPr>
        <p:spPr/>
        <p:txBody>
          <a:bodyPr>
            <a:normAutofit/>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let's inspect this so here </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we have this div with the ID root this is coming from our index.HTML </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Which we saw at in the previous session</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this is the div or the container for our react application inside of this div we have this other div which we added a minute ago to wrap our h1 and button elements </a:t>
            </a:r>
          </a:p>
          <a:p>
            <a:endParaRPr lang="en-IN" dirty="0"/>
          </a:p>
        </p:txBody>
      </p:sp>
    </p:spTree>
    <p:extLst>
      <p:ext uri="{BB962C8B-B14F-4D97-AF65-F5344CB8AC3E}">
        <p14:creationId xmlns:p14="http://schemas.microsoft.com/office/powerpoint/2010/main" val="208969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7445-2461-4137-A76A-15172EE484BE}"/>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509368F1-0A12-4910-BD7A-EA4A4465541E}"/>
              </a:ext>
            </a:extLst>
          </p:cNvPr>
          <p:cNvPicPr>
            <a:picLocks noGrp="1" noChangeAspect="1"/>
          </p:cNvPicPr>
          <p:nvPr>
            <p:ph idx="1"/>
          </p:nvPr>
        </p:nvPicPr>
        <p:blipFill>
          <a:blip r:embed="rId2"/>
          <a:stretch>
            <a:fillRect/>
          </a:stretch>
        </p:blipFill>
        <p:spPr>
          <a:xfrm>
            <a:off x="2414587" y="1829594"/>
            <a:ext cx="7362825" cy="4343400"/>
          </a:xfrm>
          <a:prstGeom prst="rect">
            <a:avLst/>
          </a:prstGeom>
        </p:spPr>
      </p:pic>
    </p:spTree>
    <p:extLst>
      <p:ext uri="{BB962C8B-B14F-4D97-AF65-F5344CB8AC3E}">
        <p14:creationId xmlns:p14="http://schemas.microsoft.com/office/powerpoint/2010/main" val="3721496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9F06-BC6F-4724-A876-C7CCFD9FFF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58D2E6-6D98-45AC-8BA4-77DC2F19D390}"/>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240031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1D29-C534-4B22-9715-B0B9820E577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12250A6-1671-4F95-9AD6-E8FCAB87837B}"/>
              </a:ext>
            </a:extLst>
          </p:cNvPr>
          <p:cNvPicPr>
            <a:picLocks noGrp="1" noChangeAspect="1"/>
          </p:cNvPicPr>
          <p:nvPr>
            <p:ph idx="1"/>
          </p:nvPr>
        </p:nvPicPr>
        <p:blipFill>
          <a:blip r:embed="rId2"/>
          <a:stretch>
            <a:fillRect/>
          </a:stretch>
        </p:blipFill>
        <p:spPr>
          <a:xfrm>
            <a:off x="2376487" y="2024856"/>
            <a:ext cx="7439025" cy="3952875"/>
          </a:xfrm>
          <a:prstGeom prst="rect">
            <a:avLst/>
          </a:prstGeom>
        </p:spPr>
      </p:pic>
    </p:spTree>
    <p:extLst>
      <p:ext uri="{BB962C8B-B14F-4D97-AF65-F5344CB8AC3E}">
        <p14:creationId xmlns:p14="http://schemas.microsoft.com/office/powerpoint/2010/main" val="477693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D628-F945-4577-ADD9-FCA34B9BD0C4}"/>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5A30401-A94F-48FD-8AFE-44A888BD681A}"/>
              </a:ext>
            </a:extLst>
          </p:cNvPr>
          <p:cNvPicPr>
            <a:picLocks noGrp="1" noChangeAspect="1"/>
          </p:cNvPicPr>
          <p:nvPr>
            <p:ph idx="1"/>
          </p:nvPr>
        </p:nvPicPr>
        <p:blipFill>
          <a:blip r:embed="rId2"/>
          <a:stretch>
            <a:fillRect/>
          </a:stretch>
        </p:blipFill>
        <p:spPr>
          <a:xfrm>
            <a:off x="2233612" y="2067719"/>
            <a:ext cx="7724775" cy="3867150"/>
          </a:xfrm>
          <a:prstGeom prst="rect">
            <a:avLst/>
          </a:prstGeom>
        </p:spPr>
      </p:pic>
    </p:spTree>
    <p:extLst>
      <p:ext uri="{BB962C8B-B14F-4D97-AF65-F5344CB8AC3E}">
        <p14:creationId xmlns:p14="http://schemas.microsoft.com/office/powerpoint/2010/main" val="3125434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EF11-ECB6-41B2-A487-A63491368A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5615C8-4369-4E5B-9CF7-008EF666C64A}"/>
              </a:ext>
            </a:extLst>
          </p:cNvPr>
          <p:cNvSpPr>
            <a:spLocks noGrp="1"/>
          </p:cNvSpPr>
          <p:nvPr>
            <p:ph idx="1"/>
          </p:nvPr>
        </p:nvSpPr>
        <p:spPr/>
        <p:txBody>
          <a:bodyPr>
            <a:normAutofit fontScale="92500" lnSpcReduction="20000"/>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sometimes you don't want an extra div that is not doing anything here in that case you can use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react.fragment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b</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ack in the code we imported this react object on the top </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this react has a child called fragment so we can replace these two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divs</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react.fragment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if you're curious how I edited both these instances at the same time this is called multi cursor editing so we can select a piece of code press command + D on mac or control-d on windows to find another occurrence of that selection now if you have more occurrences you keep pressing command + D or ctrl d</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now we have multiple cursors we can change all instances in one go so react fragment</a:t>
            </a:r>
          </a:p>
          <a:p>
            <a:endParaRPr lang="en-IN" dirty="0"/>
          </a:p>
        </p:txBody>
      </p:sp>
    </p:spTree>
    <p:extLst>
      <p:ext uri="{BB962C8B-B14F-4D97-AF65-F5344CB8AC3E}">
        <p14:creationId xmlns:p14="http://schemas.microsoft.com/office/powerpoint/2010/main" val="1131286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EFC7-8AFF-4A7F-81FE-F5BB5614530E}"/>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8168EE1-0CCA-484A-B159-B7FDA57379B9}"/>
              </a:ext>
            </a:extLst>
          </p:cNvPr>
          <p:cNvPicPr>
            <a:picLocks noGrp="1" noChangeAspect="1"/>
          </p:cNvPicPr>
          <p:nvPr>
            <p:ph idx="1"/>
          </p:nvPr>
        </p:nvPicPr>
        <p:blipFill>
          <a:blip r:embed="rId2"/>
          <a:stretch>
            <a:fillRect/>
          </a:stretch>
        </p:blipFill>
        <p:spPr>
          <a:xfrm>
            <a:off x="2400300" y="1856875"/>
            <a:ext cx="7391400" cy="4324350"/>
          </a:xfrm>
          <a:prstGeom prst="rect">
            <a:avLst/>
          </a:prstGeom>
        </p:spPr>
      </p:pic>
    </p:spTree>
    <p:extLst>
      <p:ext uri="{BB962C8B-B14F-4D97-AF65-F5344CB8AC3E}">
        <p14:creationId xmlns:p14="http://schemas.microsoft.com/office/powerpoint/2010/main" val="119925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864E-E9C2-4416-BF04-1E453CDF12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9AE9EA-6670-449A-B518-7229AEDE7990}"/>
              </a:ext>
            </a:extLst>
          </p:cNvPr>
          <p:cNvSpPr>
            <a:spLocks noGrp="1"/>
          </p:cNvSpPr>
          <p:nvPr>
            <p:ph idx="1"/>
          </p:nvPr>
        </p:nvSpPr>
        <p:spPr/>
        <p:txBody>
          <a:bodyPr>
            <a:normAutofit/>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now save the changes back in the browser this time inside of our root div we only have the h1 and the button they are not contained by another div alright </a:t>
            </a:r>
          </a:p>
        </p:txBody>
      </p:sp>
    </p:spTree>
    <p:extLst>
      <p:ext uri="{BB962C8B-B14F-4D97-AF65-F5344CB8AC3E}">
        <p14:creationId xmlns:p14="http://schemas.microsoft.com/office/powerpoint/2010/main" val="139021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E383-7B6D-4556-9707-D9F2CCA01D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F9372D-84B8-4B48-B443-E3CEAF961195}"/>
              </a:ext>
            </a:extLst>
          </p:cNvPr>
          <p:cNvSpPr>
            <a:spLocks noGrp="1"/>
          </p:cNvSpPr>
          <p:nvPr>
            <p:ph idx="1"/>
          </p:nvPr>
        </p:nvSpPr>
        <p:spPr/>
        <p:txBody>
          <a:bodyPr>
            <a:normAutofit fontScale="92500"/>
          </a:bodyPr>
          <a:lstStyle/>
          <a:p>
            <a:r>
              <a:rPr lang="en-IN" sz="2800" dirty="0">
                <a:effectLst/>
                <a:latin typeface="Times New Roman" panose="02020603050405020304" pitchFamily="18" charset="0"/>
                <a:ea typeface="Times New Roman" panose="02020603050405020304" pitchFamily="18" charset="0"/>
              </a:rPr>
              <a:t>add a button right after h1 set the inner text to increment now it can immediately see a compilation error here </a:t>
            </a:r>
          </a:p>
          <a:p>
            <a:r>
              <a:rPr lang="en-IN" sz="2800" dirty="0">
                <a:effectLst/>
                <a:latin typeface="Times New Roman" panose="02020603050405020304" pitchFamily="18" charset="0"/>
                <a:ea typeface="Times New Roman" panose="02020603050405020304" pitchFamily="18" charset="0"/>
              </a:rPr>
              <a:t>you have a red underline JSX expressions must have one parent element </a:t>
            </a:r>
          </a:p>
          <a:p>
            <a:r>
              <a:rPr lang="en-IN" sz="2800" dirty="0">
                <a:effectLst/>
                <a:latin typeface="Times New Roman" panose="02020603050405020304" pitchFamily="18" charset="0"/>
                <a:ea typeface="Times New Roman" panose="02020603050405020304" pitchFamily="18" charset="0"/>
              </a:rPr>
              <a:t>why is that </a:t>
            </a:r>
            <a:r>
              <a:rPr lang="en-IN" dirty="0">
                <a:latin typeface="Times New Roman" panose="02020603050405020304" pitchFamily="18" charset="0"/>
                <a:ea typeface="Times New Roman" panose="02020603050405020304" pitchFamily="18" charset="0"/>
              </a:rPr>
              <a:t>as we discussed </a:t>
            </a:r>
            <a:r>
              <a:rPr lang="en-IN" dirty="0" err="1">
                <a:latin typeface="Times New Roman" panose="02020603050405020304" pitchFamily="18" charset="0"/>
                <a:ea typeface="Times New Roman" panose="02020603050405020304" pitchFamily="18" charset="0"/>
              </a:rPr>
              <a:t>ealier</a:t>
            </a:r>
            <a:r>
              <a:rPr lang="en-IN" dirty="0">
                <a:latin typeface="Times New Roman" panose="02020603050405020304" pitchFamily="18" charset="0"/>
                <a:ea typeface="Times New Roman" panose="02020603050405020304" pitchFamily="18" charset="0"/>
              </a:rPr>
              <a:t> </a:t>
            </a:r>
            <a:r>
              <a:rPr lang="en-IN" sz="2800" dirty="0">
                <a:effectLst/>
                <a:latin typeface="Times New Roman" panose="02020603050405020304" pitchFamily="18" charset="0"/>
                <a:ea typeface="Times New Roman" panose="02020603050405020304" pitchFamily="18" charset="0"/>
              </a:rPr>
              <a:t>JSX expressions get compiled to a call to </a:t>
            </a:r>
          </a:p>
          <a:p>
            <a:r>
              <a:rPr lang="en-IN" dirty="0" err="1">
                <a:latin typeface="Times New Roman" panose="02020603050405020304" pitchFamily="18" charset="0"/>
                <a:ea typeface="Times New Roman" panose="02020603050405020304" pitchFamily="18" charset="0"/>
              </a:rPr>
              <a:t>R</a:t>
            </a:r>
            <a:r>
              <a:rPr lang="en-IN" sz="2800" dirty="0" err="1">
                <a:effectLst/>
                <a:latin typeface="Times New Roman" panose="02020603050405020304" pitchFamily="18" charset="0"/>
                <a:ea typeface="Times New Roman" panose="02020603050405020304" pitchFamily="18" charset="0"/>
              </a:rPr>
              <a:t>eact.create</a:t>
            </a:r>
            <a:r>
              <a:rPr lang="en-IN" dirty="0" err="1">
                <a:latin typeface="Times New Roman" panose="02020603050405020304" pitchFamily="18" charset="0"/>
                <a:ea typeface="Times New Roman" panose="02020603050405020304" pitchFamily="18" charset="0"/>
              </a:rPr>
              <a:t>E</a:t>
            </a:r>
            <a:r>
              <a:rPr lang="en-IN" sz="2800" dirty="0" err="1">
                <a:effectLst/>
                <a:latin typeface="Times New Roman" panose="02020603050405020304" pitchFamily="18" charset="0"/>
                <a:ea typeface="Times New Roman" panose="02020603050405020304" pitchFamily="18" charset="0"/>
              </a:rPr>
              <a:t>lement</a:t>
            </a:r>
            <a:r>
              <a:rPr lang="en-IN" sz="2800" dirty="0">
                <a:effectLst/>
                <a:latin typeface="Times New Roman" panose="02020603050405020304" pitchFamily="18" charset="0"/>
                <a:ea typeface="Times New Roman" panose="02020603050405020304" pitchFamily="18" charset="0"/>
              </a:rPr>
              <a:t> now the first argument to this method is the type of the element that we want to create in this case h1 but when we have two elements side by side Babel doesn't know how to compile this long expression into a call to </a:t>
            </a:r>
            <a:r>
              <a:rPr lang="en-IN" sz="2800" dirty="0" err="1">
                <a:effectLst/>
                <a:latin typeface="Times New Roman" panose="02020603050405020304" pitchFamily="18" charset="0"/>
                <a:ea typeface="Times New Roman" panose="02020603050405020304" pitchFamily="18" charset="0"/>
              </a:rPr>
              <a:t>react.create</a:t>
            </a:r>
            <a:r>
              <a:rPr lang="en-IN" dirty="0" err="1">
                <a:latin typeface="Times New Roman" panose="02020603050405020304" pitchFamily="18" charset="0"/>
                <a:ea typeface="Times New Roman" panose="02020603050405020304" pitchFamily="18" charset="0"/>
              </a:rPr>
              <a:t>E</a:t>
            </a:r>
            <a:r>
              <a:rPr lang="en-IN" sz="2800" dirty="0" err="1">
                <a:effectLst/>
                <a:latin typeface="Times New Roman" panose="02020603050405020304" pitchFamily="18" charset="0"/>
                <a:ea typeface="Times New Roman" panose="02020603050405020304" pitchFamily="18" charset="0"/>
              </a:rPr>
              <a:t>lement</a:t>
            </a:r>
            <a:r>
              <a:rPr lang="en-IN" sz="2800" dirty="0">
                <a:effectLst/>
                <a:latin typeface="Times New Roman" panose="02020603050405020304" pitchFamily="18" charset="0"/>
                <a:ea typeface="Times New Roman" panose="02020603050405020304" pitchFamily="18" charset="0"/>
              </a:rPr>
              <a:t> what is the type of the react element that should be returned from the render method we can tell </a:t>
            </a:r>
          </a:p>
        </p:txBody>
      </p:sp>
    </p:spTree>
    <p:extLst>
      <p:ext uri="{BB962C8B-B14F-4D97-AF65-F5344CB8AC3E}">
        <p14:creationId xmlns:p14="http://schemas.microsoft.com/office/powerpoint/2010/main" val="269016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E0E1-9EAE-4259-97A5-193609D8C4B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EC47BF4-625C-4B4F-90B4-BAA8618E27EA}"/>
              </a:ext>
            </a:extLst>
          </p:cNvPr>
          <p:cNvPicPr>
            <a:picLocks noGrp="1" noChangeAspect="1"/>
          </p:cNvPicPr>
          <p:nvPr>
            <p:ph idx="1"/>
          </p:nvPr>
        </p:nvPicPr>
        <p:blipFill>
          <a:blip r:embed="rId2"/>
          <a:stretch>
            <a:fillRect/>
          </a:stretch>
        </p:blipFill>
        <p:spPr>
          <a:xfrm>
            <a:off x="2371725" y="2034381"/>
            <a:ext cx="7448550" cy="3933825"/>
          </a:xfrm>
          <a:prstGeom prst="rect">
            <a:avLst/>
          </a:prstGeom>
        </p:spPr>
      </p:pic>
    </p:spTree>
    <p:extLst>
      <p:ext uri="{BB962C8B-B14F-4D97-AF65-F5344CB8AC3E}">
        <p14:creationId xmlns:p14="http://schemas.microsoft.com/office/powerpoint/2010/main" val="124235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9F46-CF57-4457-BE5E-A44435F9653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0B53807-809B-4CB5-AD07-345EC850A8A0}"/>
              </a:ext>
            </a:extLst>
          </p:cNvPr>
          <p:cNvPicPr>
            <a:picLocks noGrp="1" noChangeAspect="1"/>
          </p:cNvPicPr>
          <p:nvPr>
            <p:ph idx="1"/>
          </p:nvPr>
        </p:nvPicPr>
        <p:blipFill>
          <a:blip r:embed="rId2"/>
          <a:stretch>
            <a:fillRect/>
          </a:stretch>
        </p:blipFill>
        <p:spPr>
          <a:xfrm>
            <a:off x="2381250" y="2077244"/>
            <a:ext cx="7429500" cy="3848100"/>
          </a:xfrm>
          <a:prstGeom prst="rect">
            <a:avLst/>
          </a:prstGeom>
        </p:spPr>
      </p:pic>
    </p:spTree>
    <p:extLst>
      <p:ext uri="{BB962C8B-B14F-4D97-AF65-F5344CB8AC3E}">
        <p14:creationId xmlns:p14="http://schemas.microsoft.com/office/powerpoint/2010/main" val="152032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1D5E-B978-4D2E-B6E5-FD6EA73D8C0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1E6359F-6229-4099-8BCD-87687F82477A}"/>
              </a:ext>
            </a:extLst>
          </p:cNvPr>
          <p:cNvPicPr>
            <a:picLocks noGrp="1" noChangeAspect="1"/>
          </p:cNvPicPr>
          <p:nvPr>
            <p:ph idx="1"/>
          </p:nvPr>
        </p:nvPicPr>
        <p:blipFill>
          <a:blip r:embed="rId2"/>
          <a:stretch>
            <a:fillRect/>
          </a:stretch>
        </p:blipFill>
        <p:spPr>
          <a:xfrm>
            <a:off x="2395537" y="2062956"/>
            <a:ext cx="7400925" cy="3876675"/>
          </a:xfrm>
          <a:prstGeom prst="rect">
            <a:avLst/>
          </a:prstGeom>
        </p:spPr>
      </p:pic>
    </p:spTree>
    <p:extLst>
      <p:ext uri="{BB962C8B-B14F-4D97-AF65-F5344CB8AC3E}">
        <p14:creationId xmlns:p14="http://schemas.microsoft.com/office/powerpoint/2010/main" val="39294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3187-DB61-46D8-8599-6368AF47AC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36A2B5-BF90-43EC-B7ED-BBBF5395EDB7}"/>
              </a:ext>
            </a:extLst>
          </p:cNvPr>
          <p:cNvSpPr>
            <a:spLocks noGrp="1"/>
          </p:cNvSpPr>
          <p:nvPr>
            <p:ph idx="1"/>
          </p:nvPr>
        </p:nvSpPr>
        <p:spPr/>
        <p:txBody>
          <a:bodyPr>
            <a:normAutofit/>
          </a:bodyPr>
          <a:lstStyle/>
          <a:p>
            <a:r>
              <a:rPr lang="en-IN" sz="2800" dirty="0">
                <a:effectLst/>
                <a:latin typeface="Times New Roman" panose="02020603050405020304" pitchFamily="18" charset="0"/>
                <a:ea typeface="Times New Roman" panose="02020603050405020304" pitchFamily="18" charset="0"/>
              </a:rPr>
              <a:t>so one solution is to wrap this with a div </a:t>
            </a:r>
          </a:p>
          <a:p>
            <a:r>
              <a:rPr lang="en-IN" sz="2800" dirty="0">
                <a:effectLst/>
                <a:latin typeface="Times New Roman" panose="02020603050405020304" pitchFamily="18" charset="0"/>
                <a:ea typeface="Times New Roman" panose="02020603050405020304" pitchFamily="18" charset="0"/>
              </a:rPr>
              <a:t>so div here and close it at the end now when babel sees this it will compile this expression down to something like this so we'll have a react element with the type div and inside of that element we'll have two other elements an h1 and a button </a:t>
            </a:r>
          </a:p>
          <a:p>
            <a:endParaRPr lang="en-IN" dirty="0"/>
          </a:p>
        </p:txBody>
      </p:sp>
    </p:spTree>
    <p:extLst>
      <p:ext uri="{BB962C8B-B14F-4D97-AF65-F5344CB8AC3E}">
        <p14:creationId xmlns:p14="http://schemas.microsoft.com/office/powerpoint/2010/main" val="111126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0CDC-0A7D-4B77-821F-2E3D6405BCD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D73715C3-8B8D-4DB0-B1EC-BD836192E36C}"/>
              </a:ext>
            </a:extLst>
          </p:cNvPr>
          <p:cNvPicPr>
            <a:picLocks noGrp="1" noChangeAspect="1"/>
          </p:cNvPicPr>
          <p:nvPr>
            <p:ph idx="1"/>
          </p:nvPr>
        </p:nvPicPr>
        <p:blipFill>
          <a:blip r:embed="rId2"/>
          <a:stretch>
            <a:fillRect/>
          </a:stretch>
        </p:blipFill>
        <p:spPr>
          <a:xfrm>
            <a:off x="2366962" y="2029619"/>
            <a:ext cx="7458075" cy="3943350"/>
          </a:xfrm>
          <a:prstGeom prst="rect">
            <a:avLst/>
          </a:prstGeom>
        </p:spPr>
      </p:pic>
    </p:spTree>
    <p:extLst>
      <p:ext uri="{BB962C8B-B14F-4D97-AF65-F5344CB8AC3E}">
        <p14:creationId xmlns:p14="http://schemas.microsoft.com/office/powerpoint/2010/main" val="230947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C0B6-4E10-4E3C-BA0D-1AB99246EF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823091-A142-415C-AC53-112867FF8DC0}"/>
              </a:ext>
            </a:extLst>
          </p:cNvPr>
          <p:cNvSpPr>
            <a:spLocks noGrp="1"/>
          </p:cNvSpPr>
          <p:nvPr>
            <p:ph idx="1"/>
          </p:nvPr>
        </p:nvSpPr>
        <p:spPr/>
        <p:txBody>
          <a:bodyPr/>
          <a:lstStyle/>
          <a:p>
            <a:r>
              <a:rPr lang="en-IN" sz="2800" dirty="0">
                <a:effectLst/>
                <a:latin typeface="Times New Roman" panose="02020603050405020304" pitchFamily="18" charset="0"/>
                <a:ea typeface="Times New Roman" panose="02020603050405020304" pitchFamily="18" charset="0"/>
              </a:rPr>
              <a:t>see what happens when you save the changes </a:t>
            </a:r>
          </a:p>
          <a:p>
            <a:r>
              <a:rPr lang="en-IN" sz="2800" dirty="0">
                <a:effectLst/>
                <a:latin typeface="Times New Roman" panose="02020603050405020304" pitchFamily="18" charset="0"/>
                <a:ea typeface="Times New Roman" panose="02020603050405020304" pitchFamily="18" charset="0"/>
              </a:rPr>
              <a:t>the prettier extension that </a:t>
            </a:r>
            <a:r>
              <a:rPr lang="en-IN" dirty="0">
                <a:latin typeface="Times New Roman" panose="02020603050405020304" pitchFamily="18" charset="0"/>
                <a:ea typeface="Times New Roman" panose="02020603050405020304" pitchFamily="18" charset="0"/>
              </a:rPr>
              <a:t>we </a:t>
            </a:r>
            <a:r>
              <a:rPr lang="en-IN" sz="2800" dirty="0">
                <a:effectLst/>
                <a:latin typeface="Times New Roman" panose="02020603050405020304" pitchFamily="18" charset="0"/>
                <a:ea typeface="Times New Roman" panose="02020603050405020304" pitchFamily="18" charset="0"/>
              </a:rPr>
              <a:t>installed , automatically reformatted this expression now it's more readable and it also put parentheses around that this is essential because of something that we call automatic semicolon insertion .</a:t>
            </a:r>
          </a:p>
          <a:p>
            <a:endParaRPr lang="en-IN" dirty="0"/>
          </a:p>
        </p:txBody>
      </p:sp>
    </p:spTree>
    <p:extLst>
      <p:ext uri="{BB962C8B-B14F-4D97-AF65-F5344CB8AC3E}">
        <p14:creationId xmlns:p14="http://schemas.microsoft.com/office/powerpoint/2010/main" val="2748910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576</Words>
  <Application>Microsoft Office PowerPoint</Application>
  <PresentationFormat>Widescreen</PresentationFormat>
  <Paragraphs>24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Specifying Children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Specifying Children</dc:title>
  <dc:creator>P.Samatha Ramakrishna</dc:creator>
  <cp:lastModifiedBy>P.Samatha Ramakrishna</cp:lastModifiedBy>
  <cp:revision>1</cp:revision>
  <dcterms:created xsi:type="dcterms:W3CDTF">2020-12-13T09:28:03Z</dcterms:created>
  <dcterms:modified xsi:type="dcterms:W3CDTF">2020-12-13T09:29:59Z</dcterms:modified>
</cp:coreProperties>
</file>