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0" r:id="rId3"/>
    <p:sldId id="401" r:id="rId4"/>
    <p:sldId id="472" r:id="rId5"/>
    <p:sldId id="402" r:id="rId6"/>
    <p:sldId id="473" r:id="rId7"/>
    <p:sldId id="406" r:id="rId8"/>
    <p:sldId id="474" r:id="rId9"/>
    <p:sldId id="407" r:id="rId10"/>
    <p:sldId id="408" r:id="rId11"/>
    <p:sldId id="475" r:id="rId12"/>
    <p:sldId id="409" r:id="rId13"/>
    <p:sldId id="410" r:id="rId14"/>
    <p:sldId id="476" r:id="rId15"/>
    <p:sldId id="411" r:id="rId16"/>
    <p:sldId id="412" r:id="rId17"/>
    <p:sldId id="477" r:id="rId18"/>
    <p:sldId id="413" r:id="rId19"/>
    <p:sldId id="414" r:id="rId20"/>
    <p:sldId id="478" r:id="rId21"/>
    <p:sldId id="415" r:id="rId22"/>
    <p:sldId id="416" r:id="rId23"/>
    <p:sldId id="479" r:id="rId24"/>
    <p:sldId id="418" r:id="rId25"/>
    <p:sldId id="419" r:id="rId26"/>
    <p:sldId id="420" r:id="rId27"/>
    <p:sldId id="481" r:id="rId28"/>
    <p:sldId id="421" r:id="rId29"/>
    <p:sldId id="422" r:id="rId30"/>
    <p:sldId id="4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A860-9C4B-40AF-886C-4A3CD0C7A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A86A5A-A59B-4E3E-89C8-DFDA613993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A5890B-BCF3-470B-9302-C4ABC237BA7D}"/>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5" name="Footer Placeholder 4">
            <a:extLst>
              <a:ext uri="{FF2B5EF4-FFF2-40B4-BE49-F238E27FC236}">
                <a16:creationId xmlns:a16="http://schemas.microsoft.com/office/drawing/2014/main" id="{E5555191-8149-4395-BBF5-45FCABAB9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92636-1FA8-48FA-BCF4-6DA623768E43}"/>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5960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422E-86AF-4D69-8D8D-BB24D4AFF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E27731-6C20-470A-98EA-CED4C4674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037D4-7390-4994-A2F1-72DA63ABFB12}"/>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5" name="Footer Placeholder 4">
            <a:extLst>
              <a:ext uri="{FF2B5EF4-FFF2-40B4-BE49-F238E27FC236}">
                <a16:creationId xmlns:a16="http://schemas.microsoft.com/office/drawing/2014/main" id="{421C1256-3937-43D1-A4F4-9C1CB89B0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1AFD4-DA60-4EF1-A16A-05A13852DF6E}"/>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131580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562FD-FE27-439A-8030-9E0B7F7C4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9B641D-713F-4438-A0F8-7C22B2577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6679A-2010-47D1-B9E5-B0A1F3200888}"/>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5" name="Footer Placeholder 4">
            <a:extLst>
              <a:ext uri="{FF2B5EF4-FFF2-40B4-BE49-F238E27FC236}">
                <a16:creationId xmlns:a16="http://schemas.microsoft.com/office/drawing/2014/main" id="{41A72958-363F-4437-BF82-5323D3D53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7380CE-5FB5-46CA-8CC2-56298738E4E9}"/>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126756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196E-06F4-4108-B24F-BECD26F51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AB3110-71E0-4720-A607-BAC046679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F32943-EE55-4929-A18D-18C61F6C11E1}"/>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5" name="Footer Placeholder 4">
            <a:extLst>
              <a:ext uri="{FF2B5EF4-FFF2-40B4-BE49-F238E27FC236}">
                <a16:creationId xmlns:a16="http://schemas.microsoft.com/office/drawing/2014/main" id="{3D639650-E42B-428E-8B24-79C8D978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20C08-8CE4-4BAE-B7F9-BC3CE519331F}"/>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36625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016D-93C5-45B8-8943-C794FE630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6F37D3-6060-49BE-A344-CD273EE82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855EEE-1161-4AF4-B786-EB3F40D521FA}"/>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5" name="Footer Placeholder 4">
            <a:extLst>
              <a:ext uri="{FF2B5EF4-FFF2-40B4-BE49-F238E27FC236}">
                <a16:creationId xmlns:a16="http://schemas.microsoft.com/office/drawing/2014/main" id="{8587E2DD-A154-44CE-B535-7ED160D9E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0B7AC-7282-4B25-9A8E-1A731D2A7405}"/>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2605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BBB-15E0-48FB-AEA9-F9863A6E63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8C25B4-20EB-4B66-A9E5-D650C29DC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6680F-E735-452A-AAF6-6D198FFD6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A30A2F-B968-4AD2-B53F-190807DC2624}"/>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6" name="Footer Placeholder 5">
            <a:extLst>
              <a:ext uri="{FF2B5EF4-FFF2-40B4-BE49-F238E27FC236}">
                <a16:creationId xmlns:a16="http://schemas.microsoft.com/office/drawing/2014/main" id="{E0131284-5E2C-4F73-AEB2-3A00ED27B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40D6F-3F8A-4031-98CA-266174E54F04}"/>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123969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CCCD-5695-46EF-834A-F5A146F2FF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4142D-328D-4B60-9DEA-FD566197A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C436B-4BE3-4B1F-A393-266418A69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4C36AC-D693-4619-A2FC-7FDA5CE57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08399-E87E-42CD-B72E-970B0C3E4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35290D-B115-4BF5-88FF-4ECF4C0033B3}"/>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8" name="Footer Placeholder 7">
            <a:extLst>
              <a:ext uri="{FF2B5EF4-FFF2-40B4-BE49-F238E27FC236}">
                <a16:creationId xmlns:a16="http://schemas.microsoft.com/office/drawing/2014/main" id="{0C2E3193-3F42-437C-9F4A-333556A37A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289EF9-43DE-4C87-B69D-DA19DE083163}"/>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261995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6C21-6E7F-4148-8C1A-C8A7BB2F59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E2F7AC-9DEC-4CC9-8AD6-CB94315A24DA}"/>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4" name="Footer Placeholder 3">
            <a:extLst>
              <a:ext uri="{FF2B5EF4-FFF2-40B4-BE49-F238E27FC236}">
                <a16:creationId xmlns:a16="http://schemas.microsoft.com/office/drawing/2014/main" id="{231D5A45-77B0-4277-B65B-429C4D90BE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3F04F5-2D6D-4CDC-9255-07AC05FE74B0}"/>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217585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FC365-865B-4DE6-9C11-583753E7583C}"/>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3" name="Footer Placeholder 2">
            <a:extLst>
              <a:ext uri="{FF2B5EF4-FFF2-40B4-BE49-F238E27FC236}">
                <a16:creationId xmlns:a16="http://schemas.microsoft.com/office/drawing/2014/main" id="{C4ED1E54-693A-46B1-832D-C8397F4614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CA3F2-A1E1-4900-A20E-2C06D1EE0CFE}"/>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65160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AD84-0489-4C39-BBD0-FE8F371CB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DA0A78-1312-42F2-8304-E74E5749F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23B64C-1553-456B-ABF3-E32587448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E845F-3E7B-4646-9DB4-717AE3DA472F}"/>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6" name="Footer Placeholder 5">
            <a:extLst>
              <a:ext uri="{FF2B5EF4-FFF2-40B4-BE49-F238E27FC236}">
                <a16:creationId xmlns:a16="http://schemas.microsoft.com/office/drawing/2014/main" id="{9505165A-23F4-478C-889B-7C40CE38D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5D232-C431-4C2B-83AA-A77EC438DC01}"/>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20270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BA8A-9DCB-4341-9C7A-F676E995B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492A46-E6C3-4C91-9C7F-B65DB5E81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55FECB-BFCA-4B45-89D2-EC8B012F6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42A93-2EA3-4EC9-9C01-C79D44EE8CEC}"/>
              </a:ext>
            </a:extLst>
          </p:cNvPr>
          <p:cNvSpPr>
            <a:spLocks noGrp="1"/>
          </p:cNvSpPr>
          <p:nvPr>
            <p:ph type="dt" sz="half" idx="10"/>
          </p:nvPr>
        </p:nvSpPr>
        <p:spPr/>
        <p:txBody>
          <a:bodyPr/>
          <a:lstStyle/>
          <a:p>
            <a:fld id="{0279DB7F-24E0-4131-B38B-0BD60D75D745}" type="datetimeFigureOut">
              <a:rPr lang="en-IN" smtClean="0"/>
              <a:t>13-12-2020</a:t>
            </a:fld>
            <a:endParaRPr lang="en-IN"/>
          </a:p>
        </p:txBody>
      </p:sp>
      <p:sp>
        <p:nvSpPr>
          <p:cNvPr id="6" name="Footer Placeholder 5">
            <a:extLst>
              <a:ext uri="{FF2B5EF4-FFF2-40B4-BE49-F238E27FC236}">
                <a16:creationId xmlns:a16="http://schemas.microsoft.com/office/drawing/2014/main" id="{7E00FEBD-BAAA-4109-8961-455F6E17F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EB3D4-993F-4B8D-8B19-1F2B2D796AD8}"/>
              </a:ext>
            </a:extLst>
          </p:cNvPr>
          <p:cNvSpPr>
            <a:spLocks noGrp="1"/>
          </p:cNvSpPr>
          <p:nvPr>
            <p:ph type="sldNum" sz="quarter" idx="12"/>
          </p:nvPr>
        </p:nvSpPr>
        <p:spPr/>
        <p:txBody>
          <a:bodyPr/>
          <a:lstStyle/>
          <a:p>
            <a:fld id="{A9E09D72-F5C3-4866-8A33-61E41A837611}" type="slidenum">
              <a:rPr lang="en-IN" smtClean="0"/>
              <a:t>‹#›</a:t>
            </a:fld>
            <a:endParaRPr lang="en-IN"/>
          </a:p>
        </p:txBody>
      </p:sp>
    </p:spTree>
    <p:extLst>
      <p:ext uri="{BB962C8B-B14F-4D97-AF65-F5344CB8AC3E}">
        <p14:creationId xmlns:p14="http://schemas.microsoft.com/office/powerpoint/2010/main" val="187319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01EC7-35A1-4A73-AF18-0428B0987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42D4A-3206-4827-B85D-32B0A28BD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054157-7034-40E1-8CE7-B610F866A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9DB7F-24E0-4131-B38B-0BD60D75D745}" type="datetimeFigureOut">
              <a:rPr lang="en-IN" smtClean="0"/>
              <a:t>13-12-2020</a:t>
            </a:fld>
            <a:endParaRPr lang="en-IN"/>
          </a:p>
        </p:txBody>
      </p:sp>
      <p:sp>
        <p:nvSpPr>
          <p:cNvPr id="5" name="Footer Placeholder 4">
            <a:extLst>
              <a:ext uri="{FF2B5EF4-FFF2-40B4-BE49-F238E27FC236}">
                <a16:creationId xmlns:a16="http://schemas.microsoft.com/office/drawing/2014/main" id="{45DD96F8-D91F-47E3-95F5-C50D1B50D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59FAFA-B36D-4C66-B0FB-286AE26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09D72-F5C3-4866-8A33-61E41A837611}" type="slidenum">
              <a:rPr lang="en-IN" smtClean="0"/>
              <a:t>‹#›</a:t>
            </a:fld>
            <a:endParaRPr lang="en-IN"/>
          </a:p>
        </p:txBody>
      </p:sp>
    </p:spTree>
    <p:extLst>
      <p:ext uri="{BB962C8B-B14F-4D97-AF65-F5344CB8AC3E}">
        <p14:creationId xmlns:p14="http://schemas.microsoft.com/office/powerpoint/2010/main" val="209648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2DC5-A03A-4402-8B9F-8DB514597BAE}"/>
              </a:ext>
            </a:extLst>
          </p:cNvPr>
          <p:cNvSpPr>
            <a:spLocks noGrp="1"/>
          </p:cNvSpPr>
          <p:nvPr>
            <p:ph type="ctrTitle"/>
          </p:nvPr>
        </p:nvSpPr>
        <p:spPr/>
        <p:txBody>
          <a:bodyPr/>
          <a:lstStyle/>
          <a:p>
            <a:r>
              <a:rPr lang="en-IN" dirty="0"/>
              <a:t>Setting Attributes</a:t>
            </a:r>
            <a:br>
              <a:rPr lang="en-IN" dirty="0"/>
            </a:br>
            <a:endParaRPr lang="en-IN" dirty="0"/>
          </a:p>
        </p:txBody>
      </p:sp>
      <p:sp>
        <p:nvSpPr>
          <p:cNvPr id="3" name="Subtitle 2">
            <a:extLst>
              <a:ext uri="{FF2B5EF4-FFF2-40B4-BE49-F238E27FC236}">
                <a16:creationId xmlns:a16="http://schemas.microsoft.com/office/drawing/2014/main" id="{50095C5D-1A40-4EAD-B226-511109C6761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5921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6E2C6E-79E6-429C-916D-64248E442F2F}"/>
              </a:ext>
            </a:extLst>
          </p:cNvPr>
          <p:cNvPicPr>
            <a:picLocks noChangeAspect="1"/>
          </p:cNvPicPr>
          <p:nvPr/>
        </p:nvPicPr>
        <p:blipFill>
          <a:blip r:embed="rId2"/>
          <a:stretch>
            <a:fillRect/>
          </a:stretch>
        </p:blipFill>
        <p:spPr>
          <a:xfrm>
            <a:off x="1614487" y="800100"/>
            <a:ext cx="8963025" cy="5257800"/>
          </a:xfrm>
          <a:prstGeom prst="rect">
            <a:avLst/>
          </a:prstGeom>
        </p:spPr>
      </p:pic>
    </p:spTree>
    <p:extLst>
      <p:ext uri="{BB962C8B-B14F-4D97-AF65-F5344CB8AC3E}">
        <p14:creationId xmlns:p14="http://schemas.microsoft.com/office/powerpoint/2010/main" val="279453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6DB3-9416-4C8D-92F9-99DC5F44C8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155E93-3845-44A6-BC4A-C6FD27DA038A}"/>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rPr>
              <a:t>this badge this span is pretty close to this button we can add a bit of margin to let the UI breathe back in the code the name of the class is M - - so of margin to save the changes now you can see there's a bit of space in between the span and the button that looks better now</a:t>
            </a:r>
            <a:endParaRPr lang="en-IN" dirty="0"/>
          </a:p>
          <a:p>
            <a:endParaRPr lang="en-IN" dirty="0"/>
          </a:p>
        </p:txBody>
      </p:sp>
    </p:spTree>
    <p:extLst>
      <p:ext uri="{BB962C8B-B14F-4D97-AF65-F5344CB8AC3E}">
        <p14:creationId xmlns:p14="http://schemas.microsoft.com/office/powerpoint/2010/main" val="280147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2C5901-E7A4-4AEA-9FD8-855C910B3E44}"/>
              </a:ext>
            </a:extLst>
          </p:cNvPr>
          <p:cNvPicPr>
            <a:picLocks noChangeAspect="1"/>
          </p:cNvPicPr>
          <p:nvPr/>
        </p:nvPicPr>
        <p:blipFill>
          <a:blip r:embed="rId2"/>
          <a:stretch>
            <a:fillRect/>
          </a:stretch>
        </p:blipFill>
        <p:spPr>
          <a:xfrm>
            <a:off x="1466850" y="881062"/>
            <a:ext cx="9258300" cy="5095875"/>
          </a:xfrm>
          <a:prstGeom prst="rect">
            <a:avLst/>
          </a:prstGeom>
        </p:spPr>
      </p:pic>
    </p:spTree>
    <p:extLst>
      <p:ext uri="{BB962C8B-B14F-4D97-AF65-F5344CB8AC3E}">
        <p14:creationId xmlns:p14="http://schemas.microsoft.com/office/powerpoint/2010/main" val="47176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DCE244-6D05-4C84-ADBC-4C86651E8097}"/>
              </a:ext>
            </a:extLst>
          </p:cNvPr>
          <p:cNvPicPr>
            <a:picLocks noChangeAspect="1"/>
          </p:cNvPicPr>
          <p:nvPr/>
        </p:nvPicPr>
        <p:blipFill>
          <a:blip r:embed="rId2"/>
          <a:stretch>
            <a:fillRect/>
          </a:stretch>
        </p:blipFill>
        <p:spPr>
          <a:xfrm>
            <a:off x="1643062" y="857250"/>
            <a:ext cx="8905875" cy="5143500"/>
          </a:xfrm>
          <a:prstGeom prst="rect">
            <a:avLst/>
          </a:prstGeom>
        </p:spPr>
      </p:pic>
    </p:spTree>
    <p:extLst>
      <p:ext uri="{BB962C8B-B14F-4D97-AF65-F5344CB8AC3E}">
        <p14:creationId xmlns:p14="http://schemas.microsoft.com/office/powerpoint/2010/main" val="319482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FF7A-80B8-4EDD-B526-54B87230BC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879A6-26C4-4885-8E40-DBB1CE113681}"/>
              </a:ext>
            </a:extLst>
          </p:cNvPr>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similarly let's apply a class to this button so back in the code here's our button class name we set this - BTN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bTN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secondary add BTN - SM which is short for small now if these classes are unfamiliar to </a:t>
            </a:r>
            <a:r>
              <a:rPr lang="en-IN" sz="1800" dirty="0">
                <a:effectLst/>
                <a:latin typeface="Times New Roman" panose="02020603050405020304" pitchFamily="18" charset="0"/>
                <a:ea typeface="Times New Roman" panose="02020603050405020304" pitchFamily="18" charset="0"/>
              </a:rPr>
              <a:t>you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you need to look at bootstrap documentation </a:t>
            </a:r>
          </a:p>
          <a:p>
            <a:pPr>
              <a:lnSpc>
                <a:spcPct val="107000"/>
              </a:lnSpc>
              <a:spcAft>
                <a:spcPts val="800"/>
              </a:spcAft>
            </a:pPr>
            <a:r>
              <a:rPr lang="en-IN" sz="1800" dirty="0">
                <a:latin typeface="Times New Roman" panose="02020603050405020304" pitchFamily="18" charset="0"/>
                <a:ea typeface="Times New Roman" panose="02020603050405020304" pitchFamily="18" charset="0"/>
              </a:rPr>
              <a:t>So s</a:t>
            </a:r>
            <a:r>
              <a:rPr lang="en-IN" sz="1800" dirty="0">
                <a:effectLst/>
                <a:latin typeface="Times New Roman" panose="02020603050405020304" pitchFamily="18" charset="0"/>
                <a:ea typeface="Times New Roman" panose="02020603050405020304" pitchFamily="18" charset="0"/>
              </a:rPr>
              <a:t>ave the changes and now our button looks different that's much better </a:t>
            </a:r>
            <a:endParaRPr lang="en-IN" dirty="0"/>
          </a:p>
        </p:txBody>
      </p:sp>
    </p:spTree>
    <p:extLst>
      <p:ext uri="{BB962C8B-B14F-4D97-AF65-F5344CB8AC3E}">
        <p14:creationId xmlns:p14="http://schemas.microsoft.com/office/powerpoint/2010/main" val="221874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20-12-02 (105)">
            <a:extLst>
              <a:ext uri="{FF2B5EF4-FFF2-40B4-BE49-F238E27FC236}">
                <a16:creationId xmlns:a16="http://schemas.microsoft.com/office/drawing/2014/main" id="{6A5B9CE0-614A-4174-8E94-A5D3BA2969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19200" y="685800"/>
            <a:ext cx="9753600" cy="548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846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BD9586-B3E2-4CC1-AC5E-AB721D77BA3F}"/>
              </a:ext>
            </a:extLst>
          </p:cNvPr>
          <p:cNvPicPr>
            <a:picLocks noChangeAspect="1"/>
          </p:cNvPicPr>
          <p:nvPr/>
        </p:nvPicPr>
        <p:blipFill>
          <a:blip r:embed="rId2"/>
          <a:stretch>
            <a:fillRect/>
          </a:stretch>
        </p:blipFill>
        <p:spPr>
          <a:xfrm>
            <a:off x="1628775" y="814387"/>
            <a:ext cx="8934450" cy="5229225"/>
          </a:xfrm>
          <a:prstGeom prst="rect">
            <a:avLst/>
          </a:prstGeom>
        </p:spPr>
      </p:pic>
    </p:spTree>
    <p:extLst>
      <p:ext uri="{BB962C8B-B14F-4D97-AF65-F5344CB8AC3E}">
        <p14:creationId xmlns:p14="http://schemas.microsoft.com/office/powerpoint/2010/main" val="212169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7B48-CDB2-4BB5-8F4B-2C04A2AFA3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29BCA-4E74-43CA-A353-B5038597CF88}"/>
              </a:ext>
            </a:extLst>
          </p:cNvPr>
          <p:cNvSpPr>
            <a:spLocks noGrp="1"/>
          </p:cNvSpPr>
          <p:nvPr>
            <p:ph idx="1"/>
          </p:nvPr>
        </p:nvSpPr>
        <p:spPr/>
        <p:txBody>
          <a:bodyPr>
            <a:norm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applying styles so for the most part it's best to use classes this is for performance and  maintainability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but there are times that you may want to break the rules  </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you know what you're doing and you may want to apply your style to a specific element</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JSX we have this style attribute that we need to set to a plain JavaScript object </a:t>
            </a:r>
          </a:p>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first we need to add curly braces here now in between these curly braces we need to pass a plain JavaScript object</a:t>
            </a:r>
            <a:endParaRPr lang="en-IN" dirty="0"/>
          </a:p>
        </p:txBody>
      </p:sp>
    </p:spTree>
    <p:extLst>
      <p:ext uri="{BB962C8B-B14F-4D97-AF65-F5344CB8AC3E}">
        <p14:creationId xmlns:p14="http://schemas.microsoft.com/office/powerpoint/2010/main" val="2913383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27ED95-E2C0-4336-9AC2-BD08178F24F9}"/>
              </a:ext>
            </a:extLst>
          </p:cNvPr>
          <p:cNvPicPr>
            <a:picLocks noChangeAspect="1"/>
          </p:cNvPicPr>
          <p:nvPr/>
        </p:nvPicPr>
        <p:blipFill>
          <a:blip r:embed="rId2"/>
          <a:stretch>
            <a:fillRect/>
          </a:stretch>
        </p:blipFill>
        <p:spPr>
          <a:xfrm>
            <a:off x="1609725" y="842962"/>
            <a:ext cx="8972550" cy="5172075"/>
          </a:xfrm>
          <a:prstGeom prst="rect">
            <a:avLst/>
          </a:prstGeom>
        </p:spPr>
      </p:pic>
    </p:spTree>
    <p:extLst>
      <p:ext uri="{BB962C8B-B14F-4D97-AF65-F5344CB8AC3E}">
        <p14:creationId xmlns:p14="http://schemas.microsoft.com/office/powerpoint/2010/main" val="103760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C3F86B-5F20-4A62-B668-7E96C0A708B4}"/>
              </a:ext>
            </a:extLst>
          </p:cNvPr>
          <p:cNvPicPr>
            <a:picLocks noChangeAspect="1"/>
          </p:cNvPicPr>
          <p:nvPr/>
        </p:nvPicPr>
        <p:blipFill>
          <a:blip r:embed="rId2"/>
          <a:stretch>
            <a:fillRect/>
          </a:stretch>
        </p:blipFill>
        <p:spPr>
          <a:xfrm>
            <a:off x="1595437" y="819150"/>
            <a:ext cx="9001125" cy="5219700"/>
          </a:xfrm>
          <a:prstGeom prst="rect">
            <a:avLst/>
          </a:prstGeom>
        </p:spPr>
      </p:pic>
    </p:spTree>
    <p:extLst>
      <p:ext uri="{BB962C8B-B14F-4D97-AF65-F5344CB8AC3E}">
        <p14:creationId xmlns:p14="http://schemas.microsoft.com/office/powerpoint/2010/main" val="420185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6217B6-5B5C-4808-B12E-8EF827E7388D}"/>
              </a:ext>
            </a:extLst>
          </p:cNvPr>
          <p:cNvPicPr>
            <a:picLocks noChangeAspect="1"/>
          </p:cNvPicPr>
          <p:nvPr/>
        </p:nvPicPr>
        <p:blipFill>
          <a:blip r:embed="rId2"/>
          <a:stretch>
            <a:fillRect/>
          </a:stretch>
        </p:blipFill>
        <p:spPr>
          <a:xfrm>
            <a:off x="1600200" y="823912"/>
            <a:ext cx="8991600" cy="5210175"/>
          </a:xfrm>
          <a:prstGeom prst="rect">
            <a:avLst/>
          </a:prstGeom>
        </p:spPr>
      </p:pic>
    </p:spTree>
    <p:extLst>
      <p:ext uri="{BB962C8B-B14F-4D97-AF65-F5344CB8AC3E}">
        <p14:creationId xmlns:p14="http://schemas.microsoft.com/office/powerpoint/2010/main" val="296356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C9C5-4EAF-495D-8A8E-4B0964AA78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87D96A-1794-4D92-9592-F0F04B8166F3}"/>
              </a:ext>
            </a:extLst>
          </p:cNvPr>
          <p:cNvSpPr>
            <a:spLocks noGrp="1"/>
          </p:cNvSpPr>
          <p:nvPr>
            <p:ph idx="1"/>
          </p:nvPr>
        </p:nvSpPr>
        <p:spPr/>
        <p:txBody>
          <a:bodyPr>
            <a:normAutofit fontScale="92500" lnSpcReduction="20000"/>
          </a:bodyPr>
          <a:lstStyle/>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here's one way to do this we can define a property called it styles set it to an object </a:t>
            </a:r>
          </a:p>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properties of this object are CSS properties in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camelcase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notation </a:t>
            </a:r>
          </a:p>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we can set this to a numerical value like 10 </a:t>
            </a:r>
          </a:p>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react will automatically convert this to something like this so it will append pixels to yet actually this should be font size not font weight so font size 10 pixels or just a numerical 10 and we can also set font weight to bold </a:t>
            </a:r>
          </a:p>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we can pass this object here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this.styles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save the changes now you can see our text is a little bit smaller and bold</a:t>
            </a:r>
            <a:endParaRPr lang="en-IN" dirty="0"/>
          </a:p>
        </p:txBody>
      </p:sp>
    </p:spTree>
    <p:extLst>
      <p:ext uri="{BB962C8B-B14F-4D97-AF65-F5344CB8AC3E}">
        <p14:creationId xmlns:p14="http://schemas.microsoft.com/office/powerpoint/2010/main" val="51529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21938C-7C63-475C-BCF0-6EE083BE3713}"/>
              </a:ext>
            </a:extLst>
          </p:cNvPr>
          <p:cNvPicPr>
            <a:picLocks noChangeAspect="1"/>
          </p:cNvPicPr>
          <p:nvPr/>
        </p:nvPicPr>
        <p:blipFill>
          <a:blip r:embed="rId2"/>
          <a:stretch>
            <a:fillRect/>
          </a:stretch>
        </p:blipFill>
        <p:spPr>
          <a:xfrm>
            <a:off x="1223962" y="957262"/>
            <a:ext cx="9744075" cy="4943475"/>
          </a:xfrm>
          <a:prstGeom prst="rect">
            <a:avLst/>
          </a:prstGeom>
        </p:spPr>
      </p:pic>
    </p:spTree>
    <p:extLst>
      <p:ext uri="{BB962C8B-B14F-4D97-AF65-F5344CB8AC3E}">
        <p14:creationId xmlns:p14="http://schemas.microsoft.com/office/powerpoint/2010/main" val="1103319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536C63-81E4-4C0F-8574-D9E49C1F1405}"/>
              </a:ext>
            </a:extLst>
          </p:cNvPr>
          <p:cNvPicPr>
            <a:picLocks noChangeAspect="1"/>
          </p:cNvPicPr>
          <p:nvPr/>
        </p:nvPicPr>
        <p:blipFill>
          <a:blip r:embed="rId2"/>
          <a:stretch>
            <a:fillRect/>
          </a:stretch>
        </p:blipFill>
        <p:spPr>
          <a:xfrm>
            <a:off x="1638300" y="809625"/>
            <a:ext cx="8915400" cy="5238750"/>
          </a:xfrm>
          <a:prstGeom prst="rect">
            <a:avLst/>
          </a:prstGeom>
        </p:spPr>
      </p:pic>
    </p:spTree>
    <p:extLst>
      <p:ext uri="{BB962C8B-B14F-4D97-AF65-F5344CB8AC3E}">
        <p14:creationId xmlns:p14="http://schemas.microsoft.com/office/powerpoint/2010/main" val="3839679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180D-6B70-4C9D-93A8-E6E03D5EF4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829B38-CB5C-4A83-8BE0-8BB2CD842251}"/>
              </a:ext>
            </a:extLst>
          </p:cNvPr>
          <p:cNvSpPr>
            <a:spLocks noGrp="1"/>
          </p:cNvSpPr>
          <p:nvPr>
            <p:ph idx="1"/>
          </p:nvPr>
        </p:nvSpPr>
        <p:spPr/>
        <p:txBody>
          <a:bodyPr/>
          <a:lstStyle/>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IN" sz="2800" dirty="0">
                <a:effectLst/>
                <a:latin typeface="Times New Roman" panose="02020603050405020304" pitchFamily="18" charset="0"/>
                <a:ea typeface="Times New Roman" panose="02020603050405020304" pitchFamily="18" charset="0"/>
              </a:rPr>
              <a:t>demonstrate that this is actually working let me change this to let's say 50 save the changes  and now we have a big badge here so this is one way to apply styles we define a property here and then reference it in our JSX expression but maybe you want to apply us to a couple of different elements so you don't want to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define multiple properties in this class if that's the case you can use inline styles</a:t>
            </a:r>
            <a:endParaRPr lang="en-IN" dirty="0"/>
          </a:p>
          <a:p>
            <a:pPr>
              <a:lnSpc>
                <a:spcPct val="107000"/>
              </a:lnSpc>
              <a:spcAft>
                <a:spcPts val="800"/>
              </a:spcAft>
            </a:pPr>
            <a:endParaRPr lang="en-IN" dirty="0"/>
          </a:p>
          <a:p>
            <a:endParaRPr lang="en-IN" dirty="0"/>
          </a:p>
        </p:txBody>
      </p:sp>
    </p:spTree>
    <p:extLst>
      <p:ext uri="{BB962C8B-B14F-4D97-AF65-F5344CB8AC3E}">
        <p14:creationId xmlns:p14="http://schemas.microsoft.com/office/powerpoint/2010/main" val="342712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A9F547-FA85-4FD6-AB7F-F06DA07CADCF}"/>
              </a:ext>
            </a:extLst>
          </p:cNvPr>
          <p:cNvPicPr>
            <a:picLocks noChangeAspect="1"/>
          </p:cNvPicPr>
          <p:nvPr/>
        </p:nvPicPr>
        <p:blipFill>
          <a:blip r:embed="rId2"/>
          <a:stretch>
            <a:fillRect/>
          </a:stretch>
        </p:blipFill>
        <p:spPr>
          <a:xfrm>
            <a:off x="1643062" y="819150"/>
            <a:ext cx="8905875" cy="5219700"/>
          </a:xfrm>
          <a:prstGeom prst="rect">
            <a:avLst/>
          </a:prstGeom>
        </p:spPr>
      </p:pic>
    </p:spTree>
    <p:extLst>
      <p:ext uri="{BB962C8B-B14F-4D97-AF65-F5344CB8AC3E}">
        <p14:creationId xmlns:p14="http://schemas.microsoft.com/office/powerpoint/2010/main" val="339423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DCD23D-4FDD-49DD-99A5-46260386106D}"/>
              </a:ext>
            </a:extLst>
          </p:cNvPr>
          <p:cNvPicPr>
            <a:picLocks noChangeAspect="1"/>
          </p:cNvPicPr>
          <p:nvPr/>
        </p:nvPicPr>
        <p:blipFill>
          <a:blip r:embed="rId2"/>
          <a:stretch>
            <a:fillRect/>
          </a:stretch>
        </p:blipFill>
        <p:spPr>
          <a:xfrm>
            <a:off x="1619250" y="800100"/>
            <a:ext cx="8953500" cy="5257800"/>
          </a:xfrm>
          <a:prstGeom prst="rect">
            <a:avLst/>
          </a:prstGeom>
        </p:spPr>
      </p:pic>
    </p:spTree>
    <p:extLst>
      <p:ext uri="{BB962C8B-B14F-4D97-AF65-F5344CB8AC3E}">
        <p14:creationId xmlns:p14="http://schemas.microsoft.com/office/powerpoint/2010/main" val="304957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6478F6-CADA-49C8-8528-8C786D533B17}"/>
              </a:ext>
            </a:extLst>
          </p:cNvPr>
          <p:cNvPicPr>
            <a:picLocks noChangeAspect="1"/>
          </p:cNvPicPr>
          <p:nvPr/>
        </p:nvPicPr>
        <p:blipFill>
          <a:blip r:embed="rId2"/>
          <a:stretch>
            <a:fillRect/>
          </a:stretch>
        </p:blipFill>
        <p:spPr>
          <a:xfrm>
            <a:off x="1628775" y="800100"/>
            <a:ext cx="8934450" cy="5257800"/>
          </a:xfrm>
          <a:prstGeom prst="rect">
            <a:avLst/>
          </a:prstGeom>
        </p:spPr>
      </p:pic>
    </p:spTree>
    <p:extLst>
      <p:ext uri="{BB962C8B-B14F-4D97-AF65-F5344CB8AC3E}">
        <p14:creationId xmlns:p14="http://schemas.microsoft.com/office/powerpoint/2010/main" val="77842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23E7-A089-40BA-8EFC-3F13437328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2BED4A-3BB1-4452-8EA3-61F182032464}"/>
              </a:ext>
            </a:extLst>
          </p:cNvPr>
          <p:cNvSpPr>
            <a:spLocks noGrp="1"/>
          </p:cNvSpPr>
          <p:nvPr>
            <p:ph idx="1"/>
          </p:nvPr>
        </p:nvSpPr>
        <p:spPr/>
        <p:txBody>
          <a:bodyPr>
            <a:normAutofit/>
          </a:bodyPr>
          <a:lstStyle/>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use inline styles so here in between this curly braces we can just pass an object and set the properties on that object so let's say font size 30 now we don't need this Styles property anymore let's save the changes with this syntax we'll get double curly braces now back in the browser you can see our badge its font size is now 30</a:t>
            </a:r>
            <a:endParaRPr lang="en-IN" dirty="0"/>
          </a:p>
        </p:txBody>
      </p:sp>
    </p:spTree>
    <p:extLst>
      <p:ext uri="{BB962C8B-B14F-4D97-AF65-F5344CB8AC3E}">
        <p14:creationId xmlns:p14="http://schemas.microsoft.com/office/powerpoint/2010/main" val="127468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8753B-C91A-41A1-9EA0-12EF85E8BFA1}"/>
              </a:ext>
            </a:extLst>
          </p:cNvPr>
          <p:cNvPicPr>
            <a:picLocks noChangeAspect="1"/>
          </p:cNvPicPr>
          <p:nvPr/>
        </p:nvPicPr>
        <p:blipFill>
          <a:blip r:embed="rId2"/>
          <a:stretch>
            <a:fillRect/>
          </a:stretch>
        </p:blipFill>
        <p:spPr>
          <a:xfrm>
            <a:off x="1443037" y="947737"/>
            <a:ext cx="9305925" cy="4962525"/>
          </a:xfrm>
          <a:prstGeom prst="rect">
            <a:avLst/>
          </a:prstGeom>
        </p:spPr>
      </p:pic>
    </p:spTree>
    <p:extLst>
      <p:ext uri="{BB962C8B-B14F-4D97-AF65-F5344CB8AC3E}">
        <p14:creationId xmlns:p14="http://schemas.microsoft.com/office/powerpoint/2010/main" val="1596350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739E76-5F1C-4237-99B3-08853925EA73}"/>
              </a:ext>
            </a:extLst>
          </p:cNvPr>
          <p:cNvPicPr>
            <a:picLocks noChangeAspect="1"/>
          </p:cNvPicPr>
          <p:nvPr/>
        </p:nvPicPr>
        <p:blipFill>
          <a:blip r:embed="rId2"/>
          <a:stretch>
            <a:fillRect/>
          </a:stretch>
        </p:blipFill>
        <p:spPr>
          <a:xfrm>
            <a:off x="1657350" y="819150"/>
            <a:ext cx="8877300" cy="5219700"/>
          </a:xfrm>
          <a:prstGeom prst="rect">
            <a:avLst/>
          </a:prstGeom>
        </p:spPr>
      </p:pic>
    </p:spTree>
    <p:extLst>
      <p:ext uri="{BB962C8B-B14F-4D97-AF65-F5344CB8AC3E}">
        <p14:creationId xmlns:p14="http://schemas.microsoft.com/office/powerpoint/2010/main" val="220665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A910E9-B750-4E59-BAF8-C73D2D5C1D5D}"/>
              </a:ext>
            </a:extLst>
          </p:cNvPr>
          <p:cNvPicPr>
            <a:picLocks noChangeAspect="1"/>
          </p:cNvPicPr>
          <p:nvPr/>
        </p:nvPicPr>
        <p:blipFill>
          <a:blip r:embed="rId2"/>
          <a:stretch>
            <a:fillRect/>
          </a:stretch>
        </p:blipFill>
        <p:spPr>
          <a:xfrm>
            <a:off x="1604962" y="828675"/>
            <a:ext cx="8982075" cy="5200650"/>
          </a:xfrm>
          <a:prstGeom prst="rect">
            <a:avLst/>
          </a:prstGeom>
        </p:spPr>
      </p:pic>
    </p:spTree>
    <p:extLst>
      <p:ext uri="{BB962C8B-B14F-4D97-AF65-F5344CB8AC3E}">
        <p14:creationId xmlns:p14="http://schemas.microsoft.com/office/powerpoint/2010/main" val="90162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4366-C733-4999-B963-427C74AC9F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38F200-17B1-44C8-BD00-4D052BB92EB1}"/>
              </a:ext>
            </a:extLst>
          </p:cNvPr>
          <p:cNvSpPr>
            <a:spLocks noGrp="1"/>
          </p:cNvSpPr>
          <p:nvPr>
            <p:ph idx="1"/>
          </p:nvPr>
        </p:nvSpPr>
        <p:spPr/>
        <p:txBody>
          <a:bodyPr>
            <a:normAutofit/>
          </a:bodyPr>
          <a:lstStyle/>
          <a:p>
            <a:pPr>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this section we're only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use the classes so delete the style  attribute</a:t>
            </a:r>
            <a:endParaRPr lang="en-IN" dirty="0"/>
          </a:p>
        </p:txBody>
      </p:sp>
    </p:spTree>
    <p:extLst>
      <p:ext uri="{BB962C8B-B14F-4D97-AF65-F5344CB8AC3E}">
        <p14:creationId xmlns:p14="http://schemas.microsoft.com/office/powerpoint/2010/main" val="196281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B7EC-59EB-4E38-9B4B-A8CD506F71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7F5A86-74AA-490A-96A0-1769A622DFA7}"/>
              </a:ext>
            </a:extLst>
          </p:cNvPr>
          <p:cNvSpPr>
            <a:spLocks noGrp="1"/>
          </p:cNvSpPr>
          <p:nvPr>
            <p:ph idx="1"/>
          </p:nvPr>
        </p:nvSpPr>
        <p:spPr/>
        <p:txBody>
          <a:bodyPr>
            <a:normAutofit lnSpcReduction="10000"/>
          </a:bodyPr>
          <a:lstStyle/>
          <a:p>
            <a:r>
              <a:rPr lang="en-IN" sz="2800" dirty="0">
                <a:effectLst/>
                <a:latin typeface="Times New Roman" panose="02020603050405020304" pitchFamily="18" charset="0"/>
                <a:ea typeface="Times New Roman" panose="02020603050405020304" pitchFamily="18" charset="0"/>
              </a:rPr>
              <a:t>setting attributes </a:t>
            </a:r>
          </a:p>
          <a:p>
            <a:r>
              <a:rPr lang="en-IN" sz="2800" dirty="0">
                <a:effectLst/>
                <a:latin typeface="Times New Roman" panose="02020603050405020304" pitchFamily="18" charset="0"/>
                <a:ea typeface="Times New Roman" panose="02020603050405020304" pitchFamily="18" charset="0"/>
              </a:rPr>
              <a:t>how to set attributes on these elements </a:t>
            </a:r>
          </a:p>
          <a:p>
            <a:r>
              <a:rPr lang="en-IN" sz="2800" dirty="0">
                <a:effectLst/>
                <a:latin typeface="Times New Roman" panose="02020603050405020304" pitchFamily="18" charset="0"/>
                <a:ea typeface="Times New Roman" panose="02020603050405020304" pitchFamily="18" charset="0"/>
              </a:rPr>
              <a:t>for example let's add an image here we want to set the source attribute if you have couch here whatever we type in between the code is rendered as plain static text</a:t>
            </a:r>
          </a:p>
          <a:p>
            <a:r>
              <a:rPr lang="en-IN" sz="2800" dirty="0">
                <a:effectLst/>
                <a:latin typeface="Times New Roman" panose="02020603050405020304" pitchFamily="18" charset="0"/>
                <a:ea typeface="Times New Roman" panose="02020603050405020304" pitchFamily="18" charset="0"/>
              </a:rPr>
              <a:t> in this demo you want to set the value of the source attribute dynamically </a:t>
            </a:r>
          </a:p>
          <a:p>
            <a:r>
              <a:rPr lang="en-IN" sz="2800" dirty="0">
                <a:effectLst/>
                <a:latin typeface="Times New Roman" panose="02020603050405020304" pitchFamily="18" charset="0"/>
                <a:ea typeface="Times New Roman" panose="02020603050405020304" pitchFamily="18" charset="0"/>
              </a:rPr>
              <a:t>so let's add a property in this state object call it image URL and set it to something like this HTTP pick some photos / 200 this will generate a random 200 by 200 pixel image</a:t>
            </a:r>
            <a:endParaRPr lang="en-IN" dirty="0"/>
          </a:p>
        </p:txBody>
      </p:sp>
    </p:spTree>
    <p:extLst>
      <p:ext uri="{BB962C8B-B14F-4D97-AF65-F5344CB8AC3E}">
        <p14:creationId xmlns:p14="http://schemas.microsoft.com/office/powerpoint/2010/main" val="56223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25BBA6-AFAF-428F-AF78-09BF831CFDB5}"/>
              </a:ext>
            </a:extLst>
          </p:cNvPr>
          <p:cNvPicPr>
            <a:picLocks noChangeAspect="1"/>
          </p:cNvPicPr>
          <p:nvPr/>
        </p:nvPicPr>
        <p:blipFill>
          <a:blip r:embed="rId2"/>
          <a:stretch>
            <a:fillRect/>
          </a:stretch>
        </p:blipFill>
        <p:spPr>
          <a:xfrm>
            <a:off x="1619250" y="828675"/>
            <a:ext cx="8953500" cy="5200650"/>
          </a:xfrm>
          <a:prstGeom prst="rect">
            <a:avLst/>
          </a:prstGeom>
        </p:spPr>
      </p:pic>
    </p:spTree>
    <p:extLst>
      <p:ext uri="{BB962C8B-B14F-4D97-AF65-F5344CB8AC3E}">
        <p14:creationId xmlns:p14="http://schemas.microsoft.com/office/powerpoint/2010/main" val="269785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B809-333C-41F3-8AE5-8D16A7917E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11BFE1-2B76-405B-8C3C-F9F772615A65}"/>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rPr>
              <a:t>now back to our image element let's replace the quote with braces </a:t>
            </a:r>
          </a:p>
          <a:p>
            <a:r>
              <a:rPr lang="en-IN" sz="2800" dirty="0">
                <a:effectLst/>
                <a:latin typeface="Times New Roman" panose="02020603050405020304" pitchFamily="18" charset="0"/>
                <a:ea typeface="Times New Roman" panose="02020603050405020304" pitchFamily="18" charset="0"/>
              </a:rPr>
              <a:t>and the last lecture you learned that we can use this braces to render values dynamically</a:t>
            </a:r>
          </a:p>
          <a:p>
            <a:r>
              <a:rPr lang="en-IN" sz="2800" dirty="0">
                <a:effectLst/>
                <a:latin typeface="Times New Roman" panose="02020603050405020304" pitchFamily="18" charset="0"/>
                <a:ea typeface="Times New Roman" panose="02020603050405020304" pitchFamily="18" charset="0"/>
              </a:rPr>
              <a:t>See the output in the browser </a:t>
            </a:r>
          </a:p>
          <a:p>
            <a:r>
              <a:rPr lang="en-IN" sz="2800" dirty="0">
                <a:effectLst/>
                <a:latin typeface="Times New Roman" panose="02020603050405020304" pitchFamily="18" charset="0"/>
                <a:ea typeface="Times New Roman" panose="02020603050405020304" pitchFamily="18" charset="0"/>
              </a:rPr>
              <a:t>so setting attribute is pretty straight forward</a:t>
            </a:r>
            <a:endParaRPr lang="en-IN" dirty="0"/>
          </a:p>
        </p:txBody>
      </p:sp>
    </p:spTree>
    <p:extLst>
      <p:ext uri="{BB962C8B-B14F-4D97-AF65-F5344CB8AC3E}">
        <p14:creationId xmlns:p14="http://schemas.microsoft.com/office/powerpoint/2010/main" val="170793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52B62E-67FA-43DC-8515-7F63045BE164}"/>
              </a:ext>
            </a:extLst>
          </p:cNvPr>
          <p:cNvPicPr>
            <a:picLocks noChangeAspect="1"/>
          </p:cNvPicPr>
          <p:nvPr/>
        </p:nvPicPr>
        <p:blipFill>
          <a:blip r:embed="rId2"/>
          <a:stretch>
            <a:fillRect/>
          </a:stretch>
        </p:blipFill>
        <p:spPr>
          <a:xfrm>
            <a:off x="1619250" y="790575"/>
            <a:ext cx="8953500" cy="5276850"/>
          </a:xfrm>
          <a:prstGeom prst="rect">
            <a:avLst/>
          </a:prstGeom>
        </p:spPr>
      </p:pic>
    </p:spTree>
    <p:extLst>
      <p:ext uri="{BB962C8B-B14F-4D97-AF65-F5344CB8AC3E}">
        <p14:creationId xmlns:p14="http://schemas.microsoft.com/office/powerpoint/2010/main" val="180578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66-36B7-4CC2-9DD1-03A5022CF1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4B192A-BE51-4D32-8B81-327D3A57B9EC}"/>
              </a:ext>
            </a:extLst>
          </p:cNvPr>
          <p:cNvSpPr>
            <a:spLocks noGrp="1"/>
          </p:cNvSpPr>
          <p:nvPr>
            <p:ph idx="1"/>
          </p:nvPr>
        </p:nvSpPr>
        <p:spPr/>
        <p:txBody>
          <a:bodyPr>
            <a:normAutofit fontScale="92500"/>
          </a:bodyPr>
          <a:lstStyle/>
          <a:p>
            <a:r>
              <a:rPr lang="en-IN" sz="2800" dirty="0">
                <a:effectLst/>
                <a:latin typeface="Times New Roman" panose="02020603050405020304" pitchFamily="18" charset="0"/>
                <a:ea typeface="Times New Roman" panose="02020603050405020304" pitchFamily="18" charset="0"/>
              </a:rPr>
              <a:t>setting the class and style attributes because they are a little bit different </a:t>
            </a:r>
          </a:p>
          <a:p>
            <a:r>
              <a:rPr lang="en-IN" sz="2800" dirty="0">
                <a:effectLst/>
                <a:latin typeface="Times New Roman" panose="02020603050405020304" pitchFamily="18" charset="0"/>
                <a:ea typeface="Times New Roman" panose="02020603050405020304" pitchFamily="18" charset="0"/>
              </a:rPr>
              <a:t>so I'm </a:t>
            </a:r>
            <a:r>
              <a:rPr lang="en-IN" sz="2800" dirty="0" err="1">
                <a:effectLst/>
                <a:latin typeface="Times New Roman" panose="02020603050405020304" pitchFamily="18" charset="0"/>
                <a:ea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rPr>
              <a:t> delete this image element as well as the image URL </a:t>
            </a:r>
          </a:p>
          <a:p>
            <a:r>
              <a:rPr lang="en-IN" sz="2800" dirty="0">
                <a:effectLst/>
                <a:latin typeface="Times New Roman" panose="02020603050405020304" pitchFamily="18" charset="0"/>
                <a:ea typeface="Times New Roman" panose="02020603050405020304" pitchFamily="18" charset="0"/>
              </a:rPr>
              <a:t>let's say we want to apply a class to this span element the name of the attribute </a:t>
            </a:r>
            <a:r>
              <a:rPr lang="en-IN" sz="2800" dirty="0">
                <a:solidFill>
                  <a:srgbClr val="FF0000"/>
                </a:solidFill>
                <a:effectLst/>
                <a:latin typeface="Times New Roman" panose="02020603050405020304" pitchFamily="18" charset="0"/>
                <a:ea typeface="Times New Roman" panose="02020603050405020304" pitchFamily="18" charset="0"/>
              </a:rPr>
              <a:t>is not class its class name </a:t>
            </a:r>
            <a:r>
              <a:rPr lang="en-IN" sz="2800" dirty="0">
                <a:effectLst/>
                <a:latin typeface="Times New Roman" panose="02020603050405020304" pitchFamily="18" charset="0"/>
                <a:ea typeface="Times New Roman" panose="02020603050405020304" pitchFamily="18" charset="0"/>
              </a:rPr>
              <a:t>because as I told you before these JSX expressions get compiled to react elements which are essentially plain JavaScript objects </a:t>
            </a:r>
          </a:p>
          <a:p>
            <a:r>
              <a:rPr lang="en-IN" sz="2800" dirty="0">
                <a:effectLst/>
                <a:latin typeface="Times New Roman" panose="02020603050405020304" pitchFamily="18" charset="0"/>
                <a:ea typeface="Times New Roman" panose="02020603050405020304" pitchFamily="18" charset="0"/>
              </a:rPr>
              <a:t>we cannot use a class property on an object because that's a reserved keyword in JavaScript so the name of the attribute in JSX is </a:t>
            </a:r>
            <a:r>
              <a:rPr lang="en-IN" sz="2800" dirty="0" err="1">
                <a:effectLst/>
                <a:latin typeface="Times New Roman" panose="02020603050405020304" pitchFamily="18" charset="0"/>
                <a:ea typeface="Times New Roman" panose="02020603050405020304" pitchFamily="18" charset="0"/>
              </a:rPr>
              <a:t>classname</a:t>
            </a:r>
            <a:r>
              <a:rPr lang="en-IN" sz="2800" dirty="0">
                <a:effectLst/>
                <a:latin typeface="Times New Roman" panose="02020603050405020304" pitchFamily="18" charset="0"/>
                <a:ea typeface="Times New Roman" panose="02020603050405020304" pitchFamily="18" charset="0"/>
              </a:rPr>
              <a:t> </a:t>
            </a:r>
          </a:p>
          <a:p>
            <a:r>
              <a:rPr lang="en-IN" sz="2800" dirty="0">
                <a:effectLst/>
                <a:latin typeface="Times New Roman" panose="02020603050405020304" pitchFamily="18" charset="0"/>
                <a:ea typeface="Times New Roman" panose="02020603050405020304" pitchFamily="18" charset="0"/>
              </a:rPr>
              <a:t>here I'm </a:t>
            </a:r>
            <a:r>
              <a:rPr lang="en-IN" sz="2800" dirty="0" err="1">
                <a:effectLst/>
                <a:latin typeface="Times New Roman" panose="02020603050405020304" pitchFamily="18" charset="0"/>
                <a:ea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rPr>
              <a:t> use a couple of bootstrap classes one is badge and the other is badge – primary save the changes this is what we get a blue badge</a:t>
            </a:r>
            <a:endParaRPr lang="en-IN" dirty="0"/>
          </a:p>
          <a:p>
            <a:endParaRPr lang="en-IN" dirty="0"/>
          </a:p>
          <a:p>
            <a:endParaRPr lang="en-IN" dirty="0"/>
          </a:p>
        </p:txBody>
      </p:sp>
    </p:spTree>
    <p:extLst>
      <p:ext uri="{BB962C8B-B14F-4D97-AF65-F5344CB8AC3E}">
        <p14:creationId xmlns:p14="http://schemas.microsoft.com/office/powerpoint/2010/main" val="165134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E4711C-7D59-479F-9A84-B93B934CE15F}"/>
              </a:ext>
            </a:extLst>
          </p:cNvPr>
          <p:cNvPicPr>
            <a:picLocks noChangeAspect="1"/>
          </p:cNvPicPr>
          <p:nvPr/>
        </p:nvPicPr>
        <p:blipFill>
          <a:blip r:embed="rId2"/>
          <a:stretch>
            <a:fillRect/>
          </a:stretch>
        </p:blipFill>
        <p:spPr>
          <a:xfrm>
            <a:off x="1266825" y="966787"/>
            <a:ext cx="9658350" cy="4924425"/>
          </a:xfrm>
          <a:prstGeom prst="rect">
            <a:avLst/>
          </a:prstGeom>
        </p:spPr>
      </p:pic>
    </p:spTree>
    <p:extLst>
      <p:ext uri="{BB962C8B-B14F-4D97-AF65-F5344CB8AC3E}">
        <p14:creationId xmlns:p14="http://schemas.microsoft.com/office/powerpoint/2010/main" val="176036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744</Words>
  <Application>Microsoft Office PowerPoint</Application>
  <PresentationFormat>Widescreen</PresentationFormat>
  <Paragraphs>33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Setting Attributes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P.Samatha Ramakrishna</dc:creator>
  <cp:lastModifiedBy>P.Samatha Ramakrishna</cp:lastModifiedBy>
  <cp:revision>3</cp:revision>
  <dcterms:created xsi:type="dcterms:W3CDTF">2020-12-13T09:33:38Z</dcterms:created>
  <dcterms:modified xsi:type="dcterms:W3CDTF">2020-12-13T10:52:03Z</dcterms:modified>
</cp:coreProperties>
</file>