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86" r:id="rId3"/>
    <p:sldId id="287" r:id="rId4"/>
    <p:sldId id="289" r:id="rId5"/>
    <p:sldId id="257" r:id="rId6"/>
    <p:sldId id="290" r:id="rId7"/>
    <p:sldId id="292" r:id="rId8"/>
    <p:sldId id="293" r:id="rId9"/>
    <p:sldId id="291" r:id="rId10"/>
    <p:sldId id="258" r:id="rId11"/>
    <p:sldId id="259" r:id="rId12"/>
    <p:sldId id="294" r:id="rId13"/>
    <p:sldId id="304" r:id="rId14"/>
    <p:sldId id="296" r:id="rId15"/>
    <p:sldId id="260" r:id="rId16"/>
    <p:sldId id="297" r:id="rId17"/>
    <p:sldId id="261" r:id="rId18"/>
    <p:sldId id="298" r:id="rId19"/>
    <p:sldId id="262" r:id="rId20"/>
    <p:sldId id="299" r:id="rId21"/>
    <p:sldId id="263" r:id="rId22"/>
    <p:sldId id="264" r:id="rId23"/>
    <p:sldId id="265" r:id="rId24"/>
    <p:sldId id="266" r:id="rId25"/>
    <p:sldId id="267" r:id="rId26"/>
    <p:sldId id="300" r:id="rId27"/>
    <p:sldId id="268" r:id="rId28"/>
    <p:sldId id="269" r:id="rId29"/>
    <p:sldId id="270" r:id="rId30"/>
    <p:sldId id="271" r:id="rId31"/>
    <p:sldId id="301" r:id="rId32"/>
    <p:sldId id="305" r:id="rId33"/>
    <p:sldId id="302" r:id="rId34"/>
    <p:sldId id="303"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D0FC13-5C82-499D-8B3B-77C1592096F9}">
          <p14:sldIdLst>
            <p14:sldId id="256"/>
            <p14:sldId id="286"/>
            <p14:sldId id="287"/>
            <p14:sldId id="289"/>
            <p14:sldId id="257"/>
            <p14:sldId id="290"/>
            <p14:sldId id="292"/>
            <p14:sldId id="293"/>
            <p14:sldId id="291"/>
            <p14:sldId id="258"/>
            <p14:sldId id="259"/>
            <p14:sldId id="294"/>
            <p14:sldId id="304"/>
            <p14:sldId id="296"/>
            <p14:sldId id="260"/>
            <p14:sldId id="297"/>
            <p14:sldId id="261"/>
            <p14:sldId id="298"/>
            <p14:sldId id="262"/>
            <p14:sldId id="299"/>
            <p14:sldId id="263"/>
            <p14:sldId id="264"/>
            <p14:sldId id="265"/>
            <p14:sldId id="266"/>
            <p14:sldId id="267"/>
            <p14:sldId id="300"/>
            <p14:sldId id="268"/>
            <p14:sldId id="269"/>
            <p14:sldId id="270"/>
            <p14:sldId id="271"/>
            <p14:sldId id="301"/>
            <p14:sldId id="305"/>
            <p14:sldId id="302"/>
            <p14:sldId id="303"/>
            <p14:sldId id="272"/>
            <p14:sldId id="273"/>
            <p14:sldId id="274"/>
            <p14:sldId id="275"/>
            <p14:sldId id="276"/>
            <p14:sldId id="277"/>
            <p14:sldId id="278"/>
            <p14:sldId id="279"/>
            <p14:sldId id="280"/>
            <p14:sldId id="281"/>
            <p14:sldId id="282"/>
            <p14:sldId id="283"/>
            <p14:sldId id="284"/>
            <p14:sldId id="285"/>
          </p14:sldIdLst>
        </p14:section>
        <p14:section name="Untitled Section" id="{8D4F7EA6-9C0F-4DE3-ACB1-47D780109A3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1CD43F4-C6F3-4878-A5DF-AB4FDB2DE57C}" type="datetimeFigureOut">
              <a:rPr lang="en-IN" smtClean="0"/>
              <a:t>06-12-2022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CC72211-4B67-4AE0-AE64-F508CE413789}" type="slidenum">
              <a:rPr lang="en-IN" smtClean="0"/>
              <a:t>‹#›</a:t>
            </a:fld>
            <a:endParaRPr lang="en-IN"/>
          </a:p>
        </p:txBody>
      </p:sp>
    </p:spTree>
    <p:extLst>
      <p:ext uri="{BB962C8B-B14F-4D97-AF65-F5344CB8AC3E}">
        <p14:creationId xmlns:p14="http://schemas.microsoft.com/office/powerpoint/2010/main" val="232107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C72211-4B67-4AE0-AE64-F508CE413789}" type="slidenum">
              <a:rPr lang="en-IN" smtClean="0"/>
              <a:t>48</a:t>
            </a:fld>
            <a:endParaRPr lang="en-IN"/>
          </a:p>
        </p:txBody>
      </p:sp>
    </p:spTree>
    <p:extLst>
      <p:ext uri="{BB962C8B-B14F-4D97-AF65-F5344CB8AC3E}">
        <p14:creationId xmlns:p14="http://schemas.microsoft.com/office/powerpoint/2010/main" val="4063275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36035" y="519066"/>
            <a:ext cx="6319928"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1F1F"/>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1F1F"/>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1F1F1F"/>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495531" y="6184391"/>
            <a:ext cx="451103" cy="449579"/>
          </a:xfrm>
          <a:prstGeom prst="rect">
            <a:avLst/>
          </a:prstGeom>
        </p:spPr>
      </p:pic>
      <p:sp>
        <p:nvSpPr>
          <p:cNvPr id="2" name="Holder 2"/>
          <p:cNvSpPr>
            <a:spLocks noGrp="1"/>
          </p:cNvSpPr>
          <p:nvPr>
            <p:ph type="title"/>
          </p:nvPr>
        </p:nvSpPr>
        <p:spPr>
          <a:xfrm>
            <a:off x="787535" y="2718906"/>
            <a:ext cx="10616928" cy="574039"/>
          </a:xfrm>
          <a:prstGeom prst="rect">
            <a:avLst/>
          </a:prstGeom>
        </p:spPr>
        <p:txBody>
          <a:bodyPr wrap="square" lIns="0" tIns="0" rIns="0" bIns="0">
            <a:spAutoFit/>
          </a:bodyPr>
          <a:lstStyle>
            <a:lvl1pPr>
              <a:defRPr sz="3600" b="0" i="0">
                <a:solidFill>
                  <a:srgbClr val="1F1F1F"/>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reactivex.io/"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469" y="2977895"/>
            <a:ext cx="10768609" cy="38100"/>
          </a:xfrm>
          <a:prstGeom prst="rect">
            <a:avLst/>
          </a:prstGeom>
        </p:spPr>
      </p:pic>
      <p:sp>
        <p:nvSpPr>
          <p:cNvPr id="7" name="object 7"/>
          <p:cNvSpPr txBox="1"/>
          <p:nvPr/>
        </p:nvSpPr>
        <p:spPr>
          <a:xfrm>
            <a:off x="951275" y="3267174"/>
            <a:ext cx="10501630" cy="452120"/>
          </a:xfrm>
          <a:prstGeom prst="rect">
            <a:avLst/>
          </a:prstGeom>
        </p:spPr>
        <p:txBody>
          <a:bodyPr vert="horz" wrap="square" lIns="0" tIns="12065" rIns="0" bIns="0" rtlCol="0">
            <a:spAutoFit/>
          </a:bodyPr>
          <a:lstStyle/>
          <a:p>
            <a:pPr marL="12700">
              <a:lnSpc>
                <a:spcPct val="100000"/>
              </a:lnSpc>
              <a:spcBef>
                <a:spcPts val="95"/>
              </a:spcBef>
            </a:pPr>
            <a:r>
              <a:rPr sz="2800" spc="20" dirty="0">
                <a:solidFill>
                  <a:srgbClr val="161616"/>
                </a:solidFill>
                <a:latin typeface="Verdana"/>
                <a:cs typeface="Verdana"/>
              </a:rPr>
              <a:t>INTRODUCTION</a:t>
            </a:r>
            <a:r>
              <a:rPr sz="2800" spc="-135" dirty="0">
                <a:solidFill>
                  <a:srgbClr val="161616"/>
                </a:solidFill>
                <a:latin typeface="Verdana"/>
                <a:cs typeface="Verdana"/>
              </a:rPr>
              <a:t> </a:t>
            </a:r>
            <a:r>
              <a:rPr sz="2800" spc="60" dirty="0">
                <a:solidFill>
                  <a:srgbClr val="161616"/>
                </a:solidFill>
                <a:latin typeface="Verdana"/>
                <a:cs typeface="Verdana"/>
              </a:rPr>
              <a:t>TO</a:t>
            </a:r>
            <a:r>
              <a:rPr sz="2800" spc="-155" dirty="0">
                <a:solidFill>
                  <a:srgbClr val="161616"/>
                </a:solidFill>
                <a:latin typeface="Verdana"/>
                <a:cs typeface="Verdana"/>
              </a:rPr>
              <a:t> </a:t>
            </a:r>
            <a:r>
              <a:rPr sz="2800" spc="55" dirty="0">
                <a:solidFill>
                  <a:srgbClr val="161616"/>
                </a:solidFill>
                <a:latin typeface="Verdana"/>
                <a:cs typeface="Verdana"/>
              </a:rPr>
              <a:t>REACTIVE</a:t>
            </a:r>
            <a:r>
              <a:rPr sz="2800" spc="-125" dirty="0">
                <a:solidFill>
                  <a:srgbClr val="161616"/>
                </a:solidFill>
                <a:latin typeface="Verdana"/>
                <a:cs typeface="Verdana"/>
              </a:rPr>
              <a:t> </a:t>
            </a:r>
            <a:r>
              <a:rPr sz="2800" spc="60" dirty="0">
                <a:solidFill>
                  <a:srgbClr val="161616"/>
                </a:solidFill>
                <a:latin typeface="Verdana"/>
                <a:cs typeface="Verdana"/>
              </a:rPr>
              <a:t>PROGRAMMING</a:t>
            </a:r>
            <a:r>
              <a:rPr sz="2800" spc="-100" dirty="0">
                <a:solidFill>
                  <a:srgbClr val="161616"/>
                </a:solidFill>
                <a:latin typeface="Verdana"/>
                <a:cs typeface="Verdana"/>
              </a:rPr>
              <a:t> </a:t>
            </a:r>
            <a:r>
              <a:rPr sz="2800" spc="145" dirty="0">
                <a:solidFill>
                  <a:srgbClr val="161616"/>
                </a:solidFill>
                <a:latin typeface="Verdana"/>
                <a:cs typeface="Verdana"/>
              </a:rPr>
              <a:t>AND</a:t>
            </a:r>
            <a:r>
              <a:rPr sz="2800" spc="-145" dirty="0">
                <a:solidFill>
                  <a:srgbClr val="161616"/>
                </a:solidFill>
                <a:latin typeface="Verdana"/>
                <a:cs typeface="Verdana"/>
              </a:rPr>
              <a:t> </a:t>
            </a:r>
            <a:r>
              <a:rPr sz="2800" spc="70" dirty="0">
                <a:solidFill>
                  <a:srgbClr val="161616"/>
                </a:solidFill>
                <a:latin typeface="Verdana"/>
                <a:cs typeface="Verdana"/>
              </a:rPr>
              <a:t>RXJS</a:t>
            </a:r>
            <a:endParaRPr sz="2800">
              <a:latin typeface="Verdana"/>
              <a:cs typeface="Verdana"/>
            </a:endParaRPr>
          </a:p>
        </p:txBody>
      </p:sp>
      <p:sp>
        <p:nvSpPr>
          <p:cNvPr id="8" name="object 8"/>
          <p:cNvSpPr txBox="1">
            <a:spLocks noGrp="1"/>
          </p:cNvSpPr>
          <p:nvPr>
            <p:ph type="title"/>
          </p:nvPr>
        </p:nvSpPr>
        <p:spPr>
          <a:xfrm>
            <a:off x="951383" y="2009937"/>
            <a:ext cx="5820410" cy="711200"/>
          </a:xfrm>
          <a:prstGeom prst="rect">
            <a:avLst/>
          </a:prstGeom>
        </p:spPr>
        <p:txBody>
          <a:bodyPr vert="horz" wrap="square" lIns="0" tIns="12700" rIns="0" bIns="0" rtlCol="0">
            <a:spAutoFit/>
          </a:bodyPr>
          <a:lstStyle/>
          <a:p>
            <a:pPr marL="12700">
              <a:lnSpc>
                <a:spcPct val="100000"/>
              </a:lnSpc>
              <a:spcBef>
                <a:spcPts val="100"/>
              </a:spcBef>
            </a:pPr>
            <a:r>
              <a:rPr sz="4500" spc="-90" dirty="0">
                <a:solidFill>
                  <a:srgbClr val="161616"/>
                </a:solidFill>
              </a:rPr>
              <a:t>R</a:t>
            </a:r>
            <a:r>
              <a:rPr sz="4500" spc="-95" dirty="0">
                <a:solidFill>
                  <a:srgbClr val="161616"/>
                </a:solidFill>
              </a:rPr>
              <a:t>x</a:t>
            </a:r>
            <a:r>
              <a:rPr sz="4500" spc="325" dirty="0">
                <a:solidFill>
                  <a:srgbClr val="161616"/>
                </a:solidFill>
              </a:rPr>
              <a:t>J</a:t>
            </a:r>
            <a:r>
              <a:rPr sz="4500" spc="-770" dirty="0">
                <a:solidFill>
                  <a:srgbClr val="161616"/>
                </a:solidFill>
              </a:rPr>
              <a:t>S</a:t>
            </a:r>
            <a:r>
              <a:rPr sz="4500" spc="-440" dirty="0">
                <a:solidFill>
                  <a:srgbClr val="161616"/>
                </a:solidFill>
              </a:rPr>
              <a:t>:</a:t>
            </a:r>
            <a:r>
              <a:rPr sz="4500" spc="-465" dirty="0">
                <a:solidFill>
                  <a:srgbClr val="161616"/>
                </a:solidFill>
              </a:rPr>
              <a:t> </a:t>
            </a:r>
            <a:r>
              <a:rPr sz="4500" spc="-40" dirty="0">
                <a:solidFill>
                  <a:srgbClr val="161616"/>
                </a:solidFill>
              </a:rPr>
              <a:t>T</a:t>
            </a:r>
            <a:r>
              <a:rPr sz="4500" spc="-160" dirty="0">
                <a:solidFill>
                  <a:srgbClr val="161616"/>
                </a:solidFill>
              </a:rPr>
              <a:t>h</a:t>
            </a:r>
            <a:r>
              <a:rPr sz="4500" spc="-45" dirty="0">
                <a:solidFill>
                  <a:srgbClr val="161616"/>
                </a:solidFill>
              </a:rPr>
              <a:t>e</a:t>
            </a:r>
            <a:r>
              <a:rPr sz="4500" spc="-470" dirty="0">
                <a:solidFill>
                  <a:srgbClr val="161616"/>
                </a:solidFill>
              </a:rPr>
              <a:t> </a:t>
            </a:r>
            <a:r>
              <a:rPr sz="4500" spc="55" dirty="0">
                <a:solidFill>
                  <a:srgbClr val="161616"/>
                </a:solidFill>
              </a:rPr>
              <a:t>B</a:t>
            </a:r>
            <a:r>
              <a:rPr sz="4500" spc="-160" dirty="0">
                <a:solidFill>
                  <a:srgbClr val="161616"/>
                </a:solidFill>
              </a:rPr>
              <a:t>i</a:t>
            </a:r>
            <a:r>
              <a:rPr sz="4500" spc="180" dirty="0">
                <a:solidFill>
                  <a:srgbClr val="161616"/>
                </a:solidFill>
              </a:rPr>
              <a:t>g</a:t>
            </a:r>
            <a:r>
              <a:rPr sz="4500" spc="-470" dirty="0">
                <a:solidFill>
                  <a:srgbClr val="161616"/>
                </a:solidFill>
              </a:rPr>
              <a:t> </a:t>
            </a:r>
            <a:r>
              <a:rPr sz="4500" spc="175" dirty="0">
                <a:solidFill>
                  <a:srgbClr val="161616"/>
                </a:solidFill>
              </a:rPr>
              <a:t>P</a:t>
            </a:r>
            <a:r>
              <a:rPr sz="4500" spc="-160" dirty="0">
                <a:solidFill>
                  <a:srgbClr val="161616"/>
                </a:solidFill>
              </a:rPr>
              <a:t>i</a:t>
            </a:r>
            <a:r>
              <a:rPr sz="4500" spc="40" dirty="0">
                <a:solidFill>
                  <a:srgbClr val="161616"/>
                </a:solidFill>
              </a:rPr>
              <a:t>c</a:t>
            </a:r>
            <a:r>
              <a:rPr sz="4500" dirty="0">
                <a:solidFill>
                  <a:srgbClr val="161616"/>
                </a:solidFill>
              </a:rPr>
              <a:t>t</a:t>
            </a:r>
            <a:r>
              <a:rPr sz="4500" spc="-215" dirty="0">
                <a:solidFill>
                  <a:srgbClr val="161616"/>
                </a:solidFill>
              </a:rPr>
              <a:t>u</a:t>
            </a:r>
            <a:r>
              <a:rPr sz="4500" spc="-275" dirty="0">
                <a:solidFill>
                  <a:srgbClr val="161616"/>
                </a:solidFill>
              </a:rPr>
              <a:t>r</a:t>
            </a:r>
            <a:r>
              <a:rPr sz="4500" spc="-20" dirty="0">
                <a:solidFill>
                  <a:srgbClr val="161616"/>
                </a:solidFill>
              </a:rPr>
              <a:t>e</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469" y="3410711"/>
            <a:ext cx="10768609" cy="38100"/>
          </a:xfrm>
          <a:prstGeom prst="rect">
            <a:avLst/>
          </a:prstGeom>
        </p:spPr>
      </p:pic>
      <p:sp>
        <p:nvSpPr>
          <p:cNvPr id="3" name="object 3"/>
          <p:cNvSpPr txBox="1">
            <a:spLocks noGrp="1"/>
          </p:cNvSpPr>
          <p:nvPr>
            <p:ph type="title"/>
          </p:nvPr>
        </p:nvSpPr>
        <p:spPr>
          <a:xfrm>
            <a:off x="3724519" y="2718906"/>
            <a:ext cx="7680959" cy="574040"/>
          </a:xfrm>
          <a:prstGeom prst="rect">
            <a:avLst/>
          </a:prstGeom>
        </p:spPr>
        <p:txBody>
          <a:bodyPr vert="horz" wrap="square" lIns="0" tIns="12700" rIns="0" bIns="0" rtlCol="0">
            <a:spAutoFit/>
          </a:bodyPr>
          <a:lstStyle/>
          <a:p>
            <a:pPr marL="12700">
              <a:lnSpc>
                <a:spcPct val="100000"/>
              </a:lnSpc>
              <a:spcBef>
                <a:spcPts val="100"/>
              </a:spcBef>
            </a:pPr>
            <a:r>
              <a:rPr spc="65" dirty="0"/>
              <a:t>What</a:t>
            </a:r>
            <a:r>
              <a:rPr spc="-215" dirty="0"/>
              <a:t> </a:t>
            </a:r>
            <a:r>
              <a:rPr spc="15" dirty="0"/>
              <a:t>Problems</a:t>
            </a:r>
            <a:r>
              <a:rPr spc="-215" dirty="0"/>
              <a:t> </a:t>
            </a:r>
            <a:r>
              <a:rPr spc="20" dirty="0"/>
              <a:t>Does</a:t>
            </a:r>
            <a:r>
              <a:rPr spc="-225" dirty="0"/>
              <a:t> </a:t>
            </a:r>
            <a:r>
              <a:rPr spc="55" dirty="0"/>
              <a:t>RxJS</a:t>
            </a:r>
            <a:r>
              <a:rPr spc="-225" dirty="0"/>
              <a:t> </a:t>
            </a:r>
            <a:r>
              <a:rPr spc="-65" dirty="0"/>
              <a:t>Solve?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953" y="1572005"/>
            <a:ext cx="0" cy="4131310"/>
          </a:xfrm>
          <a:custGeom>
            <a:avLst/>
            <a:gdLst/>
            <a:ahLst/>
            <a:cxnLst/>
            <a:rect l="l" t="t" r="r" b="b"/>
            <a:pathLst>
              <a:path h="4131310">
                <a:moveTo>
                  <a:pt x="0" y="0"/>
                </a:moveTo>
                <a:lnTo>
                  <a:pt x="0" y="4130941"/>
                </a:lnTo>
              </a:path>
            </a:pathLst>
          </a:custGeom>
          <a:ln w="25908">
            <a:solidFill>
              <a:srgbClr val="EF5A28"/>
            </a:solidFill>
          </a:ln>
        </p:spPr>
        <p:txBody>
          <a:bodyPr wrap="square" lIns="0" tIns="0" rIns="0" bIns="0" rtlCol="0"/>
          <a:lstStyle/>
          <a:p>
            <a:endParaRPr/>
          </a:p>
        </p:txBody>
      </p:sp>
      <p:sp>
        <p:nvSpPr>
          <p:cNvPr id="3" name="object 3"/>
          <p:cNvSpPr txBox="1">
            <a:spLocks noGrp="1"/>
          </p:cNvSpPr>
          <p:nvPr>
            <p:ph type="title"/>
          </p:nvPr>
        </p:nvSpPr>
        <p:spPr>
          <a:xfrm>
            <a:off x="4225339" y="513855"/>
            <a:ext cx="3654425" cy="574040"/>
          </a:xfrm>
          <a:prstGeom prst="rect">
            <a:avLst/>
          </a:prstGeom>
        </p:spPr>
        <p:txBody>
          <a:bodyPr vert="horz" wrap="square" lIns="0" tIns="12700" rIns="0" bIns="0" rtlCol="0">
            <a:spAutoFit/>
          </a:bodyPr>
          <a:lstStyle/>
          <a:p>
            <a:pPr marL="12700">
              <a:lnSpc>
                <a:spcPct val="100000"/>
              </a:lnSpc>
              <a:spcBef>
                <a:spcPts val="100"/>
              </a:spcBef>
            </a:pPr>
            <a:r>
              <a:rPr spc="-175" dirty="0">
                <a:solidFill>
                  <a:srgbClr val="404040"/>
                </a:solidFill>
              </a:rPr>
              <a:t>S</a:t>
            </a:r>
            <a:r>
              <a:rPr spc="-40" dirty="0">
                <a:solidFill>
                  <a:srgbClr val="404040"/>
                </a:solidFill>
              </a:rPr>
              <a:t>t</a:t>
            </a:r>
            <a:r>
              <a:rPr spc="-125" dirty="0">
                <a:solidFill>
                  <a:srgbClr val="404040"/>
                </a:solidFill>
              </a:rPr>
              <a:t>r</a:t>
            </a:r>
            <a:r>
              <a:rPr spc="-50" dirty="0">
                <a:solidFill>
                  <a:srgbClr val="404040"/>
                </a:solidFill>
              </a:rPr>
              <a:t>e</a:t>
            </a:r>
            <a:r>
              <a:rPr spc="-105" dirty="0">
                <a:solidFill>
                  <a:srgbClr val="404040"/>
                </a:solidFill>
              </a:rPr>
              <a:t>a</a:t>
            </a:r>
            <a:r>
              <a:rPr spc="-85" dirty="0">
                <a:solidFill>
                  <a:srgbClr val="404040"/>
                </a:solidFill>
              </a:rPr>
              <a:t>m</a:t>
            </a:r>
            <a:r>
              <a:rPr spc="-90" dirty="0">
                <a:solidFill>
                  <a:srgbClr val="404040"/>
                </a:solidFill>
              </a:rPr>
              <a:t>s</a:t>
            </a:r>
            <a:r>
              <a:rPr spc="-215" dirty="0">
                <a:solidFill>
                  <a:srgbClr val="404040"/>
                </a:solidFill>
              </a:rPr>
              <a:t> </a:t>
            </a:r>
            <a:r>
              <a:rPr spc="75" dirty="0">
                <a:solidFill>
                  <a:srgbClr val="404040"/>
                </a:solidFill>
              </a:rPr>
              <a:t>of</a:t>
            </a:r>
            <a:r>
              <a:rPr spc="-195" dirty="0">
                <a:solidFill>
                  <a:srgbClr val="404040"/>
                </a:solidFill>
              </a:rPr>
              <a:t> </a:t>
            </a:r>
            <a:r>
              <a:rPr spc="40" dirty="0">
                <a:solidFill>
                  <a:srgbClr val="404040"/>
                </a:solidFill>
              </a:rPr>
              <a:t>D</a:t>
            </a:r>
            <a:r>
              <a:rPr spc="-114" dirty="0">
                <a:solidFill>
                  <a:srgbClr val="404040"/>
                </a:solidFill>
              </a:rPr>
              <a:t>a</a:t>
            </a:r>
            <a:r>
              <a:rPr spc="-40" dirty="0">
                <a:solidFill>
                  <a:srgbClr val="404040"/>
                </a:solidFill>
              </a:rPr>
              <a:t>ta</a:t>
            </a:r>
          </a:p>
        </p:txBody>
      </p:sp>
      <p:sp>
        <p:nvSpPr>
          <p:cNvPr id="4" name="object 4"/>
          <p:cNvSpPr txBox="1"/>
          <p:nvPr/>
        </p:nvSpPr>
        <p:spPr>
          <a:xfrm>
            <a:off x="5082575" y="1942412"/>
            <a:ext cx="4719320" cy="33629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EF5A28"/>
                </a:solidFill>
                <a:latin typeface="Verdana"/>
                <a:cs typeface="Verdana"/>
              </a:rPr>
              <a:t>Synchronous</a:t>
            </a:r>
            <a:r>
              <a:rPr sz="2400" spc="-160" dirty="0">
                <a:solidFill>
                  <a:srgbClr val="EF5A28"/>
                </a:solidFill>
                <a:latin typeface="Verdana"/>
                <a:cs typeface="Verdana"/>
              </a:rPr>
              <a:t> </a:t>
            </a:r>
            <a:r>
              <a:rPr sz="2400" spc="20" dirty="0">
                <a:solidFill>
                  <a:srgbClr val="EF5A28"/>
                </a:solidFill>
                <a:latin typeface="Verdana"/>
                <a:cs typeface="Verdana"/>
              </a:rPr>
              <a:t>data</a:t>
            </a:r>
            <a:endParaRPr sz="2400">
              <a:latin typeface="Verdana"/>
              <a:cs typeface="Verdana"/>
            </a:endParaRPr>
          </a:p>
          <a:p>
            <a:pPr marL="12700" marR="5080">
              <a:lnSpc>
                <a:spcPct val="162500"/>
              </a:lnSpc>
            </a:pPr>
            <a:r>
              <a:rPr sz="2400" spc="30" dirty="0">
                <a:solidFill>
                  <a:srgbClr val="EF5A28"/>
                </a:solidFill>
                <a:latin typeface="Verdana"/>
                <a:cs typeface="Verdana"/>
              </a:rPr>
              <a:t>Asynchronous </a:t>
            </a:r>
            <a:r>
              <a:rPr sz="2400" spc="20" dirty="0">
                <a:solidFill>
                  <a:srgbClr val="EF5A28"/>
                </a:solidFill>
                <a:latin typeface="Verdana"/>
                <a:cs typeface="Verdana"/>
              </a:rPr>
              <a:t>data </a:t>
            </a:r>
            <a:r>
              <a:rPr sz="2400" spc="25" dirty="0">
                <a:solidFill>
                  <a:srgbClr val="EF5A28"/>
                </a:solidFill>
                <a:latin typeface="Verdana"/>
                <a:cs typeface="Verdana"/>
              </a:rPr>
              <a:t> </a:t>
            </a:r>
            <a:r>
              <a:rPr sz="2400" spc="70" dirty="0">
                <a:solidFill>
                  <a:srgbClr val="EF5A28"/>
                </a:solidFill>
                <a:latin typeface="Verdana"/>
                <a:cs typeface="Verdana"/>
              </a:rPr>
              <a:t>Application</a:t>
            </a:r>
            <a:r>
              <a:rPr sz="2400" spc="-140" dirty="0">
                <a:solidFill>
                  <a:srgbClr val="EF5A28"/>
                </a:solidFill>
                <a:latin typeface="Verdana"/>
                <a:cs typeface="Verdana"/>
              </a:rPr>
              <a:t> </a:t>
            </a:r>
            <a:r>
              <a:rPr sz="2400" spc="20" dirty="0">
                <a:solidFill>
                  <a:srgbClr val="EF5A28"/>
                </a:solidFill>
                <a:latin typeface="Verdana"/>
                <a:cs typeface="Verdana"/>
              </a:rPr>
              <a:t>data</a:t>
            </a:r>
            <a:r>
              <a:rPr sz="2400" spc="-135" dirty="0">
                <a:solidFill>
                  <a:srgbClr val="EF5A28"/>
                </a:solidFill>
                <a:latin typeface="Verdana"/>
                <a:cs typeface="Verdana"/>
              </a:rPr>
              <a:t> </a:t>
            </a:r>
            <a:r>
              <a:rPr sz="2400" spc="20" dirty="0">
                <a:solidFill>
                  <a:srgbClr val="EF5A28"/>
                </a:solidFill>
                <a:latin typeface="Verdana"/>
                <a:cs typeface="Verdana"/>
              </a:rPr>
              <a:t>from</a:t>
            </a:r>
            <a:r>
              <a:rPr sz="2400" spc="-140" dirty="0">
                <a:solidFill>
                  <a:srgbClr val="EF5A28"/>
                </a:solidFill>
                <a:latin typeface="Verdana"/>
                <a:cs typeface="Verdana"/>
              </a:rPr>
              <a:t> </a:t>
            </a:r>
            <a:r>
              <a:rPr sz="2400" spc="-35" dirty="0">
                <a:solidFill>
                  <a:srgbClr val="EF5A28"/>
                </a:solidFill>
                <a:latin typeface="Verdana"/>
                <a:cs typeface="Verdana"/>
              </a:rPr>
              <a:t>a</a:t>
            </a:r>
            <a:r>
              <a:rPr sz="2400" spc="-135" dirty="0">
                <a:solidFill>
                  <a:srgbClr val="EF5A28"/>
                </a:solidFill>
                <a:latin typeface="Verdana"/>
                <a:cs typeface="Verdana"/>
              </a:rPr>
              <a:t> </a:t>
            </a:r>
            <a:r>
              <a:rPr sz="2400" spc="-15" dirty="0">
                <a:solidFill>
                  <a:srgbClr val="EF5A28"/>
                </a:solidFill>
                <a:latin typeface="Verdana"/>
                <a:cs typeface="Verdana"/>
              </a:rPr>
              <a:t>server </a:t>
            </a:r>
            <a:r>
              <a:rPr sz="2400" spc="-830" dirty="0">
                <a:solidFill>
                  <a:srgbClr val="EF5A28"/>
                </a:solidFill>
                <a:latin typeface="Verdana"/>
                <a:cs typeface="Verdana"/>
              </a:rPr>
              <a:t> </a:t>
            </a:r>
            <a:r>
              <a:rPr sz="2400" spc="15" dirty="0">
                <a:solidFill>
                  <a:srgbClr val="EF5A28"/>
                </a:solidFill>
                <a:latin typeface="Verdana"/>
                <a:cs typeface="Verdana"/>
              </a:rPr>
              <a:t>User-provided</a:t>
            </a:r>
            <a:r>
              <a:rPr sz="2400" spc="-130" dirty="0">
                <a:solidFill>
                  <a:srgbClr val="EF5A28"/>
                </a:solidFill>
                <a:latin typeface="Verdana"/>
                <a:cs typeface="Verdana"/>
              </a:rPr>
              <a:t> </a:t>
            </a:r>
            <a:r>
              <a:rPr sz="2400" spc="15" dirty="0">
                <a:solidFill>
                  <a:srgbClr val="EF5A28"/>
                </a:solidFill>
                <a:latin typeface="Verdana"/>
                <a:cs typeface="Verdana"/>
              </a:rPr>
              <a:t>data</a:t>
            </a:r>
            <a:endParaRPr sz="2400">
              <a:latin typeface="Verdana"/>
              <a:cs typeface="Verdana"/>
            </a:endParaRPr>
          </a:p>
          <a:p>
            <a:pPr marL="12700" marR="1253490">
              <a:lnSpc>
                <a:spcPct val="162500"/>
              </a:lnSpc>
            </a:pPr>
            <a:r>
              <a:rPr sz="2400" spc="10" dirty="0">
                <a:solidFill>
                  <a:srgbClr val="EF5A28"/>
                </a:solidFill>
                <a:latin typeface="Verdana"/>
                <a:cs typeface="Verdana"/>
              </a:rPr>
              <a:t>Client-side </a:t>
            </a:r>
            <a:r>
              <a:rPr sz="2400" spc="-20" dirty="0">
                <a:solidFill>
                  <a:srgbClr val="EF5A28"/>
                </a:solidFill>
                <a:latin typeface="Verdana"/>
                <a:cs typeface="Verdana"/>
              </a:rPr>
              <a:t>event </a:t>
            </a:r>
            <a:r>
              <a:rPr sz="2400" spc="15" dirty="0">
                <a:solidFill>
                  <a:srgbClr val="EF5A28"/>
                </a:solidFill>
                <a:latin typeface="Verdana"/>
                <a:cs typeface="Verdana"/>
              </a:rPr>
              <a:t>data </a:t>
            </a:r>
            <a:r>
              <a:rPr sz="2400" spc="-830" dirty="0">
                <a:solidFill>
                  <a:srgbClr val="EF5A28"/>
                </a:solidFill>
                <a:latin typeface="Verdana"/>
                <a:cs typeface="Verdana"/>
              </a:rPr>
              <a:t> </a:t>
            </a:r>
            <a:r>
              <a:rPr sz="2400" spc="50" dirty="0">
                <a:solidFill>
                  <a:srgbClr val="EF5A28"/>
                </a:solidFill>
                <a:latin typeface="Verdana"/>
                <a:cs typeface="Verdana"/>
              </a:rPr>
              <a:t>Function</a:t>
            </a:r>
            <a:r>
              <a:rPr sz="2400" spc="-175" dirty="0">
                <a:solidFill>
                  <a:srgbClr val="EF5A28"/>
                </a:solidFill>
                <a:latin typeface="Verdana"/>
                <a:cs typeface="Verdana"/>
              </a:rPr>
              <a:t> </a:t>
            </a:r>
            <a:r>
              <a:rPr sz="2400" spc="-15" dirty="0">
                <a:solidFill>
                  <a:srgbClr val="EF5A28"/>
                </a:solidFill>
                <a:latin typeface="Verdana"/>
                <a:cs typeface="Verdana"/>
              </a:rPr>
              <a:t>return</a:t>
            </a:r>
            <a:r>
              <a:rPr sz="2400" spc="-175" dirty="0">
                <a:solidFill>
                  <a:srgbClr val="EF5A28"/>
                </a:solidFill>
                <a:latin typeface="Verdana"/>
                <a:cs typeface="Verdana"/>
              </a:rPr>
              <a:t> </a:t>
            </a:r>
            <a:r>
              <a:rPr sz="2400" spc="-10" dirty="0">
                <a:solidFill>
                  <a:srgbClr val="EF5A28"/>
                </a:solidFill>
                <a:latin typeface="Verdana"/>
                <a:cs typeface="Verdana"/>
              </a:rPr>
              <a:t>values</a:t>
            </a:r>
            <a:endParaRPr sz="2400">
              <a:latin typeface="Verdana"/>
              <a:cs typeface="Verdana"/>
            </a:endParaRPr>
          </a:p>
        </p:txBody>
      </p:sp>
      <p:pic>
        <p:nvPicPr>
          <p:cNvPr id="5" name="object 5"/>
          <p:cNvPicPr/>
          <p:nvPr/>
        </p:nvPicPr>
        <p:blipFill>
          <a:blip r:embed="rId2" cstate="print"/>
          <a:stretch>
            <a:fillRect/>
          </a:stretch>
        </p:blipFill>
        <p:spPr>
          <a:xfrm>
            <a:off x="422148" y="1813560"/>
            <a:ext cx="3646931" cy="36454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BB6274-41EA-F6F6-F596-BE5C14244C61}"/>
              </a:ext>
            </a:extLst>
          </p:cNvPr>
          <p:cNvSpPr>
            <a:spLocks noGrp="1"/>
          </p:cNvSpPr>
          <p:nvPr>
            <p:ph type="body" idx="1"/>
          </p:nvPr>
        </p:nvSpPr>
        <p:spPr>
          <a:xfrm>
            <a:off x="609600" y="1066800"/>
            <a:ext cx="10972800" cy="2215991"/>
          </a:xfrm>
        </p:spPr>
        <p:txBody>
          <a:bodyPr/>
          <a:lstStyle/>
          <a:p>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helps you process data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ea typeface="Times New Roman" panose="02020603050405020304" pitchFamily="18" charset="0"/>
                <a:cs typeface="Times New Roman" panose="02020603050405020304" pitchFamily="18" charset="0"/>
              </a:rPr>
              <a:t>It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provides a single API that facilitates and simplifies the processing of data from multiple sources. When those sources produce data over time, it's helpful to think of them as streams of data gradually flowing into your application.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0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8145-4A32-B3D3-7C44-D378CE75CDD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CD4E0A7-F757-71BB-ED5D-E37B9FB85005}"/>
              </a:ext>
            </a:extLst>
          </p:cNvPr>
          <p:cNvSpPr>
            <a:spLocks noGrp="1"/>
          </p:cNvSpPr>
          <p:nvPr>
            <p:ph type="body" idx="1"/>
          </p:nvPr>
        </p:nvSpPr>
        <p:spPr>
          <a:xfrm>
            <a:off x="609600" y="838200"/>
            <a:ext cx="10972800" cy="5170646"/>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Those streams can take lots of different forms,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 can be synchronous data  or asynchronous data, </a:t>
            </a: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 might be application data returned from an HTTP request to your server, </a:t>
            </a: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I</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 might be data generated by the user using your client application. </a:t>
            </a: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As it relates to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data can be just about anything. It isn't limited to domain data specific to your application. </a:t>
            </a: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DOM events in the browser are also data. They occur over time and contain information you may need to process. </a:t>
            </a: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Even a simple function return value is data that can be thought of as a stream, a stream with only one value. </a:t>
            </a:r>
          </a:p>
          <a:p>
            <a:pPr marL="342900" indent="-342900">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95403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0D2B9-EC99-AA1D-7EAE-8EAA03CD049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03EC1D7-BED8-4511-B456-77A3C7272DC2}"/>
              </a:ext>
            </a:extLst>
          </p:cNvPr>
          <p:cNvSpPr>
            <a:spLocks noGrp="1"/>
          </p:cNvSpPr>
          <p:nvPr>
            <p:ph type="body" idx="1"/>
          </p:nvPr>
        </p:nvSpPr>
        <p:spPr>
          <a:xfrm>
            <a:off x="609600" y="678418"/>
            <a:ext cx="10972800" cy="5909310"/>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problem with so many different types of streams is that they're all processed a little differently in plain JavaScript. </a:t>
            </a: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You can process your asynchronous data with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callback</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functions or promises.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the case of events, it's common to write functions dedicated to handling each type of event,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if you're processing arrays or some other list of data, you'll likely iterate over it with a loop of some sort.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Finally, in the case of a function return value, you'll probably just assign the value to a new variable. </a:t>
            </a:r>
          </a:p>
          <a:p>
            <a:endParaRPr lang="en-IN" sz="2400" dirty="0"/>
          </a:p>
          <a:p>
            <a:endParaRPr lang="en-IN" sz="2400" dirty="0"/>
          </a:p>
          <a:p>
            <a:endParaRPr lang="en-IN" sz="2400" dirty="0"/>
          </a:p>
        </p:txBody>
      </p:sp>
    </p:spTree>
    <p:extLst>
      <p:ext uri="{BB962C8B-B14F-4D97-AF65-F5344CB8AC3E}">
        <p14:creationId xmlns:p14="http://schemas.microsoft.com/office/powerpoint/2010/main" val="205840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84953" y="1572005"/>
            <a:ext cx="0" cy="4131310"/>
          </a:xfrm>
          <a:custGeom>
            <a:avLst/>
            <a:gdLst/>
            <a:ahLst/>
            <a:cxnLst/>
            <a:rect l="l" t="t" r="r" b="b"/>
            <a:pathLst>
              <a:path h="4131310">
                <a:moveTo>
                  <a:pt x="0" y="0"/>
                </a:moveTo>
                <a:lnTo>
                  <a:pt x="0" y="4130941"/>
                </a:lnTo>
              </a:path>
            </a:pathLst>
          </a:custGeom>
          <a:ln w="25908">
            <a:solidFill>
              <a:srgbClr val="EF5A28"/>
            </a:solidFill>
          </a:ln>
        </p:spPr>
        <p:txBody>
          <a:bodyPr wrap="square" lIns="0" tIns="0" rIns="0" bIns="0" rtlCol="0"/>
          <a:lstStyle/>
          <a:p>
            <a:endParaRPr/>
          </a:p>
        </p:txBody>
      </p:sp>
      <p:sp>
        <p:nvSpPr>
          <p:cNvPr id="3" name="object 3"/>
          <p:cNvSpPr txBox="1">
            <a:spLocks noGrp="1"/>
          </p:cNvSpPr>
          <p:nvPr>
            <p:ph type="title"/>
          </p:nvPr>
        </p:nvSpPr>
        <p:spPr>
          <a:xfrm>
            <a:off x="2939083" y="513855"/>
            <a:ext cx="6225540" cy="574040"/>
          </a:xfrm>
          <a:prstGeom prst="rect">
            <a:avLst/>
          </a:prstGeom>
        </p:spPr>
        <p:txBody>
          <a:bodyPr vert="horz" wrap="square" lIns="0" tIns="12700" rIns="0" bIns="0" rtlCol="0">
            <a:spAutoFit/>
          </a:bodyPr>
          <a:lstStyle/>
          <a:p>
            <a:pPr marL="12700">
              <a:lnSpc>
                <a:spcPct val="100000"/>
              </a:lnSpc>
              <a:spcBef>
                <a:spcPts val="100"/>
              </a:spcBef>
            </a:pPr>
            <a:r>
              <a:rPr spc="225" dirty="0">
                <a:solidFill>
                  <a:srgbClr val="404040"/>
                </a:solidFill>
              </a:rPr>
              <a:t>P</a:t>
            </a:r>
            <a:r>
              <a:rPr spc="-185" dirty="0">
                <a:solidFill>
                  <a:srgbClr val="404040"/>
                </a:solidFill>
              </a:rPr>
              <a:t>r</a:t>
            </a:r>
            <a:r>
              <a:rPr spc="160" dirty="0">
                <a:solidFill>
                  <a:srgbClr val="404040"/>
                </a:solidFill>
              </a:rPr>
              <a:t>o</a:t>
            </a:r>
            <a:r>
              <a:rPr spc="80" dirty="0">
                <a:solidFill>
                  <a:srgbClr val="404040"/>
                </a:solidFill>
              </a:rPr>
              <a:t>c</a:t>
            </a:r>
            <a:r>
              <a:rPr spc="-50" dirty="0">
                <a:solidFill>
                  <a:srgbClr val="404040"/>
                </a:solidFill>
              </a:rPr>
              <a:t>e</a:t>
            </a:r>
            <a:r>
              <a:rPr spc="-130" dirty="0">
                <a:solidFill>
                  <a:srgbClr val="404040"/>
                </a:solidFill>
              </a:rPr>
              <a:t>s</a:t>
            </a:r>
            <a:r>
              <a:rPr spc="-90" dirty="0">
                <a:solidFill>
                  <a:srgbClr val="404040"/>
                </a:solidFill>
              </a:rPr>
              <a:t>si</a:t>
            </a:r>
            <a:r>
              <a:rPr spc="30" dirty="0">
                <a:solidFill>
                  <a:srgbClr val="404040"/>
                </a:solidFill>
              </a:rPr>
              <a:t>ng</a:t>
            </a:r>
            <a:r>
              <a:rPr spc="-215" dirty="0">
                <a:solidFill>
                  <a:srgbClr val="404040"/>
                </a:solidFill>
              </a:rPr>
              <a:t> </a:t>
            </a:r>
            <a:r>
              <a:rPr spc="-175" dirty="0">
                <a:solidFill>
                  <a:srgbClr val="404040"/>
                </a:solidFill>
              </a:rPr>
              <a:t>S</a:t>
            </a:r>
            <a:r>
              <a:rPr spc="-40" dirty="0">
                <a:solidFill>
                  <a:srgbClr val="404040"/>
                </a:solidFill>
              </a:rPr>
              <a:t>t</a:t>
            </a:r>
            <a:r>
              <a:rPr spc="-125" dirty="0">
                <a:solidFill>
                  <a:srgbClr val="404040"/>
                </a:solidFill>
              </a:rPr>
              <a:t>r</a:t>
            </a:r>
            <a:r>
              <a:rPr spc="-50" dirty="0">
                <a:solidFill>
                  <a:srgbClr val="404040"/>
                </a:solidFill>
              </a:rPr>
              <a:t>e</a:t>
            </a:r>
            <a:r>
              <a:rPr spc="-105" dirty="0">
                <a:solidFill>
                  <a:srgbClr val="404040"/>
                </a:solidFill>
              </a:rPr>
              <a:t>a</a:t>
            </a:r>
            <a:r>
              <a:rPr spc="-85" dirty="0">
                <a:solidFill>
                  <a:srgbClr val="404040"/>
                </a:solidFill>
              </a:rPr>
              <a:t>m</a:t>
            </a:r>
            <a:r>
              <a:rPr spc="-90" dirty="0">
                <a:solidFill>
                  <a:srgbClr val="404040"/>
                </a:solidFill>
              </a:rPr>
              <a:t>s</a:t>
            </a:r>
            <a:r>
              <a:rPr spc="-215" dirty="0">
                <a:solidFill>
                  <a:srgbClr val="404040"/>
                </a:solidFill>
              </a:rPr>
              <a:t> </a:t>
            </a:r>
            <a:r>
              <a:rPr spc="75" dirty="0">
                <a:solidFill>
                  <a:srgbClr val="404040"/>
                </a:solidFill>
              </a:rPr>
              <a:t>of</a:t>
            </a:r>
            <a:r>
              <a:rPr spc="-195" dirty="0">
                <a:solidFill>
                  <a:srgbClr val="404040"/>
                </a:solidFill>
              </a:rPr>
              <a:t> </a:t>
            </a:r>
            <a:r>
              <a:rPr spc="45" dirty="0">
                <a:solidFill>
                  <a:srgbClr val="404040"/>
                </a:solidFill>
              </a:rPr>
              <a:t>D</a:t>
            </a:r>
            <a:r>
              <a:rPr spc="-114" dirty="0">
                <a:solidFill>
                  <a:srgbClr val="404040"/>
                </a:solidFill>
              </a:rPr>
              <a:t>a</a:t>
            </a:r>
            <a:r>
              <a:rPr spc="-40" dirty="0">
                <a:solidFill>
                  <a:srgbClr val="404040"/>
                </a:solidFill>
              </a:rPr>
              <a:t>ta</a:t>
            </a:r>
          </a:p>
        </p:txBody>
      </p:sp>
      <p:sp>
        <p:nvSpPr>
          <p:cNvPr id="4" name="object 4"/>
          <p:cNvSpPr txBox="1"/>
          <p:nvPr/>
        </p:nvSpPr>
        <p:spPr>
          <a:xfrm>
            <a:off x="5082575" y="2239592"/>
            <a:ext cx="3147060" cy="276860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EF5A28"/>
                </a:solidFill>
                <a:latin typeface="Verdana"/>
                <a:cs typeface="Verdana"/>
              </a:rPr>
              <a:t>Callback</a:t>
            </a:r>
            <a:r>
              <a:rPr sz="2400" spc="-100" dirty="0">
                <a:solidFill>
                  <a:srgbClr val="EF5A28"/>
                </a:solidFill>
                <a:latin typeface="Verdana"/>
                <a:cs typeface="Verdana"/>
              </a:rPr>
              <a:t> </a:t>
            </a:r>
            <a:r>
              <a:rPr sz="2400" spc="15" dirty="0">
                <a:solidFill>
                  <a:srgbClr val="EF5A28"/>
                </a:solidFill>
                <a:latin typeface="Verdana"/>
                <a:cs typeface="Verdana"/>
              </a:rPr>
              <a:t>functions</a:t>
            </a:r>
            <a:endParaRPr sz="2400">
              <a:latin typeface="Verdana"/>
              <a:cs typeface="Verdana"/>
            </a:endParaRPr>
          </a:p>
          <a:p>
            <a:pPr marL="12700" marR="838835">
              <a:lnSpc>
                <a:spcPct val="162500"/>
              </a:lnSpc>
            </a:pPr>
            <a:r>
              <a:rPr sz="2400" spc="15" dirty="0">
                <a:solidFill>
                  <a:srgbClr val="EF5A28"/>
                </a:solidFill>
                <a:latin typeface="Verdana"/>
                <a:cs typeface="Verdana"/>
              </a:rPr>
              <a:t>Promises </a:t>
            </a:r>
            <a:r>
              <a:rPr sz="2400" spc="20" dirty="0">
                <a:solidFill>
                  <a:srgbClr val="EF5A28"/>
                </a:solidFill>
                <a:latin typeface="Verdana"/>
                <a:cs typeface="Verdana"/>
              </a:rPr>
              <a:t> </a:t>
            </a:r>
            <a:r>
              <a:rPr sz="2400" spc="25" dirty="0">
                <a:solidFill>
                  <a:srgbClr val="EF5A28"/>
                </a:solidFill>
                <a:latin typeface="Verdana"/>
                <a:cs typeface="Verdana"/>
              </a:rPr>
              <a:t>Event</a:t>
            </a:r>
            <a:r>
              <a:rPr sz="2400" spc="-190" dirty="0">
                <a:solidFill>
                  <a:srgbClr val="EF5A28"/>
                </a:solidFill>
                <a:latin typeface="Verdana"/>
                <a:cs typeface="Verdana"/>
              </a:rPr>
              <a:t> </a:t>
            </a:r>
            <a:r>
              <a:rPr sz="2400" spc="-5" dirty="0">
                <a:solidFill>
                  <a:srgbClr val="EF5A28"/>
                </a:solidFill>
                <a:latin typeface="Verdana"/>
                <a:cs typeface="Verdana"/>
              </a:rPr>
              <a:t>handlers </a:t>
            </a:r>
            <a:r>
              <a:rPr sz="2400" spc="-830" dirty="0">
                <a:solidFill>
                  <a:srgbClr val="EF5A28"/>
                </a:solidFill>
                <a:latin typeface="Verdana"/>
                <a:cs typeface="Verdana"/>
              </a:rPr>
              <a:t> </a:t>
            </a:r>
            <a:r>
              <a:rPr sz="2400" spc="85" dirty="0">
                <a:solidFill>
                  <a:srgbClr val="EF5A28"/>
                </a:solidFill>
                <a:latin typeface="Verdana"/>
                <a:cs typeface="Verdana"/>
              </a:rPr>
              <a:t>Loops</a:t>
            </a:r>
            <a:endParaRPr sz="2400">
              <a:latin typeface="Verdana"/>
              <a:cs typeface="Verdana"/>
            </a:endParaRPr>
          </a:p>
          <a:p>
            <a:pPr marL="12700">
              <a:lnSpc>
                <a:spcPct val="100000"/>
              </a:lnSpc>
              <a:spcBef>
                <a:spcPts val="1800"/>
              </a:spcBef>
            </a:pPr>
            <a:r>
              <a:rPr sz="2400" spc="30" dirty="0">
                <a:solidFill>
                  <a:srgbClr val="EF5A28"/>
                </a:solidFill>
                <a:latin typeface="Verdana"/>
                <a:cs typeface="Verdana"/>
              </a:rPr>
              <a:t>Variable</a:t>
            </a:r>
            <a:r>
              <a:rPr sz="2400" spc="-140" dirty="0">
                <a:solidFill>
                  <a:srgbClr val="EF5A28"/>
                </a:solidFill>
                <a:latin typeface="Verdana"/>
                <a:cs typeface="Verdana"/>
              </a:rPr>
              <a:t> </a:t>
            </a:r>
            <a:r>
              <a:rPr sz="2400" spc="-10" dirty="0">
                <a:solidFill>
                  <a:srgbClr val="EF5A28"/>
                </a:solidFill>
                <a:latin typeface="Verdana"/>
                <a:cs typeface="Verdana"/>
              </a:rPr>
              <a:t>assignment</a:t>
            </a:r>
            <a:endParaRPr sz="2400">
              <a:latin typeface="Verdana"/>
              <a:cs typeface="Verdana"/>
            </a:endParaRPr>
          </a:p>
        </p:txBody>
      </p:sp>
      <p:pic>
        <p:nvPicPr>
          <p:cNvPr id="5" name="object 5"/>
          <p:cNvPicPr/>
          <p:nvPr/>
        </p:nvPicPr>
        <p:blipFill>
          <a:blip r:embed="rId2" cstate="print"/>
          <a:stretch>
            <a:fillRect/>
          </a:stretch>
        </p:blipFill>
        <p:spPr>
          <a:xfrm>
            <a:off x="358140" y="2406395"/>
            <a:ext cx="3773423" cy="24597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BD888E-DF4C-65F6-9827-0E8970F47236}"/>
              </a:ext>
            </a:extLst>
          </p:cNvPr>
          <p:cNvSpPr>
            <a:spLocks noGrp="1"/>
          </p:cNvSpPr>
          <p:nvPr>
            <p:ph type="body" idx="1"/>
          </p:nvPr>
        </p:nvSpPr>
        <p:spPr>
          <a:xfrm>
            <a:off x="609600" y="1577340"/>
            <a:ext cx="10972800" cy="3693319"/>
          </a:xfrm>
        </p:spPr>
        <p:txBody>
          <a:bodyPr/>
          <a:lstStyle/>
          <a:p>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helps you deal with these disparate data sources and the multiple ways they might be processed by giving you a single clean API you can use with all of them.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the heart of the API is the observable data type.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 lets you observe the data flowing into your application and then react to it using a clearly defined set of functions.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Its named observable because the reactive extensions get their conceptual foundation from the observer software development pattern.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6763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469" y="3410711"/>
            <a:ext cx="10768609" cy="38100"/>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5739765">
              <a:lnSpc>
                <a:spcPct val="100000"/>
              </a:lnSpc>
              <a:spcBef>
                <a:spcPts val="100"/>
              </a:spcBef>
            </a:pPr>
            <a:r>
              <a:rPr spc="-10" dirty="0"/>
              <a:t>The</a:t>
            </a:r>
            <a:r>
              <a:rPr spc="-235" dirty="0"/>
              <a:t> </a:t>
            </a:r>
            <a:r>
              <a:rPr spc="-5" dirty="0"/>
              <a:t>Observer</a:t>
            </a:r>
            <a:r>
              <a:rPr spc="-250" dirty="0"/>
              <a:t> </a:t>
            </a:r>
            <a:r>
              <a:rPr spc="-5" dirty="0"/>
              <a:t>Pattern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7EA483-77EA-F457-9E15-A008F9274EF1}"/>
              </a:ext>
            </a:extLst>
          </p:cNvPr>
          <p:cNvSpPr txBox="1"/>
          <p:nvPr/>
        </p:nvSpPr>
        <p:spPr>
          <a:xfrm>
            <a:off x="1371600" y="914400"/>
            <a:ext cx="9829800" cy="2246769"/>
          </a:xfrm>
          <a:prstGeom prst="rect">
            <a:avLst/>
          </a:prstGeom>
          <a:noFill/>
        </p:spPr>
        <p:txBody>
          <a:bodyPr wrap="square">
            <a:spAutoFit/>
          </a:bodyPr>
          <a:lstStyle/>
          <a:p>
            <a:pPr>
              <a:lnSpc>
                <a:spcPts val="2400"/>
              </a:lnSpc>
              <a:spcAft>
                <a:spcPts val="800"/>
              </a:spcAft>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4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observer pattern is a common software development pattern that really forms the foundation of the Reactive Extensions API and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ts val="2400"/>
              </a:lnSpc>
              <a:spcAft>
                <a:spcPts val="800"/>
              </a:spcAft>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2400"/>
              </a:lnSpc>
              <a:spcAft>
                <a:spcPts val="800"/>
              </a:spcAf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 was documented, along with lots of other patterns, in a well-known book titled Design Patterns written by the so-called gang of four authors.</a:t>
            </a:r>
          </a:p>
        </p:txBody>
      </p:sp>
    </p:spTree>
    <p:extLst>
      <p:ext uri="{BB962C8B-B14F-4D97-AF65-F5344CB8AC3E}">
        <p14:creationId xmlns:p14="http://schemas.microsoft.com/office/powerpoint/2010/main" val="241281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3134" y="1740730"/>
            <a:ext cx="8234045" cy="2000885"/>
          </a:xfrm>
          <a:prstGeom prst="rect">
            <a:avLst/>
          </a:prstGeom>
        </p:spPr>
        <p:txBody>
          <a:bodyPr vert="horz" wrap="square" lIns="0" tIns="124460" rIns="0" bIns="0" rtlCol="0">
            <a:spAutoFit/>
          </a:bodyPr>
          <a:lstStyle/>
          <a:p>
            <a:pPr marL="12700" marR="5080">
              <a:lnSpc>
                <a:spcPts val="4900"/>
              </a:lnSpc>
              <a:spcBef>
                <a:spcPts val="980"/>
              </a:spcBef>
            </a:pPr>
            <a:r>
              <a:rPr sz="4800" i="1" spc="-90" dirty="0">
                <a:solidFill>
                  <a:srgbClr val="A62D5C"/>
                </a:solidFill>
                <a:latin typeface="Verdana"/>
                <a:cs typeface="Verdana"/>
              </a:rPr>
              <a:t>D</a:t>
            </a:r>
            <a:r>
              <a:rPr sz="4800" i="1" spc="-150" dirty="0">
                <a:solidFill>
                  <a:srgbClr val="A62D5C"/>
                </a:solidFill>
                <a:latin typeface="Verdana"/>
                <a:cs typeface="Verdana"/>
              </a:rPr>
              <a:t>esi</a:t>
            </a:r>
            <a:r>
              <a:rPr sz="4800" i="1" spc="-155" dirty="0">
                <a:solidFill>
                  <a:srgbClr val="A62D5C"/>
                </a:solidFill>
                <a:latin typeface="Verdana"/>
                <a:cs typeface="Verdana"/>
              </a:rPr>
              <a:t>g</a:t>
            </a:r>
            <a:r>
              <a:rPr sz="4800" i="1" spc="-105" dirty="0">
                <a:solidFill>
                  <a:srgbClr val="A62D5C"/>
                </a:solidFill>
                <a:latin typeface="Verdana"/>
                <a:cs typeface="Verdana"/>
              </a:rPr>
              <a:t>n</a:t>
            </a:r>
            <a:r>
              <a:rPr sz="4800" i="1" spc="-495" dirty="0">
                <a:solidFill>
                  <a:srgbClr val="A62D5C"/>
                </a:solidFill>
                <a:latin typeface="Verdana"/>
                <a:cs typeface="Verdana"/>
              </a:rPr>
              <a:t> </a:t>
            </a:r>
            <a:r>
              <a:rPr sz="4800" i="1" spc="125" dirty="0">
                <a:solidFill>
                  <a:srgbClr val="A62D5C"/>
                </a:solidFill>
                <a:latin typeface="Verdana"/>
                <a:cs typeface="Verdana"/>
              </a:rPr>
              <a:t>P</a:t>
            </a:r>
            <a:r>
              <a:rPr sz="4800" i="1" spc="-310" dirty="0">
                <a:solidFill>
                  <a:srgbClr val="A62D5C"/>
                </a:solidFill>
                <a:latin typeface="Verdana"/>
                <a:cs typeface="Verdana"/>
              </a:rPr>
              <a:t>a</a:t>
            </a:r>
            <a:r>
              <a:rPr sz="4800" i="1" spc="-110" dirty="0">
                <a:solidFill>
                  <a:srgbClr val="A62D5C"/>
                </a:solidFill>
                <a:latin typeface="Verdana"/>
                <a:cs typeface="Verdana"/>
              </a:rPr>
              <a:t>t</a:t>
            </a:r>
            <a:r>
              <a:rPr sz="4800" i="1" spc="-160" dirty="0">
                <a:solidFill>
                  <a:srgbClr val="A62D5C"/>
                </a:solidFill>
                <a:latin typeface="Verdana"/>
                <a:cs typeface="Verdana"/>
              </a:rPr>
              <a:t>t</a:t>
            </a:r>
            <a:r>
              <a:rPr sz="4800" i="1" spc="-220" dirty="0">
                <a:solidFill>
                  <a:srgbClr val="A62D5C"/>
                </a:solidFill>
                <a:latin typeface="Verdana"/>
                <a:cs typeface="Verdana"/>
              </a:rPr>
              <a:t>ern</a:t>
            </a:r>
            <a:r>
              <a:rPr sz="4800" i="1" spc="-730" dirty="0">
                <a:solidFill>
                  <a:srgbClr val="A62D5C"/>
                </a:solidFill>
                <a:latin typeface="Verdana"/>
                <a:cs typeface="Verdana"/>
              </a:rPr>
              <a:t>s</a:t>
            </a:r>
            <a:r>
              <a:rPr sz="4800" i="1" spc="-535" dirty="0">
                <a:solidFill>
                  <a:srgbClr val="A62D5C"/>
                </a:solidFill>
                <a:latin typeface="Verdana"/>
                <a:cs typeface="Verdana"/>
              </a:rPr>
              <a:t>:</a:t>
            </a:r>
            <a:r>
              <a:rPr sz="4800" i="1" spc="-470" dirty="0">
                <a:solidFill>
                  <a:srgbClr val="A62D5C"/>
                </a:solidFill>
                <a:latin typeface="Verdana"/>
                <a:cs typeface="Verdana"/>
              </a:rPr>
              <a:t> </a:t>
            </a:r>
            <a:r>
              <a:rPr sz="4800" i="1" spc="-25" dirty="0">
                <a:solidFill>
                  <a:srgbClr val="A62D5C"/>
                </a:solidFill>
                <a:latin typeface="Verdana"/>
                <a:cs typeface="Verdana"/>
              </a:rPr>
              <a:t>E</a:t>
            </a:r>
            <a:r>
              <a:rPr sz="4800" i="1" spc="-210" dirty="0">
                <a:solidFill>
                  <a:srgbClr val="A62D5C"/>
                </a:solidFill>
                <a:latin typeface="Verdana"/>
                <a:cs typeface="Verdana"/>
              </a:rPr>
              <a:t>lem</a:t>
            </a:r>
            <a:r>
              <a:rPr sz="4800" i="1" spc="-200" dirty="0">
                <a:solidFill>
                  <a:srgbClr val="A62D5C"/>
                </a:solidFill>
                <a:latin typeface="Verdana"/>
                <a:cs typeface="Verdana"/>
              </a:rPr>
              <a:t>en</a:t>
            </a:r>
            <a:r>
              <a:rPr sz="4800" i="1" spc="-110" dirty="0">
                <a:solidFill>
                  <a:srgbClr val="A62D5C"/>
                </a:solidFill>
                <a:latin typeface="Verdana"/>
                <a:cs typeface="Verdana"/>
              </a:rPr>
              <a:t>t</a:t>
            </a:r>
            <a:r>
              <a:rPr sz="4800" i="1" spc="-125" dirty="0">
                <a:solidFill>
                  <a:srgbClr val="A62D5C"/>
                </a:solidFill>
                <a:latin typeface="Verdana"/>
                <a:cs typeface="Verdana"/>
              </a:rPr>
              <a:t>s</a:t>
            </a:r>
            <a:r>
              <a:rPr sz="4800" i="1" spc="-480" dirty="0">
                <a:solidFill>
                  <a:srgbClr val="A62D5C"/>
                </a:solidFill>
                <a:latin typeface="Verdana"/>
                <a:cs typeface="Verdana"/>
              </a:rPr>
              <a:t> </a:t>
            </a:r>
            <a:r>
              <a:rPr sz="4800" i="1" spc="-10" dirty="0">
                <a:solidFill>
                  <a:srgbClr val="A62D5C"/>
                </a:solidFill>
                <a:latin typeface="Verdana"/>
                <a:cs typeface="Verdana"/>
              </a:rPr>
              <a:t>o</a:t>
            </a:r>
            <a:r>
              <a:rPr sz="4800" i="1" spc="50" dirty="0">
                <a:solidFill>
                  <a:srgbClr val="A62D5C"/>
                </a:solidFill>
                <a:latin typeface="Verdana"/>
                <a:cs typeface="Verdana"/>
              </a:rPr>
              <a:t>f  </a:t>
            </a:r>
            <a:r>
              <a:rPr sz="4800" i="1" spc="-150" dirty="0">
                <a:solidFill>
                  <a:srgbClr val="A62D5C"/>
                </a:solidFill>
                <a:latin typeface="Verdana"/>
                <a:cs typeface="Verdana"/>
              </a:rPr>
              <a:t>Re</a:t>
            </a:r>
            <a:r>
              <a:rPr sz="4800" i="1" spc="-135" dirty="0">
                <a:solidFill>
                  <a:srgbClr val="A62D5C"/>
                </a:solidFill>
                <a:latin typeface="Verdana"/>
                <a:cs typeface="Verdana"/>
              </a:rPr>
              <a:t>u</a:t>
            </a:r>
            <a:r>
              <a:rPr sz="4800" i="1" spc="-250" dirty="0">
                <a:solidFill>
                  <a:srgbClr val="A62D5C"/>
                </a:solidFill>
                <a:latin typeface="Verdana"/>
                <a:cs typeface="Verdana"/>
              </a:rPr>
              <a:t>sa</a:t>
            </a:r>
            <a:r>
              <a:rPr sz="4800" i="1" spc="40" dirty="0">
                <a:solidFill>
                  <a:srgbClr val="A62D5C"/>
                </a:solidFill>
                <a:latin typeface="Verdana"/>
                <a:cs typeface="Verdana"/>
              </a:rPr>
              <a:t>b</a:t>
            </a:r>
            <a:r>
              <a:rPr sz="4800" i="1" spc="-175" dirty="0">
                <a:solidFill>
                  <a:srgbClr val="A62D5C"/>
                </a:solidFill>
                <a:latin typeface="Verdana"/>
                <a:cs typeface="Verdana"/>
              </a:rPr>
              <a:t>l</a:t>
            </a:r>
            <a:r>
              <a:rPr sz="4800" i="1" spc="-125" dirty="0">
                <a:solidFill>
                  <a:srgbClr val="A62D5C"/>
                </a:solidFill>
                <a:latin typeface="Verdana"/>
                <a:cs typeface="Verdana"/>
              </a:rPr>
              <a:t>e</a:t>
            </a:r>
            <a:r>
              <a:rPr sz="4800" i="1" spc="-505" dirty="0">
                <a:solidFill>
                  <a:srgbClr val="A62D5C"/>
                </a:solidFill>
                <a:latin typeface="Verdana"/>
                <a:cs typeface="Verdana"/>
              </a:rPr>
              <a:t> </a:t>
            </a:r>
            <a:r>
              <a:rPr sz="4800" i="1" spc="165" dirty="0">
                <a:solidFill>
                  <a:srgbClr val="A62D5C"/>
                </a:solidFill>
                <a:latin typeface="Verdana"/>
                <a:cs typeface="Verdana"/>
              </a:rPr>
              <a:t>O</a:t>
            </a:r>
            <a:r>
              <a:rPr sz="4800" i="1" spc="40" dirty="0">
                <a:solidFill>
                  <a:srgbClr val="A62D5C"/>
                </a:solidFill>
                <a:latin typeface="Verdana"/>
                <a:cs typeface="Verdana"/>
              </a:rPr>
              <a:t>b</a:t>
            </a:r>
            <a:r>
              <a:rPr sz="4800" i="1" spc="-565" dirty="0">
                <a:solidFill>
                  <a:srgbClr val="A62D5C"/>
                </a:solidFill>
                <a:latin typeface="Verdana"/>
                <a:cs typeface="Verdana"/>
              </a:rPr>
              <a:t>j</a:t>
            </a:r>
            <a:r>
              <a:rPr sz="4800" i="1" spc="-60" dirty="0">
                <a:solidFill>
                  <a:srgbClr val="A62D5C"/>
                </a:solidFill>
                <a:latin typeface="Verdana"/>
                <a:cs typeface="Verdana"/>
              </a:rPr>
              <a:t>ec</a:t>
            </a:r>
            <a:r>
              <a:rPr sz="4800" i="1" spc="-75" dirty="0">
                <a:solidFill>
                  <a:srgbClr val="A62D5C"/>
                </a:solidFill>
                <a:latin typeface="Verdana"/>
                <a:cs typeface="Verdana"/>
              </a:rPr>
              <a:t>t</a:t>
            </a:r>
            <a:r>
              <a:rPr sz="4800" i="1" spc="-330" dirty="0">
                <a:solidFill>
                  <a:srgbClr val="A62D5C"/>
                </a:solidFill>
                <a:latin typeface="Verdana"/>
                <a:cs typeface="Verdana"/>
              </a:rPr>
              <a:t>-</a:t>
            </a:r>
            <a:r>
              <a:rPr sz="4800" i="1" spc="165" dirty="0">
                <a:solidFill>
                  <a:srgbClr val="A62D5C"/>
                </a:solidFill>
                <a:latin typeface="Verdana"/>
                <a:cs typeface="Verdana"/>
              </a:rPr>
              <a:t>O</a:t>
            </a:r>
            <a:r>
              <a:rPr sz="4800" i="1" spc="-265" dirty="0">
                <a:solidFill>
                  <a:srgbClr val="A62D5C"/>
                </a:solidFill>
                <a:latin typeface="Verdana"/>
                <a:cs typeface="Verdana"/>
              </a:rPr>
              <a:t>r</a:t>
            </a:r>
            <a:r>
              <a:rPr sz="4800" i="1" spc="-210" dirty="0">
                <a:solidFill>
                  <a:srgbClr val="A62D5C"/>
                </a:solidFill>
                <a:latin typeface="Verdana"/>
                <a:cs typeface="Verdana"/>
              </a:rPr>
              <a:t>ien</a:t>
            </a:r>
            <a:r>
              <a:rPr sz="4800" i="1" spc="-160" dirty="0">
                <a:solidFill>
                  <a:srgbClr val="A62D5C"/>
                </a:solidFill>
                <a:latin typeface="Verdana"/>
                <a:cs typeface="Verdana"/>
              </a:rPr>
              <a:t>t</a:t>
            </a:r>
            <a:r>
              <a:rPr sz="4800" i="1" spc="-85" dirty="0">
                <a:solidFill>
                  <a:srgbClr val="A62D5C"/>
                </a:solidFill>
                <a:latin typeface="Verdana"/>
                <a:cs typeface="Verdana"/>
              </a:rPr>
              <a:t>ed  </a:t>
            </a:r>
            <a:r>
              <a:rPr sz="4800" i="1" spc="-150" dirty="0">
                <a:solidFill>
                  <a:srgbClr val="A62D5C"/>
                </a:solidFill>
                <a:latin typeface="Verdana"/>
                <a:cs typeface="Verdana"/>
              </a:rPr>
              <a:t>Software</a:t>
            </a:r>
            <a:endParaRPr sz="4800">
              <a:latin typeface="Verdana"/>
              <a:cs typeface="Verdana"/>
            </a:endParaRPr>
          </a:p>
        </p:txBody>
      </p:sp>
      <p:sp>
        <p:nvSpPr>
          <p:cNvPr id="3" name="object 3"/>
          <p:cNvSpPr txBox="1"/>
          <p:nvPr/>
        </p:nvSpPr>
        <p:spPr>
          <a:xfrm>
            <a:off x="1043280" y="3966084"/>
            <a:ext cx="9093835"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404040"/>
                </a:solidFill>
                <a:latin typeface="Verdana"/>
                <a:cs typeface="Verdana"/>
              </a:rPr>
              <a:t>Erich</a:t>
            </a:r>
            <a:r>
              <a:rPr sz="2400" spc="-114" dirty="0">
                <a:solidFill>
                  <a:srgbClr val="404040"/>
                </a:solidFill>
                <a:latin typeface="Verdana"/>
                <a:cs typeface="Verdana"/>
              </a:rPr>
              <a:t> </a:t>
            </a:r>
            <a:r>
              <a:rPr sz="2400" spc="-65" dirty="0">
                <a:solidFill>
                  <a:srgbClr val="404040"/>
                </a:solidFill>
                <a:latin typeface="Verdana"/>
                <a:cs typeface="Verdana"/>
              </a:rPr>
              <a:t>Gamma,</a:t>
            </a:r>
            <a:r>
              <a:rPr sz="2400" spc="-105" dirty="0">
                <a:solidFill>
                  <a:srgbClr val="404040"/>
                </a:solidFill>
                <a:latin typeface="Verdana"/>
                <a:cs typeface="Verdana"/>
              </a:rPr>
              <a:t> </a:t>
            </a:r>
            <a:r>
              <a:rPr sz="2400" spc="25" dirty="0">
                <a:solidFill>
                  <a:srgbClr val="404040"/>
                </a:solidFill>
                <a:latin typeface="Verdana"/>
                <a:cs typeface="Verdana"/>
              </a:rPr>
              <a:t>Richard</a:t>
            </a:r>
            <a:r>
              <a:rPr sz="2400" spc="-100" dirty="0">
                <a:solidFill>
                  <a:srgbClr val="404040"/>
                </a:solidFill>
                <a:latin typeface="Verdana"/>
                <a:cs typeface="Verdana"/>
              </a:rPr>
              <a:t> </a:t>
            </a:r>
            <a:r>
              <a:rPr sz="2400" spc="-45" dirty="0">
                <a:solidFill>
                  <a:srgbClr val="404040"/>
                </a:solidFill>
                <a:latin typeface="Verdana"/>
                <a:cs typeface="Verdana"/>
              </a:rPr>
              <a:t>Helm,</a:t>
            </a:r>
            <a:r>
              <a:rPr sz="2400" spc="-120" dirty="0">
                <a:solidFill>
                  <a:srgbClr val="404040"/>
                </a:solidFill>
                <a:latin typeface="Verdana"/>
                <a:cs typeface="Verdana"/>
              </a:rPr>
              <a:t> </a:t>
            </a:r>
            <a:r>
              <a:rPr sz="2400" spc="25" dirty="0">
                <a:solidFill>
                  <a:srgbClr val="404040"/>
                </a:solidFill>
                <a:latin typeface="Verdana"/>
                <a:cs typeface="Verdana"/>
              </a:rPr>
              <a:t>Ralph</a:t>
            </a:r>
            <a:r>
              <a:rPr sz="2400" spc="-100" dirty="0">
                <a:solidFill>
                  <a:srgbClr val="404040"/>
                </a:solidFill>
                <a:latin typeface="Verdana"/>
                <a:cs typeface="Verdana"/>
              </a:rPr>
              <a:t> </a:t>
            </a:r>
            <a:r>
              <a:rPr sz="2400" spc="10" dirty="0">
                <a:solidFill>
                  <a:srgbClr val="404040"/>
                </a:solidFill>
                <a:latin typeface="Verdana"/>
                <a:cs typeface="Verdana"/>
              </a:rPr>
              <a:t>Johnson,</a:t>
            </a:r>
            <a:r>
              <a:rPr sz="2400" spc="-120" dirty="0">
                <a:solidFill>
                  <a:srgbClr val="404040"/>
                </a:solidFill>
                <a:latin typeface="Verdana"/>
                <a:cs typeface="Verdana"/>
              </a:rPr>
              <a:t> </a:t>
            </a:r>
            <a:r>
              <a:rPr sz="2400" spc="75" dirty="0">
                <a:solidFill>
                  <a:srgbClr val="404040"/>
                </a:solidFill>
                <a:latin typeface="Verdana"/>
                <a:cs typeface="Verdana"/>
              </a:rPr>
              <a:t>John</a:t>
            </a:r>
            <a:r>
              <a:rPr sz="2400" spc="-125" dirty="0">
                <a:solidFill>
                  <a:srgbClr val="404040"/>
                </a:solidFill>
                <a:latin typeface="Verdana"/>
                <a:cs typeface="Verdana"/>
              </a:rPr>
              <a:t> </a:t>
            </a:r>
            <a:r>
              <a:rPr sz="2400" spc="15" dirty="0">
                <a:solidFill>
                  <a:srgbClr val="404040"/>
                </a:solidFill>
                <a:latin typeface="Verdana"/>
                <a:cs typeface="Verdana"/>
              </a:rPr>
              <a:t>Vlissides</a:t>
            </a:r>
            <a:endParaRPr sz="24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722E80-B5C8-D22D-B549-C0084A9FC885}"/>
              </a:ext>
            </a:extLst>
          </p:cNvPr>
          <p:cNvSpPr>
            <a:spLocks noGrp="1"/>
          </p:cNvSpPr>
          <p:nvPr>
            <p:ph type="body" idx="1"/>
          </p:nvPr>
        </p:nvSpPr>
        <p:spPr>
          <a:xfrm>
            <a:off x="609600" y="1577340"/>
            <a:ext cx="10972800" cy="4616648"/>
          </a:xfrm>
        </p:spPr>
        <p:txBody>
          <a:bodyPr/>
          <a:lstStyle/>
          <a:p>
            <a:r>
              <a:rPr lang="en-IN" sz="2400" dirty="0">
                <a:effectLst/>
                <a:latin typeface="Times New Roman" panose="02020603050405020304" pitchFamily="18" charset="0"/>
                <a:ea typeface="Times New Roman" panose="02020603050405020304" pitchFamily="18" charset="0"/>
              </a:rPr>
              <a:t>OBJECTIVE</a:t>
            </a:r>
          </a:p>
          <a:p>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effectLst/>
                <a:latin typeface="Times New Roman" panose="02020603050405020304" pitchFamily="18" charset="0"/>
                <a:ea typeface="Times New Roman" panose="02020603050405020304" pitchFamily="18" charset="0"/>
              </a:rPr>
              <a:t>What is </a:t>
            </a:r>
            <a:r>
              <a:rPr lang="en-IN" sz="2400" dirty="0" err="1">
                <a:effectLst/>
                <a:latin typeface="Times New Roman" panose="02020603050405020304" pitchFamily="18" charset="0"/>
                <a:ea typeface="Times New Roman" panose="02020603050405020304" pitchFamily="18" charset="0"/>
              </a:rPr>
              <a:t>RxJS</a:t>
            </a:r>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rPr>
              <a:t>What</a:t>
            </a:r>
            <a:r>
              <a:rPr lang="en-IN" sz="2400" dirty="0">
                <a:effectLst/>
                <a:latin typeface="Times New Roman" panose="02020603050405020304" pitchFamily="18" charset="0"/>
                <a:ea typeface="Times New Roman" panose="02020603050405020304" pitchFamily="18" charset="0"/>
              </a:rPr>
              <a:t> problems it solves, </a:t>
            </a:r>
          </a:p>
          <a:p>
            <a:pPr marL="342900" indent="-342900">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rPr>
              <a:t>T</a:t>
            </a:r>
            <a:r>
              <a:rPr lang="en-IN" sz="2400" dirty="0">
                <a:effectLst/>
                <a:latin typeface="Times New Roman" panose="02020603050405020304" pitchFamily="18" charset="0"/>
                <a:ea typeface="Times New Roman" panose="02020603050405020304" pitchFamily="18" charset="0"/>
              </a:rPr>
              <a:t>he benefits of using </a:t>
            </a:r>
            <a:r>
              <a:rPr lang="en-IN" sz="2400" dirty="0" err="1">
                <a:effectLst/>
                <a:latin typeface="Times New Roman" panose="02020603050405020304" pitchFamily="18" charset="0"/>
                <a:ea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rPr>
              <a:t>, </a:t>
            </a:r>
          </a:p>
          <a:p>
            <a:pPr marL="342900" indent="-342900">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err="1">
                <a:latin typeface="Times New Roman" panose="02020603050405020304" pitchFamily="18" charset="0"/>
                <a:ea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rPr>
              <a:t> relationship to other libraries and frameworks, </a:t>
            </a:r>
          </a:p>
          <a:p>
            <a:pPr marL="342900" indent="-342900">
              <a:buFont typeface="Arial" panose="020B0604020202020204" pitchFamily="34" charset="0"/>
              <a:buChar char="•"/>
            </a:pPr>
            <a:endParaRPr lang="en-IN" sz="2400"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ea typeface="Times New Roman" panose="02020603050405020304" pitchFamily="18" charset="0"/>
              </a:rPr>
              <a:t>B</a:t>
            </a:r>
            <a:r>
              <a:rPr lang="en-IN" sz="2400" dirty="0">
                <a:effectLst/>
                <a:latin typeface="Times New Roman" panose="02020603050405020304" pitchFamily="18" charset="0"/>
                <a:ea typeface="Times New Roman" panose="02020603050405020304" pitchFamily="18" charset="0"/>
              </a:rPr>
              <a:t>uilding blocks of </a:t>
            </a:r>
            <a:r>
              <a:rPr lang="en-IN" sz="2400" dirty="0" err="1">
                <a:effectLst/>
                <a:latin typeface="Times New Roman" panose="02020603050405020304" pitchFamily="18" charset="0"/>
                <a:ea typeface="Times New Roman" panose="02020603050405020304" pitchFamily="18" charset="0"/>
              </a:rPr>
              <a:t>RxJS</a:t>
            </a:r>
            <a:endParaRPr lang="en-IN" sz="24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09634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DF1B07-C04D-5262-8688-5B1E27F85B1C}"/>
              </a:ext>
            </a:extLst>
          </p:cNvPr>
          <p:cNvSpPr>
            <a:spLocks noGrp="1"/>
          </p:cNvSpPr>
          <p:nvPr>
            <p:ph type="body" idx="1"/>
          </p:nvPr>
        </p:nvSpPr>
        <p:spPr>
          <a:xfrm>
            <a:off x="447214" y="914400"/>
            <a:ext cx="10972800" cy="3693319"/>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general idea behind the observer pattern is that </a:t>
            </a: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you have an object known as a subject which will produce values and notify other objects that are interested in receiving those values.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subject maintains a list of the objects that want to observe those new values. Those objects are the observers.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subject pushes values to the observers over time and each observer may then react to those values by executing some bit of code specific to that observer. </a:t>
            </a:r>
          </a:p>
        </p:txBody>
      </p:sp>
    </p:spTree>
    <p:extLst>
      <p:ext uri="{BB962C8B-B14F-4D97-AF65-F5344CB8AC3E}">
        <p14:creationId xmlns:p14="http://schemas.microsoft.com/office/powerpoint/2010/main" val="111462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404040"/>
                </a:solidFill>
                <a:latin typeface="Verdana"/>
                <a:cs typeface="Verdana"/>
              </a:rPr>
              <a:t>The</a:t>
            </a:r>
            <a:r>
              <a:rPr sz="3600" spc="-210" dirty="0">
                <a:solidFill>
                  <a:srgbClr val="404040"/>
                </a:solidFill>
                <a:latin typeface="Verdana"/>
                <a:cs typeface="Verdana"/>
              </a:rPr>
              <a:t> </a:t>
            </a:r>
            <a:r>
              <a:rPr sz="3600" spc="-20" dirty="0">
                <a:solidFill>
                  <a:srgbClr val="404040"/>
                </a:solidFill>
                <a:latin typeface="Verdana"/>
                <a:cs typeface="Verdana"/>
              </a:rPr>
              <a:t>Observer</a:t>
            </a:r>
            <a:r>
              <a:rPr sz="3600" spc="-225" dirty="0">
                <a:solidFill>
                  <a:srgbClr val="404040"/>
                </a:solidFill>
                <a:latin typeface="Verdana"/>
                <a:cs typeface="Verdana"/>
              </a:rPr>
              <a:t> </a:t>
            </a:r>
            <a:r>
              <a:rPr sz="3600" spc="-25" dirty="0">
                <a:solidFill>
                  <a:srgbClr val="404040"/>
                </a:solidFill>
                <a:latin typeface="Verdana"/>
                <a:cs typeface="Verdana"/>
              </a:rPr>
              <a:t>Pattern</a:t>
            </a:r>
            <a:endParaRPr sz="3600">
              <a:latin typeface="Verdana"/>
              <a:cs typeface="Verdana"/>
            </a:endParaRP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6" name="object 6"/>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7" name="object 7"/>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8" name="object 8"/>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9" name="object 9"/>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0" name="object 10"/>
          <p:cNvSpPr txBox="1"/>
          <p:nvPr/>
        </p:nvSpPr>
        <p:spPr>
          <a:xfrm>
            <a:off x="8905837" y="5368715"/>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Tree>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6096001" y="2446020"/>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6" name="object 6"/>
          <p:cNvSpPr/>
          <p:nvPr/>
        </p:nvSpPr>
        <p:spPr>
          <a:xfrm>
            <a:off x="6128005" y="3752088"/>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7" name="object 7"/>
          <p:cNvSpPr/>
          <p:nvPr/>
        </p:nvSpPr>
        <p:spPr>
          <a:xfrm>
            <a:off x="6128005" y="5058155"/>
            <a:ext cx="2444750" cy="434340"/>
          </a:xfrm>
          <a:custGeom>
            <a:avLst/>
            <a:gdLst/>
            <a:ahLst/>
            <a:cxnLst/>
            <a:rect l="l" t="t" r="r" b="b"/>
            <a:pathLst>
              <a:path w="2444750" h="434339">
                <a:moveTo>
                  <a:pt x="2227326" y="0"/>
                </a:moveTo>
                <a:lnTo>
                  <a:pt x="2227326" y="108585"/>
                </a:lnTo>
                <a:lnTo>
                  <a:pt x="0" y="108585"/>
                </a:lnTo>
                <a:lnTo>
                  <a:pt x="0" y="325755"/>
                </a:lnTo>
                <a:lnTo>
                  <a:pt x="2227326" y="325755"/>
                </a:lnTo>
                <a:lnTo>
                  <a:pt x="2227326" y="434340"/>
                </a:lnTo>
                <a:lnTo>
                  <a:pt x="2444496" y="217170"/>
                </a:lnTo>
                <a:lnTo>
                  <a:pt x="2227326" y="0"/>
                </a:lnTo>
                <a:close/>
              </a:path>
            </a:pathLst>
          </a:custGeom>
          <a:solidFill>
            <a:srgbClr val="EF5A28"/>
          </a:solidFill>
        </p:spPr>
        <p:txBody>
          <a:bodyPr wrap="square" lIns="0" tIns="0" rIns="0" bIns="0" rtlCol="0"/>
          <a:lstStyle/>
          <a:p>
            <a:endParaRPr/>
          </a:p>
        </p:txBody>
      </p:sp>
      <p:sp>
        <p:nvSpPr>
          <p:cNvPr id="8" name="object 8"/>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9" name="object 9"/>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0" name="object 10"/>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1" name="object 11"/>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2" name="object 12"/>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3" name="object 13"/>
          <p:cNvSpPr txBox="1"/>
          <p:nvPr/>
        </p:nvSpPr>
        <p:spPr>
          <a:xfrm>
            <a:off x="8905837" y="5368715"/>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6096001" y="2446020"/>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6" name="object 6"/>
          <p:cNvSpPr/>
          <p:nvPr/>
        </p:nvSpPr>
        <p:spPr>
          <a:xfrm>
            <a:off x="6128005" y="3752088"/>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7" name="object 7"/>
          <p:cNvSpPr/>
          <p:nvPr/>
        </p:nvSpPr>
        <p:spPr>
          <a:xfrm>
            <a:off x="6128005" y="5058155"/>
            <a:ext cx="2444750" cy="434340"/>
          </a:xfrm>
          <a:custGeom>
            <a:avLst/>
            <a:gdLst/>
            <a:ahLst/>
            <a:cxnLst/>
            <a:rect l="l" t="t" r="r" b="b"/>
            <a:pathLst>
              <a:path w="2444750" h="434339">
                <a:moveTo>
                  <a:pt x="2227326" y="0"/>
                </a:moveTo>
                <a:lnTo>
                  <a:pt x="2227326" y="108585"/>
                </a:lnTo>
                <a:lnTo>
                  <a:pt x="0" y="108585"/>
                </a:lnTo>
                <a:lnTo>
                  <a:pt x="0" y="325755"/>
                </a:lnTo>
                <a:lnTo>
                  <a:pt x="2227326" y="325755"/>
                </a:lnTo>
                <a:lnTo>
                  <a:pt x="2227326" y="434340"/>
                </a:lnTo>
                <a:lnTo>
                  <a:pt x="2444496" y="217170"/>
                </a:lnTo>
                <a:lnTo>
                  <a:pt x="2227326" y="0"/>
                </a:lnTo>
                <a:close/>
              </a:path>
            </a:pathLst>
          </a:custGeom>
          <a:solidFill>
            <a:srgbClr val="EF5A28"/>
          </a:solidFill>
        </p:spPr>
        <p:txBody>
          <a:bodyPr wrap="square" lIns="0" tIns="0" rIns="0" bIns="0" rtlCol="0"/>
          <a:lstStyle/>
          <a:p>
            <a:endParaRPr/>
          </a:p>
        </p:txBody>
      </p:sp>
      <p:sp>
        <p:nvSpPr>
          <p:cNvPr id="8" name="object 8"/>
          <p:cNvSpPr txBox="1"/>
          <p:nvPr/>
        </p:nvSpPr>
        <p:spPr>
          <a:xfrm>
            <a:off x="385908" y="3659479"/>
            <a:ext cx="23495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404040"/>
                </a:solidFill>
                <a:latin typeface="Verdana"/>
                <a:cs typeface="Verdana"/>
              </a:rPr>
              <a:t>[</a:t>
            </a:r>
            <a:r>
              <a:rPr sz="4000" spc="-210" dirty="0">
                <a:solidFill>
                  <a:srgbClr val="404040"/>
                </a:solidFill>
                <a:latin typeface="Verdana"/>
                <a:cs typeface="Verdana"/>
              </a:rPr>
              <a:t> </a:t>
            </a:r>
            <a:r>
              <a:rPr sz="4000" spc="-229" dirty="0">
                <a:solidFill>
                  <a:srgbClr val="404040"/>
                </a:solidFill>
                <a:latin typeface="Verdana"/>
                <a:cs typeface="Verdana"/>
              </a:rPr>
              <a:t>3,</a:t>
            </a:r>
            <a:r>
              <a:rPr sz="4000" spc="-204" dirty="0">
                <a:solidFill>
                  <a:srgbClr val="404040"/>
                </a:solidFill>
                <a:latin typeface="Verdana"/>
                <a:cs typeface="Verdana"/>
              </a:rPr>
              <a:t> </a:t>
            </a:r>
            <a:r>
              <a:rPr sz="4000" spc="65" dirty="0">
                <a:solidFill>
                  <a:srgbClr val="404040"/>
                </a:solidFill>
                <a:latin typeface="Verdana"/>
                <a:cs typeface="Verdana"/>
              </a:rPr>
              <a:t>6</a:t>
            </a:r>
            <a:r>
              <a:rPr sz="4000" spc="-385" dirty="0">
                <a:solidFill>
                  <a:srgbClr val="404040"/>
                </a:solidFill>
                <a:latin typeface="Verdana"/>
                <a:cs typeface="Verdana"/>
              </a:rPr>
              <a:t>,</a:t>
            </a:r>
            <a:r>
              <a:rPr sz="4000" spc="-204" dirty="0">
                <a:solidFill>
                  <a:srgbClr val="404040"/>
                </a:solidFill>
                <a:latin typeface="Verdana"/>
                <a:cs typeface="Verdana"/>
              </a:rPr>
              <a:t> </a:t>
            </a:r>
            <a:r>
              <a:rPr sz="4000" spc="75" dirty="0">
                <a:solidFill>
                  <a:srgbClr val="404040"/>
                </a:solidFill>
                <a:latin typeface="Verdana"/>
                <a:cs typeface="Verdana"/>
              </a:rPr>
              <a:t>9</a:t>
            </a:r>
            <a:r>
              <a:rPr sz="4000" spc="-200" dirty="0">
                <a:solidFill>
                  <a:srgbClr val="404040"/>
                </a:solidFill>
                <a:latin typeface="Verdana"/>
                <a:cs typeface="Verdana"/>
              </a:rPr>
              <a:t> </a:t>
            </a:r>
            <a:r>
              <a:rPr sz="4000" spc="-5" dirty="0">
                <a:solidFill>
                  <a:srgbClr val="404040"/>
                </a:solidFill>
                <a:latin typeface="Verdana"/>
                <a:cs typeface="Verdana"/>
              </a:rPr>
              <a:t>]</a:t>
            </a:r>
            <a:endParaRPr sz="4000">
              <a:latin typeface="Verdana"/>
              <a:cs typeface="Verdana"/>
            </a:endParaRPr>
          </a:p>
        </p:txBody>
      </p:sp>
      <p:sp>
        <p:nvSpPr>
          <p:cNvPr id="9" name="object 9"/>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0" name="object 10"/>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1" name="object 11"/>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2" name="object 12"/>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3" name="object 13"/>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4" name="object 14"/>
          <p:cNvSpPr txBox="1"/>
          <p:nvPr/>
        </p:nvSpPr>
        <p:spPr>
          <a:xfrm>
            <a:off x="8905837" y="5368715"/>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08941-6712-ABC8-F65B-439F0936FD25}"/>
              </a:ext>
            </a:extLst>
          </p:cNvPr>
          <p:cNvSpPr>
            <a:spLocks noGrp="1"/>
          </p:cNvSpPr>
          <p:nvPr>
            <p:ph type="body" idx="1"/>
          </p:nvPr>
        </p:nvSpPr>
        <p:spPr>
          <a:xfrm>
            <a:off x="609600" y="1066800"/>
            <a:ext cx="10972800" cy="4801314"/>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Let's imagine for a minute that we have a simple array of numbers this subject will produce.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Since the subject maintains a list of the observers that want to receive those values, it will push the first item in the array to all of them.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Each observer can then react to the value independent of the other observers.</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At some point, the subject will produce the next value in the array and it will also be pushed out to all of the registered observers.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supports this pattern where a single subject broadcast values to multiple observers and I'll talk more about that later in the course. </a:t>
            </a:r>
            <a:endParaRPr lang="en-IN" sz="2400" dirty="0"/>
          </a:p>
        </p:txBody>
      </p:sp>
    </p:spTree>
    <p:extLst>
      <p:ext uri="{BB962C8B-B14F-4D97-AF65-F5344CB8AC3E}">
        <p14:creationId xmlns:p14="http://schemas.microsoft.com/office/powerpoint/2010/main" val="1757289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6096001" y="2446020"/>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6" name="object 6"/>
          <p:cNvSpPr/>
          <p:nvPr/>
        </p:nvSpPr>
        <p:spPr>
          <a:xfrm>
            <a:off x="6128005" y="3752088"/>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7" name="object 7"/>
          <p:cNvSpPr/>
          <p:nvPr/>
        </p:nvSpPr>
        <p:spPr>
          <a:xfrm>
            <a:off x="6128005" y="5058155"/>
            <a:ext cx="2444750" cy="434340"/>
          </a:xfrm>
          <a:custGeom>
            <a:avLst/>
            <a:gdLst/>
            <a:ahLst/>
            <a:cxnLst/>
            <a:rect l="l" t="t" r="r" b="b"/>
            <a:pathLst>
              <a:path w="2444750" h="434339">
                <a:moveTo>
                  <a:pt x="2227326" y="0"/>
                </a:moveTo>
                <a:lnTo>
                  <a:pt x="2227326" y="108585"/>
                </a:lnTo>
                <a:lnTo>
                  <a:pt x="0" y="108585"/>
                </a:lnTo>
                <a:lnTo>
                  <a:pt x="0" y="325755"/>
                </a:lnTo>
                <a:lnTo>
                  <a:pt x="2227326" y="325755"/>
                </a:lnTo>
                <a:lnTo>
                  <a:pt x="2227326" y="434340"/>
                </a:lnTo>
                <a:lnTo>
                  <a:pt x="2444496" y="217170"/>
                </a:lnTo>
                <a:lnTo>
                  <a:pt x="2227326" y="0"/>
                </a:lnTo>
                <a:close/>
              </a:path>
            </a:pathLst>
          </a:custGeom>
          <a:solidFill>
            <a:srgbClr val="EF5A28"/>
          </a:solidFill>
        </p:spPr>
        <p:txBody>
          <a:bodyPr wrap="square" lIns="0" tIns="0" rIns="0" bIns="0" rtlCol="0"/>
          <a:lstStyle/>
          <a:p>
            <a:endParaRPr/>
          </a:p>
        </p:txBody>
      </p:sp>
      <p:sp>
        <p:nvSpPr>
          <p:cNvPr id="8" name="object 8"/>
          <p:cNvSpPr txBox="1"/>
          <p:nvPr/>
        </p:nvSpPr>
        <p:spPr>
          <a:xfrm>
            <a:off x="385908" y="3659479"/>
            <a:ext cx="23495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404040"/>
                </a:solidFill>
                <a:latin typeface="Verdana"/>
                <a:cs typeface="Verdana"/>
              </a:rPr>
              <a:t>[</a:t>
            </a:r>
            <a:r>
              <a:rPr sz="4000" spc="-210" dirty="0">
                <a:solidFill>
                  <a:srgbClr val="404040"/>
                </a:solidFill>
                <a:latin typeface="Verdana"/>
                <a:cs typeface="Verdana"/>
              </a:rPr>
              <a:t> </a:t>
            </a:r>
            <a:r>
              <a:rPr sz="4000" spc="-229" dirty="0">
                <a:solidFill>
                  <a:srgbClr val="404040"/>
                </a:solidFill>
                <a:latin typeface="Verdana"/>
                <a:cs typeface="Verdana"/>
              </a:rPr>
              <a:t>3,</a:t>
            </a:r>
            <a:r>
              <a:rPr sz="4000" spc="-204" dirty="0">
                <a:solidFill>
                  <a:srgbClr val="404040"/>
                </a:solidFill>
                <a:latin typeface="Verdana"/>
                <a:cs typeface="Verdana"/>
              </a:rPr>
              <a:t> </a:t>
            </a:r>
            <a:r>
              <a:rPr sz="4000" spc="65" dirty="0">
                <a:solidFill>
                  <a:srgbClr val="404040"/>
                </a:solidFill>
                <a:latin typeface="Verdana"/>
                <a:cs typeface="Verdana"/>
              </a:rPr>
              <a:t>6</a:t>
            </a:r>
            <a:r>
              <a:rPr sz="4000" spc="-385" dirty="0">
                <a:solidFill>
                  <a:srgbClr val="404040"/>
                </a:solidFill>
                <a:latin typeface="Verdana"/>
                <a:cs typeface="Verdana"/>
              </a:rPr>
              <a:t>,</a:t>
            </a:r>
            <a:r>
              <a:rPr sz="4000" spc="-204" dirty="0">
                <a:solidFill>
                  <a:srgbClr val="404040"/>
                </a:solidFill>
                <a:latin typeface="Verdana"/>
                <a:cs typeface="Verdana"/>
              </a:rPr>
              <a:t> </a:t>
            </a:r>
            <a:r>
              <a:rPr sz="4000" spc="75" dirty="0">
                <a:solidFill>
                  <a:srgbClr val="404040"/>
                </a:solidFill>
                <a:latin typeface="Verdana"/>
                <a:cs typeface="Verdana"/>
              </a:rPr>
              <a:t>9</a:t>
            </a:r>
            <a:r>
              <a:rPr sz="4000" spc="-200" dirty="0">
                <a:solidFill>
                  <a:srgbClr val="404040"/>
                </a:solidFill>
                <a:latin typeface="Verdana"/>
                <a:cs typeface="Verdana"/>
              </a:rPr>
              <a:t> </a:t>
            </a:r>
            <a:r>
              <a:rPr sz="4000" spc="-5" dirty="0">
                <a:solidFill>
                  <a:srgbClr val="404040"/>
                </a:solidFill>
                <a:latin typeface="Verdana"/>
                <a:cs typeface="Verdana"/>
              </a:rPr>
              <a:t>]</a:t>
            </a:r>
            <a:endParaRPr sz="4000">
              <a:latin typeface="Verdana"/>
              <a:cs typeface="Verdana"/>
            </a:endParaRPr>
          </a:p>
        </p:txBody>
      </p:sp>
      <p:sp>
        <p:nvSpPr>
          <p:cNvPr id="9" name="object 9"/>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0" name="object 10"/>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1" name="object 11"/>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2" name="object 12"/>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3" name="object 13"/>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4" name="object 14"/>
          <p:cNvSpPr txBox="1"/>
          <p:nvPr/>
        </p:nvSpPr>
        <p:spPr>
          <a:xfrm>
            <a:off x="7142544" y="4263294"/>
            <a:ext cx="3668395" cy="1619250"/>
          </a:xfrm>
          <a:prstGeom prst="rect">
            <a:avLst/>
          </a:prstGeom>
        </p:spPr>
        <p:txBody>
          <a:bodyPr vert="horz" wrap="square" lIns="0" tIns="287655" rIns="0" bIns="0" rtlCol="0">
            <a:spAutoFit/>
          </a:bodyPr>
          <a:lstStyle/>
          <a:p>
            <a:pPr marL="12700">
              <a:lnSpc>
                <a:spcPct val="100000"/>
              </a:lnSpc>
              <a:spcBef>
                <a:spcPts val="2265"/>
              </a:spcBef>
            </a:pPr>
            <a:r>
              <a:rPr sz="4000" spc="-75" dirty="0">
                <a:solidFill>
                  <a:srgbClr val="404040"/>
                </a:solidFill>
                <a:latin typeface="Verdana"/>
                <a:cs typeface="Verdana"/>
              </a:rPr>
              <a:t>3</a:t>
            </a:r>
            <a:endParaRPr sz="4000">
              <a:latin typeface="Verdana"/>
              <a:cs typeface="Verdana"/>
            </a:endParaRPr>
          </a:p>
          <a:p>
            <a:pPr marL="1775460">
              <a:lnSpc>
                <a:spcPct val="100000"/>
              </a:lnSpc>
              <a:spcBef>
                <a:spcPts val="1739"/>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5" name="object 15"/>
          <p:cNvSpPr txBox="1"/>
          <p:nvPr/>
        </p:nvSpPr>
        <p:spPr>
          <a:xfrm>
            <a:off x="7146097" y="1891734"/>
            <a:ext cx="339090"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rgbClr val="404040"/>
                </a:solidFill>
                <a:latin typeface="Verdana"/>
                <a:cs typeface="Verdana"/>
              </a:rPr>
              <a:t>3</a:t>
            </a:r>
            <a:endParaRPr sz="4000">
              <a:latin typeface="Verdana"/>
              <a:cs typeface="Verdana"/>
            </a:endParaRPr>
          </a:p>
        </p:txBody>
      </p:sp>
      <p:sp>
        <p:nvSpPr>
          <p:cNvPr id="16" name="object 16"/>
          <p:cNvSpPr txBox="1"/>
          <p:nvPr/>
        </p:nvSpPr>
        <p:spPr>
          <a:xfrm>
            <a:off x="7142544" y="3241156"/>
            <a:ext cx="339090"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rgbClr val="404040"/>
                </a:solidFill>
                <a:latin typeface="Verdana"/>
                <a:cs typeface="Verdana"/>
              </a:rPr>
              <a:t>3</a:t>
            </a:r>
            <a:endParaRPr sz="4000">
              <a:latin typeface="Verdana"/>
              <a:cs typeface="Verdana"/>
            </a:endParaRPr>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6096001" y="2446020"/>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6" name="object 6"/>
          <p:cNvSpPr/>
          <p:nvPr/>
        </p:nvSpPr>
        <p:spPr>
          <a:xfrm>
            <a:off x="6128005" y="3752088"/>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7" name="object 7"/>
          <p:cNvSpPr/>
          <p:nvPr/>
        </p:nvSpPr>
        <p:spPr>
          <a:xfrm>
            <a:off x="6128005" y="5058155"/>
            <a:ext cx="2444750" cy="434340"/>
          </a:xfrm>
          <a:custGeom>
            <a:avLst/>
            <a:gdLst/>
            <a:ahLst/>
            <a:cxnLst/>
            <a:rect l="l" t="t" r="r" b="b"/>
            <a:pathLst>
              <a:path w="2444750" h="434339">
                <a:moveTo>
                  <a:pt x="2227326" y="0"/>
                </a:moveTo>
                <a:lnTo>
                  <a:pt x="2227326" y="108585"/>
                </a:lnTo>
                <a:lnTo>
                  <a:pt x="0" y="108585"/>
                </a:lnTo>
                <a:lnTo>
                  <a:pt x="0" y="325755"/>
                </a:lnTo>
                <a:lnTo>
                  <a:pt x="2227326" y="325755"/>
                </a:lnTo>
                <a:lnTo>
                  <a:pt x="2227326" y="434340"/>
                </a:lnTo>
                <a:lnTo>
                  <a:pt x="2444496" y="217170"/>
                </a:lnTo>
                <a:lnTo>
                  <a:pt x="2227326" y="0"/>
                </a:lnTo>
                <a:close/>
              </a:path>
            </a:pathLst>
          </a:custGeom>
          <a:solidFill>
            <a:srgbClr val="EF5A28"/>
          </a:solidFill>
        </p:spPr>
        <p:txBody>
          <a:bodyPr wrap="square" lIns="0" tIns="0" rIns="0" bIns="0" rtlCol="0"/>
          <a:lstStyle/>
          <a:p>
            <a:endParaRPr/>
          </a:p>
        </p:txBody>
      </p:sp>
      <p:sp>
        <p:nvSpPr>
          <p:cNvPr id="8" name="object 8"/>
          <p:cNvSpPr txBox="1"/>
          <p:nvPr/>
        </p:nvSpPr>
        <p:spPr>
          <a:xfrm>
            <a:off x="385908" y="3659479"/>
            <a:ext cx="23495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404040"/>
                </a:solidFill>
                <a:latin typeface="Verdana"/>
                <a:cs typeface="Verdana"/>
              </a:rPr>
              <a:t>[</a:t>
            </a:r>
            <a:r>
              <a:rPr sz="4000" spc="-210" dirty="0">
                <a:solidFill>
                  <a:srgbClr val="404040"/>
                </a:solidFill>
                <a:latin typeface="Verdana"/>
                <a:cs typeface="Verdana"/>
              </a:rPr>
              <a:t> </a:t>
            </a:r>
            <a:r>
              <a:rPr sz="4000" spc="-229" dirty="0">
                <a:solidFill>
                  <a:srgbClr val="404040"/>
                </a:solidFill>
                <a:latin typeface="Verdana"/>
                <a:cs typeface="Verdana"/>
              </a:rPr>
              <a:t>3,</a:t>
            </a:r>
            <a:r>
              <a:rPr sz="4000" spc="-204" dirty="0">
                <a:solidFill>
                  <a:srgbClr val="404040"/>
                </a:solidFill>
                <a:latin typeface="Verdana"/>
                <a:cs typeface="Verdana"/>
              </a:rPr>
              <a:t> </a:t>
            </a:r>
            <a:r>
              <a:rPr sz="4000" spc="65" dirty="0">
                <a:solidFill>
                  <a:srgbClr val="404040"/>
                </a:solidFill>
                <a:latin typeface="Verdana"/>
                <a:cs typeface="Verdana"/>
              </a:rPr>
              <a:t>6</a:t>
            </a:r>
            <a:r>
              <a:rPr sz="4000" spc="-385" dirty="0">
                <a:solidFill>
                  <a:srgbClr val="404040"/>
                </a:solidFill>
                <a:latin typeface="Verdana"/>
                <a:cs typeface="Verdana"/>
              </a:rPr>
              <a:t>,</a:t>
            </a:r>
            <a:r>
              <a:rPr sz="4000" spc="-204" dirty="0">
                <a:solidFill>
                  <a:srgbClr val="404040"/>
                </a:solidFill>
                <a:latin typeface="Verdana"/>
                <a:cs typeface="Verdana"/>
              </a:rPr>
              <a:t> </a:t>
            </a:r>
            <a:r>
              <a:rPr sz="4000" spc="75" dirty="0">
                <a:solidFill>
                  <a:srgbClr val="404040"/>
                </a:solidFill>
                <a:latin typeface="Verdana"/>
                <a:cs typeface="Verdana"/>
              </a:rPr>
              <a:t>9</a:t>
            </a:r>
            <a:r>
              <a:rPr sz="4000" spc="-200" dirty="0">
                <a:solidFill>
                  <a:srgbClr val="404040"/>
                </a:solidFill>
                <a:latin typeface="Verdana"/>
                <a:cs typeface="Verdana"/>
              </a:rPr>
              <a:t> </a:t>
            </a:r>
            <a:r>
              <a:rPr sz="4000" spc="-5" dirty="0">
                <a:solidFill>
                  <a:srgbClr val="404040"/>
                </a:solidFill>
                <a:latin typeface="Verdana"/>
                <a:cs typeface="Verdana"/>
              </a:rPr>
              <a:t>]</a:t>
            </a:r>
            <a:endParaRPr sz="4000">
              <a:latin typeface="Verdana"/>
              <a:cs typeface="Verdana"/>
            </a:endParaRPr>
          </a:p>
        </p:txBody>
      </p:sp>
      <p:sp>
        <p:nvSpPr>
          <p:cNvPr id="9" name="object 9"/>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0" name="object 10"/>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1" name="object 11"/>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2" name="object 12"/>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3" name="object 13"/>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4" name="object 14"/>
          <p:cNvSpPr txBox="1"/>
          <p:nvPr/>
        </p:nvSpPr>
        <p:spPr>
          <a:xfrm>
            <a:off x="8905837" y="5368715"/>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4915" y="519066"/>
            <a:ext cx="4853940" cy="57404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404040"/>
                </a:solidFill>
              </a:rPr>
              <a:t>The</a:t>
            </a:r>
            <a:r>
              <a:rPr spc="-210" dirty="0">
                <a:solidFill>
                  <a:srgbClr val="404040"/>
                </a:solidFill>
              </a:rPr>
              <a:t> </a:t>
            </a:r>
            <a:r>
              <a:rPr spc="-20" dirty="0">
                <a:solidFill>
                  <a:srgbClr val="404040"/>
                </a:solidFill>
              </a:rPr>
              <a:t>Observer</a:t>
            </a:r>
            <a:r>
              <a:rPr spc="-225" dirty="0">
                <a:solidFill>
                  <a:srgbClr val="404040"/>
                </a:solidFill>
              </a:rPr>
              <a:t> </a:t>
            </a:r>
            <a:r>
              <a:rPr spc="-25" dirty="0">
                <a:solidFill>
                  <a:srgbClr val="404040"/>
                </a:solidFill>
              </a:rPr>
              <a:t>Pattern</a:t>
            </a:r>
          </a:p>
        </p:txBody>
      </p:sp>
      <p:sp>
        <p:nvSpPr>
          <p:cNvPr id="3" name="object 3"/>
          <p:cNvSpPr/>
          <p:nvPr/>
        </p:nvSpPr>
        <p:spPr>
          <a:xfrm>
            <a:off x="3096767" y="1990340"/>
            <a:ext cx="2880360" cy="3957954"/>
          </a:xfrm>
          <a:custGeom>
            <a:avLst/>
            <a:gdLst/>
            <a:ahLst/>
            <a:cxnLst/>
            <a:rect l="l" t="t" r="r" b="b"/>
            <a:pathLst>
              <a:path w="2880360" h="3957954">
                <a:moveTo>
                  <a:pt x="2400287" y="0"/>
                </a:moveTo>
                <a:lnTo>
                  <a:pt x="480072" y="0"/>
                </a:lnTo>
                <a:lnTo>
                  <a:pt x="430987" y="2478"/>
                </a:lnTo>
                <a:lnTo>
                  <a:pt x="383320" y="9753"/>
                </a:lnTo>
                <a:lnTo>
                  <a:pt x="337313" y="21583"/>
                </a:lnTo>
                <a:lnTo>
                  <a:pt x="293206" y="37726"/>
                </a:lnTo>
                <a:lnTo>
                  <a:pt x="251241" y="57941"/>
                </a:lnTo>
                <a:lnTo>
                  <a:pt x="211659" y="81988"/>
                </a:lnTo>
                <a:lnTo>
                  <a:pt x="174701" y="109624"/>
                </a:lnTo>
                <a:lnTo>
                  <a:pt x="140609" y="140609"/>
                </a:lnTo>
                <a:lnTo>
                  <a:pt x="109624" y="174701"/>
                </a:lnTo>
                <a:lnTo>
                  <a:pt x="81988" y="211659"/>
                </a:lnTo>
                <a:lnTo>
                  <a:pt x="57941" y="251241"/>
                </a:lnTo>
                <a:lnTo>
                  <a:pt x="37726" y="293206"/>
                </a:lnTo>
                <a:lnTo>
                  <a:pt x="21583" y="337313"/>
                </a:lnTo>
                <a:lnTo>
                  <a:pt x="9753" y="383320"/>
                </a:lnTo>
                <a:lnTo>
                  <a:pt x="2478" y="430987"/>
                </a:lnTo>
                <a:lnTo>
                  <a:pt x="0" y="480072"/>
                </a:lnTo>
                <a:lnTo>
                  <a:pt x="0" y="3477767"/>
                </a:lnTo>
                <a:lnTo>
                  <a:pt x="2478" y="3526850"/>
                </a:lnTo>
                <a:lnTo>
                  <a:pt x="9753" y="3574515"/>
                </a:lnTo>
                <a:lnTo>
                  <a:pt x="21583" y="3620521"/>
                </a:lnTo>
                <a:lnTo>
                  <a:pt x="37726" y="3664627"/>
                </a:lnTo>
                <a:lnTo>
                  <a:pt x="57941" y="3706591"/>
                </a:lnTo>
                <a:lnTo>
                  <a:pt x="81988" y="3746172"/>
                </a:lnTo>
                <a:lnTo>
                  <a:pt x="109624" y="3783128"/>
                </a:lnTo>
                <a:lnTo>
                  <a:pt x="140609" y="3817219"/>
                </a:lnTo>
                <a:lnTo>
                  <a:pt x="174701" y="3848204"/>
                </a:lnTo>
                <a:lnTo>
                  <a:pt x="211659" y="3875840"/>
                </a:lnTo>
                <a:lnTo>
                  <a:pt x="251241" y="3899886"/>
                </a:lnTo>
                <a:lnTo>
                  <a:pt x="293206" y="3920101"/>
                </a:lnTo>
                <a:lnTo>
                  <a:pt x="337313" y="3936245"/>
                </a:lnTo>
                <a:lnTo>
                  <a:pt x="383320" y="3948074"/>
                </a:lnTo>
                <a:lnTo>
                  <a:pt x="430987" y="3955349"/>
                </a:lnTo>
                <a:lnTo>
                  <a:pt x="480072" y="3957828"/>
                </a:lnTo>
                <a:lnTo>
                  <a:pt x="2400287" y="3957828"/>
                </a:lnTo>
                <a:lnTo>
                  <a:pt x="2449372" y="3955349"/>
                </a:lnTo>
                <a:lnTo>
                  <a:pt x="2497039" y="3948074"/>
                </a:lnTo>
                <a:lnTo>
                  <a:pt x="2543046" y="3936245"/>
                </a:lnTo>
                <a:lnTo>
                  <a:pt x="2587153" y="3920101"/>
                </a:lnTo>
                <a:lnTo>
                  <a:pt x="2629118" y="3899886"/>
                </a:lnTo>
                <a:lnTo>
                  <a:pt x="2668700" y="3875840"/>
                </a:lnTo>
                <a:lnTo>
                  <a:pt x="2705658" y="3848204"/>
                </a:lnTo>
                <a:lnTo>
                  <a:pt x="2739750" y="3817219"/>
                </a:lnTo>
                <a:lnTo>
                  <a:pt x="2770735" y="3783128"/>
                </a:lnTo>
                <a:lnTo>
                  <a:pt x="2798371" y="3746172"/>
                </a:lnTo>
                <a:lnTo>
                  <a:pt x="2822418" y="3706591"/>
                </a:lnTo>
                <a:lnTo>
                  <a:pt x="2842633" y="3664627"/>
                </a:lnTo>
                <a:lnTo>
                  <a:pt x="2858776" y="3620521"/>
                </a:lnTo>
                <a:lnTo>
                  <a:pt x="2870606" y="3574515"/>
                </a:lnTo>
                <a:lnTo>
                  <a:pt x="2877881" y="3526850"/>
                </a:lnTo>
                <a:lnTo>
                  <a:pt x="2880360" y="3477767"/>
                </a:lnTo>
                <a:lnTo>
                  <a:pt x="2880360" y="480072"/>
                </a:lnTo>
                <a:lnTo>
                  <a:pt x="2877881" y="430987"/>
                </a:lnTo>
                <a:lnTo>
                  <a:pt x="2870606" y="383320"/>
                </a:lnTo>
                <a:lnTo>
                  <a:pt x="2858776" y="337313"/>
                </a:lnTo>
                <a:lnTo>
                  <a:pt x="2842633" y="293206"/>
                </a:lnTo>
                <a:lnTo>
                  <a:pt x="2822418" y="251241"/>
                </a:lnTo>
                <a:lnTo>
                  <a:pt x="2798371" y="211659"/>
                </a:lnTo>
                <a:lnTo>
                  <a:pt x="2770735" y="174701"/>
                </a:lnTo>
                <a:lnTo>
                  <a:pt x="2739750" y="140609"/>
                </a:lnTo>
                <a:lnTo>
                  <a:pt x="2705658" y="109624"/>
                </a:lnTo>
                <a:lnTo>
                  <a:pt x="2668700" y="81988"/>
                </a:lnTo>
                <a:lnTo>
                  <a:pt x="2629118" y="57941"/>
                </a:lnTo>
                <a:lnTo>
                  <a:pt x="2587153" y="37726"/>
                </a:lnTo>
                <a:lnTo>
                  <a:pt x="2543046" y="21583"/>
                </a:lnTo>
                <a:lnTo>
                  <a:pt x="2497039" y="9753"/>
                </a:lnTo>
                <a:lnTo>
                  <a:pt x="2449372" y="2478"/>
                </a:lnTo>
                <a:lnTo>
                  <a:pt x="2400287" y="0"/>
                </a:lnTo>
                <a:close/>
              </a:path>
            </a:pathLst>
          </a:custGeom>
          <a:solidFill>
            <a:srgbClr val="9BC750"/>
          </a:solidFill>
        </p:spPr>
        <p:txBody>
          <a:bodyPr wrap="square" lIns="0" tIns="0" rIns="0" bIns="0" rtlCol="0"/>
          <a:lstStyle/>
          <a:p>
            <a:endParaRPr/>
          </a:p>
        </p:txBody>
      </p:sp>
      <p:sp>
        <p:nvSpPr>
          <p:cNvPr id="4" name="object 4"/>
          <p:cNvSpPr txBox="1"/>
          <p:nvPr/>
        </p:nvSpPr>
        <p:spPr>
          <a:xfrm>
            <a:off x="3472696" y="3628702"/>
            <a:ext cx="195389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FFFFFF"/>
                </a:solidFill>
                <a:latin typeface="Verdana"/>
                <a:cs typeface="Verdana"/>
              </a:rPr>
              <a:t>Subject</a:t>
            </a:r>
            <a:endParaRPr sz="4000">
              <a:latin typeface="Verdana"/>
              <a:cs typeface="Verdana"/>
            </a:endParaRPr>
          </a:p>
        </p:txBody>
      </p:sp>
      <p:sp>
        <p:nvSpPr>
          <p:cNvPr id="5" name="object 5"/>
          <p:cNvSpPr/>
          <p:nvPr/>
        </p:nvSpPr>
        <p:spPr>
          <a:xfrm>
            <a:off x="6096001" y="2446020"/>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6" name="object 6"/>
          <p:cNvSpPr/>
          <p:nvPr/>
        </p:nvSpPr>
        <p:spPr>
          <a:xfrm>
            <a:off x="6128005" y="3752088"/>
            <a:ext cx="2444750" cy="434340"/>
          </a:xfrm>
          <a:custGeom>
            <a:avLst/>
            <a:gdLst/>
            <a:ahLst/>
            <a:cxnLst/>
            <a:rect l="l" t="t" r="r" b="b"/>
            <a:pathLst>
              <a:path w="2444750" h="434339">
                <a:moveTo>
                  <a:pt x="2227326" y="0"/>
                </a:moveTo>
                <a:lnTo>
                  <a:pt x="2227326" y="108584"/>
                </a:lnTo>
                <a:lnTo>
                  <a:pt x="0" y="108584"/>
                </a:lnTo>
                <a:lnTo>
                  <a:pt x="0" y="325754"/>
                </a:lnTo>
                <a:lnTo>
                  <a:pt x="2227326" y="325754"/>
                </a:lnTo>
                <a:lnTo>
                  <a:pt x="2227326" y="434339"/>
                </a:lnTo>
                <a:lnTo>
                  <a:pt x="2444496" y="217169"/>
                </a:lnTo>
                <a:lnTo>
                  <a:pt x="2227326" y="0"/>
                </a:lnTo>
                <a:close/>
              </a:path>
            </a:pathLst>
          </a:custGeom>
          <a:solidFill>
            <a:srgbClr val="EF5A28"/>
          </a:solidFill>
        </p:spPr>
        <p:txBody>
          <a:bodyPr wrap="square" lIns="0" tIns="0" rIns="0" bIns="0" rtlCol="0"/>
          <a:lstStyle/>
          <a:p>
            <a:endParaRPr/>
          </a:p>
        </p:txBody>
      </p:sp>
      <p:sp>
        <p:nvSpPr>
          <p:cNvPr id="7" name="object 7"/>
          <p:cNvSpPr/>
          <p:nvPr/>
        </p:nvSpPr>
        <p:spPr>
          <a:xfrm>
            <a:off x="6128005" y="5058155"/>
            <a:ext cx="2444750" cy="434340"/>
          </a:xfrm>
          <a:custGeom>
            <a:avLst/>
            <a:gdLst/>
            <a:ahLst/>
            <a:cxnLst/>
            <a:rect l="l" t="t" r="r" b="b"/>
            <a:pathLst>
              <a:path w="2444750" h="434339">
                <a:moveTo>
                  <a:pt x="2227326" y="0"/>
                </a:moveTo>
                <a:lnTo>
                  <a:pt x="2227326" y="108585"/>
                </a:lnTo>
                <a:lnTo>
                  <a:pt x="0" y="108585"/>
                </a:lnTo>
                <a:lnTo>
                  <a:pt x="0" y="325755"/>
                </a:lnTo>
                <a:lnTo>
                  <a:pt x="2227326" y="325755"/>
                </a:lnTo>
                <a:lnTo>
                  <a:pt x="2227326" y="434340"/>
                </a:lnTo>
                <a:lnTo>
                  <a:pt x="2444496" y="217170"/>
                </a:lnTo>
                <a:lnTo>
                  <a:pt x="2227326" y="0"/>
                </a:lnTo>
                <a:close/>
              </a:path>
            </a:pathLst>
          </a:custGeom>
          <a:solidFill>
            <a:srgbClr val="EF5A28"/>
          </a:solidFill>
        </p:spPr>
        <p:txBody>
          <a:bodyPr wrap="square" lIns="0" tIns="0" rIns="0" bIns="0" rtlCol="0"/>
          <a:lstStyle/>
          <a:p>
            <a:endParaRPr/>
          </a:p>
        </p:txBody>
      </p:sp>
      <p:sp>
        <p:nvSpPr>
          <p:cNvPr id="8" name="object 8"/>
          <p:cNvSpPr txBox="1"/>
          <p:nvPr/>
        </p:nvSpPr>
        <p:spPr>
          <a:xfrm>
            <a:off x="385908" y="3659479"/>
            <a:ext cx="234950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404040"/>
                </a:solidFill>
                <a:latin typeface="Verdana"/>
                <a:cs typeface="Verdana"/>
              </a:rPr>
              <a:t>[</a:t>
            </a:r>
            <a:r>
              <a:rPr sz="4000" spc="-210" dirty="0">
                <a:solidFill>
                  <a:srgbClr val="404040"/>
                </a:solidFill>
                <a:latin typeface="Verdana"/>
                <a:cs typeface="Verdana"/>
              </a:rPr>
              <a:t> </a:t>
            </a:r>
            <a:r>
              <a:rPr sz="4000" spc="-229" dirty="0">
                <a:solidFill>
                  <a:srgbClr val="404040"/>
                </a:solidFill>
                <a:latin typeface="Verdana"/>
                <a:cs typeface="Verdana"/>
              </a:rPr>
              <a:t>3,</a:t>
            </a:r>
            <a:r>
              <a:rPr sz="4000" spc="-204" dirty="0">
                <a:solidFill>
                  <a:srgbClr val="404040"/>
                </a:solidFill>
                <a:latin typeface="Verdana"/>
                <a:cs typeface="Verdana"/>
              </a:rPr>
              <a:t> </a:t>
            </a:r>
            <a:r>
              <a:rPr sz="4000" spc="65" dirty="0">
                <a:solidFill>
                  <a:srgbClr val="404040"/>
                </a:solidFill>
                <a:latin typeface="Verdana"/>
                <a:cs typeface="Verdana"/>
              </a:rPr>
              <a:t>6</a:t>
            </a:r>
            <a:r>
              <a:rPr sz="4000" spc="-385" dirty="0">
                <a:solidFill>
                  <a:srgbClr val="404040"/>
                </a:solidFill>
                <a:latin typeface="Verdana"/>
                <a:cs typeface="Verdana"/>
              </a:rPr>
              <a:t>,</a:t>
            </a:r>
            <a:r>
              <a:rPr sz="4000" spc="-204" dirty="0">
                <a:solidFill>
                  <a:srgbClr val="404040"/>
                </a:solidFill>
                <a:latin typeface="Verdana"/>
                <a:cs typeface="Verdana"/>
              </a:rPr>
              <a:t> </a:t>
            </a:r>
            <a:r>
              <a:rPr sz="4000" spc="75" dirty="0">
                <a:solidFill>
                  <a:srgbClr val="404040"/>
                </a:solidFill>
                <a:latin typeface="Verdana"/>
                <a:cs typeface="Verdana"/>
              </a:rPr>
              <a:t>9</a:t>
            </a:r>
            <a:r>
              <a:rPr sz="4000" spc="-200" dirty="0">
                <a:solidFill>
                  <a:srgbClr val="404040"/>
                </a:solidFill>
                <a:latin typeface="Verdana"/>
                <a:cs typeface="Verdana"/>
              </a:rPr>
              <a:t> </a:t>
            </a:r>
            <a:r>
              <a:rPr sz="4000" spc="-5" dirty="0">
                <a:solidFill>
                  <a:srgbClr val="404040"/>
                </a:solidFill>
                <a:latin typeface="Verdana"/>
                <a:cs typeface="Verdana"/>
              </a:rPr>
              <a:t>]</a:t>
            </a:r>
            <a:endParaRPr sz="4000">
              <a:latin typeface="Verdana"/>
              <a:cs typeface="Verdana"/>
            </a:endParaRPr>
          </a:p>
        </p:txBody>
      </p:sp>
      <p:sp>
        <p:nvSpPr>
          <p:cNvPr id="9" name="object 9"/>
          <p:cNvSpPr/>
          <p:nvPr/>
        </p:nvSpPr>
        <p:spPr>
          <a:xfrm>
            <a:off x="8697468" y="1565151"/>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0" name="object 10"/>
          <p:cNvSpPr txBox="1"/>
          <p:nvPr/>
        </p:nvSpPr>
        <p:spPr>
          <a:xfrm>
            <a:off x="8905837" y="2017894"/>
            <a:ext cx="1905000" cy="513715"/>
          </a:xfrm>
          <a:prstGeom prst="rect">
            <a:avLst/>
          </a:prstGeom>
        </p:spPr>
        <p:txBody>
          <a:bodyPr vert="horz" wrap="square" lIns="0" tIns="13335" rIns="0" bIns="0" rtlCol="0">
            <a:spAutoFit/>
          </a:bodyPr>
          <a:lstStyle/>
          <a:p>
            <a:pPr marL="12700">
              <a:lnSpc>
                <a:spcPct val="100000"/>
              </a:lnSpc>
              <a:spcBef>
                <a:spcPts val="105"/>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1" name="object 11"/>
          <p:cNvSpPr/>
          <p:nvPr/>
        </p:nvSpPr>
        <p:spPr>
          <a:xfrm>
            <a:off x="8697468" y="3240027"/>
            <a:ext cx="2342515" cy="1458595"/>
          </a:xfrm>
          <a:custGeom>
            <a:avLst/>
            <a:gdLst/>
            <a:ahLst/>
            <a:cxnLst/>
            <a:rect l="l" t="t" r="r" b="b"/>
            <a:pathLst>
              <a:path w="2342515" h="1458595">
                <a:moveTo>
                  <a:pt x="2099310" y="0"/>
                </a:moveTo>
                <a:lnTo>
                  <a:pt x="243078" y="0"/>
                </a:lnTo>
                <a:lnTo>
                  <a:pt x="194088" y="4938"/>
                </a:lnTo>
                <a:lnTo>
                  <a:pt x="148459" y="19101"/>
                </a:lnTo>
                <a:lnTo>
                  <a:pt x="107169" y="41513"/>
                </a:lnTo>
                <a:lnTo>
                  <a:pt x="71194" y="71194"/>
                </a:lnTo>
                <a:lnTo>
                  <a:pt x="41513" y="107169"/>
                </a:lnTo>
                <a:lnTo>
                  <a:pt x="19101" y="148459"/>
                </a:lnTo>
                <a:lnTo>
                  <a:pt x="4938" y="194088"/>
                </a:lnTo>
                <a:lnTo>
                  <a:pt x="0" y="243077"/>
                </a:lnTo>
                <a:lnTo>
                  <a:pt x="0" y="1215377"/>
                </a:lnTo>
                <a:lnTo>
                  <a:pt x="4938" y="1264367"/>
                </a:lnTo>
                <a:lnTo>
                  <a:pt x="19101" y="1309997"/>
                </a:lnTo>
                <a:lnTo>
                  <a:pt x="41513" y="1351290"/>
                </a:lnTo>
                <a:lnTo>
                  <a:pt x="71194" y="1387267"/>
                </a:lnTo>
                <a:lnTo>
                  <a:pt x="107169" y="1416950"/>
                </a:lnTo>
                <a:lnTo>
                  <a:pt x="148459" y="1439364"/>
                </a:lnTo>
                <a:lnTo>
                  <a:pt x="194088" y="1453529"/>
                </a:lnTo>
                <a:lnTo>
                  <a:pt x="243078" y="1458467"/>
                </a:lnTo>
                <a:lnTo>
                  <a:pt x="2099310" y="1458467"/>
                </a:lnTo>
                <a:lnTo>
                  <a:pt x="2148299" y="1453529"/>
                </a:lnTo>
                <a:lnTo>
                  <a:pt x="2193928" y="1439364"/>
                </a:lnTo>
                <a:lnTo>
                  <a:pt x="2235218" y="1416950"/>
                </a:lnTo>
                <a:lnTo>
                  <a:pt x="2271193" y="1387267"/>
                </a:lnTo>
                <a:lnTo>
                  <a:pt x="2300874" y="1351290"/>
                </a:lnTo>
                <a:lnTo>
                  <a:pt x="2323286" y="1309997"/>
                </a:lnTo>
                <a:lnTo>
                  <a:pt x="2337449" y="1264367"/>
                </a:lnTo>
                <a:lnTo>
                  <a:pt x="2342388" y="1215377"/>
                </a:lnTo>
                <a:lnTo>
                  <a:pt x="2342388" y="243077"/>
                </a:lnTo>
                <a:lnTo>
                  <a:pt x="2337449" y="194088"/>
                </a:lnTo>
                <a:lnTo>
                  <a:pt x="2323286" y="148459"/>
                </a:lnTo>
                <a:lnTo>
                  <a:pt x="2300874" y="107169"/>
                </a:lnTo>
                <a:lnTo>
                  <a:pt x="2271193" y="71194"/>
                </a:lnTo>
                <a:lnTo>
                  <a:pt x="2235218" y="41513"/>
                </a:lnTo>
                <a:lnTo>
                  <a:pt x="2193928" y="19101"/>
                </a:lnTo>
                <a:lnTo>
                  <a:pt x="2148299" y="4938"/>
                </a:lnTo>
                <a:lnTo>
                  <a:pt x="2099310" y="0"/>
                </a:lnTo>
                <a:close/>
              </a:path>
            </a:pathLst>
          </a:custGeom>
          <a:solidFill>
            <a:srgbClr val="2A9FBB"/>
          </a:solidFill>
        </p:spPr>
        <p:txBody>
          <a:bodyPr wrap="square" lIns="0" tIns="0" rIns="0" bIns="0" rtlCol="0"/>
          <a:lstStyle/>
          <a:p>
            <a:endParaRPr/>
          </a:p>
        </p:txBody>
      </p:sp>
      <p:sp>
        <p:nvSpPr>
          <p:cNvPr id="12" name="object 12"/>
          <p:cNvSpPr txBox="1"/>
          <p:nvPr/>
        </p:nvSpPr>
        <p:spPr>
          <a:xfrm>
            <a:off x="8905837" y="3693304"/>
            <a:ext cx="1905000" cy="513715"/>
          </a:xfrm>
          <a:prstGeom prst="rect">
            <a:avLst/>
          </a:prstGeom>
        </p:spPr>
        <p:txBody>
          <a:bodyPr vert="horz" wrap="square" lIns="0" tIns="12700" rIns="0" bIns="0" rtlCol="0">
            <a:spAutoFit/>
          </a:bodyPr>
          <a:lstStyle/>
          <a:p>
            <a:pPr marL="12700">
              <a:lnSpc>
                <a:spcPct val="100000"/>
              </a:lnSpc>
              <a:spcBef>
                <a:spcPts val="100"/>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3" name="object 13"/>
          <p:cNvSpPr/>
          <p:nvPr/>
        </p:nvSpPr>
        <p:spPr>
          <a:xfrm>
            <a:off x="8697468" y="4916427"/>
            <a:ext cx="2342515" cy="1457325"/>
          </a:xfrm>
          <a:custGeom>
            <a:avLst/>
            <a:gdLst/>
            <a:ahLst/>
            <a:cxnLst/>
            <a:rect l="l" t="t" r="r" b="b"/>
            <a:pathLst>
              <a:path w="2342515" h="1457325">
                <a:moveTo>
                  <a:pt x="2099564" y="0"/>
                </a:moveTo>
                <a:lnTo>
                  <a:pt x="242824" y="0"/>
                </a:lnTo>
                <a:lnTo>
                  <a:pt x="193885" y="4933"/>
                </a:lnTo>
                <a:lnTo>
                  <a:pt x="148304" y="19081"/>
                </a:lnTo>
                <a:lnTo>
                  <a:pt x="107057" y="41469"/>
                </a:lnTo>
                <a:lnTo>
                  <a:pt x="71120" y="71120"/>
                </a:lnTo>
                <a:lnTo>
                  <a:pt x="41469" y="107057"/>
                </a:lnTo>
                <a:lnTo>
                  <a:pt x="19081" y="148304"/>
                </a:lnTo>
                <a:lnTo>
                  <a:pt x="4933" y="193885"/>
                </a:lnTo>
                <a:lnTo>
                  <a:pt x="0" y="242824"/>
                </a:lnTo>
                <a:lnTo>
                  <a:pt x="0" y="1214107"/>
                </a:lnTo>
                <a:lnTo>
                  <a:pt x="4933" y="1263046"/>
                </a:lnTo>
                <a:lnTo>
                  <a:pt x="19081" y="1308629"/>
                </a:lnTo>
                <a:lnTo>
                  <a:pt x="41469" y="1349878"/>
                </a:lnTo>
                <a:lnTo>
                  <a:pt x="71120" y="1385817"/>
                </a:lnTo>
                <a:lnTo>
                  <a:pt x="107057" y="1415470"/>
                </a:lnTo>
                <a:lnTo>
                  <a:pt x="148304" y="1437860"/>
                </a:lnTo>
                <a:lnTo>
                  <a:pt x="193885" y="1452010"/>
                </a:lnTo>
                <a:lnTo>
                  <a:pt x="242824" y="1456944"/>
                </a:lnTo>
                <a:lnTo>
                  <a:pt x="2099564" y="1456944"/>
                </a:lnTo>
                <a:lnTo>
                  <a:pt x="2148502" y="1452010"/>
                </a:lnTo>
                <a:lnTo>
                  <a:pt x="2194083" y="1437860"/>
                </a:lnTo>
                <a:lnTo>
                  <a:pt x="2235330" y="1415470"/>
                </a:lnTo>
                <a:lnTo>
                  <a:pt x="2271268" y="1385817"/>
                </a:lnTo>
                <a:lnTo>
                  <a:pt x="2300918" y="1349878"/>
                </a:lnTo>
                <a:lnTo>
                  <a:pt x="2323306" y="1308629"/>
                </a:lnTo>
                <a:lnTo>
                  <a:pt x="2337454" y="1263046"/>
                </a:lnTo>
                <a:lnTo>
                  <a:pt x="2342388" y="1214107"/>
                </a:lnTo>
                <a:lnTo>
                  <a:pt x="2342388" y="242824"/>
                </a:lnTo>
                <a:lnTo>
                  <a:pt x="2337454" y="193885"/>
                </a:lnTo>
                <a:lnTo>
                  <a:pt x="2323306" y="148304"/>
                </a:lnTo>
                <a:lnTo>
                  <a:pt x="2300918" y="107057"/>
                </a:lnTo>
                <a:lnTo>
                  <a:pt x="2271268" y="71120"/>
                </a:lnTo>
                <a:lnTo>
                  <a:pt x="2235330" y="41469"/>
                </a:lnTo>
                <a:lnTo>
                  <a:pt x="2194083" y="19081"/>
                </a:lnTo>
                <a:lnTo>
                  <a:pt x="2148502" y="4933"/>
                </a:lnTo>
                <a:lnTo>
                  <a:pt x="2099564" y="0"/>
                </a:lnTo>
                <a:close/>
              </a:path>
            </a:pathLst>
          </a:custGeom>
          <a:solidFill>
            <a:srgbClr val="2A9FBB"/>
          </a:solidFill>
        </p:spPr>
        <p:txBody>
          <a:bodyPr wrap="square" lIns="0" tIns="0" rIns="0" bIns="0" rtlCol="0"/>
          <a:lstStyle/>
          <a:p>
            <a:endParaRPr/>
          </a:p>
        </p:txBody>
      </p:sp>
      <p:sp>
        <p:nvSpPr>
          <p:cNvPr id="14" name="object 14"/>
          <p:cNvSpPr txBox="1"/>
          <p:nvPr/>
        </p:nvSpPr>
        <p:spPr>
          <a:xfrm>
            <a:off x="7147052" y="4263294"/>
            <a:ext cx="3663315" cy="1619250"/>
          </a:xfrm>
          <a:prstGeom prst="rect">
            <a:avLst/>
          </a:prstGeom>
        </p:spPr>
        <p:txBody>
          <a:bodyPr vert="horz" wrap="square" lIns="0" tIns="287655" rIns="0" bIns="0" rtlCol="0">
            <a:spAutoFit/>
          </a:bodyPr>
          <a:lstStyle/>
          <a:p>
            <a:pPr marL="12700">
              <a:lnSpc>
                <a:spcPct val="100000"/>
              </a:lnSpc>
              <a:spcBef>
                <a:spcPts val="2265"/>
              </a:spcBef>
            </a:pPr>
            <a:r>
              <a:rPr sz="4000" spc="75" dirty="0">
                <a:solidFill>
                  <a:srgbClr val="404040"/>
                </a:solidFill>
                <a:latin typeface="Verdana"/>
                <a:cs typeface="Verdana"/>
              </a:rPr>
              <a:t>6</a:t>
            </a:r>
            <a:endParaRPr sz="4000">
              <a:latin typeface="Verdana"/>
              <a:cs typeface="Verdana"/>
            </a:endParaRPr>
          </a:p>
          <a:p>
            <a:pPr marL="1771014">
              <a:lnSpc>
                <a:spcPct val="100000"/>
              </a:lnSpc>
              <a:spcBef>
                <a:spcPts val="1739"/>
              </a:spcBef>
            </a:pPr>
            <a:r>
              <a:rPr sz="3200" spc="200" dirty="0">
                <a:solidFill>
                  <a:srgbClr val="FFFFFF"/>
                </a:solidFill>
                <a:latin typeface="Verdana"/>
                <a:cs typeface="Verdana"/>
              </a:rPr>
              <a:t>O</a:t>
            </a:r>
            <a:r>
              <a:rPr sz="3200" spc="150" dirty="0">
                <a:solidFill>
                  <a:srgbClr val="FFFFFF"/>
                </a:solidFill>
                <a:latin typeface="Verdana"/>
                <a:cs typeface="Verdana"/>
              </a:rPr>
              <a:t>b</a:t>
            </a:r>
            <a:r>
              <a:rPr sz="3200" spc="-65" dirty="0">
                <a:solidFill>
                  <a:srgbClr val="FFFFFF"/>
                </a:solidFill>
                <a:latin typeface="Verdana"/>
                <a:cs typeface="Verdana"/>
              </a:rPr>
              <a:t>s</a:t>
            </a:r>
            <a:r>
              <a:rPr sz="3200" spc="-10" dirty="0">
                <a:solidFill>
                  <a:srgbClr val="FFFFFF"/>
                </a:solidFill>
                <a:latin typeface="Verdana"/>
                <a:cs typeface="Verdana"/>
              </a:rPr>
              <a:t>er</a:t>
            </a:r>
            <a:r>
              <a:rPr sz="3200" spc="-100" dirty="0">
                <a:solidFill>
                  <a:srgbClr val="FFFFFF"/>
                </a:solidFill>
                <a:latin typeface="Verdana"/>
                <a:cs typeface="Verdana"/>
              </a:rPr>
              <a:t>v</a:t>
            </a:r>
            <a:r>
              <a:rPr sz="3200" spc="-15" dirty="0">
                <a:solidFill>
                  <a:srgbClr val="FFFFFF"/>
                </a:solidFill>
                <a:latin typeface="Verdana"/>
                <a:cs typeface="Verdana"/>
              </a:rPr>
              <a:t>er</a:t>
            </a:r>
            <a:endParaRPr sz="3200">
              <a:latin typeface="Verdana"/>
              <a:cs typeface="Verdana"/>
            </a:endParaRPr>
          </a:p>
        </p:txBody>
      </p:sp>
      <p:sp>
        <p:nvSpPr>
          <p:cNvPr id="15" name="object 15"/>
          <p:cNvSpPr txBox="1"/>
          <p:nvPr/>
        </p:nvSpPr>
        <p:spPr>
          <a:xfrm>
            <a:off x="7147052" y="1891734"/>
            <a:ext cx="358775"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rgbClr val="404040"/>
                </a:solidFill>
                <a:latin typeface="Verdana"/>
                <a:cs typeface="Verdana"/>
              </a:rPr>
              <a:t>6</a:t>
            </a:r>
            <a:endParaRPr sz="4000">
              <a:latin typeface="Verdana"/>
              <a:cs typeface="Verdana"/>
            </a:endParaRPr>
          </a:p>
        </p:txBody>
      </p:sp>
      <p:sp>
        <p:nvSpPr>
          <p:cNvPr id="16" name="object 16"/>
          <p:cNvSpPr txBox="1"/>
          <p:nvPr/>
        </p:nvSpPr>
        <p:spPr>
          <a:xfrm>
            <a:off x="7147052" y="3238111"/>
            <a:ext cx="358775" cy="635000"/>
          </a:xfrm>
          <a:prstGeom prst="rect">
            <a:avLst/>
          </a:prstGeom>
        </p:spPr>
        <p:txBody>
          <a:bodyPr vert="horz" wrap="square" lIns="0" tIns="12065" rIns="0" bIns="0" rtlCol="0">
            <a:spAutoFit/>
          </a:bodyPr>
          <a:lstStyle/>
          <a:p>
            <a:pPr marL="12700">
              <a:lnSpc>
                <a:spcPct val="100000"/>
              </a:lnSpc>
              <a:spcBef>
                <a:spcPts val="95"/>
              </a:spcBef>
            </a:pPr>
            <a:r>
              <a:rPr sz="4000" spc="75" dirty="0">
                <a:solidFill>
                  <a:srgbClr val="404040"/>
                </a:solidFill>
                <a:latin typeface="Verdana"/>
                <a:cs typeface="Verdana"/>
              </a:rPr>
              <a:t>6</a:t>
            </a:r>
            <a:endParaRPr sz="4000">
              <a:latin typeface="Verdana"/>
              <a:cs typeface="Verdana"/>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A2E7DA-7308-8980-D51F-A8B1C70858CE}"/>
              </a:ext>
            </a:extLst>
          </p:cNvPr>
          <p:cNvSpPr>
            <a:spLocks noGrp="1"/>
          </p:cNvSpPr>
          <p:nvPr>
            <p:ph type="body" idx="1"/>
          </p:nvPr>
        </p:nvSpPr>
        <p:spPr>
          <a:xfrm>
            <a:off x="609600" y="1577340"/>
            <a:ext cx="10972800" cy="1754326"/>
          </a:xfrm>
        </p:spPr>
        <p:txBody>
          <a:bodyPr/>
          <a:lstStyle/>
          <a:p>
            <a:r>
              <a:rPr lang="en-IN" sz="2400" dirty="0">
                <a:latin typeface="Times New Roman" panose="02020603050405020304" pitchFamily="18" charset="0"/>
                <a:ea typeface="Times New Roman" panose="02020603050405020304" pitchFamily="18" charset="0"/>
              </a:rPr>
              <a:t>Exit Criteria:</a:t>
            </a:r>
          </a:p>
          <a:p>
            <a:r>
              <a:rPr lang="en-IN" sz="2400" dirty="0">
                <a:effectLst/>
                <a:latin typeface="Times New Roman" panose="02020603050405020304" pitchFamily="18" charset="0"/>
                <a:ea typeface="Times New Roman" panose="02020603050405020304" pitchFamily="18" charset="0"/>
              </a:rPr>
              <a:t>By the end of the course, you'll have a solid understanding of the role </a:t>
            </a:r>
            <a:r>
              <a:rPr lang="en-IN" sz="2400" dirty="0" err="1">
                <a:effectLst/>
                <a:latin typeface="Times New Roman" panose="02020603050405020304" pitchFamily="18" charset="0"/>
                <a:ea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rPr>
              <a:t> plays in client-side web development and the features it provides to help you manage data. </a:t>
            </a:r>
          </a:p>
          <a:p>
            <a:r>
              <a:rPr lang="en-IN" sz="2400" dirty="0">
                <a:effectLst/>
                <a:latin typeface="Times New Roman" panose="02020603050405020304" pitchFamily="18" charset="0"/>
                <a:ea typeface="Times New Roman" panose="02020603050405020304" pitchFamily="18" charset="0"/>
              </a:rPr>
              <a:t>You'll also feel confident deciding if it's the right tool for your project.</a:t>
            </a:r>
            <a:endParaRPr lang="en-IN" sz="2400" dirty="0"/>
          </a:p>
          <a:p>
            <a:endParaRPr lang="en-IN" dirty="0"/>
          </a:p>
        </p:txBody>
      </p:sp>
    </p:spTree>
    <p:extLst>
      <p:ext uri="{BB962C8B-B14F-4D97-AF65-F5344CB8AC3E}">
        <p14:creationId xmlns:p14="http://schemas.microsoft.com/office/powerpoint/2010/main" val="4203336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CBEF70-FFF4-1EE3-2C2F-CF6F5AAD2333}"/>
              </a:ext>
            </a:extLst>
          </p:cNvPr>
          <p:cNvSpPr txBox="1"/>
          <p:nvPr/>
        </p:nvSpPr>
        <p:spPr>
          <a:xfrm>
            <a:off x="723900" y="879684"/>
            <a:ext cx="10744200" cy="6001643"/>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However, the more common scenario in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is that a slightly different object, the observable, pushes values to a single observer.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Let’s understand how this is similar to the more generic example of the observer pattern we have seen earlier on the last slide, but this one is more specific to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and show you some of the methods you'll call on the objects.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 starts with the observable.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You register an observer to receive the values from an observable by calling a method on the observable named subscribe.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observer that should receive the values is passed as a parameter to the subscribe method.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951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3D179B-0C62-C1A9-D1A0-87E7005ECC84}"/>
              </a:ext>
            </a:extLst>
          </p:cNvPr>
          <p:cNvSpPr txBox="1"/>
          <p:nvPr/>
        </p:nvSpPr>
        <p:spPr>
          <a:xfrm>
            <a:off x="685800" y="609600"/>
            <a:ext cx="10515600" cy="3785652"/>
          </a:xfrm>
          <a:prstGeom prst="rect">
            <a:avLst/>
          </a:prstGeom>
          <a:noFill/>
        </p:spPr>
        <p:txBody>
          <a:bodyPr wrap="square">
            <a:spAutoFit/>
          </a:bodyPr>
          <a:lstStyle/>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observable sends values and a couple of other messages to the observer by calling methods on the observer object itself. </a:t>
            </a: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It calls the next method to send it a new value. </a:t>
            </a: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If an error occurs somewhere, it can inform the observer by calling its error method.</a:t>
            </a:r>
          </a:p>
          <a:p>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Finally, the observable can inform the observer that it's done sending values by calling the complete method. </a:t>
            </a:r>
            <a:endParaRPr lang="en-IN" sz="2400" dirty="0"/>
          </a:p>
        </p:txBody>
      </p:sp>
    </p:spTree>
    <p:extLst>
      <p:ext uri="{BB962C8B-B14F-4D97-AF65-F5344CB8AC3E}">
        <p14:creationId xmlns:p14="http://schemas.microsoft.com/office/powerpoint/2010/main" val="2876298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27B48-B58A-2594-EFF8-98BD6F79386A}"/>
              </a:ext>
            </a:extLst>
          </p:cNvPr>
          <p:cNvSpPr>
            <a:spLocks noGrp="1"/>
          </p:cNvSpPr>
          <p:nvPr>
            <p:ph sz="half" idx="2"/>
          </p:nvPr>
        </p:nvSpPr>
        <p:spPr>
          <a:xfrm>
            <a:off x="533400" y="1066800"/>
            <a:ext cx="10744200" cy="5170646"/>
          </a:xfrm>
        </p:spPr>
        <p:txBody>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Let's imagine again that we want to produce some numbers from an array.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Once the observer is subscribed to the observable, the first value can be pushed to the observer by calling next and passing the first value as a parameter.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When the second value is ready, the observable just calls next again with the second value.</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Assuming there are no errors along the way, it would also eventually call next with the last value in the array.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Once the last value has been sent, it would then call the complete method to let the observer know it was done.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453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5F967-3A0F-DBE1-D382-134361AE656A}"/>
              </a:ext>
            </a:extLst>
          </p:cNvPr>
          <p:cNvSpPr>
            <a:spLocks noGrp="1"/>
          </p:cNvSpPr>
          <p:nvPr>
            <p:ph sz="half" idx="2"/>
          </p:nvPr>
        </p:nvSpPr>
        <p:spPr>
          <a:xfrm>
            <a:off x="533400" y="762000"/>
            <a:ext cx="10896600" cy="2954655"/>
          </a:xfrm>
        </p:spPr>
        <p:txBody>
          <a:bodyPr/>
          <a:lstStyle/>
          <a:p>
            <a:r>
              <a:rPr lang="en-IN" sz="2400" dirty="0">
                <a:latin typeface="Times New Roman" panose="02020603050405020304" pitchFamily="18" charset="0"/>
                <a:ea typeface="Times New Roman" panose="02020603050405020304" pitchFamily="18" charset="0"/>
                <a:cs typeface="Times New Roman" panose="02020603050405020304" pitchFamily="18" charset="0"/>
              </a:rPr>
              <a:t>Example explained in previous slide is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 array of numbers. but again, that could be just about any type of data, a series of DOM events, an HTTP response, whatever. </a:t>
            </a:r>
            <a:endParaRPr lang="en-IN" sz="2400" dirty="0">
              <a:latin typeface="Times New Roman" panose="02020603050405020304" pitchFamily="18" charset="0"/>
              <a:cs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you'll write the code for the next , error and complete methods to react to those messages from the observable in whatever way is most appropriate for your app.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558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404040"/>
                </a:solidFill>
                <a:latin typeface="Verdana"/>
                <a:cs typeface="Verdana"/>
              </a:rPr>
              <a:t>Observables</a:t>
            </a:r>
            <a:r>
              <a:rPr sz="3600" spc="-215" dirty="0">
                <a:solidFill>
                  <a:srgbClr val="404040"/>
                </a:solidFill>
                <a:latin typeface="Verdana"/>
                <a:cs typeface="Verdana"/>
              </a:rPr>
              <a:t> </a:t>
            </a:r>
            <a:r>
              <a:rPr sz="3600" spc="-15" dirty="0">
                <a:solidFill>
                  <a:srgbClr val="404040"/>
                </a:solidFill>
                <a:latin typeface="Verdana"/>
                <a:cs typeface="Verdana"/>
              </a:rPr>
              <a:t>and</a:t>
            </a:r>
            <a:r>
              <a:rPr sz="3600" spc="-210" dirty="0">
                <a:solidFill>
                  <a:srgbClr val="404040"/>
                </a:solidFill>
                <a:latin typeface="Verdana"/>
                <a:cs typeface="Verdana"/>
              </a:rPr>
              <a:t> </a:t>
            </a:r>
            <a:r>
              <a:rPr sz="3600" spc="-30" dirty="0">
                <a:solidFill>
                  <a:srgbClr val="404040"/>
                </a:solidFill>
                <a:latin typeface="Verdana"/>
                <a:cs typeface="Verdana"/>
              </a:rPr>
              <a:t>Observers</a:t>
            </a:r>
            <a:endParaRPr sz="3600">
              <a:latin typeface="Verdana"/>
              <a:cs typeface="Verdana"/>
            </a:endParaRP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Tree>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219710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a:p>
            <a:pPr>
              <a:lnSpc>
                <a:spcPct val="100000"/>
              </a:lnSpc>
            </a:pPr>
            <a:endParaRPr sz="4600">
              <a:latin typeface="Verdana"/>
              <a:cs typeface="Verdana"/>
            </a:endParaRPr>
          </a:p>
          <a:p>
            <a:pPr marL="12700">
              <a:lnSpc>
                <a:spcPct val="100000"/>
              </a:lnSpc>
              <a:spcBef>
                <a:spcPts val="2865"/>
              </a:spcBef>
            </a:pPr>
            <a:r>
              <a:rPr sz="3600" spc="20" dirty="0">
                <a:solidFill>
                  <a:srgbClr val="FFFFFF"/>
                </a:solidFill>
                <a:latin typeface="Verdana"/>
                <a:cs typeface="Verdana"/>
              </a:rPr>
              <a:t>subscribe()</a:t>
            </a:r>
            <a:endParaRPr sz="3600">
              <a:latin typeface="Verdana"/>
              <a:cs typeface="Verdana"/>
            </a:endParaRPr>
          </a:p>
        </p:txBody>
      </p:sp>
    </p:spTree>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p:nvPr/>
        </p:nvSpPr>
        <p:spPr>
          <a:xfrm>
            <a:off x="5995414" y="3697223"/>
            <a:ext cx="2304415" cy="433070"/>
          </a:xfrm>
          <a:custGeom>
            <a:avLst/>
            <a:gdLst/>
            <a:ahLst/>
            <a:cxnLst/>
            <a:rect l="l" t="t" r="r" b="b"/>
            <a:pathLst>
              <a:path w="2304415" h="433070">
                <a:moveTo>
                  <a:pt x="216408" y="0"/>
                </a:moveTo>
                <a:lnTo>
                  <a:pt x="0" y="216408"/>
                </a:lnTo>
                <a:lnTo>
                  <a:pt x="216408" y="432816"/>
                </a:lnTo>
                <a:lnTo>
                  <a:pt x="216408" y="324612"/>
                </a:lnTo>
                <a:lnTo>
                  <a:pt x="2304288" y="324612"/>
                </a:lnTo>
                <a:lnTo>
                  <a:pt x="2304288" y="108204"/>
                </a:lnTo>
                <a:lnTo>
                  <a:pt x="216408" y="108204"/>
                </a:lnTo>
                <a:lnTo>
                  <a:pt x="216408"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219710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a:p>
            <a:pPr>
              <a:lnSpc>
                <a:spcPct val="100000"/>
              </a:lnSpc>
            </a:pPr>
            <a:endParaRPr sz="4600">
              <a:latin typeface="Verdana"/>
              <a:cs typeface="Verdana"/>
            </a:endParaRPr>
          </a:p>
          <a:p>
            <a:pPr marL="12700">
              <a:lnSpc>
                <a:spcPct val="100000"/>
              </a:lnSpc>
              <a:spcBef>
                <a:spcPts val="2865"/>
              </a:spcBef>
            </a:pPr>
            <a:r>
              <a:rPr sz="3600" spc="20" dirty="0">
                <a:solidFill>
                  <a:srgbClr val="FFFFFF"/>
                </a:solidFill>
                <a:latin typeface="Verdana"/>
                <a:cs typeface="Verdana"/>
              </a:rPr>
              <a:t>subscribe()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832067" y="1989835"/>
            <a:ext cx="2276475" cy="1860550"/>
          </a:xfrm>
          <a:prstGeom prst="rect">
            <a:avLst/>
          </a:prstGeom>
        </p:spPr>
        <p:txBody>
          <a:bodyPr vert="horz" wrap="square" lIns="0" tIns="12700" rIns="0" bIns="0" rtlCol="0">
            <a:spAutoFit/>
          </a:bodyPr>
          <a:lstStyle/>
          <a:p>
            <a:pPr marL="15113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a:p>
            <a:pPr>
              <a:lnSpc>
                <a:spcPct val="100000"/>
              </a:lnSpc>
              <a:spcBef>
                <a:spcPts val="30"/>
              </a:spcBef>
            </a:pPr>
            <a:endParaRPr sz="4750">
              <a:latin typeface="Verdana"/>
              <a:cs typeface="Verdana"/>
            </a:endParaRPr>
          </a:p>
          <a:p>
            <a:pPr marL="12700">
              <a:lnSpc>
                <a:spcPct val="100000"/>
              </a:lnSpc>
            </a:pPr>
            <a:r>
              <a:rPr sz="3600" spc="-40" dirty="0">
                <a:solidFill>
                  <a:srgbClr val="FFFFFF"/>
                </a:solidFill>
                <a:latin typeface="Verdana"/>
                <a:cs typeface="Verdana"/>
              </a:rPr>
              <a:t>next()</a:t>
            </a:r>
            <a:endParaRPr sz="3600">
              <a:latin typeface="Verdana"/>
              <a:cs typeface="Verdana"/>
            </a:endParaRPr>
          </a:p>
        </p:txBody>
      </p:sp>
      <p:sp>
        <p:nvSpPr>
          <p:cNvPr id="7" name="object 7"/>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219710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a:p>
            <a:pPr>
              <a:lnSpc>
                <a:spcPct val="100000"/>
              </a:lnSpc>
            </a:pPr>
            <a:endParaRPr sz="4600">
              <a:latin typeface="Verdana"/>
              <a:cs typeface="Verdana"/>
            </a:endParaRPr>
          </a:p>
          <a:p>
            <a:pPr marL="12700">
              <a:lnSpc>
                <a:spcPct val="100000"/>
              </a:lnSpc>
              <a:spcBef>
                <a:spcPts val="2865"/>
              </a:spcBef>
            </a:pPr>
            <a:r>
              <a:rPr sz="3600" spc="20" dirty="0">
                <a:solidFill>
                  <a:srgbClr val="FFFFFF"/>
                </a:solidFill>
                <a:latin typeface="Verdana"/>
                <a:cs typeface="Verdana"/>
              </a:rPr>
              <a:t>subscribe()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793663" y="1989835"/>
            <a:ext cx="2315210" cy="2444115"/>
          </a:xfrm>
          <a:prstGeom prst="rect">
            <a:avLst/>
          </a:prstGeom>
        </p:spPr>
        <p:txBody>
          <a:bodyPr vert="horz" wrap="square" lIns="0" tIns="12700" rIns="0" bIns="0" rtlCol="0">
            <a:spAutoFit/>
          </a:bodyPr>
          <a:lstStyle/>
          <a:p>
            <a:pPr marL="189865">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a:p>
            <a:pPr>
              <a:lnSpc>
                <a:spcPct val="100000"/>
              </a:lnSpc>
            </a:pPr>
            <a:endParaRPr sz="4550">
              <a:latin typeface="Verdana"/>
              <a:cs typeface="Verdana"/>
            </a:endParaRPr>
          </a:p>
          <a:p>
            <a:pPr marL="12700" marR="756285" indent="38100">
              <a:lnSpc>
                <a:spcPct val="106300"/>
              </a:lnSpc>
              <a:spcBef>
                <a:spcPts val="5"/>
              </a:spcBef>
            </a:pPr>
            <a:r>
              <a:rPr sz="3600" spc="-40" dirty="0">
                <a:solidFill>
                  <a:srgbClr val="FFFFFF"/>
                </a:solidFill>
                <a:latin typeface="Verdana"/>
                <a:cs typeface="Verdana"/>
              </a:rPr>
              <a:t>next() </a:t>
            </a:r>
            <a:r>
              <a:rPr sz="3600" spc="-1255" dirty="0">
                <a:solidFill>
                  <a:srgbClr val="FFFFFF"/>
                </a:solidFill>
                <a:latin typeface="Verdana"/>
                <a:cs typeface="Verdana"/>
              </a:rPr>
              <a:t> </a:t>
            </a:r>
            <a:r>
              <a:rPr sz="3600" spc="20" dirty="0">
                <a:solidFill>
                  <a:srgbClr val="FFFFFF"/>
                </a:solidFill>
                <a:latin typeface="Verdana"/>
                <a:cs typeface="Verdana"/>
              </a:rPr>
              <a:t>e</a:t>
            </a:r>
            <a:r>
              <a:rPr sz="3600" spc="-50" dirty="0">
                <a:solidFill>
                  <a:srgbClr val="FFFFFF"/>
                </a:solidFill>
                <a:latin typeface="Verdana"/>
                <a:cs typeface="Verdana"/>
              </a:rPr>
              <a:t>r</a:t>
            </a:r>
            <a:r>
              <a:rPr sz="3600" spc="-110" dirty="0">
                <a:solidFill>
                  <a:srgbClr val="FFFFFF"/>
                </a:solidFill>
                <a:latin typeface="Verdana"/>
                <a:cs typeface="Verdana"/>
              </a:rPr>
              <a:t>r</a:t>
            </a:r>
            <a:r>
              <a:rPr sz="3600" spc="5" dirty="0">
                <a:solidFill>
                  <a:srgbClr val="FFFFFF"/>
                </a:solidFill>
                <a:latin typeface="Verdana"/>
                <a:cs typeface="Verdana"/>
              </a:rPr>
              <a:t>or()</a:t>
            </a:r>
            <a:endParaRPr sz="3600">
              <a:latin typeface="Verdana"/>
              <a:cs typeface="Verdana"/>
            </a:endParaRPr>
          </a:p>
        </p:txBody>
      </p:sp>
      <p:sp>
        <p:nvSpPr>
          <p:cNvPr id="7" name="object 7"/>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D1FAD1-33C0-FE7F-2F3E-C219214B5018}"/>
              </a:ext>
            </a:extLst>
          </p:cNvPr>
          <p:cNvSpPr>
            <a:spLocks noGrp="1"/>
          </p:cNvSpPr>
          <p:nvPr>
            <p:ph type="body" idx="1"/>
          </p:nvPr>
        </p:nvSpPr>
        <p:spPr>
          <a:xfrm>
            <a:off x="609600" y="1577340"/>
            <a:ext cx="10972800" cy="1107996"/>
          </a:xfrm>
        </p:spPr>
        <p:txBody>
          <a:bodyPr/>
          <a:lstStyle/>
          <a:p>
            <a:r>
              <a:rPr lang="en-IN" sz="2400" dirty="0" err="1">
                <a:effectLst/>
                <a:latin typeface="Times New Roman" panose="02020603050405020304" pitchFamily="18" charset="0"/>
                <a:ea typeface="Times New Roman" panose="02020603050405020304" pitchFamily="18" charset="0"/>
              </a:rPr>
              <a:t>PreRequisite</a:t>
            </a:r>
            <a:r>
              <a:rPr lang="en-IN" sz="2400" dirty="0">
                <a:effectLst/>
                <a:latin typeface="Times New Roman" panose="02020603050405020304" pitchFamily="18" charset="0"/>
                <a:ea typeface="Times New Roman" panose="02020603050405020304" pitchFamily="18" charset="0"/>
              </a:rPr>
              <a:t>:</a:t>
            </a:r>
          </a:p>
          <a:p>
            <a:endParaRPr lang="en-IN" sz="2400" dirty="0">
              <a:effectLst/>
              <a:latin typeface="Times New Roman" panose="02020603050405020304" pitchFamily="18" charset="0"/>
              <a:ea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 Before beginning this course, you should be familiar with the basics of JavaScript, </a:t>
            </a:r>
            <a:endParaRPr lang="en-IN" sz="2400" dirty="0"/>
          </a:p>
        </p:txBody>
      </p:sp>
    </p:spTree>
    <p:extLst>
      <p:ext uri="{BB962C8B-B14F-4D97-AF65-F5344CB8AC3E}">
        <p14:creationId xmlns:p14="http://schemas.microsoft.com/office/powerpoint/2010/main" val="2937845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219710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a:p>
            <a:pPr>
              <a:lnSpc>
                <a:spcPct val="100000"/>
              </a:lnSpc>
            </a:pPr>
            <a:endParaRPr sz="4600">
              <a:latin typeface="Verdana"/>
              <a:cs typeface="Verdana"/>
            </a:endParaRPr>
          </a:p>
          <a:p>
            <a:pPr marL="12700">
              <a:lnSpc>
                <a:spcPct val="100000"/>
              </a:lnSpc>
              <a:spcBef>
                <a:spcPts val="2865"/>
              </a:spcBef>
            </a:pPr>
            <a:r>
              <a:rPr sz="3600" spc="20" dirty="0">
                <a:solidFill>
                  <a:srgbClr val="FFFFFF"/>
                </a:solidFill>
                <a:latin typeface="Verdana"/>
                <a:cs typeface="Verdana"/>
              </a:rPr>
              <a:t>subscribe()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793663" y="1989835"/>
            <a:ext cx="2587625" cy="3027045"/>
          </a:xfrm>
          <a:prstGeom prst="rect">
            <a:avLst/>
          </a:prstGeom>
        </p:spPr>
        <p:txBody>
          <a:bodyPr vert="horz" wrap="square" lIns="0" tIns="12700" rIns="0" bIns="0" rtlCol="0">
            <a:spAutoFit/>
          </a:bodyPr>
          <a:lstStyle/>
          <a:p>
            <a:pPr marL="189865">
              <a:lnSpc>
                <a:spcPct val="100000"/>
              </a:lnSpc>
              <a:spcBef>
                <a:spcPts val="100"/>
              </a:spcBef>
            </a:pPr>
            <a:r>
              <a:rPr sz="3600" spc="20" dirty="0">
                <a:solidFill>
                  <a:srgbClr val="FFFFFF"/>
                </a:solidFill>
                <a:latin typeface="Verdana"/>
                <a:cs typeface="Verdana"/>
              </a:rPr>
              <a:t>Observer</a:t>
            </a:r>
            <a:endParaRPr sz="3600">
              <a:latin typeface="Verdana"/>
              <a:cs typeface="Verdana"/>
            </a:endParaRPr>
          </a:p>
          <a:p>
            <a:pPr>
              <a:lnSpc>
                <a:spcPct val="100000"/>
              </a:lnSpc>
            </a:pPr>
            <a:endParaRPr sz="4550">
              <a:latin typeface="Verdana"/>
              <a:cs typeface="Verdana"/>
            </a:endParaRPr>
          </a:p>
          <a:p>
            <a:pPr marL="12700" marR="5080" indent="38100">
              <a:lnSpc>
                <a:spcPct val="106300"/>
              </a:lnSpc>
              <a:spcBef>
                <a:spcPts val="5"/>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7" name="object 7"/>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
        <p:nvSpPr>
          <p:cNvPr id="11" name="object 11"/>
          <p:cNvSpPr txBox="1"/>
          <p:nvPr/>
        </p:nvSpPr>
        <p:spPr>
          <a:xfrm>
            <a:off x="6483939" y="3196128"/>
            <a:ext cx="133413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404040"/>
                </a:solidFill>
                <a:latin typeface="Verdana"/>
                <a:cs typeface="Verdana"/>
              </a:rPr>
              <a:t>n</a:t>
            </a:r>
            <a:r>
              <a:rPr sz="2800" spc="-65" dirty="0">
                <a:solidFill>
                  <a:srgbClr val="404040"/>
                </a:solidFill>
                <a:latin typeface="Verdana"/>
                <a:cs typeface="Verdana"/>
              </a:rPr>
              <a:t>e</a:t>
            </a:r>
            <a:r>
              <a:rPr sz="2800" spc="-45" dirty="0">
                <a:solidFill>
                  <a:srgbClr val="404040"/>
                </a:solidFill>
                <a:latin typeface="Verdana"/>
                <a:cs typeface="Verdana"/>
              </a:rPr>
              <a:t>x</a:t>
            </a:r>
            <a:r>
              <a:rPr sz="2800" spc="-10" dirty="0">
                <a:solidFill>
                  <a:srgbClr val="404040"/>
                </a:solidFill>
                <a:latin typeface="Verdana"/>
                <a:cs typeface="Verdana"/>
              </a:rPr>
              <a:t>t(</a:t>
            </a:r>
            <a:r>
              <a:rPr sz="2800" spc="-25" dirty="0">
                <a:solidFill>
                  <a:srgbClr val="404040"/>
                </a:solidFill>
                <a:latin typeface="Verdana"/>
                <a:cs typeface="Verdana"/>
              </a:rPr>
              <a:t>3</a:t>
            </a:r>
            <a:r>
              <a:rPr sz="2800" spc="-45" dirty="0">
                <a:solidFill>
                  <a:srgbClr val="404040"/>
                </a:solidFill>
                <a:latin typeface="Verdana"/>
                <a:cs typeface="Verdana"/>
              </a:rPr>
              <a:t>)</a:t>
            </a:r>
            <a:endParaRPr sz="2800">
              <a:latin typeface="Verdana"/>
              <a:cs typeface="Verdana"/>
            </a:endParaRPr>
          </a:p>
        </p:txBody>
      </p:sp>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
        <p:nvSpPr>
          <p:cNvPr id="11" name="object 11"/>
          <p:cNvSpPr txBox="1"/>
          <p:nvPr/>
        </p:nvSpPr>
        <p:spPr>
          <a:xfrm>
            <a:off x="6488684" y="3192272"/>
            <a:ext cx="134810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404040"/>
                </a:solidFill>
                <a:latin typeface="Verdana"/>
                <a:cs typeface="Verdana"/>
              </a:rPr>
              <a:t>n</a:t>
            </a:r>
            <a:r>
              <a:rPr sz="2800" spc="-65" dirty="0">
                <a:solidFill>
                  <a:srgbClr val="404040"/>
                </a:solidFill>
                <a:latin typeface="Verdana"/>
                <a:cs typeface="Verdana"/>
              </a:rPr>
              <a:t>e</a:t>
            </a:r>
            <a:r>
              <a:rPr sz="2800" spc="-45" dirty="0">
                <a:solidFill>
                  <a:srgbClr val="404040"/>
                </a:solidFill>
                <a:latin typeface="Verdana"/>
                <a:cs typeface="Verdana"/>
              </a:rPr>
              <a:t>x</a:t>
            </a:r>
            <a:r>
              <a:rPr sz="2800" spc="20" dirty="0">
                <a:solidFill>
                  <a:srgbClr val="404040"/>
                </a:solidFill>
                <a:latin typeface="Verdana"/>
                <a:cs typeface="Verdana"/>
              </a:rPr>
              <a:t>t(6</a:t>
            </a:r>
            <a:r>
              <a:rPr sz="2800" spc="-45" dirty="0">
                <a:solidFill>
                  <a:srgbClr val="404040"/>
                </a:solidFill>
                <a:latin typeface="Verdana"/>
                <a:cs typeface="Verdana"/>
              </a:rPr>
              <a:t>)</a:t>
            </a:r>
            <a:endParaRPr sz="2800">
              <a:latin typeface="Verdana"/>
              <a:cs typeface="Verdana"/>
            </a:endParaRPr>
          </a:p>
        </p:txBody>
      </p:sp>
    </p:spTree>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
        <p:nvSpPr>
          <p:cNvPr id="11" name="object 11"/>
          <p:cNvSpPr txBox="1"/>
          <p:nvPr/>
        </p:nvSpPr>
        <p:spPr>
          <a:xfrm>
            <a:off x="6488684" y="3192272"/>
            <a:ext cx="1348105"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404040"/>
                </a:solidFill>
                <a:latin typeface="Verdana"/>
                <a:cs typeface="Verdana"/>
              </a:rPr>
              <a:t>n</a:t>
            </a:r>
            <a:r>
              <a:rPr sz="2800" spc="-65" dirty="0">
                <a:solidFill>
                  <a:srgbClr val="404040"/>
                </a:solidFill>
                <a:latin typeface="Verdana"/>
                <a:cs typeface="Verdana"/>
              </a:rPr>
              <a:t>e</a:t>
            </a:r>
            <a:r>
              <a:rPr sz="2800" spc="-45" dirty="0">
                <a:solidFill>
                  <a:srgbClr val="404040"/>
                </a:solidFill>
                <a:latin typeface="Verdana"/>
                <a:cs typeface="Verdana"/>
              </a:rPr>
              <a:t>x</a:t>
            </a:r>
            <a:r>
              <a:rPr sz="2800" spc="20" dirty="0">
                <a:solidFill>
                  <a:srgbClr val="404040"/>
                </a:solidFill>
                <a:latin typeface="Verdana"/>
                <a:cs typeface="Verdana"/>
              </a:rPr>
              <a:t>t(9</a:t>
            </a:r>
            <a:r>
              <a:rPr sz="2800" spc="-45" dirty="0">
                <a:solidFill>
                  <a:srgbClr val="404040"/>
                </a:solidFill>
                <a:latin typeface="Verdana"/>
                <a:cs typeface="Verdana"/>
              </a:rPr>
              <a:t>)</a:t>
            </a:r>
            <a:endParaRPr sz="2800">
              <a:latin typeface="Verdana"/>
              <a:cs typeface="Verdana"/>
            </a:endParaRPr>
          </a:p>
        </p:txBody>
      </p:sp>
    </p:spTree>
  </p:cSld>
  <p:clrMapOvr>
    <a:masterClrMapping/>
  </p:clrMapOvr>
  <p:transition spd="slow">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Tree>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6035" y="519066"/>
            <a:ext cx="6233795" cy="57404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404040"/>
                </a:solidFill>
              </a:rPr>
              <a:t>Observables</a:t>
            </a:r>
            <a:r>
              <a:rPr spc="-215" dirty="0">
                <a:solidFill>
                  <a:srgbClr val="404040"/>
                </a:solidFill>
              </a:rPr>
              <a:t> </a:t>
            </a:r>
            <a:r>
              <a:rPr spc="-15" dirty="0">
                <a:solidFill>
                  <a:srgbClr val="404040"/>
                </a:solidFill>
              </a:rPr>
              <a:t>and</a:t>
            </a:r>
            <a:r>
              <a:rPr spc="-210" dirty="0">
                <a:solidFill>
                  <a:srgbClr val="404040"/>
                </a:solidFill>
              </a:rPr>
              <a:t> </a:t>
            </a:r>
            <a:r>
              <a:rPr spc="-30" dirty="0">
                <a:solidFill>
                  <a:srgbClr val="404040"/>
                </a:solidFill>
              </a:rPr>
              <a:t>Observers</a:t>
            </a:r>
          </a:p>
        </p:txBody>
      </p:sp>
      <p:sp>
        <p:nvSpPr>
          <p:cNvPr id="3" name="object 3"/>
          <p:cNvSpPr/>
          <p:nvPr/>
        </p:nvSpPr>
        <p:spPr>
          <a:xfrm>
            <a:off x="2593848" y="1889758"/>
            <a:ext cx="3327400" cy="4037329"/>
          </a:xfrm>
          <a:custGeom>
            <a:avLst/>
            <a:gdLst/>
            <a:ahLst/>
            <a:cxnLst/>
            <a:rect l="l" t="t" r="r" b="b"/>
            <a:pathLst>
              <a:path w="3327400" h="4037329">
                <a:moveTo>
                  <a:pt x="2772397" y="0"/>
                </a:moveTo>
                <a:lnTo>
                  <a:pt x="554494" y="0"/>
                </a:lnTo>
                <a:lnTo>
                  <a:pt x="506651" y="2035"/>
                </a:lnTo>
                <a:lnTo>
                  <a:pt x="459937" y="8030"/>
                </a:lnTo>
                <a:lnTo>
                  <a:pt x="414521" y="17818"/>
                </a:lnTo>
                <a:lnTo>
                  <a:pt x="370567" y="31234"/>
                </a:lnTo>
                <a:lnTo>
                  <a:pt x="328242" y="48109"/>
                </a:lnTo>
                <a:lnTo>
                  <a:pt x="287714" y="68279"/>
                </a:lnTo>
                <a:lnTo>
                  <a:pt x="249147" y="91576"/>
                </a:lnTo>
                <a:lnTo>
                  <a:pt x="212710" y="117834"/>
                </a:lnTo>
                <a:lnTo>
                  <a:pt x="178567" y="146886"/>
                </a:lnTo>
                <a:lnTo>
                  <a:pt x="146886" y="178567"/>
                </a:lnTo>
                <a:lnTo>
                  <a:pt x="117834" y="212710"/>
                </a:lnTo>
                <a:lnTo>
                  <a:pt x="91576" y="249147"/>
                </a:lnTo>
                <a:lnTo>
                  <a:pt x="68279" y="287714"/>
                </a:lnTo>
                <a:lnTo>
                  <a:pt x="48109" y="328242"/>
                </a:lnTo>
                <a:lnTo>
                  <a:pt x="31234" y="370567"/>
                </a:lnTo>
                <a:lnTo>
                  <a:pt x="17818" y="414521"/>
                </a:lnTo>
                <a:lnTo>
                  <a:pt x="8030" y="459937"/>
                </a:lnTo>
                <a:lnTo>
                  <a:pt x="2035" y="506651"/>
                </a:lnTo>
                <a:lnTo>
                  <a:pt x="0" y="554494"/>
                </a:lnTo>
                <a:lnTo>
                  <a:pt x="0" y="3482581"/>
                </a:lnTo>
                <a:lnTo>
                  <a:pt x="2035" y="3530424"/>
                </a:lnTo>
                <a:lnTo>
                  <a:pt x="8030" y="3577138"/>
                </a:lnTo>
                <a:lnTo>
                  <a:pt x="17818" y="3622554"/>
                </a:lnTo>
                <a:lnTo>
                  <a:pt x="31234" y="3666508"/>
                </a:lnTo>
                <a:lnTo>
                  <a:pt x="48109" y="3708833"/>
                </a:lnTo>
                <a:lnTo>
                  <a:pt x="68279" y="3749361"/>
                </a:lnTo>
                <a:lnTo>
                  <a:pt x="91576" y="3787928"/>
                </a:lnTo>
                <a:lnTo>
                  <a:pt x="117834" y="3824365"/>
                </a:lnTo>
                <a:lnTo>
                  <a:pt x="146886" y="3858508"/>
                </a:lnTo>
                <a:lnTo>
                  <a:pt x="178567" y="3890189"/>
                </a:lnTo>
                <a:lnTo>
                  <a:pt x="212710" y="3919241"/>
                </a:lnTo>
                <a:lnTo>
                  <a:pt x="249147" y="3945499"/>
                </a:lnTo>
                <a:lnTo>
                  <a:pt x="287714" y="3968796"/>
                </a:lnTo>
                <a:lnTo>
                  <a:pt x="328242" y="3988966"/>
                </a:lnTo>
                <a:lnTo>
                  <a:pt x="370567" y="4005841"/>
                </a:lnTo>
                <a:lnTo>
                  <a:pt x="414521" y="4019257"/>
                </a:lnTo>
                <a:lnTo>
                  <a:pt x="459937" y="4029045"/>
                </a:lnTo>
                <a:lnTo>
                  <a:pt x="506651" y="4035040"/>
                </a:lnTo>
                <a:lnTo>
                  <a:pt x="554494" y="4037076"/>
                </a:lnTo>
                <a:lnTo>
                  <a:pt x="2772397" y="4037076"/>
                </a:lnTo>
                <a:lnTo>
                  <a:pt x="2820240" y="4035040"/>
                </a:lnTo>
                <a:lnTo>
                  <a:pt x="2866954" y="4029045"/>
                </a:lnTo>
                <a:lnTo>
                  <a:pt x="2912370" y="4019257"/>
                </a:lnTo>
                <a:lnTo>
                  <a:pt x="2956324" y="4005841"/>
                </a:lnTo>
                <a:lnTo>
                  <a:pt x="2998649" y="3988966"/>
                </a:lnTo>
                <a:lnTo>
                  <a:pt x="3039177" y="3968796"/>
                </a:lnTo>
                <a:lnTo>
                  <a:pt x="3077744" y="3945499"/>
                </a:lnTo>
                <a:lnTo>
                  <a:pt x="3114181" y="3919241"/>
                </a:lnTo>
                <a:lnTo>
                  <a:pt x="3148324" y="3890189"/>
                </a:lnTo>
                <a:lnTo>
                  <a:pt x="3180005" y="3858508"/>
                </a:lnTo>
                <a:lnTo>
                  <a:pt x="3209057" y="3824365"/>
                </a:lnTo>
                <a:lnTo>
                  <a:pt x="3235315" y="3787928"/>
                </a:lnTo>
                <a:lnTo>
                  <a:pt x="3258612" y="3749361"/>
                </a:lnTo>
                <a:lnTo>
                  <a:pt x="3278782" y="3708833"/>
                </a:lnTo>
                <a:lnTo>
                  <a:pt x="3295657" y="3666508"/>
                </a:lnTo>
                <a:lnTo>
                  <a:pt x="3309073" y="3622554"/>
                </a:lnTo>
                <a:lnTo>
                  <a:pt x="3318861" y="3577138"/>
                </a:lnTo>
                <a:lnTo>
                  <a:pt x="3324856" y="3530424"/>
                </a:lnTo>
                <a:lnTo>
                  <a:pt x="3326891" y="3482581"/>
                </a:lnTo>
                <a:lnTo>
                  <a:pt x="3326891" y="554494"/>
                </a:lnTo>
                <a:lnTo>
                  <a:pt x="3324856" y="506651"/>
                </a:lnTo>
                <a:lnTo>
                  <a:pt x="3318861" y="459937"/>
                </a:lnTo>
                <a:lnTo>
                  <a:pt x="3309073" y="414521"/>
                </a:lnTo>
                <a:lnTo>
                  <a:pt x="3295657" y="370567"/>
                </a:lnTo>
                <a:lnTo>
                  <a:pt x="3278782" y="328242"/>
                </a:lnTo>
                <a:lnTo>
                  <a:pt x="3258612" y="287714"/>
                </a:lnTo>
                <a:lnTo>
                  <a:pt x="3235315" y="249147"/>
                </a:lnTo>
                <a:lnTo>
                  <a:pt x="3209057" y="212710"/>
                </a:lnTo>
                <a:lnTo>
                  <a:pt x="3180005" y="178567"/>
                </a:lnTo>
                <a:lnTo>
                  <a:pt x="3148324" y="146886"/>
                </a:lnTo>
                <a:lnTo>
                  <a:pt x="3114181" y="117834"/>
                </a:lnTo>
                <a:lnTo>
                  <a:pt x="3077744" y="91576"/>
                </a:lnTo>
                <a:lnTo>
                  <a:pt x="3039177" y="68279"/>
                </a:lnTo>
                <a:lnTo>
                  <a:pt x="2998649" y="48109"/>
                </a:lnTo>
                <a:lnTo>
                  <a:pt x="2956324" y="31234"/>
                </a:lnTo>
                <a:lnTo>
                  <a:pt x="2912370" y="17818"/>
                </a:lnTo>
                <a:lnTo>
                  <a:pt x="2866954" y="8030"/>
                </a:lnTo>
                <a:lnTo>
                  <a:pt x="2820240" y="2035"/>
                </a:lnTo>
                <a:lnTo>
                  <a:pt x="2772397" y="0"/>
                </a:lnTo>
                <a:close/>
              </a:path>
            </a:pathLst>
          </a:custGeom>
          <a:solidFill>
            <a:srgbClr val="A62D5C"/>
          </a:solidFill>
        </p:spPr>
        <p:txBody>
          <a:bodyPr wrap="square" lIns="0" tIns="0" rIns="0" bIns="0" rtlCol="0"/>
          <a:lstStyle/>
          <a:p>
            <a:endParaRPr/>
          </a:p>
        </p:txBody>
      </p:sp>
      <p:sp>
        <p:nvSpPr>
          <p:cNvPr id="4" name="object 4"/>
          <p:cNvSpPr txBox="1"/>
          <p:nvPr/>
        </p:nvSpPr>
        <p:spPr>
          <a:xfrm>
            <a:off x="2923959" y="1985843"/>
            <a:ext cx="26581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20" dirty="0">
                <a:solidFill>
                  <a:srgbClr val="FFFFFF"/>
                </a:solidFill>
                <a:latin typeface="Verdana"/>
                <a:cs typeface="Verdana"/>
              </a:rPr>
              <a:t>r</a:t>
            </a:r>
            <a:r>
              <a:rPr sz="3600" spc="-105" dirty="0">
                <a:solidFill>
                  <a:srgbClr val="FFFFFF"/>
                </a:solidFill>
                <a:latin typeface="Verdana"/>
                <a:cs typeface="Verdana"/>
              </a:rPr>
              <a:t>v</a:t>
            </a:r>
            <a:r>
              <a:rPr sz="3600" spc="50" dirty="0">
                <a:solidFill>
                  <a:srgbClr val="FFFFFF"/>
                </a:solidFill>
                <a:latin typeface="Verdana"/>
                <a:cs typeface="Verdana"/>
              </a:rPr>
              <a:t>abl</a:t>
            </a:r>
            <a:r>
              <a:rPr sz="3600" spc="25" dirty="0">
                <a:solidFill>
                  <a:srgbClr val="FFFFFF"/>
                </a:solidFill>
                <a:latin typeface="Verdana"/>
                <a:cs typeface="Verdana"/>
              </a:rPr>
              <a:t>e</a:t>
            </a:r>
            <a:endParaRPr sz="3600">
              <a:latin typeface="Verdana"/>
              <a:cs typeface="Verdana"/>
            </a:endParaRPr>
          </a:p>
        </p:txBody>
      </p:sp>
      <p:sp>
        <p:nvSpPr>
          <p:cNvPr id="5" name="object 5"/>
          <p:cNvSpPr/>
          <p:nvPr/>
        </p:nvSpPr>
        <p:spPr>
          <a:xfrm>
            <a:off x="8397240" y="1889760"/>
            <a:ext cx="3328670" cy="4037329"/>
          </a:xfrm>
          <a:custGeom>
            <a:avLst/>
            <a:gdLst/>
            <a:ahLst/>
            <a:cxnLst/>
            <a:rect l="l" t="t" r="r" b="b"/>
            <a:pathLst>
              <a:path w="3328670" h="4037329">
                <a:moveTo>
                  <a:pt x="2773667" y="0"/>
                </a:moveTo>
                <a:lnTo>
                  <a:pt x="554748" y="0"/>
                </a:lnTo>
                <a:lnTo>
                  <a:pt x="506883" y="2036"/>
                </a:lnTo>
                <a:lnTo>
                  <a:pt x="460148" y="8034"/>
                </a:lnTo>
                <a:lnTo>
                  <a:pt x="414711" y="17827"/>
                </a:lnTo>
                <a:lnTo>
                  <a:pt x="370737" y="31248"/>
                </a:lnTo>
                <a:lnTo>
                  <a:pt x="328393" y="48131"/>
                </a:lnTo>
                <a:lnTo>
                  <a:pt x="287846" y="68310"/>
                </a:lnTo>
                <a:lnTo>
                  <a:pt x="249262" y="91618"/>
                </a:lnTo>
                <a:lnTo>
                  <a:pt x="212807" y="117888"/>
                </a:lnTo>
                <a:lnTo>
                  <a:pt x="178649" y="146954"/>
                </a:lnTo>
                <a:lnTo>
                  <a:pt x="146954" y="178649"/>
                </a:lnTo>
                <a:lnTo>
                  <a:pt x="117888" y="212807"/>
                </a:lnTo>
                <a:lnTo>
                  <a:pt x="91618" y="249262"/>
                </a:lnTo>
                <a:lnTo>
                  <a:pt x="68310" y="287846"/>
                </a:lnTo>
                <a:lnTo>
                  <a:pt x="48131" y="328393"/>
                </a:lnTo>
                <a:lnTo>
                  <a:pt x="31248" y="370737"/>
                </a:lnTo>
                <a:lnTo>
                  <a:pt x="17827" y="414711"/>
                </a:lnTo>
                <a:lnTo>
                  <a:pt x="8034" y="460148"/>
                </a:lnTo>
                <a:lnTo>
                  <a:pt x="2036" y="506883"/>
                </a:lnTo>
                <a:lnTo>
                  <a:pt x="0" y="554748"/>
                </a:lnTo>
                <a:lnTo>
                  <a:pt x="0" y="3482327"/>
                </a:lnTo>
                <a:lnTo>
                  <a:pt x="2036" y="3530192"/>
                </a:lnTo>
                <a:lnTo>
                  <a:pt x="8034" y="3576927"/>
                </a:lnTo>
                <a:lnTo>
                  <a:pt x="17827" y="3622364"/>
                </a:lnTo>
                <a:lnTo>
                  <a:pt x="31248" y="3666338"/>
                </a:lnTo>
                <a:lnTo>
                  <a:pt x="48131" y="3708682"/>
                </a:lnTo>
                <a:lnTo>
                  <a:pt x="68310" y="3749229"/>
                </a:lnTo>
                <a:lnTo>
                  <a:pt x="91618" y="3787813"/>
                </a:lnTo>
                <a:lnTo>
                  <a:pt x="117888" y="3824268"/>
                </a:lnTo>
                <a:lnTo>
                  <a:pt x="146954" y="3858426"/>
                </a:lnTo>
                <a:lnTo>
                  <a:pt x="178649" y="3890121"/>
                </a:lnTo>
                <a:lnTo>
                  <a:pt x="212807" y="3919187"/>
                </a:lnTo>
                <a:lnTo>
                  <a:pt x="249262" y="3945457"/>
                </a:lnTo>
                <a:lnTo>
                  <a:pt x="287846" y="3968765"/>
                </a:lnTo>
                <a:lnTo>
                  <a:pt x="328393" y="3988944"/>
                </a:lnTo>
                <a:lnTo>
                  <a:pt x="370737" y="4005827"/>
                </a:lnTo>
                <a:lnTo>
                  <a:pt x="414711" y="4019248"/>
                </a:lnTo>
                <a:lnTo>
                  <a:pt x="460148" y="4029041"/>
                </a:lnTo>
                <a:lnTo>
                  <a:pt x="506883" y="4035039"/>
                </a:lnTo>
                <a:lnTo>
                  <a:pt x="554748" y="4037076"/>
                </a:lnTo>
                <a:lnTo>
                  <a:pt x="2773667" y="4037076"/>
                </a:lnTo>
                <a:lnTo>
                  <a:pt x="2821532" y="4035039"/>
                </a:lnTo>
                <a:lnTo>
                  <a:pt x="2868267" y="4029041"/>
                </a:lnTo>
                <a:lnTo>
                  <a:pt x="2913704" y="4019248"/>
                </a:lnTo>
                <a:lnTo>
                  <a:pt x="2957678" y="4005827"/>
                </a:lnTo>
                <a:lnTo>
                  <a:pt x="3000022" y="3988944"/>
                </a:lnTo>
                <a:lnTo>
                  <a:pt x="3040569" y="3968765"/>
                </a:lnTo>
                <a:lnTo>
                  <a:pt x="3079153" y="3945457"/>
                </a:lnTo>
                <a:lnTo>
                  <a:pt x="3115608" y="3919187"/>
                </a:lnTo>
                <a:lnTo>
                  <a:pt x="3149766" y="3890121"/>
                </a:lnTo>
                <a:lnTo>
                  <a:pt x="3181461" y="3858426"/>
                </a:lnTo>
                <a:lnTo>
                  <a:pt x="3210527" y="3824268"/>
                </a:lnTo>
                <a:lnTo>
                  <a:pt x="3236797" y="3787813"/>
                </a:lnTo>
                <a:lnTo>
                  <a:pt x="3260105" y="3749229"/>
                </a:lnTo>
                <a:lnTo>
                  <a:pt x="3280284" y="3708682"/>
                </a:lnTo>
                <a:lnTo>
                  <a:pt x="3297167" y="3666338"/>
                </a:lnTo>
                <a:lnTo>
                  <a:pt x="3310588" y="3622364"/>
                </a:lnTo>
                <a:lnTo>
                  <a:pt x="3320381" y="3576927"/>
                </a:lnTo>
                <a:lnTo>
                  <a:pt x="3326379" y="3530192"/>
                </a:lnTo>
                <a:lnTo>
                  <a:pt x="3328416" y="3482327"/>
                </a:lnTo>
                <a:lnTo>
                  <a:pt x="3328416" y="554748"/>
                </a:lnTo>
                <a:lnTo>
                  <a:pt x="3326379" y="506883"/>
                </a:lnTo>
                <a:lnTo>
                  <a:pt x="3320381" y="460148"/>
                </a:lnTo>
                <a:lnTo>
                  <a:pt x="3310588" y="414711"/>
                </a:lnTo>
                <a:lnTo>
                  <a:pt x="3297167" y="370737"/>
                </a:lnTo>
                <a:lnTo>
                  <a:pt x="3280284" y="328393"/>
                </a:lnTo>
                <a:lnTo>
                  <a:pt x="3260105" y="287846"/>
                </a:lnTo>
                <a:lnTo>
                  <a:pt x="3236797" y="249262"/>
                </a:lnTo>
                <a:lnTo>
                  <a:pt x="3210527" y="212807"/>
                </a:lnTo>
                <a:lnTo>
                  <a:pt x="3181461" y="178649"/>
                </a:lnTo>
                <a:lnTo>
                  <a:pt x="3149766" y="146954"/>
                </a:lnTo>
                <a:lnTo>
                  <a:pt x="3115608" y="117888"/>
                </a:lnTo>
                <a:lnTo>
                  <a:pt x="3079153" y="91618"/>
                </a:lnTo>
                <a:lnTo>
                  <a:pt x="3040569" y="68310"/>
                </a:lnTo>
                <a:lnTo>
                  <a:pt x="3000022" y="48131"/>
                </a:lnTo>
                <a:lnTo>
                  <a:pt x="2957678" y="31248"/>
                </a:lnTo>
                <a:lnTo>
                  <a:pt x="2913704" y="17827"/>
                </a:lnTo>
                <a:lnTo>
                  <a:pt x="2868267" y="8034"/>
                </a:lnTo>
                <a:lnTo>
                  <a:pt x="2821532" y="2036"/>
                </a:lnTo>
                <a:lnTo>
                  <a:pt x="2773667" y="0"/>
                </a:lnTo>
                <a:close/>
              </a:path>
            </a:pathLst>
          </a:custGeom>
          <a:solidFill>
            <a:srgbClr val="2A9FBB"/>
          </a:solidFill>
        </p:spPr>
        <p:txBody>
          <a:bodyPr wrap="square" lIns="0" tIns="0" rIns="0" bIns="0" rtlCol="0"/>
          <a:lstStyle/>
          <a:p>
            <a:endParaRPr/>
          </a:p>
        </p:txBody>
      </p:sp>
      <p:sp>
        <p:nvSpPr>
          <p:cNvPr id="6" name="object 6"/>
          <p:cNvSpPr txBox="1"/>
          <p:nvPr/>
        </p:nvSpPr>
        <p:spPr>
          <a:xfrm>
            <a:off x="8971056" y="1989835"/>
            <a:ext cx="2137410" cy="574040"/>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Verdana"/>
                <a:cs typeface="Verdana"/>
              </a:rPr>
              <a:t>Obs</a:t>
            </a:r>
            <a:r>
              <a:rPr sz="3600" spc="75" dirty="0">
                <a:solidFill>
                  <a:srgbClr val="FFFFFF"/>
                </a:solidFill>
                <a:latin typeface="Verdana"/>
                <a:cs typeface="Verdana"/>
              </a:rPr>
              <a:t>e</a:t>
            </a:r>
            <a:r>
              <a:rPr sz="3600" spc="-50" dirty="0">
                <a:solidFill>
                  <a:srgbClr val="FFFFFF"/>
                </a:solidFill>
                <a:latin typeface="Verdana"/>
                <a:cs typeface="Verdana"/>
              </a:rPr>
              <a:t>r</a:t>
            </a:r>
            <a:r>
              <a:rPr sz="3600" spc="-95" dirty="0">
                <a:solidFill>
                  <a:srgbClr val="FFFFFF"/>
                </a:solidFill>
                <a:latin typeface="Verdana"/>
                <a:cs typeface="Verdana"/>
              </a:rPr>
              <a:t>v</a:t>
            </a:r>
            <a:r>
              <a:rPr sz="3600" spc="20" dirty="0">
                <a:solidFill>
                  <a:srgbClr val="FFFFFF"/>
                </a:solidFill>
                <a:latin typeface="Verdana"/>
                <a:cs typeface="Verdana"/>
              </a:rPr>
              <a:t>e</a:t>
            </a:r>
            <a:r>
              <a:rPr sz="3600" spc="-50" dirty="0">
                <a:solidFill>
                  <a:srgbClr val="FFFFFF"/>
                </a:solidFill>
                <a:latin typeface="Verdana"/>
                <a:cs typeface="Verdana"/>
              </a:rPr>
              <a:t>r</a:t>
            </a:r>
            <a:endParaRPr sz="3600">
              <a:latin typeface="Verdana"/>
              <a:cs typeface="Verdana"/>
            </a:endParaRPr>
          </a:p>
        </p:txBody>
      </p:sp>
      <p:sp>
        <p:nvSpPr>
          <p:cNvPr id="7" name="object 7"/>
          <p:cNvSpPr txBox="1"/>
          <p:nvPr/>
        </p:nvSpPr>
        <p:spPr>
          <a:xfrm>
            <a:off x="2924129" y="3608323"/>
            <a:ext cx="263779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FFFF"/>
                </a:solidFill>
                <a:latin typeface="Verdana"/>
                <a:cs typeface="Verdana"/>
              </a:rPr>
              <a:t>subs</a:t>
            </a:r>
            <a:r>
              <a:rPr sz="3600" spc="20" dirty="0">
                <a:solidFill>
                  <a:srgbClr val="FFFFFF"/>
                </a:solidFill>
                <a:latin typeface="Verdana"/>
                <a:cs typeface="Verdana"/>
              </a:rPr>
              <a:t>c</a:t>
            </a:r>
            <a:r>
              <a:rPr sz="3600" spc="-5" dirty="0">
                <a:solidFill>
                  <a:srgbClr val="FFFFFF"/>
                </a:solidFill>
                <a:latin typeface="Verdana"/>
                <a:cs typeface="Verdana"/>
              </a:rPr>
              <a:t>ri</a:t>
            </a:r>
            <a:r>
              <a:rPr sz="3600" spc="100" dirty="0">
                <a:solidFill>
                  <a:srgbClr val="FFFFFF"/>
                </a:solidFill>
                <a:latin typeface="Verdana"/>
                <a:cs typeface="Verdana"/>
              </a:rPr>
              <a:t>b</a:t>
            </a:r>
            <a:r>
              <a:rPr sz="3600" spc="9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8" name="object 8"/>
          <p:cNvSpPr txBox="1"/>
          <p:nvPr/>
        </p:nvSpPr>
        <p:spPr>
          <a:xfrm>
            <a:off x="8793663" y="3241192"/>
            <a:ext cx="2587625" cy="1776095"/>
          </a:xfrm>
          <a:prstGeom prst="rect">
            <a:avLst/>
          </a:prstGeom>
        </p:spPr>
        <p:txBody>
          <a:bodyPr vert="horz" wrap="square" lIns="0" tIns="12700" rIns="0" bIns="0" rtlCol="0">
            <a:spAutoFit/>
          </a:bodyPr>
          <a:lstStyle/>
          <a:p>
            <a:pPr marL="12700" marR="5080" indent="38100">
              <a:lnSpc>
                <a:spcPct val="106300"/>
              </a:lnSpc>
              <a:spcBef>
                <a:spcPts val="100"/>
              </a:spcBef>
            </a:pPr>
            <a:r>
              <a:rPr sz="3600" spc="-40" dirty="0">
                <a:solidFill>
                  <a:srgbClr val="FFFFFF"/>
                </a:solidFill>
                <a:latin typeface="Verdana"/>
                <a:cs typeface="Verdana"/>
              </a:rPr>
              <a:t>next() </a:t>
            </a:r>
            <a:r>
              <a:rPr sz="3600" spc="-35" dirty="0">
                <a:solidFill>
                  <a:srgbClr val="FFFFFF"/>
                </a:solidFill>
                <a:latin typeface="Verdana"/>
                <a:cs typeface="Verdana"/>
              </a:rPr>
              <a:t> </a:t>
            </a:r>
            <a:r>
              <a:rPr sz="3600" spc="-15" dirty="0">
                <a:solidFill>
                  <a:srgbClr val="FFFFFF"/>
                </a:solidFill>
                <a:latin typeface="Verdana"/>
                <a:cs typeface="Verdana"/>
              </a:rPr>
              <a:t>error() </a:t>
            </a:r>
            <a:r>
              <a:rPr sz="3600" spc="-10" dirty="0">
                <a:solidFill>
                  <a:srgbClr val="FFFFFF"/>
                </a:solidFill>
                <a:latin typeface="Verdana"/>
                <a:cs typeface="Verdana"/>
              </a:rPr>
              <a:t> </a:t>
            </a:r>
            <a:r>
              <a:rPr sz="3600" spc="125" dirty="0">
                <a:solidFill>
                  <a:srgbClr val="FFFFFF"/>
                </a:solidFill>
                <a:latin typeface="Verdana"/>
                <a:cs typeface="Verdana"/>
              </a:rPr>
              <a:t>c</a:t>
            </a:r>
            <a:r>
              <a:rPr sz="3600" spc="75" dirty="0">
                <a:solidFill>
                  <a:srgbClr val="FFFFFF"/>
                </a:solidFill>
                <a:latin typeface="Verdana"/>
                <a:cs typeface="Verdana"/>
              </a:rPr>
              <a:t>ompl</a:t>
            </a:r>
            <a:r>
              <a:rPr sz="3600" spc="20" dirty="0">
                <a:solidFill>
                  <a:srgbClr val="FFFFFF"/>
                </a:solidFill>
                <a:latin typeface="Verdana"/>
                <a:cs typeface="Verdana"/>
              </a:rPr>
              <a:t>e</a:t>
            </a:r>
            <a:r>
              <a:rPr sz="3600" spc="5" dirty="0">
                <a:solidFill>
                  <a:srgbClr val="FFFFFF"/>
                </a:solidFill>
                <a:latin typeface="Verdana"/>
                <a:cs typeface="Verdana"/>
              </a:rPr>
              <a:t>t</a:t>
            </a:r>
            <a:r>
              <a:rPr sz="3600" spc="20" dirty="0">
                <a:solidFill>
                  <a:srgbClr val="FFFFFF"/>
                </a:solidFill>
                <a:latin typeface="Verdana"/>
                <a:cs typeface="Verdana"/>
              </a:rPr>
              <a:t>e</a:t>
            </a:r>
            <a:r>
              <a:rPr sz="3600" spc="-55" dirty="0">
                <a:solidFill>
                  <a:srgbClr val="FFFFFF"/>
                </a:solidFill>
                <a:latin typeface="Verdana"/>
                <a:cs typeface="Verdana"/>
              </a:rPr>
              <a:t>()</a:t>
            </a:r>
            <a:endParaRPr sz="3600">
              <a:latin typeface="Verdana"/>
              <a:cs typeface="Verdana"/>
            </a:endParaRPr>
          </a:p>
        </p:txBody>
      </p:sp>
      <p:sp>
        <p:nvSpPr>
          <p:cNvPr id="9" name="object 9"/>
          <p:cNvSpPr txBox="1"/>
          <p:nvPr/>
        </p:nvSpPr>
        <p:spPr>
          <a:xfrm>
            <a:off x="265511" y="3608781"/>
            <a:ext cx="211455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404040"/>
                </a:solidFill>
                <a:latin typeface="Verdana"/>
                <a:cs typeface="Verdana"/>
              </a:rPr>
              <a:t>[</a:t>
            </a:r>
            <a:r>
              <a:rPr sz="3600" spc="-190" dirty="0">
                <a:solidFill>
                  <a:srgbClr val="404040"/>
                </a:solidFill>
                <a:latin typeface="Verdana"/>
                <a:cs typeface="Verdana"/>
              </a:rPr>
              <a:t> </a:t>
            </a:r>
            <a:r>
              <a:rPr sz="3600" spc="-70" dirty="0">
                <a:solidFill>
                  <a:srgbClr val="404040"/>
                </a:solidFill>
                <a:latin typeface="Verdana"/>
                <a:cs typeface="Verdana"/>
              </a:rPr>
              <a:t>3</a:t>
            </a:r>
            <a:r>
              <a:rPr sz="3600" spc="-345" dirty="0">
                <a:solidFill>
                  <a:srgbClr val="404040"/>
                </a:solidFill>
                <a:latin typeface="Verdana"/>
                <a:cs typeface="Verdana"/>
              </a:rPr>
              <a:t>,</a:t>
            </a:r>
            <a:r>
              <a:rPr sz="3600" spc="-195" dirty="0">
                <a:solidFill>
                  <a:srgbClr val="404040"/>
                </a:solidFill>
                <a:latin typeface="Verdana"/>
                <a:cs typeface="Verdana"/>
              </a:rPr>
              <a:t> </a:t>
            </a:r>
            <a:r>
              <a:rPr sz="3600" spc="-135" dirty="0">
                <a:solidFill>
                  <a:srgbClr val="404040"/>
                </a:solidFill>
                <a:latin typeface="Verdana"/>
                <a:cs typeface="Verdana"/>
              </a:rPr>
              <a:t>6,</a:t>
            </a:r>
            <a:r>
              <a:rPr sz="3600" spc="-195" dirty="0">
                <a:solidFill>
                  <a:srgbClr val="404040"/>
                </a:solidFill>
                <a:latin typeface="Verdana"/>
                <a:cs typeface="Verdana"/>
              </a:rPr>
              <a:t> </a:t>
            </a:r>
            <a:r>
              <a:rPr sz="3600" spc="70" dirty="0">
                <a:solidFill>
                  <a:srgbClr val="404040"/>
                </a:solidFill>
                <a:latin typeface="Verdana"/>
                <a:cs typeface="Verdana"/>
              </a:rPr>
              <a:t>9</a:t>
            </a:r>
            <a:r>
              <a:rPr sz="3600" spc="-195" dirty="0">
                <a:solidFill>
                  <a:srgbClr val="404040"/>
                </a:solidFill>
                <a:latin typeface="Verdana"/>
                <a:cs typeface="Verdana"/>
              </a:rPr>
              <a:t> </a:t>
            </a:r>
            <a:r>
              <a:rPr sz="3600" spc="-5" dirty="0">
                <a:solidFill>
                  <a:srgbClr val="404040"/>
                </a:solidFill>
                <a:latin typeface="Verdana"/>
                <a:cs typeface="Verdana"/>
              </a:rPr>
              <a:t>]</a:t>
            </a:r>
            <a:endParaRPr sz="3600">
              <a:latin typeface="Verdana"/>
              <a:cs typeface="Verdana"/>
            </a:endParaRPr>
          </a:p>
        </p:txBody>
      </p:sp>
      <p:sp>
        <p:nvSpPr>
          <p:cNvPr id="10" name="object 10"/>
          <p:cNvSpPr/>
          <p:nvPr/>
        </p:nvSpPr>
        <p:spPr>
          <a:xfrm>
            <a:off x="6024373" y="3700271"/>
            <a:ext cx="2303145" cy="434340"/>
          </a:xfrm>
          <a:custGeom>
            <a:avLst/>
            <a:gdLst/>
            <a:ahLst/>
            <a:cxnLst/>
            <a:rect l="l" t="t" r="r" b="b"/>
            <a:pathLst>
              <a:path w="2303145" h="434339">
                <a:moveTo>
                  <a:pt x="2085594" y="0"/>
                </a:moveTo>
                <a:lnTo>
                  <a:pt x="2085594" y="108584"/>
                </a:lnTo>
                <a:lnTo>
                  <a:pt x="0" y="108584"/>
                </a:lnTo>
                <a:lnTo>
                  <a:pt x="0" y="325754"/>
                </a:lnTo>
                <a:lnTo>
                  <a:pt x="2085594" y="325754"/>
                </a:lnTo>
                <a:lnTo>
                  <a:pt x="2085594" y="434339"/>
                </a:lnTo>
                <a:lnTo>
                  <a:pt x="2302764" y="217169"/>
                </a:lnTo>
                <a:lnTo>
                  <a:pt x="2085594" y="0"/>
                </a:lnTo>
                <a:close/>
              </a:path>
            </a:pathLst>
          </a:custGeom>
          <a:solidFill>
            <a:srgbClr val="EF5A28"/>
          </a:solidFill>
        </p:spPr>
        <p:txBody>
          <a:bodyPr wrap="square" lIns="0" tIns="0" rIns="0" bIns="0" rtlCol="0"/>
          <a:lstStyle/>
          <a:p>
            <a:endParaRPr/>
          </a:p>
        </p:txBody>
      </p:sp>
      <p:sp>
        <p:nvSpPr>
          <p:cNvPr id="11" name="object 11"/>
          <p:cNvSpPr txBox="1"/>
          <p:nvPr/>
        </p:nvSpPr>
        <p:spPr>
          <a:xfrm>
            <a:off x="6139293" y="3192272"/>
            <a:ext cx="2018664" cy="452120"/>
          </a:xfrm>
          <a:prstGeom prst="rect">
            <a:avLst/>
          </a:prstGeom>
        </p:spPr>
        <p:txBody>
          <a:bodyPr vert="horz" wrap="square" lIns="0" tIns="12065" rIns="0" bIns="0" rtlCol="0">
            <a:spAutoFit/>
          </a:bodyPr>
          <a:lstStyle/>
          <a:p>
            <a:pPr marL="12700">
              <a:lnSpc>
                <a:spcPct val="100000"/>
              </a:lnSpc>
              <a:spcBef>
                <a:spcPts val="95"/>
              </a:spcBef>
            </a:pPr>
            <a:r>
              <a:rPr sz="2800" spc="25" dirty="0">
                <a:solidFill>
                  <a:srgbClr val="404040"/>
                </a:solidFill>
                <a:latin typeface="Verdana"/>
                <a:cs typeface="Verdana"/>
              </a:rPr>
              <a:t>complete()</a:t>
            </a:r>
            <a:endParaRPr sz="2800">
              <a:latin typeface="Verdana"/>
              <a:cs typeface="Verdana"/>
            </a:endParaRP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469" y="3410711"/>
            <a:ext cx="10768609" cy="38100"/>
          </a:xfrm>
          <a:prstGeom prst="rect">
            <a:avLst/>
          </a:prstGeom>
        </p:spPr>
      </p:pic>
      <p:sp>
        <p:nvSpPr>
          <p:cNvPr id="3" name="object 3"/>
          <p:cNvSpPr txBox="1">
            <a:spLocks noGrp="1"/>
          </p:cNvSpPr>
          <p:nvPr>
            <p:ph type="title"/>
          </p:nvPr>
        </p:nvSpPr>
        <p:spPr>
          <a:xfrm>
            <a:off x="8150216" y="2718906"/>
            <a:ext cx="3255645" cy="574040"/>
          </a:xfrm>
          <a:prstGeom prst="rect">
            <a:avLst/>
          </a:prstGeom>
        </p:spPr>
        <p:txBody>
          <a:bodyPr vert="horz" wrap="square" lIns="0" tIns="12700" rIns="0" bIns="0" rtlCol="0">
            <a:spAutoFit/>
          </a:bodyPr>
          <a:lstStyle/>
          <a:p>
            <a:pPr marL="12700">
              <a:lnSpc>
                <a:spcPct val="100000"/>
              </a:lnSpc>
              <a:spcBef>
                <a:spcPts val="100"/>
              </a:spcBef>
            </a:pPr>
            <a:r>
              <a:rPr spc="65" dirty="0"/>
              <a:t>What</a:t>
            </a:r>
            <a:r>
              <a:rPr spc="-240" dirty="0"/>
              <a:t> </a:t>
            </a:r>
            <a:r>
              <a:rPr spc="-65" dirty="0"/>
              <a:t>is</a:t>
            </a:r>
            <a:r>
              <a:rPr spc="-235" dirty="0"/>
              <a:t> </a:t>
            </a:r>
            <a:r>
              <a:rPr spc="30" dirty="0"/>
              <a:t>RxJS?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F51CAE-A48B-BC4A-DC3B-88D8165B0C1A}"/>
              </a:ext>
            </a:extLst>
          </p:cNvPr>
          <p:cNvSpPr txBox="1"/>
          <p:nvPr/>
        </p:nvSpPr>
        <p:spPr>
          <a:xfrm>
            <a:off x="914400" y="1028343"/>
            <a:ext cx="10515600" cy="3416320"/>
          </a:xfrm>
          <a:prstGeom prst="rect">
            <a:avLst/>
          </a:prstGeom>
          <a:noFill/>
        </p:spPr>
        <p:txBody>
          <a:bodyPr wrap="square">
            <a:spAutoFit/>
          </a:bodyPr>
          <a:lstStyle/>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stands for the Reactive Extensions API and the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refers to JavaScript.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RxJS</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is the JavaScript implementation of the Reactive Extensions API. </a:t>
            </a:r>
          </a:p>
          <a:p>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https://reactivex.io</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The reactive extensions are often simply referred to as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ReactiveX</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or even more simply than that, just </a:t>
            </a: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rx</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IN" sz="2400" dirty="0">
              <a:latin typeface="Arial Narrow" panose="020B0606020202030204" pitchFamily="34" charset="0"/>
              <a:ea typeface="Times New Roman" panose="02020603050405020304" pitchFamily="18" charset="0"/>
            </a:endParaRPr>
          </a:p>
        </p:txBody>
      </p:sp>
    </p:spTree>
    <p:extLst>
      <p:ext uri="{BB962C8B-B14F-4D97-AF65-F5344CB8AC3E}">
        <p14:creationId xmlns:p14="http://schemas.microsoft.com/office/powerpoint/2010/main" val="137490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7E4C-6BA0-CB8E-4F0A-0901F9B178A5}"/>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EAB1241A-15D8-7229-0035-B65E747D9C0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7572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F5CB48-ECA9-EDD9-7FF7-8487DE549B88}"/>
              </a:ext>
            </a:extLst>
          </p:cNvPr>
          <p:cNvSpPr txBox="1"/>
          <p:nvPr/>
        </p:nvSpPr>
        <p:spPr>
          <a:xfrm>
            <a:off x="457200" y="1066800"/>
            <a:ext cx="11125200" cy="452431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Definition on the home page, that it's an API for asynchronous programming with observable streams.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stream here really refers to the data that flows into your app like the water in a stream.</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The background image on the page appears to show the flow of traffic on a highway, which I suppose is also intended to symbolize the flow of data. </a:t>
            </a:r>
          </a:p>
          <a:p>
            <a:endParaRPr lang="en-IN" sz="2400" dirty="0">
              <a:latin typeface="Arial Narrow" panose="020B0606020202030204" pitchFamily="34" charset="0"/>
            </a:endParaRPr>
          </a:p>
          <a:p>
            <a:r>
              <a:rPr lang="en-IN" sz="2400" dirty="0">
                <a:effectLst/>
                <a:latin typeface="Times New Roman" panose="02020603050405020304" pitchFamily="18" charset="0"/>
                <a:ea typeface="Times New Roman" panose="02020603050405020304" pitchFamily="18" charset="0"/>
              </a:rPr>
              <a:t>The </a:t>
            </a:r>
            <a:r>
              <a:rPr lang="en-IN" sz="2400" dirty="0" err="1">
                <a:effectLst/>
                <a:latin typeface="Times New Roman" panose="02020603050405020304" pitchFamily="18" charset="0"/>
                <a:ea typeface="Times New Roman" panose="02020603050405020304" pitchFamily="18" charset="0"/>
              </a:rPr>
              <a:t>ReactiveX</a:t>
            </a:r>
            <a:r>
              <a:rPr lang="en-IN" sz="2400" dirty="0">
                <a:effectLst/>
                <a:latin typeface="Times New Roman" panose="02020603050405020304" pitchFamily="18" charset="0"/>
                <a:ea typeface="Times New Roman" panose="02020603050405020304" pitchFamily="18" charset="0"/>
              </a:rPr>
              <a:t> API is meant to help you manage the flow of data into your application. Much of the API is designed to work with data asynchronously, but there are some synchronous bits as well</a:t>
            </a:r>
            <a:endParaRPr lang="en-IN" sz="2400" dirty="0">
              <a:latin typeface="Arial Narrow" panose="020B0606020202030204" pitchFamily="34" charset="0"/>
            </a:endParaRPr>
          </a:p>
        </p:txBody>
      </p:sp>
    </p:spTree>
    <p:extLst>
      <p:ext uri="{BB962C8B-B14F-4D97-AF65-F5344CB8AC3E}">
        <p14:creationId xmlns:p14="http://schemas.microsoft.com/office/powerpoint/2010/main" val="203745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51D74-CD92-E943-CECD-D9A062AE9CC6}"/>
              </a:ext>
            </a:extLst>
          </p:cNvPr>
          <p:cNvSpPr txBox="1"/>
          <p:nvPr/>
        </p:nvSpPr>
        <p:spPr>
          <a:xfrm>
            <a:off x="609600" y="1443841"/>
            <a:ext cx="11049000" cy="4154984"/>
          </a:xfrm>
          <a:prstGeom prst="rect">
            <a:avLst/>
          </a:prstGeom>
          <a:noFill/>
        </p:spPr>
        <p:txBody>
          <a:bodyPr wrap="square">
            <a:spAutoFit/>
          </a:bodyPr>
          <a:lstStyle/>
          <a:p>
            <a:r>
              <a:rPr lang="en-IN" sz="2400" dirty="0" err="1">
                <a:latin typeface="Times New Roman" panose="02020603050405020304" pitchFamily="18" charset="0"/>
                <a:cs typeface="Times New Roman" panose="02020603050405020304" pitchFamily="18" charset="0"/>
              </a:rPr>
              <a:t>ReactiveX</a:t>
            </a:r>
            <a:r>
              <a:rPr lang="en-IN" sz="2400" dirty="0">
                <a:latin typeface="Times New Roman" panose="02020603050405020304" pitchFamily="18" charset="0"/>
                <a:cs typeface="Times New Roman" panose="02020603050405020304" pitchFamily="18" charset="0"/>
              </a:rPr>
              <a:t> is a combination of the best ideas from the observer pattern and the iterator pattern.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Describing streams as observable means their streams design to follow the observer pattern.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When you click on the button </a:t>
            </a:r>
            <a:r>
              <a:rPr lang="en-IN" sz="2400" dirty="0" err="1">
                <a:latin typeface="Times New Roman" panose="02020603050405020304" pitchFamily="18" charset="0"/>
                <a:cs typeface="Times New Roman" panose="02020603050405020304" pitchFamily="18" charset="0"/>
              </a:rPr>
              <a:t>labeled</a:t>
            </a:r>
            <a:r>
              <a:rPr lang="en-IN" sz="2400" dirty="0">
                <a:latin typeface="Times New Roman" panose="02020603050405020304" pitchFamily="18" charset="0"/>
                <a:cs typeface="Times New Roman" panose="02020603050405020304" pitchFamily="18" charset="0"/>
              </a:rPr>
              <a:t> Choose your platform and it takes you to another page that links to different </a:t>
            </a:r>
            <a:r>
              <a:rPr lang="en-IN" sz="2400" dirty="0" err="1">
                <a:latin typeface="Times New Roman" panose="02020603050405020304" pitchFamily="18" charset="0"/>
                <a:cs typeface="Times New Roman" panose="02020603050405020304" pitchFamily="18" charset="0"/>
              </a:rPr>
              <a:t>ReactiveX</a:t>
            </a:r>
            <a:r>
              <a:rPr lang="en-IN" sz="2400" dirty="0">
                <a:latin typeface="Times New Roman" panose="02020603050405020304" pitchFamily="18" charset="0"/>
                <a:cs typeface="Times New Roman" panose="02020603050405020304" pitchFamily="18" charset="0"/>
              </a:rPr>
              <a:t> implementations. </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RxJS</a:t>
            </a:r>
            <a:r>
              <a:rPr lang="en-IN" sz="2400" dirty="0">
                <a:latin typeface="Times New Roman" panose="02020603050405020304" pitchFamily="18" charset="0"/>
                <a:cs typeface="Times New Roman" panose="02020603050405020304" pitchFamily="18" charset="0"/>
              </a:rPr>
              <a:t> is right on the top, And clearly </a:t>
            </a:r>
            <a:r>
              <a:rPr lang="en-IN" sz="2400" dirty="0" err="1">
                <a:latin typeface="Times New Roman" panose="02020603050405020304" pitchFamily="18" charset="0"/>
                <a:cs typeface="Times New Roman" panose="02020603050405020304" pitchFamily="18" charset="0"/>
              </a:rPr>
              <a:t>RxJS</a:t>
            </a:r>
            <a:r>
              <a:rPr lang="en-IN" sz="2400" dirty="0">
                <a:latin typeface="Times New Roman" panose="02020603050405020304" pitchFamily="18" charset="0"/>
                <a:cs typeface="Times New Roman" panose="02020603050405020304" pitchFamily="18" charset="0"/>
              </a:rPr>
              <a:t> is a popular API that's been implemented in lots of different languages. </a:t>
            </a:r>
          </a:p>
        </p:txBody>
      </p:sp>
    </p:spTree>
    <p:extLst>
      <p:ext uri="{BB962C8B-B14F-4D97-AF65-F5344CB8AC3E}">
        <p14:creationId xmlns:p14="http://schemas.microsoft.com/office/powerpoint/2010/main" val="2949003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1F1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1670</Words>
  <Application>Microsoft Office PowerPoint</Application>
  <PresentationFormat>Widescreen</PresentationFormat>
  <Paragraphs>260</Paragraphs>
  <Slides>48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Narrow</vt:lpstr>
      <vt:lpstr>Calibri</vt:lpstr>
      <vt:lpstr>Times New Roman</vt:lpstr>
      <vt:lpstr>Verdana</vt:lpstr>
      <vt:lpstr>Office Theme</vt:lpstr>
      <vt:lpstr>RxJS: The Big Picture</vt:lpstr>
      <vt:lpstr>PowerPoint Presentation</vt:lpstr>
      <vt:lpstr>PowerPoint Presentation</vt:lpstr>
      <vt:lpstr>PowerPoint Presentation</vt:lpstr>
      <vt:lpstr>What is RxJS?</vt:lpstr>
      <vt:lpstr>PowerPoint Presentation</vt:lpstr>
      <vt:lpstr>PowerPoint Presentation</vt:lpstr>
      <vt:lpstr>PowerPoint Presentation</vt:lpstr>
      <vt:lpstr>PowerPoint Presentation</vt:lpstr>
      <vt:lpstr>What Problems Does RxJS Solve?</vt:lpstr>
      <vt:lpstr>Streams of Data</vt:lpstr>
      <vt:lpstr>PowerPoint Presentation</vt:lpstr>
      <vt:lpstr>PowerPoint Presentation</vt:lpstr>
      <vt:lpstr>PowerPoint Presentation</vt:lpstr>
      <vt:lpstr>Processing Streams of Data</vt:lpstr>
      <vt:lpstr>PowerPoint Presentation</vt:lpstr>
      <vt:lpstr>The Observer Pattern</vt:lpstr>
      <vt:lpstr>PowerPoint Presentation</vt:lpstr>
      <vt:lpstr>PowerPoint Presentation</vt:lpstr>
      <vt:lpstr>PowerPoint Presentation</vt:lpstr>
      <vt:lpstr>The Observer Pattern</vt:lpstr>
      <vt:lpstr>PowerPoint Presentation</vt:lpstr>
      <vt:lpstr>The Observer Pattern</vt:lpstr>
      <vt:lpstr>The Observer Pattern</vt:lpstr>
      <vt:lpstr>The Observer Pattern</vt:lpstr>
      <vt:lpstr>PowerPoint Presentation</vt:lpstr>
      <vt:lpstr>The Observer Pattern</vt:lpstr>
      <vt:lpstr>The Observer Pattern</vt:lpstr>
      <vt:lpstr>The Observer Pattern</vt:lpstr>
      <vt:lpstr>Observables and Observers</vt:lpstr>
      <vt:lpstr>PowerPoint Presentation</vt:lpstr>
      <vt:lpstr>PowerPoint Presentation</vt:lpstr>
      <vt:lpstr>PowerPoint Presentation</vt:lpstr>
      <vt:lpstr>PowerPoint Presentation</vt:lpstr>
      <vt:lpstr>PowerPoint Presentation</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lpstr>Observables and Observers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Brice Wilson</dc:creator>
  <cp:lastModifiedBy>P.Samatha Ramakrishna</cp:lastModifiedBy>
  <cp:revision>8</cp:revision>
  <dcterms:created xsi:type="dcterms:W3CDTF">2022-12-05T09:00:47Z</dcterms:created>
  <dcterms:modified xsi:type="dcterms:W3CDTF">2022-12-06T07:37:38Z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2019-03-05T00:00:00Z</vt:filetime>
  </property>
  <property fmtid="{D5CDD505-2E9C-101B-9397-08002B2CF9AE}" pid="3" name="Creator">
    <vt:lpwstr>Acrobat PDFMaker 19 for PowerPoint</vt:lpwstr>
  </property>
  <property fmtid="{D5CDD505-2E9C-101B-9397-08002B2CF9AE}" pid="4" name="LastSaved">
    <vt:filetime>2022-12-05T00:00:00Z</vt:filetime>
  </property>
</Properties>
</file>