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1550" y="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7/1/2023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7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7/1/2023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39075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7/1/2023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900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7/1/2023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28536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7/1/2023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732422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7/1/2023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74292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7/1/2023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868380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7/1/2023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719933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7/1/2023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05860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7/1/2023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54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7/1/2023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62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7/1/2023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39925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A9327B-0F60-46E3-AD80-CE7383856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151DF-3D31-CA38-A63A-1B04D5826360}"/>
              </a:ext>
            </a:extLst>
          </p:cNvPr>
          <p:cNvSpPr>
            <a:spLocks noGrp="1"/>
          </p:cNvSpPr>
          <p:nvPr>
            <p:ph type="ctrTitle"/>
          </p:nvPr>
        </p:nvSpPr>
        <p:spPr>
          <a:xfrm>
            <a:off x="1251082" y="4660681"/>
            <a:ext cx="9689834" cy="1125050"/>
          </a:xfrm>
        </p:spPr>
        <p:txBody>
          <a:bodyPr anchor="b">
            <a:normAutofit/>
          </a:bodyPr>
          <a:lstStyle/>
          <a:p>
            <a:pPr algn="ctr"/>
            <a:r>
              <a:rPr lang="en-US" sz="3700"/>
              <a:t>Ingestion of streaming transaction data</a:t>
            </a:r>
          </a:p>
        </p:txBody>
      </p:sp>
      <p:pic>
        <p:nvPicPr>
          <p:cNvPr id="4" name="Picture 3" descr="Financial graph on light leak blurry background">
            <a:extLst>
              <a:ext uri="{FF2B5EF4-FFF2-40B4-BE49-F238E27FC236}">
                <a16:creationId xmlns:a16="http://schemas.microsoft.com/office/drawing/2014/main" id="{20B497CC-8619-F5FB-D329-3B5E746D9AEC}"/>
              </a:ext>
            </a:extLst>
          </p:cNvPr>
          <p:cNvPicPr>
            <a:picLocks noChangeAspect="1"/>
          </p:cNvPicPr>
          <p:nvPr/>
        </p:nvPicPr>
        <p:blipFill rotWithShape="1">
          <a:blip r:embed="rId2"/>
          <a:srcRect t="29952" b="17926"/>
          <a:stretch/>
        </p:blipFill>
        <p:spPr>
          <a:xfrm>
            <a:off x="20" y="1"/>
            <a:ext cx="12191980" cy="4305300"/>
          </a:xfrm>
          <a:prstGeom prst="rect">
            <a:avLst/>
          </a:prstGeom>
        </p:spPr>
      </p:pic>
      <p:cxnSp>
        <p:nvCxnSpPr>
          <p:cNvPr id="11" name="Straight Connector 10">
            <a:extLst>
              <a:ext uri="{FF2B5EF4-FFF2-40B4-BE49-F238E27FC236}">
                <a16:creationId xmlns:a16="http://schemas.microsoft.com/office/drawing/2014/main" id="{BD1C99D0-461D-4A91-81EF-CCCD798B3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3053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68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9DF6-1A33-B52C-FF85-2E324338F80E}"/>
              </a:ext>
            </a:extLst>
          </p:cNvPr>
          <p:cNvSpPr>
            <a:spLocks noGrp="1"/>
          </p:cNvSpPr>
          <p:nvPr>
            <p:ph type="title"/>
          </p:nvPr>
        </p:nvSpPr>
        <p:spPr>
          <a:xfrm>
            <a:off x="838200" y="584990"/>
            <a:ext cx="10515600" cy="891385"/>
          </a:xfrm>
        </p:spPr>
        <p:txBody>
          <a:bodyPr>
            <a:normAutofit/>
          </a:bodyPr>
          <a:lstStyle/>
          <a:p>
            <a:r>
              <a:rPr lang="en-US" sz="2800" dirty="0"/>
              <a:t>Connection of Event hubs to Azure Data bricks</a:t>
            </a:r>
          </a:p>
        </p:txBody>
      </p:sp>
      <p:sp>
        <p:nvSpPr>
          <p:cNvPr id="3" name="Content Placeholder 2">
            <a:extLst>
              <a:ext uri="{FF2B5EF4-FFF2-40B4-BE49-F238E27FC236}">
                <a16:creationId xmlns:a16="http://schemas.microsoft.com/office/drawing/2014/main" id="{4C58B15D-782B-CD7E-8A30-9A8827095679}"/>
              </a:ext>
            </a:extLst>
          </p:cNvPr>
          <p:cNvSpPr>
            <a:spLocks noGrp="1"/>
          </p:cNvSpPr>
          <p:nvPr>
            <p:ph idx="1"/>
          </p:nvPr>
        </p:nvSpPr>
        <p:spPr>
          <a:xfrm>
            <a:off x="838200" y="1695451"/>
            <a:ext cx="10515600" cy="4480820"/>
          </a:xfrm>
        </p:spPr>
        <p:txBody>
          <a:bodyPr/>
          <a:lstStyle/>
          <a:p>
            <a:pPr>
              <a:buFont typeface="Wingdings" panose="05000000000000000000" pitchFamily="2" charset="2"/>
              <a:buChar char="Ø"/>
            </a:pPr>
            <a:r>
              <a:rPr lang="en-US" sz="1800" dirty="0">
                <a:solidFill>
                  <a:srgbClr val="000000"/>
                </a:solidFill>
                <a:latin typeface="Segoe UI" panose="020B0502040204020203" pitchFamily="34" charset="0"/>
              </a:rPr>
              <a:t>Event Hubs are a fully managed, real time data ingestion service that is simple, trusted, and scalable. </a:t>
            </a:r>
          </a:p>
          <a:p>
            <a:pPr>
              <a:buFont typeface="Wingdings" panose="05000000000000000000" pitchFamily="2" charset="2"/>
              <a:buChar char="Ø"/>
            </a:pPr>
            <a:r>
              <a:rPr lang="en-US" sz="1800" dirty="0">
                <a:solidFill>
                  <a:srgbClr val="000000"/>
                </a:solidFill>
                <a:latin typeface="Segoe UI" panose="020B0502040204020203" pitchFamily="34" charset="0"/>
              </a:rPr>
              <a:t>It stream millions of events per second from any source to build dynamic data pipelines. </a:t>
            </a:r>
          </a:p>
          <a:p>
            <a:pPr>
              <a:buFont typeface="Wingdings" panose="05000000000000000000" pitchFamily="2" charset="2"/>
              <a:buChar char="Ø"/>
            </a:pPr>
            <a:r>
              <a:rPr lang="en-US" sz="1800" dirty="0">
                <a:solidFill>
                  <a:srgbClr val="000000"/>
                </a:solidFill>
                <a:latin typeface="Segoe UI" panose="020B0502040204020203" pitchFamily="34" charset="0"/>
              </a:rPr>
              <a:t>It gives low latency and configurable time retention.</a:t>
            </a:r>
          </a:p>
          <a:p>
            <a:pPr marL="0" indent="0">
              <a:buNone/>
            </a:pPr>
            <a:r>
              <a:rPr lang="en-US" sz="1800" b="1" dirty="0">
                <a:solidFill>
                  <a:srgbClr val="000000"/>
                </a:solidFill>
                <a:latin typeface="Segoe UI" panose="020B0502040204020203" pitchFamily="34" charset="0"/>
              </a:rPr>
              <a:t>Steps to configure the connection between Azure Event Hubs and Azure Data bricks:</a:t>
            </a:r>
          </a:p>
          <a:p>
            <a:pPr marL="0" indent="0">
              <a:buNone/>
            </a:pPr>
            <a:r>
              <a:rPr lang="en-US" sz="1800" dirty="0">
                <a:solidFill>
                  <a:srgbClr val="000000"/>
                </a:solidFill>
                <a:latin typeface="Segoe UI" panose="020B0502040204020203" pitchFamily="34" charset="0"/>
              </a:rPr>
              <a:t>Step 1: Create an Azure Event Hubs Namespace and Event Hub</a:t>
            </a:r>
          </a:p>
          <a:p>
            <a:pPr marL="0" indent="0">
              <a:buNone/>
            </a:pPr>
            <a:r>
              <a:rPr lang="en-US" sz="1800" dirty="0">
                <a:solidFill>
                  <a:srgbClr val="000000"/>
                </a:solidFill>
                <a:latin typeface="Segoe UI" panose="020B0502040204020203" pitchFamily="34" charset="0"/>
              </a:rPr>
              <a:t>Step 2: Set up the Event Hubs-Spark connector in Azure Databricks</a:t>
            </a:r>
          </a:p>
          <a:p>
            <a:pPr marL="0" indent="0">
              <a:buNone/>
            </a:pPr>
            <a:r>
              <a:rPr lang="en-US" sz="1800" dirty="0">
                <a:solidFill>
                  <a:srgbClr val="000000"/>
                </a:solidFill>
                <a:latin typeface="Segoe UI" panose="020B0502040204020203" pitchFamily="34" charset="0"/>
              </a:rPr>
              <a:t>Step 3: Configure the connection to Event Hubs</a:t>
            </a:r>
          </a:p>
          <a:p>
            <a:pPr marL="0" indent="0">
              <a:buNone/>
            </a:pPr>
            <a:r>
              <a:rPr lang="en-US" sz="1800" dirty="0">
                <a:solidFill>
                  <a:srgbClr val="000000"/>
                </a:solidFill>
                <a:latin typeface="Segoe UI" panose="020B0502040204020203" pitchFamily="34" charset="0"/>
              </a:rPr>
              <a:t>Step 4: Read data from Event Hubs into a Data Frame</a:t>
            </a:r>
          </a:p>
        </p:txBody>
      </p:sp>
    </p:spTree>
    <p:extLst>
      <p:ext uri="{BB962C8B-B14F-4D97-AF65-F5344CB8AC3E}">
        <p14:creationId xmlns:p14="http://schemas.microsoft.com/office/powerpoint/2010/main" val="2356233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992E0E-4297-DE4E-9003-A97095446B62}"/>
              </a:ext>
            </a:extLst>
          </p:cNvPr>
          <p:cNvSpPr>
            <a:spLocks noGrp="1"/>
          </p:cNvSpPr>
          <p:nvPr>
            <p:ph idx="1"/>
          </p:nvPr>
        </p:nvSpPr>
        <p:spPr>
          <a:xfrm>
            <a:off x="838200" y="1028701"/>
            <a:ext cx="10515600" cy="5147570"/>
          </a:xfrm>
        </p:spPr>
        <p:txBody>
          <a:bodyPr/>
          <a:lstStyle/>
          <a:p>
            <a:pPr marL="0" indent="0">
              <a:buNone/>
            </a:pPr>
            <a:r>
              <a:rPr lang="en-US" b="1" i="0" dirty="0">
                <a:solidFill>
                  <a:srgbClr val="374151"/>
                </a:solidFill>
                <a:effectLst/>
                <a:latin typeface="Söhne"/>
              </a:rPr>
              <a:t>Step 1: Create an Azure Event Hubs Namespace and Event Hub</a:t>
            </a:r>
          </a:p>
          <a:p>
            <a:pPr>
              <a:buFont typeface="Wingdings" panose="05000000000000000000" pitchFamily="2" charset="2"/>
              <a:buChar char="Ø"/>
            </a:pPr>
            <a:r>
              <a:rPr lang="en-US" b="0" i="0" dirty="0">
                <a:solidFill>
                  <a:srgbClr val="374151"/>
                </a:solidFill>
                <a:effectLst/>
                <a:latin typeface="Söhne"/>
              </a:rPr>
              <a:t>create a new Azure Event Hubs Namespace </a:t>
            </a:r>
          </a:p>
          <a:p>
            <a:pPr>
              <a:buFont typeface="Wingdings" panose="05000000000000000000" pitchFamily="2" charset="2"/>
              <a:buChar char="Ø"/>
            </a:pPr>
            <a:r>
              <a:rPr lang="en-US" b="0" i="0" dirty="0">
                <a:solidFill>
                  <a:srgbClr val="374151"/>
                </a:solidFill>
                <a:effectLst/>
                <a:latin typeface="Söhne"/>
              </a:rPr>
              <a:t>Inside the Event Hubs Namespace, create a new Event Hub</a:t>
            </a:r>
            <a:r>
              <a:rPr lang="en-US" dirty="0">
                <a:solidFill>
                  <a:srgbClr val="374151"/>
                </a:solidFill>
                <a:latin typeface="Söhne"/>
              </a:rPr>
              <a:t>. </a:t>
            </a:r>
            <a:r>
              <a:rPr lang="en-US" b="0" i="0" dirty="0">
                <a:solidFill>
                  <a:srgbClr val="374151"/>
                </a:solidFill>
                <a:effectLst/>
                <a:latin typeface="Söhne"/>
              </a:rPr>
              <a:t>Note down the Event Hub name, as you will need it later.</a:t>
            </a:r>
          </a:p>
          <a:p>
            <a:pPr>
              <a:buFont typeface="Wingdings" panose="05000000000000000000" pitchFamily="2" charset="2"/>
              <a:buChar char="Ø"/>
            </a:pPr>
            <a:endParaRPr lang="en-US" dirty="0">
              <a:solidFill>
                <a:srgbClr val="374151"/>
              </a:solidFill>
              <a:latin typeface="Söhne"/>
            </a:endParaRPr>
          </a:p>
          <a:p>
            <a:pPr marL="0" indent="0">
              <a:buNone/>
            </a:pPr>
            <a:r>
              <a:rPr lang="en-US" b="1" i="0" dirty="0">
                <a:solidFill>
                  <a:srgbClr val="374151"/>
                </a:solidFill>
                <a:effectLst/>
                <a:latin typeface="Söhne"/>
              </a:rPr>
              <a:t>Step 2: Set up the Event Hubs-Spark connector in Azure Databricks</a:t>
            </a:r>
            <a:endParaRPr lang="en-US" b="1" dirty="0">
              <a:solidFill>
                <a:srgbClr val="374151"/>
              </a:solidFill>
              <a:latin typeface="Söhne"/>
            </a:endParaRPr>
          </a:p>
          <a:p>
            <a:pPr marL="0" indent="0">
              <a:buNone/>
            </a:pPr>
            <a:r>
              <a:rPr lang="en-US" b="0" i="0" dirty="0">
                <a:solidFill>
                  <a:srgbClr val="374151"/>
                </a:solidFill>
                <a:effectLst/>
                <a:latin typeface="Söhne"/>
              </a:rPr>
              <a:t>In the Azure Databricks workspace, create a new notebook </a:t>
            </a:r>
          </a:p>
          <a:p>
            <a:pPr marL="0" indent="0">
              <a:buNone/>
            </a:pPr>
            <a:r>
              <a:rPr lang="en-US" dirty="0">
                <a:solidFill>
                  <a:srgbClr val="374151"/>
                </a:solidFill>
                <a:latin typeface="Söhne"/>
              </a:rPr>
              <a:t>Install the required Event Hubs-Spark connector using the below code</a:t>
            </a:r>
          </a:p>
          <a:p>
            <a:pPr marL="0" indent="0">
              <a:buNone/>
            </a:pPr>
            <a:endParaRPr lang="en-US" b="0" i="0" dirty="0">
              <a:solidFill>
                <a:srgbClr val="374151"/>
              </a:solidFill>
              <a:effectLst/>
              <a:latin typeface="Söhne"/>
            </a:endParaRPr>
          </a:p>
          <a:p>
            <a:pPr marL="0" indent="0">
              <a:buNone/>
            </a:pPr>
            <a:r>
              <a:rPr lang="en-US" b="0" i="0" dirty="0">
                <a:solidFill>
                  <a:srgbClr val="374151"/>
                </a:solidFill>
                <a:effectLst/>
                <a:latin typeface="Söhne"/>
              </a:rPr>
              <a:t>%pip install azure-</a:t>
            </a:r>
            <a:r>
              <a:rPr lang="en-US" b="0" i="0" dirty="0" err="1">
                <a:solidFill>
                  <a:srgbClr val="374151"/>
                </a:solidFill>
                <a:effectLst/>
                <a:latin typeface="Söhne"/>
              </a:rPr>
              <a:t>eventhubs</a:t>
            </a:r>
            <a:r>
              <a:rPr lang="en-US" b="0" i="0" dirty="0">
                <a:solidFill>
                  <a:srgbClr val="374151"/>
                </a:solidFill>
                <a:effectLst/>
                <a:latin typeface="Söhne"/>
              </a:rPr>
              <a:t>-spark</a:t>
            </a:r>
          </a:p>
          <a:p>
            <a:pPr marL="0" indent="0">
              <a:buNone/>
            </a:pPr>
            <a:endParaRPr lang="en-US" dirty="0"/>
          </a:p>
        </p:txBody>
      </p:sp>
    </p:spTree>
    <p:extLst>
      <p:ext uri="{BB962C8B-B14F-4D97-AF65-F5344CB8AC3E}">
        <p14:creationId xmlns:p14="http://schemas.microsoft.com/office/powerpoint/2010/main" val="3956301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582FC0-0F18-D32B-0E61-EBE0A1FF5089}"/>
              </a:ext>
            </a:extLst>
          </p:cNvPr>
          <p:cNvSpPr>
            <a:spLocks noGrp="1"/>
          </p:cNvSpPr>
          <p:nvPr>
            <p:ph idx="1"/>
          </p:nvPr>
        </p:nvSpPr>
        <p:spPr>
          <a:xfrm>
            <a:off x="838200" y="927099"/>
            <a:ext cx="10668000" cy="5249171"/>
          </a:xfrm>
        </p:spPr>
        <p:txBody>
          <a:bodyPr>
            <a:normAutofit/>
          </a:bodyPr>
          <a:lstStyle/>
          <a:p>
            <a:pPr marL="0" indent="0" algn="l">
              <a:buNone/>
            </a:pPr>
            <a:r>
              <a:rPr lang="en-US" b="1" i="0" dirty="0">
                <a:solidFill>
                  <a:srgbClr val="374151"/>
                </a:solidFill>
                <a:effectLst/>
                <a:latin typeface="Söhne"/>
              </a:rPr>
              <a:t>Step 3: Configure the connection to Event Hubs</a:t>
            </a:r>
          </a:p>
          <a:p>
            <a:pPr>
              <a:buFont typeface="Wingdings" panose="05000000000000000000" pitchFamily="2" charset="2"/>
              <a:buChar char="Ø"/>
            </a:pPr>
            <a:r>
              <a:rPr lang="en-US" b="0" i="0" dirty="0">
                <a:solidFill>
                  <a:srgbClr val="374151"/>
                </a:solidFill>
                <a:effectLst/>
                <a:latin typeface="Söhne"/>
              </a:rPr>
              <a:t>To make the connection string</a:t>
            </a:r>
          </a:p>
          <a:p>
            <a:pPr marL="0" indent="0">
              <a:buNone/>
            </a:pPr>
            <a:r>
              <a:rPr lang="en-US" b="0" i="0" dirty="0">
                <a:solidFill>
                  <a:srgbClr val="0101FD"/>
                </a:solidFill>
                <a:effectLst/>
                <a:latin typeface="SFMono-Regular"/>
              </a:rPr>
              <a:t>import</a:t>
            </a:r>
            <a:r>
              <a:rPr lang="en-US" b="0" i="0" dirty="0">
                <a:solidFill>
                  <a:srgbClr val="161616"/>
                </a:solidFill>
                <a:effectLst/>
                <a:latin typeface="SFMono-Regular"/>
              </a:rPr>
              <a:t> </a:t>
            </a:r>
            <a:r>
              <a:rPr lang="en-US" b="0" i="0" dirty="0" err="1">
                <a:solidFill>
                  <a:srgbClr val="161616"/>
                </a:solidFill>
                <a:effectLst/>
                <a:latin typeface="SFMono-Regular"/>
              </a:rPr>
              <a:t>org.apache.spark.eventhubs.</a:t>
            </a:r>
            <a:r>
              <a:rPr lang="en-US" b="0" i="0" dirty="0" err="1">
                <a:solidFill>
                  <a:srgbClr val="006881"/>
                </a:solidFill>
                <a:effectLst/>
                <a:latin typeface="SFMono-Regular"/>
              </a:rPr>
              <a:t>ConnectionStringBuilder</a:t>
            </a:r>
            <a:endParaRPr lang="en-US" b="0" i="0" dirty="0">
              <a:solidFill>
                <a:srgbClr val="006881"/>
              </a:solidFill>
              <a:effectLst/>
              <a:latin typeface="SFMono-Regular"/>
            </a:endParaRPr>
          </a:p>
          <a:p>
            <a:pPr marL="0" indent="0">
              <a:buNone/>
            </a:pPr>
            <a:r>
              <a:rPr lang="en-US" b="0" i="0" dirty="0" err="1">
                <a:solidFill>
                  <a:srgbClr val="0101FD"/>
                </a:solidFill>
                <a:effectLst/>
                <a:latin typeface="SFMono-Regular"/>
              </a:rPr>
              <a:t>val</a:t>
            </a:r>
            <a:r>
              <a:rPr lang="en-US" b="0" i="0" dirty="0">
                <a:solidFill>
                  <a:srgbClr val="161616"/>
                </a:solidFill>
                <a:effectLst/>
                <a:latin typeface="SFMono-Regular"/>
              </a:rPr>
              <a:t> </a:t>
            </a:r>
            <a:r>
              <a:rPr lang="en-US" b="0" i="0" dirty="0" err="1">
                <a:solidFill>
                  <a:srgbClr val="161616"/>
                </a:solidFill>
                <a:effectLst/>
                <a:latin typeface="SFMono-Regular"/>
              </a:rPr>
              <a:t>connectionString</a:t>
            </a:r>
            <a:r>
              <a:rPr lang="en-US" b="0" i="0" dirty="0">
                <a:solidFill>
                  <a:srgbClr val="161616"/>
                </a:solidFill>
                <a:effectLst/>
                <a:latin typeface="SFMono-Regular"/>
              </a:rPr>
              <a:t> = </a:t>
            </a:r>
            <a:r>
              <a:rPr lang="en-US" b="0" i="0" dirty="0" err="1">
                <a:solidFill>
                  <a:srgbClr val="006881"/>
                </a:solidFill>
                <a:effectLst/>
                <a:latin typeface="SFMono-Regular"/>
              </a:rPr>
              <a:t>ConnectionStringBuilder</a:t>
            </a:r>
            <a:r>
              <a:rPr lang="en-US" b="0" i="0" dirty="0">
                <a:solidFill>
                  <a:srgbClr val="161616"/>
                </a:solidFill>
                <a:effectLst/>
                <a:latin typeface="SFMono-Regular"/>
              </a:rPr>
              <a:t>() </a:t>
            </a:r>
          </a:p>
          <a:p>
            <a:pPr marL="0" indent="0">
              <a:buNone/>
            </a:pPr>
            <a:r>
              <a:rPr lang="en-US" b="0" i="0" dirty="0">
                <a:solidFill>
                  <a:srgbClr val="161616"/>
                </a:solidFill>
                <a:effectLst/>
                <a:latin typeface="SFMono-Regular"/>
              </a:rPr>
              <a:t>			.</a:t>
            </a:r>
            <a:r>
              <a:rPr lang="en-US" b="0" i="0" dirty="0" err="1">
                <a:solidFill>
                  <a:srgbClr val="161616"/>
                </a:solidFill>
                <a:effectLst/>
                <a:latin typeface="SFMono-Regular"/>
              </a:rPr>
              <a:t>setNamespaceName</a:t>
            </a:r>
            <a:r>
              <a:rPr lang="en-US" b="0" i="0" dirty="0">
                <a:solidFill>
                  <a:srgbClr val="161616"/>
                </a:solidFill>
                <a:effectLst/>
                <a:latin typeface="SFMono-Regular"/>
              </a:rPr>
              <a:t>(</a:t>
            </a:r>
            <a:r>
              <a:rPr lang="en-US" b="0" i="0" dirty="0">
                <a:solidFill>
                  <a:srgbClr val="A31515"/>
                </a:solidFill>
                <a:effectLst/>
                <a:latin typeface="SFMono-Regular"/>
              </a:rPr>
              <a:t>"&lt;namespace-name&gt;"</a:t>
            </a:r>
            <a:r>
              <a:rPr lang="en-US" b="0" i="0" dirty="0">
                <a:solidFill>
                  <a:srgbClr val="161616"/>
                </a:solidFill>
                <a:effectLst/>
                <a:latin typeface="SFMono-Regular"/>
              </a:rPr>
              <a:t>) </a:t>
            </a:r>
          </a:p>
          <a:p>
            <a:pPr marL="0" indent="0">
              <a:buNone/>
            </a:pPr>
            <a:r>
              <a:rPr lang="en-US" b="0" i="0" dirty="0">
                <a:solidFill>
                  <a:srgbClr val="161616"/>
                </a:solidFill>
                <a:effectLst/>
                <a:latin typeface="SFMono-Regular"/>
              </a:rPr>
              <a:t>			.</a:t>
            </a:r>
            <a:r>
              <a:rPr lang="en-US" b="0" i="0" dirty="0" err="1">
                <a:solidFill>
                  <a:srgbClr val="161616"/>
                </a:solidFill>
                <a:effectLst/>
                <a:latin typeface="SFMono-Regular"/>
              </a:rPr>
              <a:t>setEventHubName</a:t>
            </a:r>
            <a:r>
              <a:rPr lang="en-US" b="0" i="0" dirty="0">
                <a:solidFill>
                  <a:srgbClr val="161616"/>
                </a:solidFill>
                <a:effectLst/>
                <a:latin typeface="SFMono-Regular"/>
              </a:rPr>
              <a:t>(</a:t>
            </a:r>
            <a:r>
              <a:rPr lang="en-US" b="0" i="0" dirty="0">
                <a:solidFill>
                  <a:srgbClr val="A31515"/>
                </a:solidFill>
                <a:effectLst/>
                <a:latin typeface="SFMono-Regular"/>
              </a:rPr>
              <a:t>"&lt;</a:t>
            </a:r>
            <a:r>
              <a:rPr lang="en-US" b="0" i="0" dirty="0" err="1">
                <a:solidFill>
                  <a:srgbClr val="A31515"/>
                </a:solidFill>
                <a:effectLst/>
                <a:latin typeface="SFMono-Regular"/>
              </a:rPr>
              <a:t>eventhub</a:t>
            </a:r>
            <a:r>
              <a:rPr lang="en-US" b="0" i="0" dirty="0">
                <a:solidFill>
                  <a:srgbClr val="A31515"/>
                </a:solidFill>
                <a:effectLst/>
                <a:latin typeface="SFMono-Regular"/>
              </a:rPr>
              <a:t>-name&gt;"</a:t>
            </a:r>
            <a:r>
              <a:rPr lang="en-US" b="0" i="0" dirty="0">
                <a:solidFill>
                  <a:srgbClr val="161616"/>
                </a:solidFill>
                <a:effectLst/>
                <a:latin typeface="SFMono-Regular"/>
              </a:rPr>
              <a:t>) </a:t>
            </a:r>
          </a:p>
          <a:p>
            <a:pPr marL="0" indent="0">
              <a:buNone/>
            </a:pPr>
            <a:r>
              <a:rPr lang="en-US" b="0" i="0" dirty="0">
                <a:solidFill>
                  <a:srgbClr val="161616"/>
                </a:solidFill>
                <a:effectLst/>
                <a:latin typeface="SFMono-Regular"/>
              </a:rPr>
              <a:t>			.</a:t>
            </a:r>
            <a:r>
              <a:rPr lang="en-US" b="0" i="0" dirty="0" err="1">
                <a:solidFill>
                  <a:srgbClr val="161616"/>
                </a:solidFill>
                <a:effectLst/>
                <a:latin typeface="SFMono-Regular"/>
              </a:rPr>
              <a:t>setSasKeyName</a:t>
            </a:r>
            <a:r>
              <a:rPr lang="en-US" b="0" i="0" dirty="0">
                <a:solidFill>
                  <a:srgbClr val="161616"/>
                </a:solidFill>
                <a:effectLst/>
                <a:latin typeface="SFMono-Regular"/>
              </a:rPr>
              <a:t>(</a:t>
            </a:r>
            <a:r>
              <a:rPr lang="en-US" b="0" i="0" dirty="0">
                <a:solidFill>
                  <a:srgbClr val="A31515"/>
                </a:solidFill>
                <a:effectLst/>
                <a:latin typeface="SFMono-Regular"/>
              </a:rPr>
              <a:t>"&lt;key-name&gt;"</a:t>
            </a:r>
            <a:r>
              <a:rPr lang="en-US" b="0" i="0" dirty="0">
                <a:solidFill>
                  <a:srgbClr val="161616"/>
                </a:solidFill>
                <a:effectLst/>
                <a:latin typeface="SFMono-Regular"/>
              </a:rPr>
              <a:t>) </a:t>
            </a:r>
          </a:p>
          <a:p>
            <a:pPr marL="0" indent="0">
              <a:buNone/>
            </a:pPr>
            <a:r>
              <a:rPr lang="en-US" b="0" i="0" dirty="0">
                <a:solidFill>
                  <a:srgbClr val="161616"/>
                </a:solidFill>
                <a:effectLst/>
                <a:latin typeface="SFMono-Regular"/>
              </a:rPr>
              <a:t>			.</a:t>
            </a:r>
            <a:r>
              <a:rPr lang="en-US" b="0" i="0" dirty="0" err="1">
                <a:solidFill>
                  <a:srgbClr val="161616"/>
                </a:solidFill>
                <a:effectLst/>
                <a:latin typeface="SFMono-Regular"/>
              </a:rPr>
              <a:t>setSasKey</a:t>
            </a:r>
            <a:r>
              <a:rPr lang="en-US" b="0" i="0" dirty="0">
                <a:solidFill>
                  <a:srgbClr val="161616"/>
                </a:solidFill>
                <a:effectLst/>
                <a:latin typeface="SFMono-Regular"/>
              </a:rPr>
              <a:t>(</a:t>
            </a:r>
            <a:r>
              <a:rPr lang="en-US" b="0" i="0" dirty="0">
                <a:solidFill>
                  <a:srgbClr val="A31515"/>
                </a:solidFill>
                <a:effectLst/>
                <a:latin typeface="SFMono-Regular"/>
              </a:rPr>
              <a:t>"&lt;key&gt;"</a:t>
            </a:r>
            <a:r>
              <a:rPr lang="en-US" b="0" i="0" dirty="0">
                <a:solidFill>
                  <a:srgbClr val="161616"/>
                </a:solidFill>
                <a:effectLst/>
                <a:latin typeface="SFMono-Regular"/>
              </a:rPr>
              <a:t>) .build</a:t>
            </a:r>
          </a:p>
          <a:p>
            <a:pPr>
              <a:buFont typeface="Wingdings" panose="05000000000000000000" pitchFamily="2" charset="2"/>
              <a:buChar char="Ø"/>
            </a:pPr>
            <a:r>
              <a:rPr lang="en-US" dirty="0">
                <a:solidFill>
                  <a:srgbClr val="161616"/>
                </a:solidFill>
                <a:latin typeface="SFMono-Regular"/>
              </a:rPr>
              <a:t>To configure </a:t>
            </a:r>
          </a:p>
          <a:p>
            <a:pPr marL="0" indent="0">
              <a:buNone/>
            </a:pPr>
            <a:r>
              <a:rPr lang="en-US" b="0" i="0" dirty="0" err="1">
                <a:solidFill>
                  <a:srgbClr val="0101FD"/>
                </a:solidFill>
                <a:effectLst/>
                <a:latin typeface="SFMono-Regular"/>
              </a:rPr>
              <a:t>val</a:t>
            </a:r>
            <a:r>
              <a:rPr lang="en-US" b="0" i="0" dirty="0">
                <a:solidFill>
                  <a:srgbClr val="161616"/>
                </a:solidFill>
                <a:effectLst/>
                <a:latin typeface="SFMono-Regular"/>
              </a:rPr>
              <a:t> </a:t>
            </a:r>
            <a:r>
              <a:rPr lang="en-US" b="0" i="0" dirty="0" err="1">
                <a:solidFill>
                  <a:srgbClr val="161616"/>
                </a:solidFill>
                <a:effectLst/>
                <a:latin typeface="SFMono-Regular"/>
              </a:rPr>
              <a:t>connectionString</a:t>
            </a:r>
            <a:r>
              <a:rPr lang="en-US" b="0" i="0" dirty="0">
                <a:solidFill>
                  <a:srgbClr val="161616"/>
                </a:solidFill>
                <a:effectLst/>
                <a:latin typeface="SFMono-Regular"/>
              </a:rPr>
              <a:t> = </a:t>
            </a:r>
            <a:r>
              <a:rPr lang="en-US" b="0" i="0" dirty="0">
                <a:solidFill>
                  <a:srgbClr val="A31515"/>
                </a:solidFill>
                <a:effectLst/>
                <a:latin typeface="SFMono-Regular"/>
              </a:rPr>
              <a:t>"&lt;event-hub-connection-string&gt;“</a:t>
            </a:r>
          </a:p>
          <a:p>
            <a:pPr marL="0" indent="0">
              <a:buNone/>
            </a:pPr>
            <a:r>
              <a:rPr lang="en-US" b="0" i="0" dirty="0" err="1">
                <a:solidFill>
                  <a:srgbClr val="0101FD"/>
                </a:solidFill>
                <a:effectLst/>
                <a:latin typeface="SFMono-Regular"/>
              </a:rPr>
              <a:t>val</a:t>
            </a:r>
            <a:r>
              <a:rPr lang="en-US" b="0" i="0" dirty="0">
                <a:solidFill>
                  <a:srgbClr val="161616"/>
                </a:solidFill>
                <a:effectLst/>
                <a:latin typeface="SFMono-Regular"/>
              </a:rPr>
              <a:t> </a:t>
            </a:r>
            <a:r>
              <a:rPr lang="en-US" b="0" i="0" dirty="0" err="1">
                <a:solidFill>
                  <a:srgbClr val="161616"/>
                </a:solidFill>
                <a:effectLst/>
                <a:latin typeface="SFMono-Regular"/>
              </a:rPr>
              <a:t>eventHubsConf</a:t>
            </a:r>
            <a:r>
              <a:rPr lang="en-US" b="0" i="0" dirty="0">
                <a:solidFill>
                  <a:srgbClr val="161616"/>
                </a:solidFill>
                <a:effectLst/>
                <a:latin typeface="SFMono-Regular"/>
              </a:rPr>
              <a:t> = </a:t>
            </a:r>
            <a:r>
              <a:rPr lang="en-US" b="0" i="0" dirty="0" err="1">
                <a:solidFill>
                  <a:srgbClr val="006881"/>
                </a:solidFill>
                <a:effectLst/>
                <a:latin typeface="SFMono-Regular"/>
              </a:rPr>
              <a:t>EventHubsConf</a:t>
            </a:r>
            <a:r>
              <a:rPr lang="en-US" b="0" i="0" dirty="0">
                <a:solidFill>
                  <a:srgbClr val="161616"/>
                </a:solidFill>
                <a:effectLst/>
                <a:latin typeface="SFMono-Regular"/>
              </a:rPr>
              <a:t>(</a:t>
            </a:r>
            <a:r>
              <a:rPr lang="en-US" b="0" i="0" dirty="0" err="1">
                <a:solidFill>
                  <a:srgbClr val="161616"/>
                </a:solidFill>
                <a:effectLst/>
                <a:latin typeface="SFMono-Regular"/>
              </a:rPr>
              <a:t>connectionString</a:t>
            </a:r>
            <a:r>
              <a:rPr lang="en-US" b="0" i="0" dirty="0">
                <a:solidFill>
                  <a:srgbClr val="161616"/>
                </a:solidFill>
                <a:effectLst/>
                <a:latin typeface="SFMono-Regular"/>
              </a:rPr>
              <a:t>)</a:t>
            </a:r>
            <a:endParaRPr lang="en-US" b="0" i="0" dirty="0">
              <a:solidFill>
                <a:srgbClr val="374151"/>
              </a:solidFill>
              <a:effectLst/>
              <a:latin typeface="Söhne"/>
            </a:endParaRPr>
          </a:p>
        </p:txBody>
      </p:sp>
    </p:spTree>
    <p:extLst>
      <p:ext uri="{BB962C8B-B14F-4D97-AF65-F5344CB8AC3E}">
        <p14:creationId xmlns:p14="http://schemas.microsoft.com/office/powerpoint/2010/main" val="69037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630B1-A55B-555D-EDDD-E2ABAF2A7F61}"/>
              </a:ext>
            </a:extLst>
          </p:cNvPr>
          <p:cNvSpPr>
            <a:spLocks noGrp="1"/>
          </p:cNvSpPr>
          <p:nvPr>
            <p:ph idx="1"/>
          </p:nvPr>
        </p:nvSpPr>
        <p:spPr>
          <a:xfrm>
            <a:off x="838200" y="1130301"/>
            <a:ext cx="10515600" cy="5045970"/>
          </a:xfrm>
        </p:spPr>
        <p:txBody>
          <a:bodyPr/>
          <a:lstStyle/>
          <a:p>
            <a:pPr marL="0" indent="0">
              <a:buNone/>
            </a:pPr>
            <a:r>
              <a:rPr lang="en-US" b="1" dirty="0">
                <a:latin typeface="Söhne Mono"/>
              </a:rPr>
              <a:t>Step 4: Read data from Event Hubs into a Data Frame</a:t>
            </a:r>
          </a:p>
          <a:p>
            <a:pPr marL="0" indent="0">
              <a:buNone/>
            </a:pPr>
            <a:r>
              <a:rPr lang="en-US" b="0" i="0" dirty="0">
                <a:effectLst/>
                <a:latin typeface="Söhne Mono"/>
              </a:rPr>
              <a:t>from </a:t>
            </a:r>
            <a:r>
              <a:rPr lang="en-US" b="0" i="0" dirty="0" err="1">
                <a:effectLst/>
                <a:latin typeface="Söhne Mono"/>
              </a:rPr>
              <a:t>pyspark.sql</a:t>
            </a:r>
            <a:r>
              <a:rPr lang="en-US" b="0" i="0" dirty="0">
                <a:effectLst/>
                <a:latin typeface="Söhne Mono"/>
              </a:rPr>
              <a:t> import </a:t>
            </a:r>
            <a:r>
              <a:rPr lang="en-US" b="0" i="0" dirty="0" err="1">
                <a:effectLst/>
                <a:latin typeface="Söhne Mono"/>
              </a:rPr>
              <a:t>SparkSession</a:t>
            </a:r>
            <a:r>
              <a:rPr lang="en-US" b="0" i="0" dirty="0">
                <a:effectLst/>
                <a:latin typeface="Söhne Mono"/>
              </a:rPr>
              <a:t> </a:t>
            </a:r>
          </a:p>
          <a:p>
            <a:pPr marL="0" indent="0">
              <a:buNone/>
            </a:pPr>
            <a:r>
              <a:rPr lang="en-US" b="0" i="0" dirty="0">
                <a:effectLst/>
                <a:latin typeface="Söhne Mono"/>
              </a:rPr>
              <a:t># Create a </a:t>
            </a:r>
            <a:r>
              <a:rPr lang="en-US" b="0" i="0" dirty="0" err="1">
                <a:effectLst/>
                <a:latin typeface="Söhne Mono"/>
              </a:rPr>
              <a:t>SparkSession</a:t>
            </a:r>
            <a:r>
              <a:rPr lang="en-US" b="0" i="0" dirty="0">
                <a:effectLst/>
                <a:latin typeface="Söhne Mono"/>
              </a:rPr>
              <a:t> </a:t>
            </a:r>
          </a:p>
          <a:p>
            <a:pPr marL="0" indent="0">
              <a:buNone/>
            </a:pPr>
            <a:r>
              <a:rPr lang="en-US" b="0" i="0" dirty="0">
                <a:effectLst/>
                <a:latin typeface="Söhne Mono"/>
              </a:rPr>
              <a:t>spark = </a:t>
            </a:r>
            <a:r>
              <a:rPr lang="en-US" b="0" i="0" dirty="0" err="1">
                <a:effectLst/>
                <a:latin typeface="Söhne Mono"/>
              </a:rPr>
              <a:t>SparkSession.builder.getOrCreate</a:t>
            </a:r>
            <a:r>
              <a:rPr lang="en-US" b="0" i="0" dirty="0">
                <a:effectLst/>
                <a:latin typeface="Söhne Mono"/>
              </a:rPr>
              <a:t>()</a:t>
            </a:r>
          </a:p>
          <a:p>
            <a:pPr marL="0" indent="0">
              <a:buNone/>
            </a:pPr>
            <a:r>
              <a:rPr lang="en-US" b="0" i="0" dirty="0">
                <a:effectLst/>
                <a:latin typeface="Söhne Mono"/>
              </a:rPr>
              <a:t> # Read data from Event Hubs into a </a:t>
            </a:r>
            <a:r>
              <a:rPr lang="en-US" b="0" i="0" dirty="0" err="1">
                <a:effectLst/>
                <a:latin typeface="Söhne Mono"/>
              </a:rPr>
              <a:t>DataFrame</a:t>
            </a:r>
            <a:endParaRPr lang="en-US" b="0" i="0" dirty="0">
              <a:effectLst/>
              <a:latin typeface="Söhne Mono"/>
            </a:endParaRPr>
          </a:p>
          <a:p>
            <a:pPr marL="0" indent="0">
              <a:buNone/>
            </a:pPr>
            <a:r>
              <a:rPr lang="en-US" b="0" i="0" dirty="0">
                <a:effectLst/>
                <a:latin typeface="Söhne Mono"/>
              </a:rPr>
              <a:t> </a:t>
            </a:r>
            <a:r>
              <a:rPr lang="en-US" b="0" i="0" dirty="0" err="1">
                <a:effectLst/>
                <a:latin typeface="Söhne Mono"/>
              </a:rPr>
              <a:t>df</a:t>
            </a:r>
            <a:r>
              <a:rPr lang="en-US" b="0" i="0" dirty="0">
                <a:effectLst/>
                <a:latin typeface="Söhne Mono"/>
              </a:rPr>
              <a:t> = </a:t>
            </a:r>
            <a:r>
              <a:rPr lang="en-US" b="0" i="0" dirty="0" err="1">
                <a:effectLst/>
                <a:latin typeface="Söhne Mono"/>
              </a:rPr>
              <a:t>spark.readStream</a:t>
            </a:r>
            <a:r>
              <a:rPr lang="en-US" b="0" i="0" dirty="0">
                <a:effectLst/>
                <a:latin typeface="Söhne Mono"/>
              </a:rPr>
              <a:t> .format("</a:t>
            </a:r>
            <a:r>
              <a:rPr lang="en-US" b="0" i="0" dirty="0" err="1">
                <a:effectLst/>
                <a:latin typeface="Söhne Mono"/>
              </a:rPr>
              <a:t>eventhubs</a:t>
            </a:r>
            <a:r>
              <a:rPr lang="en-US" b="0" i="0" dirty="0">
                <a:effectLst/>
                <a:latin typeface="Söhne Mono"/>
              </a:rPr>
              <a:t>") .option("</a:t>
            </a:r>
            <a:r>
              <a:rPr lang="en-US" b="0" i="0" dirty="0" err="1">
                <a:effectLst/>
                <a:latin typeface="Söhne Mono"/>
              </a:rPr>
              <a:t>eventhubs.connectionString</a:t>
            </a:r>
            <a:r>
              <a:rPr lang="en-US" b="0" i="0" dirty="0">
                <a:effectLst/>
                <a:latin typeface="Söhne Mono"/>
              </a:rPr>
              <a:t>", </a:t>
            </a:r>
            <a:r>
              <a:rPr lang="en-US" b="0" i="0" dirty="0" err="1">
                <a:effectLst/>
                <a:latin typeface="Söhne Mono"/>
              </a:rPr>
              <a:t>connection_string</a:t>
            </a:r>
            <a:r>
              <a:rPr lang="en-US" b="0" i="0" dirty="0">
                <a:effectLst/>
                <a:latin typeface="Söhne Mono"/>
              </a:rPr>
              <a:t>) .load()</a:t>
            </a:r>
            <a:endParaRPr lang="en-US" dirty="0"/>
          </a:p>
        </p:txBody>
      </p:sp>
    </p:spTree>
    <p:extLst>
      <p:ext uri="{BB962C8B-B14F-4D97-AF65-F5344CB8AC3E}">
        <p14:creationId xmlns:p14="http://schemas.microsoft.com/office/powerpoint/2010/main" val="392949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5F3B-9F13-31C6-A1F8-CE997561AAA6}"/>
              </a:ext>
            </a:extLst>
          </p:cNvPr>
          <p:cNvSpPr>
            <a:spLocks noGrp="1"/>
          </p:cNvSpPr>
          <p:nvPr>
            <p:ph type="title"/>
          </p:nvPr>
        </p:nvSpPr>
        <p:spPr/>
        <p:txBody>
          <a:bodyPr/>
          <a:lstStyle/>
          <a:p>
            <a:r>
              <a:rPr lang="en-US" dirty="0"/>
              <a:t>Azure data bricks auto loader</a:t>
            </a:r>
          </a:p>
        </p:txBody>
      </p:sp>
      <p:sp>
        <p:nvSpPr>
          <p:cNvPr id="3" name="Content Placeholder 2">
            <a:extLst>
              <a:ext uri="{FF2B5EF4-FFF2-40B4-BE49-F238E27FC236}">
                <a16:creationId xmlns:a16="http://schemas.microsoft.com/office/drawing/2014/main" id="{34472A8E-D073-44D9-5D1A-4D8CA851FCB5}"/>
              </a:ext>
            </a:extLst>
          </p:cNvPr>
          <p:cNvSpPr>
            <a:spLocks noGrp="1"/>
          </p:cNvSpPr>
          <p:nvPr>
            <p:ph idx="1"/>
          </p:nvPr>
        </p:nvSpPr>
        <p:spPr/>
        <p:txBody>
          <a:bodyPr/>
          <a:lstStyle/>
          <a:p>
            <a:r>
              <a:rPr lang="en-US" b="0" i="0" dirty="0">
                <a:solidFill>
                  <a:srgbClr val="374151"/>
                </a:solidFill>
                <a:effectLst/>
                <a:latin typeface="Söhne"/>
              </a:rPr>
              <a:t>Azure Databricks (ADB) provides a built-in utility called "DBFS Databricks </a:t>
            </a:r>
            <a:r>
              <a:rPr lang="en-US" b="0" i="0" dirty="0" err="1">
                <a:solidFill>
                  <a:srgbClr val="374151"/>
                </a:solidFill>
                <a:effectLst/>
                <a:latin typeface="Söhne"/>
              </a:rPr>
              <a:t>Dataloader</a:t>
            </a:r>
            <a:r>
              <a:rPr lang="en-US" b="0" i="0" dirty="0">
                <a:solidFill>
                  <a:srgbClr val="374151"/>
                </a:solidFill>
                <a:effectLst/>
                <a:latin typeface="Söhne"/>
              </a:rPr>
              <a:t>" to easily load data from various sources such as Azure Blob Storage, Azure Data Lake Storage, Amazon S3, and more.</a:t>
            </a:r>
          </a:p>
          <a:p>
            <a:r>
              <a:rPr lang="en-US" dirty="0">
                <a:solidFill>
                  <a:srgbClr val="374151"/>
                </a:solidFill>
                <a:latin typeface="Söhne"/>
              </a:rPr>
              <a:t>Databricks Autoloader is an Optimized File Source that can automatically perform incremental data loads from your Cloud storage as it arrives at the Delta Lake Tables.</a:t>
            </a:r>
          </a:p>
          <a:p>
            <a:r>
              <a:rPr lang="en-US" dirty="0">
                <a:solidFill>
                  <a:srgbClr val="374151"/>
                </a:solidFill>
                <a:latin typeface="Söhne"/>
              </a:rPr>
              <a:t> Databricks Autoloader presents a new Structured Streaming Source called </a:t>
            </a:r>
            <a:r>
              <a:rPr lang="en-US" dirty="0" err="1">
                <a:solidFill>
                  <a:srgbClr val="374151"/>
                </a:solidFill>
                <a:latin typeface="Söhne"/>
              </a:rPr>
              <a:t>cloudFiles</a:t>
            </a:r>
            <a:r>
              <a:rPr lang="en-US" dirty="0">
                <a:solidFill>
                  <a:srgbClr val="374151"/>
                </a:solidFill>
                <a:latin typeface="Söhne"/>
              </a:rPr>
              <a:t>.</a:t>
            </a:r>
          </a:p>
          <a:p>
            <a:r>
              <a:rPr lang="en-US" dirty="0">
                <a:solidFill>
                  <a:srgbClr val="374151"/>
                </a:solidFill>
                <a:latin typeface="Söhne"/>
              </a:rPr>
              <a:t>It uses Structured Streaming and checkpoints to process files when files appear in a defined directory</a:t>
            </a:r>
          </a:p>
          <a:p>
            <a:r>
              <a:rPr lang="en-US" dirty="0">
                <a:solidFill>
                  <a:srgbClr val="374151"/>
                </a:solidFill>
                <a:latin typeface="Söhne"/>
              </a:rPr>
              <a:t>It detects new files and keeps information about processed files in the checkpoint locations in the </a:t>
            </a:r>
            <a:r>
              <a:rPr lang="en-US" dirty="0" err="1">
                <a:solidFill>
                  <a:srgbClr val="374151"/>
                </a:solidFill>
                <a:latin typeface="Söhne"/>
              </a:rPr>
              <a:t>RockDb</a:t>
            </a:r>
            <a:r>
              <a:rPr lang="en-US" dirty="0">
                <a:solidFill>
                  <a:srgbClr val="374151"/>
                </a:solidFill>
                <a:latin typeface="Söhne"/>
              </a:rPr>
              <a:t> database.</a:t>
            </a:r>
          </a:p>
        </p:txBody>
      </p:sp>
    </p:spTree>
    <p:extLst>
      <p:ext uri="{BB962C8B-B14F-4D97-AF65-F5344CB8AC3E}">
        <p14:creationId xmlns:p14="http://schemas.microsoft.com/office/powerpoint/2010/main" val="2807499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13D4-B9FC-7C11-76EC-CA5AF286804E}"/>
              </a:ext>
            </a:extLst>
          </p:cNvPr>
          <p:cNvSpPr>
            <a:spLocks noGrp="1"/>
          </p:cNvSpPr>
          <p:nvPr>
            <p:ph type="title"/>
          </p:nvPr>
        </p:nvSpPr>
        <p:spPr/>
        <p:txBody>
          <a:bodyPr/>
          <a:lstStyle/>
          <a:p>
            <a:r>
              <a:rPr lang="en-US" dirty="0"/>
              <a:t>Spark Streaming</a:t>
            </a:r>
          </a:p>
        </p:txBody>
      </p:sp>
      <p:sp>
        <p:nvSpPr>
          <p:cNvPr id="3" name="Content Placeholder 2">
            <a:extLst>
              <a:ext uri="{FF2B5EF4-FFF2-40B4-BE49-F238E27FC236}">
                <a16:creationId xmlns:a16="http://schemas.microsoft.com/office/drawing/2014/main" id="{20EBDFDD-E2D7-827D-4230-4226C0B3302D}"/>
              </a:ext>
            </a:extLst>
          </p:cNvPr>
          <p:cNvSpPr>
            <a:spLocks noGrp="1"/>
          </p:cNvSpPr>
          <p:nvPr>
            <p:ph idx="1"/>
          </p:nvPr>
        </p:nvSpPr>
        <p:spPr>
          <a:xfrm>
            <a:off x="838200" y="1701801"/>
            <a:ext cx="10515600" cy="4474469"/>
          </a:xfrm>
        </p:spPr>
        <p:txBody>
          <a:bodyPr>
            <a:normAutofit/>
          </a:bodyPr>
          <a:lstStyle/>
          <a:p>
            <a:pPr marL="0" indent="0">
              <a:buNone/>
            </a:pPr>
            <a:r>
              <a:rPr lang="en-US" b="1" dirty="0">
                <a:latin typeface="Segoe UI" panose="020B0502040204020203" pitchFamily="34" charset="0"/>
                <a:cs typeface="Segoe UI" panose="020B0502040204020203" pitchFamily="34" charset="0"/>
              </a:rPr>
              <a:t>Advantages</a:t>
            </a:r>
          </a:p>
          <a:p>
            <a:pPr>
              <a:buFont typeface="Wingdings" panose="05000000000000000000" pitchFamily="2" charset="2"/>
              <a:buChar char="Ø"/>
            </a:pPr>
            <a:r>
              <a:rPr lang="en-US" b="0" i="0" dirty="0">
                <a:solidFill>
                  <a:srgbClr val="374151"/>
                </a:solidFill>
                <a:effectLst/>
                <a:latin typeface="Segoe UI" panose="020B0502040204020203" pitchFamily="34" charset="0"/>
                <a:cs typeface="Segoe UI" panose="020B0502040204020203" pitchFamily="34" charset="0"/>
              </a:rPr>
              <a:t>High throughput: Spark Streaming enables processing large volumes of real-time data with high throughput by processing data parallelly across a cluster of machines.</a:t>
            </a:r>
          </a:p>
          <a:p>
            <a:pPr>
              <a:buFont typeface="Wingdings" panose="05000000000000000000" pitchFamily="2" charset="2"/>
              <a:buChar char="Ø"/>
            </a:pPr>
            <a:r>
              <a:rPr lang="en-US" b="0" i="0" dirty="0">
                <a:solidFill>
                  <a:srgbClr val="374151"/>
                </a:solidFill>
                <a:effectLst/>
                <a:latin typeface="Segoe UI" panose="020B0502040204020203" pitchFamily="34" charset="0"/>
                <a:cs typeface="Segoe UI" panose="020B0502040204020203" pitchFamily="34" charset="0"/>
              </a:rPr>
              <a:t>Fault tolerance: Spark Streaming provides built-in fault tolerance mechanisms, such as data replication and lineage information, which ensure that data is not lost during processing failures</a:t>
            </a:r>
            <a:endParaRPr lang="en-US" dirty="0">
              <a:solidFill>
                <a:srgbClr val="374151"/>
              </a:solidFill>
              <a:latin typeface="Segoe UI" panose="020B0502040204020203" pitchFamily="34" charset="0"/>
              <a:cs typeface="Segoe UI" panose="020B0502040204020203" pitchFamily="34" charset="0"/>
            </a:endParaRPr>
          </a:p>
          <a:p>
            <a:pPr>
              <a:buFont typeface="Wingdings" panose="05000000000000000000" pitchFamily="2" charset="2"/>
              <a:buChar char="Ø"/>
            </a:pPr>
            <a:r>
              <a:rPr lang="en-US" b="0" i="0" dirty="0">
                <a:solidFill>
                  <a:srgbClr val="374151"/>
                </a:solidFill>
                <a:effectLst/>
                <a:latin typeface="Segoe UI" panose="020B0502040204020203" pitchFamily="34" charset="0"/>
                <a:cs typeface="Segoe UI" panose="020B0502040204020203" pitchFamily="34" charset="0"/>
              </a:rPr>
              <a:t>Window-based operations: Spark Streaming supports window-based operations, which allow you to apply computations on a sliding window of data</a:t>
            </a:r>
          </a:p>
          <a:p>
            <a:pPr>
              <a:buFont typeface="Wingdings" panose="05000000000000000000" pitchFamily="2" charset="2"/>
              <a:buChar char="Ø"/>
            </a:pPr>
            <a:r>
              <a:rPr lang="en-US" b="0" i="0" dirty="0">
                <a:solidFill>
                  <a:srgbClr val="374151"/>
                </a:solidFill>
                <a:effectLst/>
                <a:latin typeface="Segoe UI" panose="020B0502040204020203" pitchFamily="34" charset="0"/>
                <a:cs typeface="Segoe UI" panose="020B0502040204020203" pitchFamily="34" charset="0"/>
              </a:rPr>
              <a:t>Scalability: Azure Databricks offers scalable infrastructure use to easily scale up or down the cluster size based on the incoming data volume to handle varying workloads efficiently.</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7471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6B848-3F98-E931-4239-100B2F1D3CA0}"/>
              </a:ext>
            </a:extLst>
          </p:cNvPr>
          <p:cNvSpPr>
            <a:spLocks noGrp="1"/>
          </p:cNvSpPr>
          <p:nvPr>
            <p:ph idx="1"/>
          </p:nvPr>
        </p:nvSpPr>
        <p:spPr>
          <a:xfrm>
            <a:off x="838200" y="1270001"/>
            <a:ext cx="10515600" cy="4906270"/>
          </a:xfrm>
        </p:spPr>
        <p:txBody>
          <a:bodyPr>
            <a:normAutofit lnSpcReduction="10000"/>
          </a:bodyPr>
          <a:lstStyle/>
          <a:p>
            <a:pPr marL="0" indent="0">
              <a:buNone/>
            </a:pPr>
            <a:r>
              <a:rPr lang="en-US" b="1" dirty="0">
                <a:latin typeface="Segoe UI" panose="020B0502040204020203" pitchFamily="34" charset="0"/>
                <a:cs typeface="Segoe UI" panose="020B0502040204020203" pitchFamily="34" charset="0"/>
              </a:rPr>
              <a:t>Disadvantages:</a:t>
            </a:r>
          </a:p>
          <a:p>
            <a:pPr>
              <a:buFont typeface="Wingdings" panose="05000000000000000000" pitchFamily="2" charset="2"/>
              <a:buChar char="Ø"/>
            </a:pPr>
            <a:r>
              <a:rPr lang="en-US" b="0" i="0" dirty="0">
                <a:solidFill>
                  <a:srgbClr val="374151"/>
                </a:solidFill>
                <a:effectLst/>
                <a:latin typeface="Söhne"/>
              </a:rPr>
              <a:t>Latency: Although Spark Streaming is capable of processing data in near real-time, it introduces some latency due to the micro-batch processing approach. The data is processed in small batches, typically in the order of a few seconds, which may not be suitable for ultra-low latency use cases.</a:t>
            </a:r>
          </a:p>
          <a:p>
            <a:pPr>
              <a:buFont typeface="Wingdings" panose="05000000000000000000" pitchFamily="2" charset="2"/>
              <a:buChar char="Ø"/>
            </a:pPr>
            <a:r>
              <a:rPr lang="en-US" b="0" i="0" dirty="0">
                <a:solidFill>
                  <a:srgbClr val="374151"/>
                </a:solidFill>
                <a:effectLst/>
                <a:latin typeface="Söhne"/>
              </a:rPr>
              <a:t>Complex debugging: Debugging and troubleshooting Spark Streaming applications can be more complex compared to batch processing jobs. Analyzing real-time data flows and identifying issues in the streaming logic requires specialized skills and tools.</a:t>
            </a:r>
          </a:p>
          <a:p>
            <a:pPr>
              <a:buFont typeface="Wingdings" panose="05000000000000000000" pitchFamily="2" charset="2"/>
              <a:buChar char="Ø"/>
            </a:pPr>
            <a:r>
              <a:rPr lang="en-US" b="0" i="0" dirty="0">
                <a:solidFill>
                  <a:srgbClr val="374151"/>
                </a:solidFill>
                <a:effectLst/>
                <a:latin typeface="Söhne"/>
              </a:rPr>
              <a:t>State management: Spark Streaming applications often maintain intermediate states to perform aggregations or calculations over a sliding window. Managing and storing these states can be challenging, especially when dealing with large state sizes or high-frequency updates.</a:t>
            </a:r>
            <a:endParaRPr lang="en-US" dirty="0">
              <a:solidFill>
                <a:srgbClr val="374151"/>
              </a:solidFill>
              <a:latin typeface="Söhne"/>
            </a:endParaRPr>
          </a:p>
          <a:p>
            <a:pPr>
              <a:buFont typeface="Wingdings" panose="05000000000000000000" pitchFamily="2" charset="2"/>
              <a:buChar char="Ø"/>
            </a:pPr>
            <a:r>
              <a:rPr lang="en-US" b="0" i="0" dirty="0">
                <a:solidFill>
                  <a:srgbClr val="374151"/>
                </a:solidFill>
                <a:effectLst/>
                <a:latin typeface="Söhne"/>
              </a:rPr>
              <a:t>Resource utilization: Spark Streaming requires dedicated computational resources to run continuously, even when there is no data to process. This can lead to inefficient resource utilization if the stream is not consistently active.</a:t>
            </a:r>
            <a:endParaRPr lang="en-US" dirty="0"/>
          </a:p>
        </p:txBody>
      </p:sp>
    </p:spTree>
    <p:extLst>
      <p:ext uri="{BB962C8B-B14F-4D97-AF65-F5344CB8AC3E}">
        <p14:creationId xmlns:p14="http://schemas.microsoft.com/office/powerpoint/2010/main" val="44228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E390FC-019E-CC49-EE71-BD48452EF092}"/>
              </a:ext>
            </a:extLst>
          </p:cNvPr>
          <p:cNvSpPr>
            <a:spLocks noGrp="1"/>
          </p:cNvSpPr>
          <p:nvPr>
            <p:ph idx="1"/>
          </p:nvPr>
        </p:nvSpPr>
        <p:spPr/>
        <p:txBody>
          <a:bodyPr>
            <a:normAutofit/>
          </a:bodyPr>
          <a:lstStyle/>
          <a:p>
            <a:pPr marL="0" indent="0">
              <a:buNone/>
            </a:pPr>
            <a:r>
              <a:rPr lang="en-US" sz="4800" dirty="0">
                <a:solidFill>
                  <a:srgbClr val="0070C0"/>
                </a:solidFill>
              </a:rPr>
              <a:t>Thank you</a:t>
            </a:r>
          </a:p>
        </p:txBody>
      </p:sp>
    </p:spTree>
    <p:extLst>
      <p:ext uri="{BB962C8B-B14F-4D97-AF65-F5344CB8AC3E}">
        <p14:creationId xmlns:p14="http://schemas.microsoft.com/office/powerpoint/2010/main" val="3120734524"/>
      </p:ext>
    </p:extLst>
  </p:cSld>
  <p:clrMapOvr>
    <a:masterClrMapping/>
  </p:clrMapOvr>
</p:sld>
</file>

<file path=ppt/theme/theme1.xml><?xml version="1.0" encoding="utf-8"?>
<a:theme xmlns:a="http://schemas.openxmlformats.org/drawingml/2006/main" name="ArchwayVTI">
  <a:themeElements>
    <a:clrScheme name="AnalogousFromDarkSeedLeftStep">
      <a:dk1>
        <a:srgbClr val="000000"/>
      </a:dk1>
      <a:lt1>
        <a:srgbClr val="FFFFFF"/>
      </a:lt1>
      <a:dk2>
        <a:srgbClr val="1C2B31"/>
      </a:dk2>
      <a:lt2>
        <a:srgbClr val="F0F3F2"/>
      </a:lt2>
      <a:accent1>
        <a:srgbClr val="C34D80"/>
      </a:accent1>
      <a:accent2>
        <a:srgbClr val="B13BA0"/>
      </a:accent2>
      <a:accent3>
        <a:srgbClr val="A34DC3"/>
      </a:accent3>
      <a:accent4>
        <a:srgbClr val="6541B4"/>
      </a:accent4>
      <a:accent5>
        <a:srgbClr val="4D59C3"/>
      </a:accent5>
      <a:accent6>
        <a:srgbClr val="3B78B1"/>
      </a:accent6>
      <a:hlink>
        <a:srgbClr val="473FBF"/>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158</TotalTime>
  <Words>737</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Felix Titling</vt:lpstr>
      <vt:lpstr>Goudy Old Style</vt:lpstr>
      <vt:lpstr>Segoe UI</vt:lpstr>
      <vt:lpstr>SFMono-Regular</vt:lpstr>
      <vt:lpstr>Söhne</vt:lpstr>
      <vt:lpstr>Söhne Mono</vt:lpstr>
      <vt:lpstr>Wingdings</vt:lpstr>
      <vt:lpstr>ArchwayVTI</vt:lpstr>
      <vt:lpstr>Ingestion of streaming transaction data</vt:lpstr>
      <vt:lpstr>Connection of Event hubs to Azure Data bricks</vt:lpstr>
      <vt:lpstr>PowerPoint Presentation</vt:lpstr>
      <vt:lpstr>PowerPoint Presentation</vt:lpstr>
      <vt:lpstr>PowerPoint Presentation</vt:lpstr>
      <vt:lpstr>Azure data bricks auto loader</vt:lpstr>
      <vt:lpstr>Spark Streaming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Ingestion of streaming transaction data</dc:title>
  <dc:creator>Samatha Yeddula</dc:creator>
  <cp:lastModifiedBy>Samatha Yeddula</cp:lastModifiedBy>
  <cp:revision>7</cp:revision>
  <dcterms:created xsi:type="dcterms:W3CDTF">2023-07-02T01:58:35Z</dcterms:created>
  <dcterms:modified xsi:type="dcterms:W3CDTF">2023-07-02T04:36:50Z</dcterms:modified>
</cp:coreProperties>
</file>