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DM Sans Bold" charset="1" panose="00000000000000000000"/>
      <p:regular r:id="rId16"/>
    </p:embeddedFont>
    <p:embeddedFont>
      <p:font typeface="DM San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45308" y="7612069"/>
            <a:ext cx="18578615" cy="302692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48158"/>
            <a:ext cx="5775367" cy="3027239"/>
          </a:xfrm>
          <a:custGeom>
            <a:avLst/>
            <a:gdLst/>
            <a:ahLst/>
            <a:cxnLst/>
            <a:rect r="r" b="b" t="t" l="l"/>
            <a:pathLst>
              <a:path h="3027239" w="5775367">
                <a:moveTo>
                  <a:pt x="0" y="0"/>
                </a:moveTo>
                <a:lnTo>
                  <a:pt x="5775367" y="0"/>
                </a:lnTo>
                <a:lnTo>
                  <a:pt x="5775367" y="3027239"/>
                </a:lnTo>
                <a:lnTo>
                  <a:pt x="0" y="3027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636" r="0" b="-3636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216206" y="1449606"/>
            <a:ext cx="8487032" cy="3532813"/>
            <a:chOff x="0" y="0"/>
            <a:chExt cx="11316042" cy="471041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163943"/>
              <a:ext cx="11316042" cy="3546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60"/>
                </a:lnSpc>
              </a:pPr>
              <a:r>
                <a:rPr lang="en-US" sz="8800">
                  <a:solidFill>
                    <a:srgbClr val="FFFFFF"/>
                  </a:solidFill>
                  <a:latin typeface="DM Sans Bold"/>
                </a:rPr>
                <a:t>Disease prediction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38100"/>
              <a:ext cx="11316042" cy="505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4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216206" y="8631186"/>
            <a:ext cx="848703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u="sng">
                <a:solidFill>
                  <a:srgbClr val="5034C4"/>
                </a:solidFill>
                <a:latin typeface="DM Sans"/>
              </a:rPr>
              <a:t>Samuel MATIA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93677" y="2818601"/>
            <a:ext cx="6294528" cy="1130863"/>
            <a:chOff x="0" y="0"/>
            <a:chExt cx="8392704" cy="150781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847418"/>
              <a:ext cx="8392704" cy="660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6"/>
                </a:lnSpc>
              </a:pPr>
              <a:r>
                <a:rPr lang="en-US" sz="3263">
                  <a:solidFill>
                    <a:srgbClr val="FFFFFF"/>
                  </a:solidFill>
                  <a:latin typeface="DM Sans Bold"/>
                </a:rPr>
                <a:t>Machine learning internship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28575"/>
              <a:ext cx="8392704" cy="371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45308" y="7612069"/>
            <a:ext cx="18578615" cy="302692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6256316" y="2116261"/>
            <a:ext cx="5775367" cy="3027239"/>
          </a:xfrm>
          <a:custGeom>
            <a:avLst/>
            <a:gdLst/>
            <a:ahLst/>
            <a:cxnLst/>
            <a:rect r="r" b="b" t="t" l="l"/>
            <a:pathLst>
              <a:path h="3027239" w="5775367">
                <a:moveTo>
                  <a:pt x="0" y="0"/>
                </a:moveTo>
                <a:lnTo>
                  <a:pt x="5775368" y="0"/>
                </a:lnTo>
                <a:lnTo>
                  <a:pt x="5775368" y="3027239"/>
                </a:lnTo>
                <a:lnTo>
                  <a:pt x="0" y="3027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636" r="0" b="-363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216206" y="1411506"/>
            <a:ext cx="848703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700581" y="8305163"/>
            <a:ext cx="8487032" cy="953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 u="sng">
                <a:solidFill>
                  <a:srgbClr val="5034C4"/>
                </a:solidFill>
                <a:latin typeface="DM Sans"/>
              </a:rPr>
              <a:t>Samuel MATIA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165194" y="5143500"/>
            <a:ext cx="6294528" cy="1130863"/>
            <a:chOff x="0" y="0"/>
            <a:chExt cx="8392704" cy="150781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847418"/>
              <a:ext cx="8392704" cy="660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6"/>
                </a:lnSpc>
              </a:pPr>
              <a:r>
                <a:rPr lang="en-US" sz="3263">
                  <a:solidFill>
                    <a:srgbClr val="FFFFFF"/>
                  </a:solidFill>
                  <a:latin typeface="DM Sans Bold"/>
                </a:rPr>
                <a:t>Machine learning internship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28575"/>
              <a:ext cx="8392704" cy="371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05289"/>
            <a:ext cx="10546591" cy="481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0"/>
              </a:lnSpc>
            </a:pPr>
            <a:r>
              <a:rPr lang="en-US" sz="3525">
                <a:solidFill>
                  <a:srgbClr val="7AC7CF"/>
                </a:solidFill>
                <a:latin typeface="DM Sans Bold"/>
              </a:rPr>
              <a:t>The objective of this project is to develop a predictive model that can accurately classify individuals into</a:t>
            </a:r>
          </a:p>
          <a:p>
            <a:pPr algn="l">
              <a:lnSpc>
                <a:spcPts val="4230"/>
              </a:lnSpc>
            </a:pPr>
            <a:r>
              <a:rPr lang="en-US" sz="3525">
                <a:solidFill>
                  <a:srgbClr val="7AC7CF"/>
                </a:solidFill>
                <a:latin typeface="DM Sans Bold"/>
              </a:rPr>
              <a:t>diseased or non-diseased categories based on their health attributes. By leveraging machine learning</a:t>
            </a:r>
          </a:p>
          <a:p>
            <a:pPr algn="l">
              <a:lnSpc>
                <a:spcPts val="4230"/>
              </a:lnSpc>
            </a:pPr>
            <a:r>
              <a:rPr lang="en-US" sz="3525">
                <a:solidFill>
                  <a:srgbClr val="7AC7CF"/>
                </a:solidFill>
                <a:latin typeface="DM Sans Bold"/>
              </a:rPr>
              <a:t>algorithms, we aim to create a reliable tool that healthcare providers can use to assist in disease</a:t>
            </a:r>
          </a:p>
          <a:p>
            <a:pPr algn="l">
              <a:lnSpc>
                <a:spcPts val="4230"/>
              </a:lnSpc>
            </a:pPr>
            <a:r>
              <a:rPr lang="en-US" sz="3525">
                <a:solidFill>
                  <a:srgbClr val="7AC7CF"/>
                </a:solidFill>
                <a:latin typeface="DM Sans Bold"/>
              </a:rPr>
              <a:t>diagnosis and prognosis.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-171459" y="5315114"/>
            <a:ext cx="18578615" cy="5211459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11743395" y="2505952"/>
            <a:ext cx="6544605" cy="3969516"/>
          </a:xfrm>
          <a:custGeom>
            <a:avLst/>
            <a:gdLst/>
            <a:ahLst/>
            <a:cxnLst/>
            <a:rect r="r" b="b" t="t" l="l"/>
            <a:pathLst>
              <a:path h="3969516" w="6544605">
                <a:moveTo>
                  <a:pt x="0" y="0"/>
                </a:moveTo>
                <a:lnTo>
                  <a:pt x="6544605" y="0"/>
                </a:lnTo>
                <a:lnTo>
                  <a:pt x="6544605" y="3969516"/>
                </a:lnTo>
                <a:lnTo>
                  <a:pt x="0" y="39695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75" t="0" r="-347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28700"/>
            <a:ext cx="10347998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40"/>
              </a:lnSpc>
            </a:pPr>
            <a:r>
              <a:rPr lang="en-US" sz="5617">
                <a:solidFill>
                  <a:srgbClr val="5034C4"/>
                </a:solidFill>
                <a:latin typeface="DM Sans Bold"/>
              </a:rPr>
              <a:t>Project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71800"/>
            <a:ext cx="6194541" cy="434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0"/>
              </a:lnSpc>
            </a:pPr>
            <a:r>
              <a:rPr lang="en-US" sz="9500">
                <a:solidFill>
                  <a:srgbClr val="5034C4"/>
                </a:solidFill>
                <a:latin typeface="DM Sans Bold"/>
              </a:rPr>
              <a:t>Dataset overview</a:t>
            </a:r>
          </a:p>
          <a:p>
            <a:pPr algn="l">
              <a:lnSpc>
                <a:spcPts val="114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223241" y="2494795"/>
            <a:ext cx="10546591" cy="427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0"/>
              </a:lnSpc>
            </a:pPr>
            <a:r>
              <a:rPr lang="en-US" sz="3525">
                <a:solidFill>
                  <a:srgbClr val="7AC7CF"/>
                </a:solidFill>
                <a:latin typeface="DM Sans Bold"/>
              </a:rPr>
              <a:t>We have access to a dataset containing multiple</a:t>
            </a:r>
          </a:p>
          <a:p>
            <a:pPr algn="l">
              <a:lnSpc>
                <a:spcPts val="4230"/>
              </a:lnSpc>
            </a:pPr>
            <a:r>
              <a:rPr lang="en-US" sz="3525">
                <a:solidFill>
                  <a:srgbClr val="7AC7CF"/>
                </a:solidFill>
                <a:latin typeface="DM Sans Bold"/>
              </a:rPr>
              <a:t>health-related attributes such as cholesterol levels, blood cell counts, hormone levels, and other</a:t>
            </a:r>
          </a:p>
          <a:p>
            <a:pPr algn="l">
              <a:lnSpc>
                <a:spcPts val="4230"/>
              </a:lnSpc>
            </a:pPr>
            <a:r>
              <a:rPr lang="en-US" sz="3525">
                <a:solidFill>
                  <a:srgbClr val="7AC7CF"/>
                </a:solidFill>
                <a:latin typeface="DM Sans Bold"/>
              </a:rPr>
              <a:t>physiological measurements. The dataset also includes information on whether the individual has been</a:t>
            </a:r>
          </a:p>
          <a:p>
            <a:pPr algn="l">
              <a:lnSpc>
                <a:spcPts val="4230"/>
              </a:lnSpc>
            </a:pPr>
            <a:r>
              <a:rPr lang="en-US" sz="3525">
                <a:solidFill>
                  <a:srgbClr val="7AC7CF"/>
                </a:solidFill>
                <a:latin typeface="DM Sans Bold"/>
              </a:rPr>
              <a:t>diagnosed with a specific disease or not.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29078" y="3694313"/>
            <a:ext cx="11494467" cy="5563987"/>
          </a:xfrm>
          <a:custGeom>
            <a:avLst/>
            <a:gdLst/>
            <a:ahLst/>
            <a:cxnLst/>
            <a:rect r="r" b="b" t="t" l="l"/>
            <a:pathLst>
              <a:path h="5563987" w="11494467">
                <a:moveTo>
                  <a:pt x="0" y="0"/>
                </a:moveTo>
                <a:lnTo>
                  <a:pt x="11494467" y="0"/>
                </a:lnTo>
                <a:lnTo>
                  <a:pt x="11494467" y="5563987"/>
                </a:lnTo>
                <a:lnTo>
                  <a:pt x="0" y="55639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2" t="0" r="-68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29078" y="783416"/>
            <a:ext cx="5747234" cy="2326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98"/>
              </a:lnSpc>
            </a:pPr>
            <a:r>
              <a:rPr lang="en-US" sz="7665">
                <a:solidFill>
                  <a:srgbClr val="5034C4"/>
                </a:solidFill>
                <a:latin typeface="DM Sans Bold"/>
              </a:rPr>
              <a:t>Data shape</a:t>
            </a:r>
          </a:p>
          <a:p>
            <a:pPr algn="l">
              <a:lnSpc>
                <a:spcPts val="919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44000" y="-242542"/>
            <a:ext cx="9263156" cy="10772084"/>
          </a:xfrm>
          <a:prstGeom prst="rect">
            <a:avLst/>
          </a:prstGeom>
          <a:solidFill>
            <a:srgbClr val="5034C4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4729163"/>
            <a:ext cx="7161969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89"/>
              </a:lnSpc>
            </a:pPr>
            <a:r>
              <a:rPr lang="en-US" sz="5575">
                <a:solidFill>
                  <a:srgbClr val="5034C4"/>
                </a:solidFill>
                <a:latin typeface="DM Sans Bold"/>
              </a:rPr>
              <a:t>Preprocessing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192581" y="4695685"/>
            <a:ext cx="7066719" cy="447675"/>
            <a:chOff x="0" y="0"/>
            <a:chExt cx="9422292" cy="596901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74646"/>
              <a:ext cx="328228" cy="328228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3EBEF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553006" y="-57150"/>
              <a:ext cx="8869286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DM Sans"/>
                </a:rPr>
                <a:t>Label encoding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192581" y="5299710"/>
            <a:ext cx="7066719" cy="535306"/>
            <a:chOff x="0" y="0"/>
            <a:chExt cx="9422292" cy="713741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74646"/>
              <a:ext cx="328228" cy="328228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3EBEF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553006" y="-57150"/>
              <a:ext cx="8869286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DM Sans"/>
                </a:rPr>
                <a:t>Standardisation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31023" y="4837100"/>
            <a:ext cx="13625954" cy="2637985"/>
          </a:xfrm>
          <a:custGeom>
            <a:avLst/>
            <a:gdLst/>
            <a:ahLst/>
            <a:cxnLst/>
            <a:rect r="r" b="b" t="t" l="l"/>
            <a:pathLst>
              <a:path h="2637985" w="13625954">
                <a:moveTo>
                  <a:pt x="0" y="0"/>
                </a:moveTo>
                <a:lnTo>
                  <a:pt x="13625954" y="0"/>
                </a:lnTo>
                <a:lnTo>
                  <a:pt x="13625954" y="2637984"/>
                </a:lnTo>
                <a:lnTo>
                  <a:pt x="0" y="2637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31023" y="1367500"/>
            <a:ext cx="13486593" cy="1158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98"/>
              </a:lnSpc>
            </a:pPr>
            <a:r>
              <a:rPr lang="en-US" sz="7665">
                <a:solidFill>
                  <a:srgbClr val="5034C4"/>
                </a:solidFill>
                <a:latin typeface="DM Sans Bold"/>
              </a:rPr>
              <a:t>Label Encoding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29078" y="3966422"/>
            <a:ext cx="12013082" cy="4470691"/>
          </a:xfrm>
          <a:custGeom>
            <a:avLst/>
            <a:gdLst/>
            <a:ahLst/>
            <a:cxnLst/>
            <a:rect r="r" b="b" t="t" l="l"/>
            <a:pathLst>
              <a:path h="4470691" w="12013082">
                <a:moveTo>
                  <a:pt x="0" y="0"/>
                </a:moveTo>
                <a:lnTo>
                  <a:pt x="12013082" y="0"/>
                </a:lnTo>
                <a:lnTo>
                  <a:pt x="12013082" y="4470691"/>
                </a:lnTo>
                <a:lnTo>
                  <a:pt x="0" y="44706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29078" y="1367500"/>
            <a:ext cx="7843310" cy="1158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98"/>
              </a:lnSpc>
            </a:pPr>
            <a:r>
              <a:rPr lang="en-US" sz="7665">
                <a:solidFill>
                  <a:srgbClr val="5034C4"/>
                </a:solidFill>
                <a:latin typeface="DM Sans Bold"/>
              </a:rPr>
              <a:t>Standardisation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027" y="3114760"/>
            <a:ext cx="16498425" cy="5388664"/>
          </a:xfrm>
          <a:custGeom>
            <a:avLst/>
            <a:gdLst/>
            <a:ahLst/>
            <a:cxnLst/>
            <a:rect r="r" b="b" t="t" l="l"/>
            <a:pathLst>
              <a:path h="5388664" w="16498425">
                <a:moveTo>
                  <a:pt x="0" y="0"/>
                </a:moveTo>
                <a:lnTo>
                  <a:pt x="16498426" y="0"/>
                </a:lnTo>
                <a:lnTo>
                  <a:pt x="16498426" y="5388664"/>
                </a:lnTo>
                <a:lnTo>
                  <a:pt x="0" y="53886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59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5027" y="1375127"/>
            <a:ext cx="15597945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20"/>
              </a:lnSpc>
            </a:pPr>
            <a:r>
              <a:rPr lang="en-US" sz="6100">
                <a:solidFill>
                  <a:srgbClr val="5034C4"/>
                </a:solidFill>
                <a:latin typeface="DM Sans Bold"/>
              </a:rPr>
              <a:t>Model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76528"/>
            <a:ext cx="13961042" cy="4527366"/>
          </a:xfrm>
          <a:custGeom>
            <a:avLst/>
            <a:gdLst/>
            <a:ahLst/>
            <a:cxnLst/>
            <a:rect r="r" b="b" t="t" l="l"/>
            <a:pathLst>
              <a:path h="4527366" w="13961042">
                <a:moveTo>
                  <a:pt x="0" y="0"/>
                </a:moveTo>
                <a:lnTo>
                  <a:pt x="13961042" y="0"/>
                </a:lnTo>
                <a:lnTo>
                  <a:pt x="13961042" y="4527367"/>
                </a:lnTo>
                <a:lnTo>
                  <a:pt x="0" y="4527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20102"/>
            <a:ext cx="5725751" cy="105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9"/>
              </a:lnSpc>
            </a:pPr>
            <a:r>
              <a:rPr lang="en-US" sz="6178">
                <a:solidFill>
                  <a:srgbClr val="FFFFFF"/>
                </a:solidFill>
                <a:latin typeface="DM Sans Bold"/>
              </a:rPr>
              <a:t>Metrics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DAGFPwd25n0</dc:identifier>
  <dcterms:modified xsi:type="dcterms:W3CDTF">2011-08-01T06:04:30Z</dcterms:modified>
  <cp:revision>1</cp:revision>
  <dc:title>Samuel MATIA</dc:title>
</cp:coreProperties>
</file>