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DM Sans Bold" charset="1" panose="00000000000000000000"/>
      <p:regular r:id="rId17"/>
    </p:embeddedFont>
    <p:embeddedFont>
      <p:font typeface="DM Sa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45308" y="7612069"/>
            <a:ext cx="18578615" cy="302692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48158"/>
            <a:ext cx="5775367" cy="3027239"/>
          </a:xfrm>
          <a:custGeom>
            <a:avLst/>
            <a:gdLst/>
            <a:ahLst/>
            <a:cxnLst/>
            <a:rect r="r" b="b" t="t" l="l"/>
            <a:pathLst>
              <a:path h="3027239" w="5775367">
                <a:moveTo>
                  <a:pt x="0" y="0"/>
                </a:moveTo>
                <a:lnTo>
                  <a:pt x="5775367" y="0"/>
                </a:lnTo>
                <a:lnTo>
                  <a:pt x="5775367" y="3027239"/>
                </a:lnTo>
                <a:lnTo>
                  <a:pt x="0" y="3027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36" r="0" b="-3636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16206" y="1449606"/>
            <a:ext cx="8487032" cy="3532813"/>
            <a:chOff x="0" y="0"/>
            <a:chExt cx="11316042" cy="47104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163943"/>
              <a:ext cx="11316042" cy="3546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60"/>
                </a:lnSpc>
              </a:pPr>
              <a:r>
                <a:rPr lang="en-US" sz="8800">
                  <a:solidFill>
                    <a:srgbClr val="FFFFFF"/>
                  </a:solidFill>
                  <a:latin typeface="DM Sans Bold"/>
                </a:rPr>
                <a:t>Market price prediction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38100"/>
              <a:ext cx="11316042" cy="505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4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216206" y="8631186"/>
            <a:ext cx="848703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u="sng">
                <a:solidFill>
                  <a:srgbClr val="5034C4"/>
                </a:solidFill>
                <a:latin typeface="DM Sans"/>
              </a:rPr>
              <a:t>Samuel MATIA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93677" y="2818601"/>
            <a:ext cx="6294528" cy="1130863"/>
            <a:chOff x="0" y="0"/>
            <a:chExt cx="8392704" cy="150781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847418"/>
              <a:ext cx="8392704" cy="660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6"/>
                </a:lnSpc>
              </a:pPr>
              <a:r>
                <a:rPr lang="en-US" sz="3263">
                  <a:solidFill>
                    <a:srgbClr val="FFFFFF"/>
                  </a:solidFill>
                  <a:latin typeface="DM Sans Bold"/>
                </a:rPr>
                <a:t>Machine learning internship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8392704" cy="371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545010"/>
            <a:ext cx="13688802" cy="5932779"/>
          </a:xfrm>
          <a:custGeom>
            <a:avLst/>
            <a:gdLst/>
            <a:ahLst/>
            <a:cxnLst/>
            <a:rect r="r" b="b" t="t" l="l"/>
            <a:pathLst>
              <a:path h="5932779" w="13688802">
                <a:moveTo>
                  <a:pt x="0" y="0"/>
                </a:moveTo>
                <a:lnTo>
                  <a:pt x="13688802" y="0"/>
                </a:lnTo>
                <a:lnTo>
                  <a:pt x="13688802" y="5932779"/>
                </a:lnTo>
                <a:lnTo>
                  <a:pt x="0" y="5932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0102"/>
            <a:ext cx="5725751" cy="105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9"/>
              </a:lnSpc>
            </a:pPr>
            <a:r>
              <a:rPr lang="en-US" sz="6178">
                <a:solidFill>
                  <a:srgbClr val="FFFFFF"/>
                </a:solidFill>
                <a:latin typeface="DM Sans Bold"/>
              </a:rPr>
              <a:t>Metrics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45308" y="7612069"/>
            <a:ext cx="18578615" cy="302692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6256316" y="2116261"/>
            <a:ext cx="5775367" cy="3027239"/>
          </a:xfrm>
          <a:custGeom>
            <a:avLst/>
            <a:gdLst/>
            <a:ahLst/>
            <a:cxnLst/>
            <a:rect r="r" b="b" t="t" l="l"/>
            <a:pathLst>
              <a:path h="3027239" w="5775367">
                <a:moveTo>
                  <a:pt x="0" y="0"/>
                </a:moveTo>
                <a:lnTo>
                  <a:pt x="5775368" y="0"/>
                </a:lnTo>
                <a:lnTo>
                  <a:pt x="5775368" y="3027239"/>
                </a:lnTo>
                <a:lnTo>
                  <a:pt x="0" y="3027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36" r="0" b="-363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16206" y="1411506"/>
            <a:ext cx="848703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700581" y="8305163"/>
            <a:ext cx="8487032" cy="953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 u="sng">
                <a:solidFill>
                  <a:srgbClr val="5034C4"/>
                </a:solidFill>
                <a:latin typeface="DM Sans"/>
              </a:rPr>
              <a:t>Samuel MATIA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165194" y="5143500"/>
            <a:ext cx="6294528" cy="1130863"/>
            <a:chOff x="0" y="0"/>
            <a:chExt cx="8392704" cy="150781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847418"/>
              <a:ext cx="8392704" cy="660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6"/>
                </a:lnSpc>
              </a:pPr>
              <a:r>
                <a:rPr lang="en-US" sz="3263">
                  <a:solidFill>
                    <a:srgbClr val="FFFFFF"/>
                  </a:solidFill>
                  <a:latin typeface="DM Sans Bold"/>
                </a:rPr>
                <a:t>Machine learning internship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8392704" cy="371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05189"/>
            <a:ext cx="10546591" cy="6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0"/>
              </a:lnSpc>
            </a:pPr>
            <a:r>
              <a:rPr lang="en-US" sz="3525">
                <a:solidFill>
                  <a:srgbClr val="7AC7CF"/>
                </a:solidFill>
                <a:latin typeface="DM Sans Bold"/>
              </a:rPr>
              <a:t>The primary objective of this project is to develop a robust time series machine learning model capable of</a:t>
            </a:r>
          </a:p>
          <a:p>
            <a:pPr algn="l">
              <a:lnSpc>
                <a:spcPts val="4230"/>
              </a:lnSpc>
            </a:pPr>
            <a:r>
              <a:rPr lang="en-US" sz="3525">
                <a:solidFill>
                  <a:srgbClr val="7AC7CF"/>
                </a:solidFill>
                <a:latin typeface="DM Sans Bold"/>
              </a:rPr>
              <a:t>accurately forecasting market trends based on historical data. By leveraging advanced algorithms, we aim</a:t>
            </a:r>
          </a:p>
          <a:p>
            <a:pPr algn="l">
              <a:lnSpc>
                <a:spcPts val="4230"/>
              </a:lnSpc>
            </a:pPr>
            <a:r>
              <a:rPr lang="en-US" sz="3525">
                <a:solidFill>
                  <a:srgbClr val="7AC7CF"/>
                </a:solidFill>
                <a:latin typeface="DM Sans Bold"/>
              </a:rPr>
              <a:t>to predict the quantity and prices of commodities for future months, empowering stakeholders to make</a:t>
            </a:r>
          </a:p>
          <a:p>
            <a:pPr algn="l">
              <a:lnSpc>
                <a:spcPts val="4230"/>
              </a:lnSpc>
            </a:pPr>
            <a:r>
              <a:rPr lang="en-US" sz="3525">
                <a:solidFill>
                  <a:srgbClr val="7AC7CF"/>
                </a:solidFill>
                <a:latin typeface="DM Sans Bold"/>
              </a:rPr>
              <a:t>proactive decisions regarding production, procurement, pricing strategies, and resource allocation.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171459" y="5315114"/>
            <a:ext cx="18578615" cy="5211459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2267421" y="2914814"/>
            <a:ext cx="6020579" cy="3136122"/>
          </a:xfrm>
          <a:custGeom>
            <a:avLst/>
            <a:gdLst/>
            <a:ahLst/>
            <a:cxnLst/>
            <a:rect r="r" b="b" t="t" l="l"/>
            <a:pathLst>
              <a:path h="3136122" w="6020579">
                <a:moveTo>
                  <a:pt x="0" y="0"/>
                </a:moveTo>
                <a:lnTo>
                  <a:pt x="6020579" y="0"/>
                </a:lnTo>
                <a:lnTo>
                  <a:pt x="6020579" y="3136122"/>
                </a:lnTo>
                <a:lnTo>
                  <a:pt x="0" y="313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28700"/>
            <a:ext cx="10347998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0"/>
              </a:lnSpc>
            </a:pPr>
            <a:r>
              <a:rPr lang="en-US" sz="5617">
                <a:solidFill>
                  <a:srgbClr val="5034C4"/>
                </a:solidFill>
                <a:latin typeface="DM Sans Bold"/>
              </a:rPr>
              <a:t>Project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71800"/>
            <a:ext cx="6194541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</a:pPr>
            <a:r>
              <a:rPr lang="en-US" sz="9500">
                <a:solidFill>
                  <a:srgbClr val="5034C4"/>
                </a:solidFill>
                <a:latin typeface="DM Sans Bold"/>
              </a:rPr>
              <a:t>Dataset overview</a:t>
            </a:r>
          </a:p>
          <a:p>
            <a:pPr algn="l">
              <a:lnSpc>
                <a:spcPts val="114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223241" y="342900"/>
            <a:ext cx="9100908" cy="960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0"/>
              </a:lnSpc>
            </a:pPr>
            <a:r>
              <a:rPr lang="en-US" sz="3041">
                <a:solidFill>
                  <a:srgbClr val="5034C4"/>
                </a:solidFill>
                <a:latin typeface="DM Sans Bold"/>
              </a:rPr>
              <a:t>The dataset comprises the following columns:</a:t>
            </a:r>
          </a:p>
          <a:p>
            <a:pPr algn="l">
              <a:lnSpc>
                <a:spcPts val="3650"/>
              </a:lnSpc>
            </a:pPr>
            <a:r>
              <a:rPr lang="en-US" sz="3041">
                <a:solidFill>
                  <a:srgbClr val="5034C4"/>
                </a:solidFill>
                <a:sym typeface="DM Sans Bold"/>
              </a:rPr>
              <a:t></a:t>
            </a:r>
          </a:p>
          <a:p>
            <a:pPr algn="l">
              <a:lnSpc>
                <a:spcPts val="3650"/>
              </a:lnSpc>
            </a:pPr>
            <a:r>
              <a:rPr lang="en-US" sz="3041">
                <a:solidFill>
                  <a:srgbClr val="5034C4"/>
                </a:solidFill>
                <a:latin typeface="DM Sans"/>
              </a:rPr>
              <a:t>-</a:t>
            </a:r>
            <a:r>
              <a:rPr lang="en-US" sz="3041">
                <a:solidFill>
                  <a:srgbClr val="5034C4"/>
                </a:solidFill>
                <a:latin typeface="DM Sans Bold"/>
              </a:rPr>
              <a:t>market: The market or commodity under consideration.</a:t>
            </a:r>
          </a:p>
          <a:p>
            <a:pPr algn="l">
              <a:lnSpc>
                <a:spcPts val="3650"/>
              </a:lnSpc>
            </a:pPr>
            <a:r>
              <a:rPr lang="en-US" sz="3041">
                <a:solidFill>
                  <a:srgbClr val="5034C4"/>
                </a:solidFill>
                <a:latin typeface="DM Sans"/>
              </a:rPr>
              <a:t>-</a:t>
            </a:r>
            <a:r>
              <a:rPr lang="en-US" sz="3041">
                <a:solidFill>
                  <a:srgbClr val="5034C4"/>
                </a:solidFill>
                <a:latin typeface="DM Sans Bold"/>
              </a:rPr>
              <a:t>month: The month for which the data is recorded.</a:t>
            </a:r>
          </a:p>
          <a:p>
            <a:pPr algn="l">
              <a:lnSpc>
                <a:spcPts val="3650"/>
              </a:lnSpc>
            </a:pPr>
            <a:r>
              <a:rPr lang="en-US" sz="3041">
                <a:solidFill>
                  <a:srgbClr val="5034C4"/>
                </a:solidFill>
                <a:latin typeface="DM Sans"/>
              </a:rPr>
              <a:t>-</a:t>
            </a:r>
            <a:r>
              <a:rPr lang="en-US" sz="3041">
                <a:solidFill>
                  <a:srgbClr val="5034C4"/>
                </a:solidFill>
                <a:latin typeface="DM Sans Bold"/>
              </a:rPr>
              <a:t>year: The year corresponding to the recorded data.</a:t>
            </a:r>
          </a:p>
          <a:p>
            <a:pPr algn="l">
              <a:lnSpc>
                <a:spcPts val="3650"/>
              </a:lnSpc>
            </a:pPr>
            <a:r>
              <a:rPr lang="en-US" sz="3041">
                <a:solidFill>
                  <a:srgbClr val="5034C4"/>
                </a:solidFill>
                <a:latin typeface="DM Sans"/>
              </a:rPr>
              <a:t>-</a:t>
            </a:r>
            <a:r>
              <a:rPr lang="en-US" sz="3041">
                <a:solidFill>
                  <a:srgbClr val="5034C4"/>
                </a:solidFill>
                <a:latin typeface="DM Sans Bold"/>
              </a:rPr>
              <a:t>quantity: The quantity of the commodity traded or available.</a:t>
            </a:r>
          </a:p>
          <a:p>
            <a:pPr algn="l">
              <a:lnSpc>
                <a:spcPts val="3650"/>
              </a:lnSpc>
            </a:pPr>
            <a:r>
              <a:rPr lang="en-US" sz="3041">
                <a:solidFill>
                  <a:srgbClr val="5034C4"/>
                </a:solidFill>
                <a:latin typeface="DM Sans"/>
              </a:rPr>
              <a:t>-</a:t>
            </a:r>
            <a:r>
              <a:rPr lang="en-US" sz="3041">
                <a:solidFill>
                  <a:srgbClr val="5034C4"/>
                </a:solidFill>
                <a:latin typeface="DM Sans Bold"/>
              </a:rPr>
              <a:t>priceMin: The minimum price of the commodity during the month.</a:t>
            </a:r>
          </a:p>
          <a:p>
            <a:pPr algn="l">
              <a:lnSpc>
                <a:spcPts val="3650"/>
              </a:lnSpc>
            </a:pPr>
            <a:r>
              <a:rPr lang="en-US" sz="3041">
                <a:solidFill>
                  <a:srgbClr val="5034C4"/>
                </a:solidFill>
                <a:latin typeface="DM Sans"/>
              </a:rPr>
              <a:t>-</a:t>
            </a:r>
            <a:r>
              <a:rPr lang="en-US" sz="3041">
                <a:solidFill>
                  <a:srgbClr val="5034C4"/>
                </a:solidFill>
                <a:latin typeface="DM Sans Bold"/>
              </a:rPr>
              <a:t>priceMax: The maximum price of the commodity during the month.</a:t>
            </a:r>
          </a:p>
          <a:p>
            <a:pPr algn="l">
              <a:lnSpc>
                <a:spcPts val="3650"/>
              </a:lnSpc>
            </a:pPr>
            <a:r>
              <a:rPr lang="en-US" sz="3041">
                <a:solidFill>
                  <a:srgbClr val="5034C4"/>
                </a:solidFill>
                <a:latin typeface="DM Sans"/>
              </a:rPr>
              <a:t>-</a:t>
            </a:r>
            <a:r>
              <a:rPr lang="en-US" sz="3041">
                <a:solidFill>
                  <a:srgbClr val="5034C4"/>
                </a:solidFill>
                <a:latin typeface="DM Sans Bold"/>
              </a:rPr>
              <a:t>priceMod: The mode or most frequently occurring price of the commodity during the month.</a:t>
            </a:r>
          </a:p>
          <a:p>
            <a:pPr algn="l">
              <a:lnSpc>
                <a:spcPts val="3650"/>
              </a:lnSpc>
            </a:pPr>
            <a:r>
              <a:rPr lang="en-US" sz="3041">
                <a:solidFill>
                  <a:srgbClr val="5034C4"/>
                </a:solidFill>
                <a:latin typeface="DM Sans"/>
              </a:rPr>
              <a:t>-</a:t>
            </a:r>
            <a:r>
              <a:rPr lang="en-US" sz="3041">
                <a:solidFill>
                  <a:srgbClr val="5034C4"/>
                </a:solidFill>
                <a:latin typeface="DM Sans Bold"/>
              </a:rPr>
              <a:t>state: The state or region where the market is located.</a:t>
            </a:r>
          </a:p>
          <a:p>
            <a:pPr algn="l">
              <a:lnSpc>
                <a:spcPts val="3650"/>
              </a:lnSpc>
            </a:pPr>
            <a:r>
              <a:rPr lang="en-US" sz="3041">
                <a:solidFill>
                  <a:srgbClr val="5034C4"/>
                </a:solidFill>
                <a:latin typeface="DM Sans"/>
              </a:rPr>
              <a:t>-</a:t>
            </a:r>
            <a:r>
              <a:rPr lang="en-US" sz="3041">
                <a:solidFill>
                  <a:srgbClr val="5034C4"/>
                </a:solidFill>
                <a:latin typeface="DM Sans Bold"/>
              </a:rPr>
              <a:t>city: The city where the market is situated.</a:t>
            </a:r>
          </a:p>
          <a:p>
            <a:pPr algn="l">
              <a:lnSpc>
                <a:spcPts val="3650"/>
              </a:lnSpc>
            </a:pPr>
            <a:r>
              <a:rPr lang="en-US" sz="3041">
                <a:solidFill>
                  <a:srgbClr val="5034C4"/>
                </a:solidFill>
                <a:latin typeface="DM Sans"/>
              </a:rPr>
              <a:t>-</a:t>
            </a:r>
            <a:r>
              <a:rPr lang="en-US" sz="3041">
                <a:solidFill>
                  <a:srgbClr val="5034C4"/>
                </a:solidFill>
                <a:latin typeface="DM Sans Bold"/>
              </a:rPr>
              <a:t>date: The specific date of the recorded data.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29078" y="2587006"/>
            <a:ext cx="12606658" cy="7315469"/>
          </a:xfrm>
          <a:custGeom>
            <a:avLst/>
            <a:gdLst/>
            <a:ahLst/>
            <a:cxnLst/>
            <a:rect r="r" b="b" t="t" l="l"/>
            <a:pathLst>
              <a:path h="7315469" w="12606658">
                <a:moveTo>
                  <a:pt x="0" y="0"/>
                </a:moveTo>
                <a:lnTo>
                  <a:pt x="12606658" y="0"/>
                </a:lnTo>
                <a:lnTo>
                  <a:pt x="12606658" y="7315470"/>
                </a:lnTo>
                <a:lnTo>
                  <a:pt x="0" y="73154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29078" y="783416"/>
            <a:ext cx="5747234" cy="232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8"/>
              </a:lnSpc>
            </a:pPr>
            <a:r>
              <a:rPr lang="en-US" sz="7665">
                <a:solidFill>
                  <a:srgbClr val="5034C4"/>
                </a:solidFill>
                <a:latin typeface="DM Sans Bold"/>
              </a:rPr>
              <a:t>Data shape</a:t>
            </a:r>
          </a:p>
          <a:p>
            <a:pPr algn="l">
              <a:lnSpc>
                <a:spcPts val="919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-242542"/>
            <a:ext cx="9263156" cy="10772084"/>
          </a:xfrm>
          <a:prstGeom prst="rect">
            <a:avLst/>
          </a:prstGeom>
          <a:solidFill>
            <a:srgbClr val="5034C4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4729163"/>
            <a:ext cx="7161969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9"/>
              </a:lnSpc>
            </a:pPr>
            <a:r>
              <a:rPr lang="en-US" sz="5575">
                <a:solidFill>
                  <a:srgbClr val="5034C4"/>
                </a:solidFill>
                <a:latin typeface="DM Sans Bold"/>
              </a:rPr>
              <a:t>Preprocessing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192581" y="4695685"/>
            <a:ext cx="7066719" cy="447675"/>
            <a:chOff x="0" y="0"/>
            <a:chExt cx="9422292" cy="59690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74646"/>
              <a:ext cx="328228" cy="328228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3EBEF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553006" y="-57150"/>
              <a:ext cx="8869286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DM Sans"/>
                </a:rPr>
                <a:t>Label encoding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192581" y="5299710"/>
            <a:ext cx="7066719" cy="535306"/>
            <a:chOff x="0" y="0"/>
            <a:chExt cx="9422292" cy="71374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74646"/>
              <a:ext cx="328228" cy="328228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3EBEF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553006" y="-57150"/>
              <a:ext cx="8869286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DM Sans"/>
                </a:rPr>
                <a:t>Standardisation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192581" y="5987415"/>
            <a:ext cx="7066719" cy="1583056"/>
            <a:chOff x="0" y="0"/>
            <a:chExt cx="9422292" cy="2110741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74646"/>
              <a:ext cx="328228" cy="328228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3EBEF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553006" y="-57150"/>
              <a:ext cx="8869286" cy="2051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DM Sans"/>
                </a:rPr>
                <a:t>Feature engineering : create new columns for forecasting with prev datas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31023" y="4392655"/>
            <a:ext cx="14928277" cy="3780718"/>
          </a:xfrm>
          <a:custGeom>
            <a:avLst/>
            <a:gdLst/>
            <a:ahLst/>
            <a:cxnLst/>
            <a:rect r="r" b="b" t="t" l="l"/>
            <a:pathLst>
              <a:path h="3780718" w="14928277">
                <a:moveTo>
                  <a:pt x="0" y="0"/>
                </a:moveTo>
                <a:lnTo>
                  <a:pt x="14928277" y="0"/>
                </a:lnTo>
                <a:lnTo>
                  <a:pt x="14928277" y="3780718"/>
                </a:lnTo>
                <a:lnTo>
                  <a:pt x="0" y="3780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31023" y="1367500"/>
            <a:ext cx="13486593" cy="115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8"/>
              </a:lnSpc>
            </a:pPr>
            <a:r>
              <a:rPr lang="en-US" sz="7665">
                <a:solidFill>
                  <a:srgbClr val="5034C4"/>
                </a:solidFill>
                <a:latin typeface="DM Sans Bold"/>
              </a:rPr>
              <a:t>Label Encoding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8244" y="4762647"/>
            <a:ext cx="12251513" cy="4495653"/>
          </a:xfrm>
          <a:custGeom>
            <a:avLst/>
            <a:gdLst/>
            <a:ahLst/>
            <a:cxnLst/>
            <a:rect r="r" b="b" t="t" l="l"/>
            <a:pathLst>
              <a:path h="4495653" w="12251513">
                <a:moveTo>
                  <a:pt x="0" y="0"/>
                </a:moveTo>
                <a:lnTo>
                  <a:pt x="12251512" y="0"/>
                </a:lnTo>
                <a:lnTo>
                  <a:pt x="12251512" y="4495653"/>
                </a:lnTo>
                <a:lnTo>
                  <a:pt x="0" y="4495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29078" y="1367500"/>
            <a:ext cx="7843310" cy="115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8"/>
              </a:lnSpc>
            </a:pPr>
            <a:r>
              <a:rPr lang="en-US" sz="7665">
                <a:solidFill>
                  <a:srgbClr val="5034C4"/>
                </a:solidFill>
                <a:latin typeface="DM Sans Bold"/>
              </a:rPr>
              <a:t>Standardisation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0821" y="1254894"/>
            <a:ext cx="16610423" cy="8673041"/>
          </a:xfrm>
          <a:custGeom>
            <a:avLst/>
            <a:gdLst/>
            <a:ahLst/>
            <a:cxnLst/>
            <a:rect r="r" b="b" t="t" l="l"/>
            <a:pathLst>
              <a:path h="8673041" w="16610423">
                <a:moveTo>
                  <a:pt x="0" y="0"/>
                </a:moveTo>
                <a:lnTo>
                  <a:pt x="16610423" y="0"/>
                </a:lnTo>
                <a:lnTo>
                  <a:pt x="16610423" y="8673041"/>
                </a:lnTo>
                <a:lnTo>
                  <a:pt x="0" y="8673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70821" y="525794"/>
            <a:ext cx="12569187" cy="502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3299">
                <a:solidFill>
                  <a:srgbClr val="5034C4"/>
                </a:solidFill>
                <a:latin typeface="DM Sans Bold"/>
              </a:rPr>
              <a:t>Create new columns with prev data for the same market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027" y="1846614"/>
            <a:ext cx="13389952" cy="8188026"/>
          </a:xfrm>
          <a:custGeom>
            <a:avLst/>
            <a:gdLst/>
            <a:ahLst/>
            <a:cxnLst/>
            <a:rect r="r" b="b" t="t" l="l"/>
            <a:pathLst>
              <a:path h="8188026" w="13389952">
                <a:moveTo>
                  <a:pt x="0" y="0"/>
                </a:moveTo>
                <a:lnTo>
                  <a:pt x="13389953" y="0"/>
                </a:lnTo>
                <a:lnTo>
                  <a:pt x="13389953" y="8188026"/>
                </a:lnTo>
                <a:lnTo>
                  <a:pt x="0" y="8188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7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5027" y="557213"/>
            <a:ext cx="1559794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>
                <a:solidFill>
                  <a:srgbClr val="5034C4"/>
                </a:solidFill>
                <a:latin typeface="DM Sans Bold"/>
              </a:rPr>
              <a:t>Model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DAGFPwd25n0</dc:identifier>
  <dcterms:modified xsi:type="dcterms:W3CDTF">2011-08-01T06:04:30Z</dcterms:modified>
  <cp:revision>1</cp:revision>
  <dc:title>Samuel MATIA</dc:title>
</cp:coreProperties>
</file>