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6" r:id="rId3"/>
    <p:sldId id="259" r:id="rId4"/>
    <p:sldId id="261" r:id="rId5"/>
    <p:sldId id="260" r:id="rId6"/>
    <p:sldId id="262" r:id="rId7"/>
    <p:sldId id="263" r:id="rId8"/>
    <p:sldId id="273" r:id="rId9"/>
    <p:sldId id="264" r:id="rId10"/>
    <p:sldId id="271" r:id="rId11"/>
    <p:sldId id="272" r:id="rId12"/>
    <p:sldId id="265" r:id="rId13"/>
    <p:sldId id="257" r:id="rId14"/>
    <p:sldId id="277" r:id="rId15"/>
    <p:sldId id="275" r:id="rId16"/>
    <p:sldId id="266" r:id="rId17"/>
    <p:sldId id="274" r:id="rId18"/>
    <p:sldId id="267" r:id="rId19"/>
    <p:sldId id="278" r:id="rId20"/>
    <p:sldId id="279" r:id="rId21"/>
    <p:sldId id="280" r:id="rId22"/>
    <p:sldId id="281" r:id="rId23"/>
    <p:sldId id="282" r:id="rId24"/>
    <p:sldId id="270"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CA7C9-2FC1-41D4-BB9F-AEBDA3BC71F0}">
          <p14:sldIdLst>
            <p14:sldId id="258"/>
            <p14:sldId id="256"/>
            <p14:sldId id="259"/>
            <p14:sldId id="261"/>
            <p14:sldId id="260"/>
            <p14:sldId id="262"/>
            <p14:sldId id="263"/>
            <p14:sldId id="273"/>
            <p14:sldId id="264"/>
            <p14:sldId id="271"/>
            <p14:sldId id="272"/>
            <p14:sldId id="265"/>
            <p14:sldId id="257"/>
            <p14:sldId id="277"/>
            <p14:sldId id="275"/>
            <p14:sldId id="266"/>
            <p14:sldId id="274"/>
            <p14:sldId id="267"/>
            <p14:sldId id="278"/>
            <p14:sldId id="279"/>
            <p14:sldId id="280"/>
            <p14:sldId id="281"/>
            <p14:sldId id="282"/>
            <p14:sldId id="27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CCCC"/>
    <a:srgbClr val="000000"/>
    <a:srgbClr val="FFFFCC"/>
    <a:srgbClr val="99CCFF"/>
    <a:srgbClr val="CC99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D0FB2-2209-4B1F-BDE1-02DCDF7CDEE0}"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D1466-5A76-4858-AFA0-31BB82479F59}" type="slidenum">
              <a:rPr lang="en-US" smtClean="0"/>
              <a:t>‹#›</a:t>
            </a:fld>
            <a:endParaRPr lang="en-US"/>
          </a:p>
        </p:txBody>
      </p:sp>
    </p:spTree>
    <p:extLst>
      <p:ext uri="{BB962C8B-B14F-4D97-AF65-F5344CB8AC3E}">
        <p14:creationId xmlns:p14="http://schemas.microsoft.com/office/powerpoint/2010/main" val="1801612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C9422-F493-48C5-93A8-27477FA5F4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2E532C0-B4B1-4D76-BED2-5F36BB229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8240213-2990-453A-95AB-CFE9C4E804BE}"/>
              </a:ext>
            </a:extLst>
          </p:cNvPr>
          <p:cNvSpPr>
            <a:spLocks noGrp="1"/>
          </p:cNvSpPr>
          <p:nvPr>
            <p:ph type="dt" sz="half" idx="10"/>
          </p:nvPr>
        </p:nvSpPr>
        <p:spPr/>
        <p:txBody>
          <a:bodyPr/>
          <a:lstStyle/>
          <a:p>
            <a:fld id="{FFEB1842-CD29-49ED-84FF-C4A3DE14F7D7}" type="datetime1">
              <a:rPr lang="en-US" smtClean="0"/>
              <a:t>5/11/2022</a:t>
            </a:fld>
            <a:endParaRPr lang="en-US"/>
          </a:p>
        </p:txBody>
      </p:sp>
      <p:sp>
        <p:nvSpPr>
          <p:cNvPr id="5" name="Footer Placeholder 4">
            <a:extLst>
              <a:ext uri="{FF2B5EF4-FFF2-40B4-BE49-F238E27FC236}">
                <a16:creationId xmlns:a16="http://schemas.microsoft.com/office/drawing/2014/main" xmlns="" id="{EE81F651-5067-4F36-87FF-52678FE63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5DDF5A-1413-4C90-B5ED-40F59CF1F30C}"/>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159105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71848-DC44-4684-B4DA-A70E288CF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17E5C26-EC0F-4CCF-BC85-C3A0D3DBE0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DE500A-8DDF-4936-94C6-A4F0A7E5947F}"/>
              </a:ext>
            </a:extLst>
          </p:cNvPr>
          <p:cNvSpPr>
            <a:spLocks noGrp="1"/>
          </p:cNvSpPr>
          <p:nvPr>
            <p:ph type="dt" sz="half" idx="10"/>
          </p:nvPr>
        </p:nvSpPr>
        <p:spPr/>
        <p:txBody>
          <a:bodyPr/>
          <a:lstStyle/>
          <a:p>
            <a:fld id="{71F90A62-80CC-42C4-86A8-29314B889CFB}" type="datetime1">
              <a:rPr lang="en-US" smtClean="0"/>
              <a:t>5/11/2022</a:t>
            </a:fld>
            <a:endParaRPr lang="en-US"/>
          </a:p>
        </p:txBody>
      </p:sp>
      <p:sp>
        <p:nvSpPr>
          <p:cNvPr id="5" name="Footer Placeholder 4">
            <a:extLst>
              <a:ext uri="{FF2B5EF4-FFF2-40B4-BE49-F238E27FC236}">
                <a16:creationId xmlns:a16="http://schemas.microsoft.com/office/drawing/2014/main" xmlns="" id="{59D90A19-8276-44CE-8DB8-D274B2B89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A3AA8A9-3180-470E-9663-5A2DB4D9FBD5}"/>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143085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2A2B48-407B-48E1-A96C-64945CF4A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7566DE-E0AA-4509-96DB-7B5BDB4E86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A1F9FB-71F0-463E-8692-2EC1AD220AFC}"/>
              </a:ext>
            </a:extLst>
          </p:cNvPr>
          <p:cNvSpPr>
            <a:spLocks noGrp="1"/>
          </p:cNvSpPr>
          <p:nvPr>
            <p:ph type="dt" sz="half" idx="10"/>
          </p:nvPr>
        </p:nvSpPr>
        <p:spPr/>
        <p:txBody>
          <a:bodyPr/>
          <a:lstStyle/>
          <a:p>
            <a:fld id="{870397DC-A8F1-4DA8-9879-C792E6E31AB7}" type="datetime1">
              <a:rPr lang="en-US" smtClean="0"/>
              <a:t>5/11/2022</a:t>
            </a:fld>
            <a:endParaRPr lang="en-US"/>
          </a:p>
        </p:txBody>
      </p:sp>
      <p:sp>
        <p:nvSpPr>
          <p:cNvPr id="5" name="Footer Placeholder 4">
            <a:extLst>
              <a:ext uri="{FF2B5EF4-FFF2-40B4-BE49-F238E27FC236}">
                <a16:creationId xmlns:a16="http://schemas.microsoft.com/office/drawing/2014/main" xmlns="" id="{1E564524-5E1D-4366-9D62-E68EE74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78BFF7-82AF-4C9A-B710-FA9D8F85A847}"/>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227859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06416-E364-4EBF-AB07-F7177EA29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485391-F617-4696-B925-9A986B6BB8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9AC30E-9108-42B0-BEF1-854E9C79C63F}"/>
              </a:ext>
            </a:extLst>
          </p:cNvPr>
          <p:cNvSpPr>
            <a:spLocks noGrp="1"/>
          </p:cNvSpPr>
          <p:nvPr>
            <p:ph type="dt" sz="half" idx="10"/>
          </p:nvPr>
        </p:nvSpPr>
        <p:spPr/>
        <p:txBody>
          <a:bodyPr/>
          <a:lstStyle/>
          <a:p>
            <a:fld id="{0B3C1A93-BB74-415E-B9D6-2CC521BE97BE}" type="datetime1">
              <a:rPr lang="en-US" smtClean="0"/>
              <a:t>5/11/2022</a:t>
            </a:fld>
            <a:endParaRPr lang="en-US"/>
          </a:p>
        </p:txBody>
      </p:sp>
      <p:sp>
        <p:nvSpPr>
          <p:cNvPr id="5" name="Footer Placeholder 4">
            <a:extLst>
              <a:ext uri="{FF2B5EF4-FFF2-40B4-BE49-F238E27FC236}">
                <a16:creationId xmlns:a16="http://schemas.microsoft.com/office/drawing/2014/main" xmlns="" id="{86E54060-13E0-4A76-8D87-54F02809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36BE08-2D40-4D08-A134-85ECC909688E}"/>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202627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BF9FF-E5B7-48F8-857A-603FC4DD2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145469E-1C03-4032-B7E9-79B9918CB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78C32F5-B6D0-451B-B8E3-825E53B03CB8}"/>
              </a:ext>
            </a:extLst>
          </p:cNvPr>
          <p:cNvSpPr>
            <a:spLocks noGrp="1"/>
          </p:cNvSpPr>
          <p:nvPr>
            <p:ph type="dt" sz="half" idx="10"/>
          </p:nvPr>
        </p:nvSpPr>
        <p:spPr/>
        <p:txBody>
          <a:bodyPr/>
          <a:lstStyle/>
          <a:p>
            <a:fld id="{22B03309-529C-4452-90F5-5274AB7963EC}" type="datetime1">
              <a:rPr lang="en-US" smtClean="0"/>
              <a:t>5/11/2022</a:t>
            </a:fld>
            <a:endParaRPr lang="en-US"/>
          </a:p>
        </p:txBody>
      </p:sp>
      <p:sp>
        <p:nvSpPr>
          <p:cNvPr id="5" name="Footer Placeholder 4">
            <a:extLst>
              <a:ext uri="{FF2B5EF4-FFF2-40B4-BE49-F238E27FC236}">
                <a16:creationId xmlns:a16="http://schemas.microsoft.com/office/drawing/2014/main" xmlns="" id="{DEFF2774-91D1-4CE8-8A7B-969C8A735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8A13E2-ED0A-4060-8F46-0E9A5A31674C}"/>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28304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493B2-CF46-4798-B323-CB3946362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C6319D6-D2ED-4622-B8AB-8B6C17EB4C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E08A5CC-0007-4AA3-B8F7-0E6E16D844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9AAA62-74C6-445F-9C7A-E6A22A246711}"/>
              </a:ext>
            </a:extLst>
          </p:cNvPr>
          <p:cNvSpPr>
            <a:spLocks noGrp="1"/>
          </p:cNvSpPr>
          <p:nvPr>
            <p:ph type="dt" sz="half" idx="10"/>
          </p:nvPr>
        </p:nvSpPr>
        <p:spPr/>
        <p:txBody>
          <a:bodyPr/>
          <a:lstStyle/>
          <a:p>
            <a:fld id="{FC73D975-2363-4E47-8D30-B3FBE85885DA}" type="datetime1">
              <a:rPr lang="en-US" smtClean="0"/>
              <a:t>5/11/2022</a:t>
            </a:fld>
            <a:endParaRPr lang="en-US"/>
          </a:p>
        </p:txBody>
      </p:sp>
      <p:sp>
        <p:nvSpPr>
          <p:cNvPr id="6" name="Footer Placeholder 5">
            <a:extLst>
              <a:ext uri="{FF2B5EF4-FFF2-40B4-BE49-F238E27FC236}">
                <a16:creationId xmlns:a16="http://schemas.microsoft.com/office/drawing/2014/main" xmlns="" id="{CE2495AD-D6E3-474E-B818-A75E91E95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A72F54-6C2F-4A82-A83A-1489A4B34301}"/>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21585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78B6C-01A7-4667-9CC5-A2B12A0793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C409DA0-C599-42F5-A940-5F525BCEE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43DB381-6F8A-41CF-B077-D4433AA142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DFEC023-1EEF-4FAC-A990-DD85F185E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F364915-FA2F-42A1-8013-B9770A6280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8FF48B4-235D-4413-94FB-98112DC8B9A9}"/>
              </a:ext>
            </a:extLst>
          </p:cNvPr>
          <p:cNvSpPr>
            <a:spLocks noGrp="1"/>
          </p:cNvSpPr>
          <p:nvPr>
            <p:ph type="dt" sz="half" idx="10"/>
          </p:nvPr>
        </p:nvSpPr>
        <p:spPr/>
        <p:txBody>
          <a:bodyPr/>
          <a:lstStyle/>
          <a:p>
            <a:fld id="{8F64B860-F732-4A1C-8DBC-DB68A0814973}" type="datetime1">
              <a:rPr lang="en-US" smtClean="0"/>
              <a:t>5/11/2022</a:t>
            </a:fld>
            <a:endParaRPr lang="en-US"/>
          </a:p>
        </p:txBody>
      </p:sp>
      <p:sp>
        <p:nvSpPr>
          <p:cNvPr id="8" name="Footer Placeholder 7">
            <a:extLst>
              <a:ext uri="{FF2B5EF4-FFF2-40B4-BE49-F238E27FC236}">
                <a16:creationId xmlns:a16="http://schemas.microsoft.com/office/drawing/2014/main" xmlns="" id="{2D32D14E-112E-4E75-95D1-A6E15C798C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DC1B13B-3018-4E15-B3BD-6654E40A6B34}"/>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32428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C4D77-8864-4BD1-9203-7E15E9074A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E90777B-46FB-4478-AF7D-85A9620489A1}"/>
              </a:ext>
            </a:extLst>
          </p:cNvPr>
          <p:cNvSpPr>
            <a:spLocks noGrp="1"/>
          </p:cNvSpPr>
          <p:nvPr>
            <p:ph type="dt" sz="half" idx="10"/>
          </p:nvPr>
        </p:nvSpPr>
        <p:spPr/>
        <p:txBody>
          <a:bodyPr/>
          <a:lstStyle/>
          <a:p>
            <a:fld id="{CA45B683-088E-438F-8545-EB9E8BA3407A}" type="datetime1">
              <a:rPr lang="en-US" smtClean="0"/>
              <a:t>5/11/2022</a:t>
            </a:fld>
            <a:endParaRPr lang="en-US"/>
          </a:p>
        </p:txBody>
      </p:sp>
      <p:sp>
        <p:nvSpPr>
          <p:cNvPr id="4" name="Footer Placeholder 3">
            <a:extLst>
              <a:ext uri="{FF2B5EF4-FFF2-40B4-BE49-F238E27FC236}">
                <a16:creationId xmlns:a16="http://schemas.microsoft.com/office/drawing/2014/main" xmlns="" id="{BDB36146-F83B-48A7-93BE-65BA93C118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449B7AA-A72A-4BF7-84FD-06FAB53566AA}"/>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6076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9930FA-DC24-4CE4-A127-4B6FBD3FF8E0}"/>
              </a:ext>
            </a:extLst>
          </p:cNvPr>
          <p:cNvSpPr>
            <a:spLocks noGrp="1"/>
          </p:cNvSpPr>
          <p:nvPr>
            <p:ph type="dt" sz="half" idx="10"/>
          </p:nvPr>
        </p:nvSpPr>
        <p:spPr/>
        <p:txBody>
          <a:bodyPr/>
          <a:lstStyle/>
          <a:p>
            <a:fld id="{AEE2A08C-5532-4A7B-9B5D-C32AC205D97F}" type="datetime1">
              <a:rPr lang="en-US" smtClean="0"/>
              <a:t>5/11/2022</a:t>
            </a:fld>
            <a:endParaRPr lang="en-US"/>
          </a:p>
        </p:txBody>
      </p:sp>
      <p:sp>
        <p:nvSpPr>
          <p:cNvPr id="3" name="Footer Placeholder 2">
            <a:extLst>
              <a:ext uri="{FF2B5EF4-FFF2-40B4-BE49-F238E27FC236}">
                <a16:creationId xmlns:a16="http://schemas.microsoft.com/office/drawing/2014/main" xmlns="" id="{E3AC6E0F-AA92-40C5-B7E3-FD0159FAB7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544284F-8487-4326-93DE-3991E118BFA3}"/>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1775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9E4F7-A1CE-4115-ABCD-8BA16EB8E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4A1133F-EB7E-47C1-8B20-0F64FB45B8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1CFFC5C-7203-47A5-9F16-A1E8D8E65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D527784-6510-410D-8AD3-5F6CBDB9816C}"/>
              </a:ext>
            </a:extLst>
          </p:cNvPr>
          <p:cNvSpPr>
            <a:spLocks noGrp="1"/>
          </p:cNvSpPr>
          <p:nvPr>
            <p:ph type="dt" sz="half" idx="10"/>
          </p:nvPr>
        </p:nvSpPr>
        <p:spPr/>
        <p:txBody>
          <a:bodyPr/>
          <a:lstStyle/>
          <a:p>
            <a:fld id="{B3769E32-A5D1-4DDA-8869-20DA0F91BC71}" type="datetime1">
              <a:rPr lang="en-US" smtClean="0"/>
              <a:t>5/11/2022</a:t>
            </a:fld>
            <a:endParaRPr lang="en-US"/>
          </a:p>
        </p:txBody>
      </p:sp>
      <p:sp>
        <p:nvSpPr>
          <p:cNvPr id="6" name="Footer Placeholder 5">
            <a:extLst>
              <a:ext uri="{FF2B5EF4-FFF2-40B4-BE49-F238E27FC236}">
                <a16:creationId xmlns:a16="http://schemas.microsoft.com/office/drawing/2014/main" xmlns="" id="{A60C67F8-D860-4D18-97D7-7641183F2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427FE4-122D-4F25-ABFC-821E5185BCBF}"/>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62881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B121B-4794-4229-8571-E8AD061E3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4741DF-3C6E-4CED-92B7-174E69344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979E0BA-6BA9-4632-AF0B-A2B48BC41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E77C18C-9107-47D5-8155-CDF75FF0DFAF}"/>
              </a:ext>
            </a:extLst>
          </p:cNvPr>
          <p:cNvSpPr>
            <a:spLocks noGrp="1"/>
          </p:cNvSpPr>
          <p:nvPr>
            <p:ph type="dt" sz="half" idx="10"/>
          </p:nvPr>
        </p:nvSpPr>
        <p:spPr/>
        <p:txBody>
          <a:bodyPr/>
          <a:lstStyle/>
          <a:p>
            <a:fld id="{EB712174-0B3D-4D3D-B5AF-86DDB362BDAE}" type="datetime1">
              <a:rPr lang="en-US" smtClean="0"/>
              <a:t>5/11/2022</a:t>
            </a:fld>
            <a:endParaRPr lang="en-US"/>
          </a:p>
        </p:txBody>
      </p:sp>
      <p:sp>
        <p:nvSpPr>
          <p:cNvPr id="6" name="Footer Placeholder 5">
            <a:extLst>
              <a:ext uri="{FF2B5EF4-FFF2-40B4-BE49-F238E27FC236}">
                <a16:creationId xmlns:a16="http://schemas.microsoft.com/office/drawing/2014/main" xmlns="" id="{B10FE243-3A05-4CFC-A3C9-B69CE7808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B01317-A69F-4659-A233-36CC4A6360B3}"/>
              </a:ext>
            </a:extLst>
          </p:cNvPr>
          <p:cNvSpPr>
            <a:spLocks noGrp="1"/>
          </p:cNvSpPr>
          <p:nvPr>
            <p:ph type="sldNum" sz="quarter" idx="12"/>
          </p:nvPr>
        </p:nvSpPr>
        <p:spPr/>
        <p:txBody>
          <a:bodyPr/>
          <a:lstStyle/>
          <a:p>
            <a:fld id="{2A9D0B51-1854-46C7-A572-8D55311C31C2}" type="slidenum">
              <a:rPr lang="en-US" smtClean="0"/>
              <a:t>‹#›</a:t>
            </a:fld>
            <a:endParaRPr lang="en-US"/>
          </a:p>
        </p:txBody>
      </p:sp>
    </p:spTree>
    <p:extLst>
      <p:ext uri="{BB962C8B-B14F-4D97-AF65-F5344CB8AC3E}">
        <p14:creationId xmlns:p14="http://schemas.microsoft.com/office/powerpoint/2010/main" val="6738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BB3C399-3DCC-419C-9A9E-FFCA66A96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E14A40C-C0C4-44F7-B947-119BF246C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905103-A480-490B-B844-E2E425787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9CC40-F5A3-40D0-A268-26DC580D45FB}" type="datetime1">
              <a:rPr lang="en-US" smtClean="0"/>
              <a:t>5/11/2022</a:t>
            </a:fld>
            <a:endParaRPr lang="en-US"/>
          </a:p>
        </p:txBody>
      </p:sp>
      <p:sp>
        <p:nvSpPr>
          <p:cNvPr id="5" name="Footer Placeholder 4">
            <a:extLst>
              <a:ext uri="{FF2B5EF4-FFF2-40B4-BE49-F238E27FC236}">
                <a16:creationId xmlns:a16="http://schemas.microsoft.com/office/drawing/2014/main" xmlns="" id="{38E81C1F-A058-4219-97EC-EC8A5DE64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2F3B0F5-2869-42FA-8FD5-9DB550B5D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D0B51-1854-46C7-A572-8D55311C31C2}" type="slidenum">
              <a:rPr lang="en-US" smtClean="0"/>
              <a:t>‹#›</a:t>
            </a:fld>
            <a:endParaRPr lang="en-US"/>
          </a:p>
        </p:txBody>
      </p:sp>
    </p:spTree>
    <p:extLst>
      <p:ext uri="{BB962C8B-B14F-4D97-AF65-F5344CB8AC3E}">
        <p14:creationId xmlns:p14="http://schemas.microsoft.com/office/powerpoint/2010/main" val="170154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2">
                <a:lumMod val="40000"/>
                <a:lumOff val="60000"/>
              </a:schemeClr>
            </a:gs>
            <a:gs pos="45733">
              <a:schemeClr val="bg1">
                <a:lumMod val="95000"/>
              </a:schemeClr>
            </a:gs>
            <a:gs pos="83000">
              <a:srgbClr val="FFFFCC"/>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10AA7F-72AB-4F57-B9D9-56DA64579811}"/>
              </a:ext>
            </a:extLst>
          </p:cNvPr>
          <p:cNvSpPr txBox="1"/>
          <p:nvPr/>
        </p:nvSpPr>
        <p:spPr>
          <a:xfrm>
            <a:off x="2885091" y="362607"/>
            <a:ext cx="7252137" cy="707886"/>
          </a:xfrm>
          <a:prstGeom prst="rect">
            <a:avLst/>
          </a:prstGeom>
          <a:noFill/>
        </p:spPr>
        <p:txBody>
          <a:bodyPr wrap="square" rtlCol="0">
            <a:spAutoFit/>
          </a:bodyPr>
          <a:lstStyle/>
          <a:p>
            <a:r>
              <a:rPr lang="en-US" sz="4000" b="1" dirty="0" err="1">
                <a:solidFill>
                  <a:schemeClr val="accent1">
                    <a:lumMod val="50000"/>
                  </a:schemeClr>
                </a:solidFill>
                <a:cs typeface="Times New Roman" panose="02020603050405020304" pitchFamily="18" charset="0"/>
              </a:rPr>
              <a:t>DataBase</a:t>
            </a:r>
            <a:r>
              <a:rPr lang="en-US" sz="4000" b="1" dirty="0">
                <a:solidFill>
                  <a:schemeClr val="accent1">
                    <a:lumMod val="50000"/>
                  </a:schemeClr>
                </a:solidFill>
                <a:cs typeface="Times New Roman" panose="02020603050405020304" pitchFamily="18" charset="0"/>
              </a:rPr>
              <a:t> Project Presentation</a:t>
            </a:r>
          </a:p>
        </p:txBody>
      </p:sp>
      <p:sp>
        <p:nvSpPr>
          <p:cNvPr id="3" name="Rectangle 2">
            <a:extLst>
              <a:ext uri="{FF2B5EF4-FFF2-40B4-BE49-F238E27FC236}">
                <a16:creationId xmlns:a16="http://schemas.microsoft.com/office/drawing/2014/main" xmlns="" id="{4C0B2380-EE88-43A8-A240-12BDDEEBE269}"/>
              </a:ext>
            </a:extLst>
          </p:cNvPr>
          <p:cNvSpPr/>
          <p:nvPr/>
        </p:nvSpPr>
        <p:spPr>
          <a:xfrm>
            <a:off x="5042913" y="1211354"/>
            <a:ext cx="1648208" cy="707886"/>
          </a:xfrm>
          <a:prstGeom prst="rect">
            <a:avLst/>
          </a:prstGeom>
        </p:spPr>
        <p:txBody>
          <a:bodyPr wrap="none">
            <a:spAutoFit/>
          </a:bodyPr>
          <a:lstStyle/>
          <a:p>
            <a:r>
              <a:rPr lang="en-US" sz="4000" b="1" dirty="0">
                <a:solidFill>
                  <a:schemeClr val="accent1">
                    <a:lumMod val="50000"/>
                  </a:schemeClr>
                </a:solidFill>
                <a:cs typeface="Times New Roman" panose="02020603050405020304" pitchFamily="18" charset="0"/>
              </a:rPr>
              <a:t>GID-43</a:t>
            </a:r>
          </a:p>
        </p:txBody>
      </p:sp>
      <p:sp>
        <p:nvSpPr>
          <p:cNvPr id="4" name="Rectangle 3">
            <a:extLst>
              <a:ext uri="{FF2B5EF4-FFF2-40B4-BE49-F238E27FC236}">
                <a16:creationId xmlns:a16="http://schemas.microsoft.com/office/drawing/2014/main" xmlns="" id="{539DA34B-FB69-439F-BC07-E0BAA6ECBA9F}"/>
              </a:ext>
            </a:extLst>
          </p:cNvPr>
          <p:cNvSpPr/>
          <p:nvPr/>
        </p:nvSpPr>
        <p:spPr>
          <a:xfrm>
            <a:off x="859731" y="2487010"/>
            <a:ext cx="2208169" cy="523220"/>
          </a:xfrm>
          <a:prstGeom prst="rect">
            <a:avLst/>
          </a:prstGeom>
        </p:spPr>
        <p:txBody>
          <a:bodyPr wrap="square">
            <a:spAutoFit/>
          </a:bodyPr>
          <a:lstStyle/>
          <a:p>
            <a:r>
              <a:rPr lang="en-US" sz="2800" b="1" dirty="0">
                <a:solidFill>
                  <a:schemeClr val="accent1">
                    <a:lumMod val="50000"/>
                  </a:schemeClr>
                </a:solidFill>
                <a:cs typeface="Times New Roman" panose="02020603050405020304" pitchFamily="18" charset="0"/>
              </a:rPr>
              <a:t>Presented To:</a:t>
            </a:r>
            <a:endParaRPr lang="en-US" sz="2800" dirty="0">
              <a:solidFill>
                <a:schemeClr val="accent1">
                  <a:lumMod val="50000"/>
                </a:schemeClr>
              </a:solidFill>
            </a:endParaRPr>
          </a:p>
        </p:txBody>
      </p:sp>
      <p:sp>
        <p:nvSpPr>
          <p:cNvPr id="5" name="Rectangle 4">
            <a:extLst>
              <a:ext uri="{FF2B5EF4-FFF2-40B4-BE49-F238E27FC236}">
                <a16:creationId xmlns:a16="http://schemas.microsoft.com/office/drawing/2014/main" xmlns="" id="{27641F98-7148-4188-8ADD-6A25A6468331}"/>
              </a:ext>
            </a:extLst>
          </p:cNvPr>
          <p:cNvSpPr/>
          <p:nvPr/>
        </p:nvSpPr>
        <p:spPr>
          <a:xfrm>
            <a:off x="3602840" y="3190201"/>
            <a:ext cx="2880147" cy="523220"/>
          </a:xfrm>
          <a:prstGeom prst="rect">
            <a:avLst/>
          </a:prstGeom>
        </p:spPr>
        <p:txBody>
          <a:bodyPr wrap="none">
            <a:spAutoFit/>
          </a:bodyPr>
          <a:lstStyle/>
          <a:p>
            <a:r>
              <a:rPr lang="en-US" sz="2800" dirty="0">
                <a:solidFill>
                  <a:schemeClr val="accent1">
                    <a:lumMod val="50000"/>
                  </a:schemeClr>
                </a:solidFill>
                <a:cs typeface="Times New Roman" panose="02020603050405020304" pitchFamily="18" charset="0"/>
              </a:rPr>
              <a:t>Mr. </a:t>
            </a:r>
            <a:r>
              <a:rPr lang="en-US" sz="2800" dirty="0" err="1">
                <a:solidFill>
                  <a:schemeClr val="accent1">
                    <a:lumMod val="50000"/>
                  </a:schemeClr>
                </a:solidFill>
                <a:cs typeface="Times New Roman" panose="02020603050405020304" pitchFamily="18" charset="0"/>
              </a:rPr>
              <a:t>Nazeef</a:t>
            </a:r>
            <a:r>
              <a:rPr lang="en-US" sz="2800" dirty="0">
                <a:solidFill>
                  <a:schemeClr val="accent1">
                    <a:lumMod val="50000"/>
                  </a:schemeClr>
                </a:solidFill>
                <a:cs typeface="Times New Roman" panose="02020603050405020304" pitchFamily="18" charset="0"/>
              </a:rPr>
              <a:t> Ul </a:t>
            </a:r>
            <a:r>
              <a:rPr lang="en-US" sz="2800" dirty="0" err="1">
                <a:solidFill>
                  <a:schemeClr val="accent1">
                    <a:lumMod val="50000"/>
                  </a:schemeClr>
                </a:solidFill>
                <a:cs typeface="Times New Roman" panose="02020603050405020304" pitchFamily="18" charset="0"/>
              </a:rPr>
              <a:t>Haq</a:t>
            </a:r>
            <a:endParaRPr lang="en-US" sz="2800" dirty="0">
              <a:solidFill>
                <a:schemeClr val="accent1">
                  <a:lumMod val="50000"/>
                </a:schemeClr>
              </a:solidFill>
            </a:endParaRPr>
          </a:p>
        </p:txBody>
      </p:sp>
      <p:sp>
        <p:nvSpPr>
          <p:cNvPr id="6" name="Rectangle 5">
            <a:extLst>
              <a:ext uri="{FF2B5EF4-FFF2-40B4-BE49-F238E27FC236}">
                <a16:creationId xmlns:a16="http://schemas.microsoft.com/office/drawing/2014/main" xmlns="" id="{114E7F10-6592-40E0-9A5F-3F90F93982C6}"/>
              </a:ext>
            </a:extLst>
          </p:cNvPr>
          <p:cNvSpPr/>
          <p:nvPr/>
        </p:nvSpPr>
        <p:spPr>
          <a:xfrm>
            <a:off x="859730" y="4037088"/>
            <a:ext cx="2523550" cy="523220"/>
          </a:xfrm>
          <a:prstGeom prst="rect">
            <a:avLst/>
          </a:prstGeom>
        </p:spPr>
        <p:txBody>
          <a:bodyPr wrap="square">
            <a:spAutoFit/>
          </a:bodyPr>
          <a:lstStyle/>
          <a:p>
            <a:r>
              <a:rPr lang="en-US" sz="2800" b="1" dirty="0">
                <a:solidFill>
                  <a:schemeClr val="accent1">
                    <a:lumMod val="50000"/>
                  </a:schemeClr>
                </a:solidFill>
                <a:cs typeface="Times New Roman" panose="02020603050405020304" pitchFamily="18" charset="0"/>
              </a:rPr>
              <a:t>Presented By:</a:t>
            </a:r>
            <a:endParaRPr lang="en-US" sz="2800" dirty="0">
              <a:solidFill>
                <a:schemeClr val="accent1">
                  <a:lumMod val="50000"/>
                </a:schemeClr>
              </a:solidFill>
            </a:endParaRPr>
          </a:p>
        </p:txBody>
      </p:sp>
      <p:sp>
        <p:nvSpPr>
          <p:cNvPr id="7" name="Rectangle 6">
            <a:extLst>
              <a:ext uri="{FF2B5EF4-FFF2-40B4-BE49-F238E27FC236}">
                <a16:creationId xmlns:a16="http://schemas.microsoft.com/office/drawing/2014/main" xmlns="" id="{182EEC47-C422-49F5-AB0C-BD0A191540FB}"/>
              </a:ext>
            </a:extLst>
          </p:cNvPr>
          <p:cNvSpPr/>
          <p:nvPr/>
        </p:nvSpPr>
        <p:spPr>
          <a:xfrm>
            <a:off x="2843088" y="4698141"/>
            <a:ext cx="6505824" cy="954107"/>
          </a:xfrm>
          <a:prstGeom prst="rect">
            <a:avLst/>
          </a:prstGeom>
        </p:spPr>
        <p:txBody>
          <a:bodyPr wrap="square">
            <a:spAutoFit/>
          </a:bodyPr>
          <a:lstStyle/>
          <a:p>
            <a:r>
              <a:rPr lang="en-US" sz="2800" dirty="0">
                <a:solidFill>
                  <a:schemeClr val="accent1">
                    <a:lumMod val="50000"/>
                  </a:schemeClr>
                </a:solidFill>
                <a:cs typeface="Times New Roman" panose="02020603050405020304" pitchFamily="18" charset="0"/>
              </a:rPr>
              <a:t>Samawia Ijaz                   2020-CS-124</a:t>
            </a:r>
            <a:endParaRPr lang="en-US" sz="2800" dirty="0">
              <a:solidFill>
                <a:schemeClr val="accent1">
                  <a:lumMod val="50000"/>
                </a:schemeClr>
              </a:solidFill>
            </a:endParaRPr>
          </a:p>
          <a:p>
            <a:endParaRPr lang="en-US" sz="2800" dirty="0">
              <a:solidFill>
                <a:schemeClr val="accent1">
                  <a:lumMod val="50000"/>
                </a:schemeClr>
              </a:solidFill>
            </a:endParaRPr>
          </a:p>
        </p:txBody>
      </p:sp>
      <p:sp>
        <p:nvSpPr>
          <p:cNvPr id="9" name="Rectangle 8">
            <a:extLst>
              <a:ext uri="{FF2B5EF4-FFF2-40B4-BE49-F238E27FC236}">
                <a16:creationId xmlns:a16="http://schemas.microsoft.com/office/drawing/2014/main" xmlns="" id="{6FC45B63-9AE8-4F77-9FC4-4822416A448B}"/>
              </a:ext>
            </a:extLst>
          </p:cNvPr>
          <p:cNvSpPr/>
          <p:nvPr/>
        </p:nvSpPr>
        <p:spPr>
          <a:xfrm>
            <a:off x="2843088" y="5325556"/>
            <a:ext cx="5543289" cy="523220"/>
          </a:xfrm>
          <a:prstGeom prst="rect">
            <a:avLst/>
          </a:prstGeom>
        </p:spPr>
        <p:txBody>
          <a:bodyPr wrap="square">
            <a:spAutoFit/>
          </a:bodyPr>
          <a:lstStyle/>
          <a:p>
            <a:r>
              <a:rPr lang="en-US" sz="2800" dirty="0">
                <a:solidFill>
                  <a:schemeClr val="accent1">
                    <a:lumMod val="50000"/>
                  </a:schemeClr>
                </a:solidFill>
                <a:cs typeface="Times New Roman" panose="02020603050405020304" pitchFamily="18" charset="0"/>
              </a:rPr>
              <a:t>Wasfa Nasir                     2020-CS-145</a:t>
            </a:r>
            <a:endParaRPr lang="en-US" sz="2800" dirty="0">
              <a:solidFill>
                <a:schemeClr val="accent1">
                  <a:lumMod val="50000"/>
                </a:schemeClr>
              </a:solidFill>
            </a:endParaRPr>
          </a:p>
        </p:txBody>
      </p:sp>
      <p:sp>
        <p:nvSpPr>
          <p:cNvPr id="10" name="Rectangle 9">
            <a:extLst>
              <a:ext uri="{FF2B5EF4-FFF2-40B4-BE49-F238E27FC236}">
                <a16:creationId xmlns:a16="http://schemas.microsoft.com/office/drawing/2014/main" xmlns="" id="{84393937-DACB-4ABB-A609-BC854A32ED65}"/>
              </a:ext>
            </a:extLst>
          </p:cNvPr>
          <p:cNvSpPr/>
          <p:nvPr/>
        </p:nvSpPr>
        <p:spPr>
          <a:xfrm>
            <a:off x="2843088" y="5944381"/>
            <a:ext cx="5461537" cy="523220"/>
          </a:xfrm>
          <a:prstGeom prst="rect">
            <a:avLst/>
          </a:prstGeom>
        </p:spPr>
        <p:txBody>
          <a:bodyPr wrap="square">
            <a:spAutoFit/>
          </a:bodyPr>
          <a:lstStyle/>
          <a:p>
            <a:r>
              <a:rPr lang="en-US" sz="2800" dirty="0">
                <a:solidFill>
                  <a:schemeClr val="accent1">
                    <a:lumMod val="50000"/>
                  </a:schemeClr>
                </a:solidFill>
                <a:cs typeface="Times New Roman" panose="02020603050405020304" pitchFamily="18" charset="0"/>
              </a:rPr>
              <a:t>Aiemen Altaf                   2020-CS-148</a:t>
            </a:r>
            <a:endParaRPr lang="en-US" sz="2800" dirty="0">
              <a:solidFill>
                <a:schemeClr val="accent1">
                  <a:lumMod val="50000"/>
                </a:schemeClr>
              </a:solidFill>
            </a:endParaRPr>
          </a:p>
        </p:txBody>
      </p:sp>
      <p:pic>
        <p:nvPicPr>
          <p:cNvPr id="15" name="Picture 14">
            <a:extLst>
              <a:ext uri="{FF2B5EF4-FFF2-40B4-BE49-F238E27FC236}">
                <a16:creationId xmlns:a16="http://schemas.microsoft.com/office/drawing/2014/main" xmlns="" id="{7B59C403-BB3C-4DF9-8790-D4D5A3C6A7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3816" y="390399"/>
            <a:ext cx="921275" cy="707886"/>
          </a:xfrm>
          <a:prstGeom prst="rect">
            <a:avLst/>
          </a:prstGeom>
        </p:spPr>
      </p:pic>
      <p:sp>
        <p:nvSpPr>
          <p:cNvPr id="18" name="Slide Number Placeholder 17">
            <a:extLst>
              <a:ext uri="{FF2B5EF4-FFF2-40B4-BE49-F238E27FC236}">
                <a16:creationId xmlns:a16="http://schemas.microsoft.com/office/drawing/2014/main" xmlns="" id="{5CF89897-B847-40E8-BCA2-64B553ABB9CE}"/>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a:t>
            </a:fld>
            <a:endParaRPr lang="en-US" sz="2000" b="1" dirty="0">
              <a:solidFill>
                <a:schemeClr val="tx1">
                  <a:lumMod val="95000"/>
                  <a:lumOff val="5000"/>
                </a:schemeClr>
              </a:solidFill>
            </a:endParaRPr>
          </a:p>
        </p:txBody>
      </p:sp>
      <p:cxnSp>
        <p:nvCxnSpPr>
          <p:cNvPr id="12" name="Straight Connector 11">
            <a:extLst>
              <a:ext uri="{FF2B5EF4-FFF2-40B4-BE49-F238E27FC236}">
                <a16:creationId xmlns:a16="http://schemas.microsoft.com/office/drawing/2014/main" xmlns="" id="{AF7E9E0F-D806-444E-81C6-BDFB6838075F}"/>
              </a:ext>
            </a:extLst>
          </p:cNvPr>
          <p:cNvCxnSpPr>
            <a:cxnSpLocks/>
          </p:cNvCxnSpPr>
          <p:nvPr/>
        </p:nvCxnSpPr>
        <p:spPr>
          <a:xfrm>
            <a:off x="859730" y="2487010"/>
            <a:ext cx="0" cy="52322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2DBEF82-8572-4052-BBF6-141E28008D32}"/>
              </a:ext>
            </a:extLst>
          </p:cNvPr>
          <p:cNvCxnSpPr>
            <a:cxnSpLocks/>
          </p:cNvCxnSpPr>
          <p:nvPr/>
        </p:nvCxnSpPr>
        <p:spPr>
          <a:xfrm>
            <a:off x="3067900" y="2487010"/>
            <a:ext cx="0" cy="52322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9363CDA-BD24-4CB9-A34F-C62F9AD44733}"/>
              </a:ext>
            </a:extLst>
          </p:cNvPr>
          <p:cNvCxnSpPr>
            <a:cxnSpLocks/>
          </p:cNvCxnSpPr>
          <p:nvPr/>
        </p:nvCxnSpPr>
        <p:spPr>
          <a:xfrm>
            <a:off x="859730" y="2487010"/>
            <a:ext cx="2208170"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0324F13-E72C-4813-BE66-D0267491F02E}"/>
              </a:ext>
            </a:extLst>
          </p:cNvPr>
          <p:cNvCxnSpPr>
            <a:cxnSpLocks/>
          </p:cNvCxnSpPr>
          <p:nvPr/>
        </p:nvCxnSpPr>
        <p:spPr>
          <a:xfrm>
            <a:off x="859730" y="3015500"/>
            <a:ext cx="2208170"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9FE6E87F-5EEE-484F-869D-5C4709E54F12}"/>
              </a:ext>
            </a:extLst>
          </p:cNvPr>
          <p:cNvCxnSpPr>
            <a:cxnSpLocks/>
          </p:cNvCxnSpPr>
          <p:nvPr/>
        </p:nvCxnSpPr>
        <p:spPr>
          <a:xfrm>
            <a:off x="859730" y="4037088"/>
            <a:ext cx="0" cy="52322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EDCBD2-6144-4C0E-8561-9832EDE03AD7}"/>
              </a:ext>
            </a:extLst>
          </p:cNvPr>
          <p:cNvCxnSpPr>
            <a:cxnSpLocks/>
          </p:cNvCxnSpPr>
          <p:nvPr/>
        </p:nvCxnSpPr>
        <p:spPr>
          <a:xfrm>
            <a:off x="3067900" y="4037088"/>
            <a:ext cx="0" cy="52322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9A46F919-F88B-4FD7-8E2D-CA5B7BE44972}"/>
              </a:ext>
            </a:extLst>
          </p:cNvPr>
          <p:cNvCxnSpPr>
            <a:cxnSpLocks/>
          </p:cNvCxnSpPr>
          <p:nvPr/>
        </p:nvCxnSpPr>
        <p:spPr>
          <a:xfrm>
            <a:off x="859730" y="4037088"/>
            <a:ext cx="2208170"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EE9E58C5-B0FD-40FF-8F46-9C8578C543E4}"/>
              </a:ext>
            </a:extLst>
          </p:cNvPr>
          <p:cNvCxnSpPr>
            <a:cxnSpLocks/>
          </p:cNvCxnSpPr>
          <p:nvPr/>
        </p:nvCxnSpPr>
        <p:spPr>
          <a:xfrm>
            <a:off x="849966" y="4560308"/>
            <a:ext cx="2208170"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522200"/>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10</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26720" y="296011"/>
            <a:ext cx="6766560" cy="707886"/>
          </a:xfrm>
          <a:prstGeom prst="rect">
            <a:avLst/>
          </a:prstGeom>
          <a:noFill/>
        </p:spPr>
        <p:txBody>
          <a:bodyPr wrap="square" rtlCol="0">
            <a:spAutoFit/>
          </a:bodyPr>
          <a:lstStyle/>
          <a:p>
            <a:r>
              <a:rPr lang="en-US" sz="4000" b="1" dirty="0">
                <a:solidFill>
                  <a:schemeClr val="accent1">
                    <a:lumMod val="50000"/>
                  </a:schemeClr>
                </a:solidFill>
              </a:rPr>
              <a:t>ER Diagram:</a:t>
            </a:r>
          </a:p>
        </p:txBody>
      </p:sp>
      <p:pic>
        <p:nvPicPr>
          <p:cNvPr id="8" name="Picture 7">
            <a:extLst>
              <a:ext uri="{FF2B5EF4-FFF2-40B4-BE49-F238E27FC236}">
                <a16:creationId xmlns:a16="http://schemas.microsoft.com/office/drawing/2014/main" xmlns="" id="{07B50E4A-DC8E-4BA9-9B6A-66B5CA01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3897"/>
            <a:ext cx="10515599" cy="53524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44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11</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228600" y="250291"/>
            <a:ext cx="6766560" cy="707886"/>
          </a:xfrm>
          <a:prstGeom prst="rect">
            <a:avLst/>
          </a:prstGeom>
          <a:noFill/>
        </p:spPr>
        <p:txBody>
          <a:bodyPr wrap="square" rtlCol="0">
            <a:spAutoFit/>
          </a:bodyPr>
          <a:lstStyle/>
          <a:p>
            <a:r>
              <a:rPr lang="en-US" sz="4000" b="1" dirty="0" err="1">
                <a:solidFill>
                  <a:schemeClr val="accent1">
                    <a:lumMod val="50000"/>
                  </a:schemeClr>
                </a:solidFill>
              </a:rPr>
              <a:t>DataBase</a:t>
            </a:r>
            <a:r>
              <a:rPr lang="en-US" sz="4000" b="1" dirty="0">
                <a:solidFill>
                  <a:schemeClr val="accent1">
                    <a:lumMod val="50000"/>
                  </a:schemeClr>
                </a:solidFill>
              </a:rPr>
              <a:t> Design:</a:t>
            </a:r>
          </a:p>
        </p:txBody>
      </p:sp>
      <p:pic>
        <p:nvPicPr>
          <p:cNvPr id="5" name="Picture 4">
            <a:extLst>
              <a:ext uri="{FF2B5EF4-FFF2-40B4-BE49-F238E27FC236}">
                <a16:creationId xmlns:a16="http://schemas.microsoft.com/office/drawing/2014/main" xmlns="" id="{710EF489-B70E-4841-922E-0DDE558EC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58177"/>
            <a:ext cx="10820400" cy="5324475"/>
          </a:xfrm>
          <a:prstGeom prst="rect">
            <a:avLst/>
          </a:prstGeom>
          <a:ln>
            <a:noFill/>
          </a:ln>
          <a:effectLst>
            <a:softEdge rad="112500"/>
          </a:effectLst>
        </p:spPr>
      </p:pic>
    </p:spTree>
    <p:extLst>
      <p:ext uri="{BB962C8B-B14F-4D97-AF65-F5344CB8AC3E}">
        <p14:creationId xmlns:p14="http://schemas.microsoft.com/office/powerpoint/2010/main" val="1539557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12</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646531"/>
            <a:ext cx="6766560" cy="707886"/>
          </a:xfrm>
          <a:prstGeom prst="rect">
            <a:avLst/>
          </a:prstGeom>
          <a:noFill/>
        </p:spPr>
        <p:txBody>
          <a:bodyPr wrap="square" rtlCol="0">
            <a:spAutoFit/>
          </a:bodyPr>
          <a:lstStyle/>
          <a:p>
            <a:r>
              <a:rPr lang="en-US" sz="4000" b="1" dirty="0">
                <a:solidFill>
                  <a:schemeClr val="accent1">
                    <a:lumMod val="50000"/>
                  </a:schemeClr>
                </a:solidFill>
              </a:rPr>
              <a:t>Implementation:</a:t>
            </a:r>
          </a:p>
        </p:txBody>
      </p:sp>
      <p:sp>
        <p:nvSpPr>
          <p:cNvPr id="5" name="Speech Bubble: Rectangle with Corners Rounded 4">
            <a:extLst>
              <a:ext uri="{FF2B5EF4-FFF2-40B4-BE49-F238E27FC236}">
                <a16:creationId xmlns:a16="http://schemas.microsoft.com/office/drawing/2014/main" xmlns="" id="{3424ECEC-6BFB-4577-9D72-CB081C359620}"/>
              </a:ext>
            </a:extLst>
          </p:cNvPr>
          <p:cNvSpPr/>
          <p:nvPr/>
        </p:nvSpPr>
        <p:spPr>
          <a:xfrm>
            <a:off x="3962400" y="2331720"/>
            <a:ext cx="3672840" cy="2072640"/>
          </a:xfrm>
          <a:prstGeom prst="wedgeRoundRectCallout">
            <a:avLst/>
          </a:prstGeom>
          <a:solidFill>
            <a:schemeClr val="accent2">
              <a:lumMod val="20000"/>
              <a:lumOff val="80000"/>
            </a:schemeClr>
          </a:solidFill>
          <a:effectLst>
            <a:innerShdw>
              <a:prstClr val="black">
                <a:alpha val="54000"/>
              </a:prstClr>
            </a:innerShdw>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rPr>
              <a:t>Implemented Features</a:t>
            </a:r>
          </a:p>
        </p:txBody>
      </p:sp>
    </p:spTree>
    <p:extLst>
      <p:ext uri="{BB962C8B-B14F-4D97-AF65-F5344CB8AC3E}">
        <p14:creationId xmlns:p14="http://schemas.microsoft.com/office/powerpoint/2010/main" val="363670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FEF6F4FB-9474-476D-9298-6E3C8F46D01C}"/>
              </a:ext>
            </a:extLst>
          </p:cNvPr>
          <p:cNvSpPr/>
          <p:nvPr/>
        </p:nvSpPr>
        <p:spPr>
          <a:xfrm>
            <a:off x="256032" y="573024"/>
            <a:ext cx="11740896" cy="707136"/>
          </a:xfrm>
          <a:prstGeom prst="roundRect">
            <a:avLst>
              <a:gd name="adj" fmla="val 29524"/>
            </a:avLst>
          </a:prstGeom>
          <a:solidFill>
            <a:schemeClr val="bg1"/>
          </a:solidFill>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xmlns="" id="{4EDF8799-FD72-4BD6-8E36-7A82593D0950}"/>
              </a:ext>
            </a:extLst>
          </p:cNvPr>
          <p:cNvSpPr/>
          <p:nvPr/>
        </p:nvSpPr>
        <p:spPr>
          <a:xfrm>
            <a:off x="463296" y="804672"/>
            <a:ext cx="11314176" cy="262128"/>
          </a:xfrm>
          <a:prstGeom prst="roundRect">
            <a:avLst>
              <a:gd name="adj" fmla="val 50000"/>
            </a:avLst>
          </a:prstGeom>
          <a:solidFill>
            <a:schemeClr val="bg1">
              <a:lumMod val="85000"/>
            </a:schemeClr>
          </a:solidFill>
          <a:effectLst>
            <a:innerShdw blurRad="393700" dist="50800" dir="13500000">
              <a:prstClr val="black">
                <a:alpha val="7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xmlns="" id="{BE4D6455-970F-46DC-8C1D-5AE0C9C46638}"/>
              </a:ext>
            </a:extLst>
          </p:cNvPr>
          <p:cNvGrpSpPr/>
          <p:nvPr/>
        </p:nvGrpSpPr>
        <p:grpSpPr>
          <a:xfrm>
            <a:off x="256032" y="652272"/>
            <a:ext cx="2260092" cy="5992368"/>
            <a:chOff x="256032" y="652272"/>
            <a:chExt cx="2260092" cy="5992368"/>
          </a:xfrm>
        </p:grpSpPr>
        <p:sp>
          <p:nvSpPr>
            <p:cNvPr id="5" name="Oval 4">
              <a:extLst>
                <a:ext uri="{FF2B5EF4-FFF2-40B4-BE49-F238E27FC236}">
                  <a16:creationId xmlns:a16="http://schemas.microsoft.com/office/drawing/2014/main" xmlns="" id="{89A90197-CC22-41D7-8D5F-7904729FFAC2}"/>
                </a:ext>
              </a:extLst>
            </p:cNvPr>
            <p:cNvSpPr/>
            <p:nvPr/>
          </p:nvSpPr>
          <p:spPr>
            <a:xfrm>
              <a:off x="256032" y="4450080"/>
              <a:ext cx="2260092" cy="2194560"/>
            </a:xfrm>
            <a:prstGeom prst="ellipse">
              <a:avLst/>
            </a:prstGeom>
            <a:gradFill flip="none" rotWithShape="1">
              <a:gsLst>
                <a:gs pos="0">
                  <a:srgbClr val="FF9999">
                    <a:alpha val="0"/>
                  </a:srgbClr>
                </a:gs>
                <a:gs pos="100000">
                  <a:srgbClr val="FFCCCC"/>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Stock Management</a:t>
              </a:r>
            </a:p>
          </p:txBody>
        </p:sp>
        <p:sp>
          <p:nvSpPr>
            <p:cNvPr id="17" name="Oval 16">
              <a:extLst>
                <a:ext uri="{FF2B5EF4-FFF2-40B4-BE49-F238E27FC236}">
                  <a16:creationId xmlns:a16="http://schemas.microsoft.com/office/drawing/2014/main" xmlns="" id="{80F6C9F5-31DD-4934-92B8-A16A61048FD9}"/>
                </a:ext>
              </a:extLst>
            </p:cNvPr>
            <p:cNvSpPr/>
            <p:nvPr/>
          </p:nvSpPr>
          <p:spPr>
            <a:xfrm>
              <a:off x="1066613" y="652272"/>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7D248DF1-D40B-4FB8-AB92-850BB43E0E12}"/>
                </a:ext>
              </a:extLst>
            </p:cNvPr>
            <p:cNvSpPr/>
            <p:nvPr/>
          </p:nvSpPr>
          <p:spPr>
            <a:xfrm>
              <a:off x="1218442" y="804672"/>
              <a:ext cx="309372" cy="262128"/>
            </a:xfrm>
            <a:prstGeom prst="ellipse">
              <a:avLst/>
            </a:prstGeom>
            <a:solidFill>
              <a:srgbClr val="FFCCCC">
                <a:alpha val="94000"/>
              </a:srgbClr>
            </a:solidFill>
            <a:effectLst>
              <a:reflection blurRad="381000" stA="89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xmlns="" id="{900E3190-7D88-4489-B426-D479D6A69979}"/>
                </a:ext>
              </a:extLst>
            </p:cNvPr>
            <p:cNvCxnSpPr>
              <a:cxnSpLocks/>
            </p:cNvCxnSpPr>
            <p:nvPr/>
          </p:nvCxnSpPr>
          <p:spPr>
            <a:xfrm>
              <a:off x="1381891" y="1280160"/>
              <a:ext cx="0" cy="3182112"/>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68" name="Group 67">
            <a:extLst>
              <a:ext uri="{FF2B5EF4-FFF2-40B4-BE49-F238E27FC236}">
                <a16:creationId xmlns:a16="http://schemas.microsoft.com/office/drawing/2014/main" xmlns="" id="{C39565E0-FF3C-4377-A130-A3CA333147F5}"/>
              </a:ext>
            </a:extLst>
          </p:cNvPr>
          <p:cNvGrpSpPr/>
          <p:nvPr/>
        </p:nvGrpSpPr>
        <p:grpSpPr>
          <a:xfrm>
            <a:off x="2217428" y="665988"/>
            <a:ext cx="2264656" cy="4893564"/>
            <a:chOff x="2217428" y="665988"/>
            <a:chExt cx="2264656" cy="4893564"/>
          </a:xfrm>
        </p:grpSpPr>
        <p:sp>
          <p:nvSpPr>
            <p:cNvPr id="7" name="Oval 6">
              <a:extLst>
                <a:ext uri="{FF2B5EF4-FFF2-40B4-BE49-F238E27FC236}">
                  <a16:creationId xmlns:a16="http://schemas.microsoft.com/office/drawing/2014/main" xmlns="" id="{882D846F-3D50-4790-A516-2076A0E0FE6C}"/>
                </a:ext>
              </a:extLst>
            </p:cNvPr>
            <p:cNvSpPr/>
            <p:nvPr/>
          </p:nvSpPr>
          <p:spPr>
            <a:xfrm>
              <a:off x="2217428" y="3364992"/>
              <a:ext cx="2264656" cy="2194560"/>
            </a:xfrm>
            <a:prstGeom prst="ellipse">
              <a:avLst/>
            </a:prstGeom>
            <a:gradFill flip="none" rotWithShape="1">
              <a:gsLst>
                <a:gs pos="0">
                  <a:srgbClr val="99CCFF">
                    <a:alpha val="0"/>
                  </a:srgbClr>
                </a:gs>
                <a:gs pos="100000">
                  <a:srgbClr val="99CCFF"/>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Production Management</a:t>
              </a:r>
            </a:p>
          </p:txBody>
        </p:sp>
        <p:sp>
          <p:nvSpPr>
            <p:cNvPr id="18" name="Oval 17">
              <a:extLst>
                <a:ext uri="{FF2B5EF4-FFF2-40B4-BE49-F238E27FC236}">
                  <a16:creationId xmlns:a16="http://schemas.microsoft.com/office/drawing/2014/main" xmlns="" id="{70F5513F-7702-40BA-AEF3-C67C52E8F8D8}"/>
                </a:ext>
              </a:extLst>
            </p:cNvPr>
            <p:cNvSpPr/>
            <p:nvPr/>
          </p:nvSpPr>
          <p:spPr>
            <a:xfrm>
              <a:off x="3078861" y="665988"/>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F951B795-7C66-4060-9242-FF6742B6A668}"/>
                </a:ext>
              </a:extLst>
            </p:cNvPr>
            <p:cNvSpPr/>
            <p:nvPr/>
          </p:nvSpPr>
          <p:spPr>
            <a:xfrm>
              <a:off x="3221356" y="820674"/>
              <a:ext cx="309372" cy="262128"/>
            </a:xfrm>
            <a:prstGeom prst="ellipse">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xmlns="" id="{576F6AB7-B0DC-4D9B-B750-497415C7042D}"/>
                </a:ext>
              </a:extLst>
            </p:cNvPr>
            <p:cNvCxnSpPr>
              <a:cxnSpLocks/>
              <a:stCxn id="18" idx="4"/>
              <a:endCxn id="7" idx="0"/>
            </p:cNvCxnSpPr>
            <p:nvPr/>
          </p:nvCxnSpPr>
          <p:spPr>
            <a:xfrm flipH="1">
              <a:off x="3349756" y="1248156"/>
              <a:ext cx="27428" cy="2116836"/>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69" name="Group 68">
            <a:extLst>
              <a:ext uri="{FF2B5EF4-FFF2-40B4-BE49-F238E27FC236}">
                <a16:creationId xmlns:a16="http://schemas.microsoft.com/office/drawing/2014/main" xmlns="" id="{B1288706-F9BB-48E3-9C12-CC8E2A4B8190}"/>
              </a:ext>
            </a:extLst>
          </p:cNvPr>
          <p:cNvGrpSpPr/>
          <p:nvPr/>
        </p:nvGrpSpPr>
        <p:grpSpPr>
          <a:xfrm>
            <a:off x="4244339" y="662940"/>
            <a:ext cx="2246377" cy="5981700"/>
            <a:chOff x="4244339" y="662940"/>
            <a:chExt cx="2246377" cy="5981700"/>
          </a:xfrm>
        </p:grpSpPr>
        <p:sp>
          <p:nvSpPr>
            <p:cNvPr id="8" name="Oval 7">
              <a:extLst>
                <a:ext uri="{FF2B5EF4-FFF2-40B4-BE49-F238E27FC236}">
                  <a16:creationId xmlns:a16="http://schemas.microsoft.com/office/drawing/2014/main" xmlns="" id="{F8E2FCDB-FEA6-4F46-916B-65A1F8B87035}"/>
                </a:ext>
              </a:extLst>
            </p:cNvPr>
            <p:cNvSpPr/>
            <p:nvPr/>
          </p:nvSpPr>
          <p:spPr>
            <a:xfrm>
              <a:off x="4244339" y="4450080"/>
              <a:ext cx="2246377" cy="2194560"/>
            </a:xfrm>
            <a:prstGeom prst="ellipse">
              <a:avLst/>
            </a:prstGeom>
            <a:gradFill flip="none" rotWithShape="1">
              <a:gsLst>
                <a:gs pos="0">
                  <a:srgbClr val="CC99FF">
                    <a:alpha val="0"/>
                  </a:srgbClr>
                </a:gs>
                <a:gs pos="100000">
                  <a:srgbClr val="CC99FF"/>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Sales Management</a:t>
              </a:r>
            </a:p>
          </p:txBody>
        </p:sp>
        <p:sp>
          <p:nvSpPr>
            <p:cNvPr id="19" name="Oval 18">
              <a:extLst>
                <a:ext uri="{FF2B5EF4-FFF2-40B4-BE49-F238E27FC236}">
                  <a16:creationId xmlns:a16="http://schemas.microsoft.com/office/drawing/2014/main" xmlns="" id="{7AAD7EC8-3F93-4DAA-96C3-5985C37EA575}"/>
                </a:ext>
              </a:extLst>
            </p:cNvPr>
            <p:cNvSpPr/>
            <p:nvPr/>
          </p:nvSpPr>
          <p:spPr>
            <a:xfrm>
              <a:off x="4995482" y="662940"/>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48020A90-7324-4C9B-A8FC-037DE1D6D542}"/>
                </a:ext>
              </a:extLst>
            </p:cNvPr>
            <p:cNvSpPr/>
            <p:nvPr/>
          </p:nvSpPr>
          <p:spPr>
            <a:xfrm>
              <a:off x="5139119" y="821436"/>
              <a:ext cx="309372" cy="2621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xmlns="" id="{00CD8D9D-CEE7-4AB1-8C6E-5CD3626995F0}"/>
                </a:ext>
              </a:extLst>
            </p:cNvPr>
            <p:cNvCxnSpPr>
              <a:cxnSpLocks/>
              <a:stCxn id="19" idx="4"/>
              <a:endCxn id="8" idx="0"/>
            </p:cNvCxnSpPr>
            <p:nvPr/>
          </p:nvCxnSpPr>
          <p:spPr>
            <a:xfrm>
              <a:off x="5293805" y="1245108"/>
              <a:ext cx="73723" cy="3204972"/>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70" name="Group 69">
            <a:extLst>
              <a:ext uri="{FF2B5EF4-FFF2-40B4-BE49-F238E27FC236}">
                <a16:creationId xmlns:a16="http://schemas.microsoft.com/office/drawing/2014/main" xmlns="" id="{1B7F9473-0F83-4748-A27B-F24169268545}"/>
              </a:ext>
            </a:extLst>
          </p:cNvPr>
          <p:cNvGrpSpPr/>
          <p:nvPr/>
        </p:nvGrpSpPr>
        <p:grpSpPr>
          <a:xfrm>
            <a:off x="6152389" y="660654"/>
            <a:ext cx="2271139" cy="4825746"/>
            <a:chOff x="6152389" y="660654"/>
            <a:chExt cx="2271139" cy="4825746"/>
          </a:xfrm>
        </p:grpSpPr>
        <p:sp>
          <p:nvSpPr>
            <p:cNvPr id="9" name="Oval 8">
              <a:extLst>
                <a:ext uri="{FF2B5EF4-FFF2-40B4-BE49-F238E27FC236}">
                  <a16:creationId xmlns:a16="http://schemas.microsoft.com/office/drawing/2014/main" xmlns="" id="{576D29E3-92D1-4DE2-8958-6D9F474BD24D}"/>
                </a:ext>
              </a:extLst>
            </p:cNvPr>
            <p:cNvSpPr/>
            <p:nvPr/>
          </p:nvSpPr>
          <p:spPr>
            <a:xfrm>
              <a:off x="6152389" y="3291840"/>
              <a:ext cx="2271139" cy="2194560"/>
            </a:xfrm>
            <a:prstGeom prst="ellipse">
              <a:avLst/>
            </a:prstGeom>
            <a:gradFill flip="none" rotWithShape="1">
              <a:gsLst>
                <a:gs pos="0">
                  <a:schemeClr val="accent4">
                    <a:lumMod val="40000"/>
                    <a:lumOff val="60000"/>
                  </a:schemeClr>
                </a:gs>
                <a:gs pos="100000">
                  <a:schemeClr val="accent4">
                    <a:lumMod val="40000"/>
                    <a:lumOff val="60000"/>
                  </a:schemeClr>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GatePass</a:t>
              </a:r>
              <a:r>
                <a:rPr lang="en-US" sz="2000" dirty="0">
                  <a:solidFill>
                    <a:schemeClr val="tx1">
                      <a:lumMod val="95000"/>
                      <a:lumOff val="5000"/>
                    </a:schemeClr>
                  </a:solidFill>
                </a:rPr>
                <a:t> Management</a:t>
              </a:r>
            </a:p>
          </p:txBody>
        </p:sp>
        <p:sp>
          <p:nvSpPr>
            <p:cNvPr id="20" name="Oval 19">
              <a:extLst>
                <a:ext uri="{FF2B5EF4-FFF2-40B4-BE49-F238E27FC236}">
                  <a16:creationId xmlns:a16="http://schemas.microsoft.com/office/drawing/2014/main" xmlns="" id="{17CB2F4D-A9BF-49F3-A4DD-BB000C771A54}"/>
                </a:ext>
              </a:extLst>
            </p:cNvPr>
            <p:cNvSpPr/>
            <p:nvPr/>
          </p:nvSpPr>
          <p:spPr>
            <a:xfrm>
              <a:off x="6942584" y="660654"/>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925A2C75-C65C-457C-B8F5-37C158572B56}"/>
                </a:ext>
              </a:extLst>
            </p:cNvPr>
            <p:cNvSpPr/>
            <p:nvPr/>
          </p:nvSpPr>
          <p:spPr>
            <a:xfrm>
              <a:off x="7086221" y="804672"/>
              <a:ext cx="309372" cy="26212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xmlns="" id="{7C1F3316-9B1A-40BE-B5EC-F89B799378CF}"/>
                </a:ext>
              </a:extLst>
            </p:cNvPr>
            <p:cNvCxnSpPr>
              <a:cxnSpLocks/>
              <a:stCxn id="20" idx="4"/>
              <a:endCxn id="9" idx="0"/>
            </p:cNvCxnSpPr>
            <p:nvPr/>
          </p:nvCxnSpPr>
          <p:spPr>
            <a:xfrm>
              <a:off x="7240907" y="1242822"/>
              <a:ext cx="47052" cy="2049018"/>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71" name="Group 70">
            <a:extLst>
              <a:ext uri="{FF2B5EF4-FFF2-40B4-BE49-F238E27FC236}">
                <a16:creationId xmlns:a16="http://schemas.microsoft.com/office/drawing/2014/main" xmlns="" id="{0A63E1DE-7D8D-4C07-814D-FF634A9F85A7}"/>
              </a:ext>
            </a:extLst>
          </p:cNvPr>
          <p:cNvGrpSpPr/>
          <p:nvPr/>
        </p:nvGrpSpPr>
        <p:grpSpPr>
          <a:xfrm>
            <a:off x="8084823" y="655320"/>
            <a:ext cx="2271138" cy="6001512"/>
            <a:chOff x="8084823" y="655320"/>
            <a:chExt cx="2271138" cy="6001512"/>
          </a:xfrm>
        </p:grpSpPr>
        <p:sp>
          <p:nvSpPr>
            <p:cNvPr id="10" name="Oval 9">
              <a:extLst>
                <a:ext uri="{FF2B5EF4-FFF2-40B4-BE49-F238E27FC236}">
                  <a16:creationId xmlns:a16="http://schemas.microsoft.com/office/drawing/2014/main" xmlns="" id="{306DD0E6-E7A1-472C-AF1D-C1845FCFB071}"/>
                </a:ext>
              </a:extLst>
            </p:cNvPr>
            <p:cNvSpPr/>
            <p:nvPr/>
          </p:nvSpPr>
          <p:spPr>
            <a:xfrm>
              <a:off x="8084823" y="4462272"/>
              <a:ext cx="2271138" cy="2194560"/>
            </a:xfrm>
            <a:prstGeom prst="ellipse">
              <a:avLst/>
            </a:prstGeom>
            <a:gradFill flip="none" rotWithShape="1">
              <a:gsLst>
                <a:gs pos="0">
                  <a:schemeClr val="accent6">
                    <a:lumMod val="40000"/>
                    <a:lumOff val="60000"/>
                  </a:schemeClr>
                </a:gs>
                <a:gs pos="100000">
                  <a:schemeClr val="accent6">
                    <a:lumMod val="40000"/>
                    <a:lumOff val="60000"/>
                  </a:schemeClr>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Staff Management</a:t>
              </a:r>
            </a:p>
          </p:txBody>
        </p:sp>
        <p:sp>
          <p:nvSpPr>
            <p:cNvPr id="21" name="Oval 20">
              <a:extLst>
                <a:ext uri="{FF2B5EF4-FFF2-40B4-BE49-F238E27FC236}">
                  <a16:creationId xmlns:a16="http://schemas.microsoft.com/office/drawing/2014/main" xmlns="" id="{8F907FB3-C03C-451E-AA3C-104302A5D569}"/>
                </a:ext>
              </a:extLst>
            </p:cNvPr>
            <p:cNvSpPr/>
            <p:nvPr/>
          </p:nvSpPr>
          <p:spPr>
            <a:xfrm>
              <a:off x="8807196" y="655320"/>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14E4CC0F-AEAA-437B-BDF5-7003A57A6AF5}"/>
                </a:ext>
              </a:extLst>
            </p:cNvPr>
            <p:cNvSpPr/>
            <p:nvPr/>
          </p:nvSpPr>
          <p:spPr>
            <a:xfrm>
              <a:off x="8945689" y="812292"/>
              <a:ext cx="309372" cy="2621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xmlns="" id="{574167A3-9D47-4C0F-9D65-C9FB520B34DF}"/>
                </a:ext>
              </a:extLst>
            </p:cNvPr>
            <p:cNvCxnSpPr>
              <a:cxnSpLocks/>
              <a:stCxn id="21" idx="4"/>
            </p:cNvCxnSpPr>
            <p:nvPr/>
          </p:nvCxnSpPr>
          <p:spPr>
            <a:xfrm>
              <a:off x="9105519" y="1237488"/>
              <a:ext cx="0" cy="3224784"/>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72" name="Group 71">
            <a:extLst>
              <a:ext uri="{FF2B5EF4-FFF2-40B4-BE49-F238E27FC236}">
                <a16:creationId xmlns:a16="http://schemas.microsoft.com/office/drawing/2014/main" xmlns="" id="{22F15916-BFF4-402B-B535-DEA94619009A}"/>
              </a:ext>
            </a:extLst>
          </p:cNvPr>
          <p:cNvGrpSpPr/>
          <p:nvPr/>
        </p:nvGrpSpPr>
        <p:grpSpPr>
          <a:xfrm>
            <a:off x="10066786" y="716280"/>
            <a:ext cx="2271137" cy="4831080"/>
            <a:chOff x="9941055" y="655320"/>
            <a:chExt cx="2271137" cy="4831080"/>
          </a:xfrm>
        </p:grpSpPr>
        <p:sp>
          <p:nvSpPr>
            <p:cNvPr id="15" name="Oval 14">
              <a:extLst>
                <a:ext uri="{FF2B5EF4-FFF2-40B4-BE49-F238E27FC236}">
                  <a16:creationId xmlns:a16="http://schemas.microsoft.com/office/drawing/2014/main" xmlns="" id="{E5BD2597-1D0D-4F63-97F4-5B6CCDD3843A}"/>
                </a:ext>
              </a:extLst>
            </p:cNvPr>
            <p:cNvSpPr/>
            <p:nvPr/>
          </p:nvSpPr>
          <p:spPr>
            <a:xfrm>
              <a:off x="9941055" y="3291840"/>
              <a:ext cx="2271137" cy="2194560"/>
            </a:xfrm>
            <a:prstGeom prst="ellipse">
              <a:avLst/>
            </a:prstGeom>
            <a:gradFill flip="none" rotWithShape="1">
              <a:gsLst>
                <a:gs pos="0">
                  <a:srgbClr val="CCFFFF"/>
                </a:gs>
                <a:gs pos="100000">
                  <a:srgbClr val="CCFFFF"/>
                </a:gs>
              </a:gsLst>
              <a:lin ang="5400000" scaled="1"/>
              <a:tileRect/>
            </a:gradFill>
            <a:effectLst>
              <a:reflection blurRad="6350" stA="63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Transport Management</a:t>
              </a:r>
            </a:p>
          </p:txBody>
        </p:sp>
        <p:sp>
          <p:nvSpPr>
            <p:cNvPr id="22" name="Oval 21">
              <a:extLst>
                <a:ext uri="{FF2B5EF4-FFF2-40B4-BE49-F238E27FC236}">
                  <a16:creationId xmlns:a16="http://schemas.microsoft.com/office/drawing/2014/main" xmlns="" id="{D7044BAE-474D-471F-96A7-2B25671F81B9}"/>
                </a:ext>
              </a:extLst>
            </p:cNvPr>
            <p:cNvSpPr/>
            <p:nvPr/>
          </p:nvSpPr>
          <p:spPr>
            <a:xfrm>
              <a:off x="10740013" y="655320"/>
              <a:ext cx="596646" cy="5821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6F48684C-87AF-4D1A-AB10-13AB5BA5A5B8}"/>
                </a:ext>
              </a:extLst>
            </p:cNvPr>
            <p:cNvSpPr/>
            <p:nvPr/>
          </p:nvSpPr>
          <p:spPr>
            <a:xfrm>
              <a:off x="10881364" y="826008"/>
              <a:ext cx="309372" cy="262128"/>
            </a:xfrm>
            <a:prstGeom prst="ellips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xmlns="" id="{72BA6BC6-A5FA-4113-B919-E47267243322}"/>
                </a:ext>
              </a:extLst>
            </p:cNvPr>
            <p:cNvCxnSpPr>
              <a:cxnSpLocks/>
              <a:stCxn id="22" idx="4"/>
              <a:endCxn id="15" idx="0"/>
            </p:cNvCxnSpPr>
            <p:nvPr/>
          </p:nvCxnSpPr>
          <p:spPr>
            <a:xfrm>
              <a:off x="11038336" y="1237488"/>
              <a:ext cx="38288" cy="2054352"/>
            </a:xfrm>
            <a:prstGeom prst="line">
              <a:avLst/>
            </a:prstGeom>
            <a:ln w="19050"/>
          </p:spPr>
          <p:style>
            <a:lnRef idx="2">
              <a:schemeClr val="dk1"/>
            </a:lnRef>
            <a:fillRef idx="0">
              <a:schemeClr val="dk1"/>
            </a:fillRef>
            <a:effectRef idx="1">
              <a:schemeClr val="dk1"/>
            </a:effectRef>
            <a:fontRef idx="minor">
              <a:schemeClr val="tx1"/>
            </a:fontRef>
          </p:style>
        </p:cxnSp>
      </p:grpSp>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13</a:t>
            </a:fld>
            <a:endParaRPr lang="en-US" sz="2000" b="1" dirty="0">
              <a:solidFill>
                <a:schemeClr val="tx1">
                  <a:lumMod val="95000"/>
                  <a:lumOff val="5000"/>
                </a:schemeClr>
              </a:solidFill>
            </a:endParaRPr>
          </a:p>
        </p:txBody>
      </p:sp>
    </p:spTree>
    <p:extLst>
      <p:ext uri="{BB962C8B-B14F-4D97-AF65-F5344CB8AC3E}">
        <p14:creationId xmlns:p14="http://schemas.microsoft.com/office/powerpoint/2010/main" val="28326883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44000">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14:bounceEnd="44000">
                                          <p:cBhvr additive="base">
                                            <p:cTn id="7" dur="500" fill="hold"/>
                                            <p:tgtEl>
                                              <p:spTgt spid="67"/>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0-#ppt_w/2"/>
                                              </p:val>
                                            </p:tav>
                                            <p:tav tm="100000">
                                              <p:val>
                                                <p:strVal val="#ppt_x"/>
                                              </p:val>
                                            </p:tav>
                                          </p:tavLst>
                                        </p:anim>
                                        <p:anim calcmode="lin" valueType="num">
                                          <p:cBhvr additive="base">
                                            <p:cTn id="1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0-#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1+#ppt_w/2"/>
                                              </p:val>
                                            </p:tav>
                                            <p:tav tm="100000">
                                              <p:val>
                                                <p:strVal val="#ppt_x"/>
                                              </p:val>
                                            </p:tav>
                                          </p:tavLst>
                                        </p:anim>
                                        <p:anim calcmode="lin" valueType="num">
                                          <p:cBhvr additive="base">
                                            <p:cTn id="3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0-#ppt_w/2"/>
                                              </p:val>
                                            </p:tav>
                                            <p:tav tm="100000">
                                              <p:val>
                                                <p:strVal val="#ppt_x"/>
                                              </p:val>
                                            </p:tav>
                                          </p:tavLst>
                                        </p:anim>
                                        <p:anim calcmode="lin" valueType="num">
                                          <p:cBhvr additive="base">
                                            <p:cTn id="1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0-#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1+#ppt_w/2"/>
                                              </p:val>
                                            </p:tav>
                                            <p:tav tm="100000">
                                              <p:val>
                                                <p:strVal val="#ppt_x"/>
                                              </p:val>
                                            </p:tav>
                                          </p:tavLst>
                                        </p:anim>
                                        <p:anim calcmode="lin" valueType="num">
                                          <p:cBhvr additive="base">
                                            <p:cTn id="3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C0C6CFC-4593-46C9-A10F-506899F8B56E}"/>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14</a:t>
            </a:fld>
            <a:endParaRPr lang="en-US" sz="2000" b="1" dirty="0">
              <a:solidFill>
                <a:schemeClr val="tx1">
                  <a:lumMod val="95000"/>
                  <a:lumOff val="5000"/>
                </a:schemeClr>
              </a:solidFill>
            </a:endParaRPr>
          </a:p>
        </p:txBody>
      </p:sp>
      <p:sp>
        <p:nvSpPr>
          <p:cNvPr id="3" name="TextBox 2">
            <a:extLst>
              <a:ext uri="{FF2B5EF4-FFF2-40B4-BE49-F238E27FC236}">
                <a16:creationId xmlns:a16="http://schemas.microsoft.com/office/drawing/2014/main" xmlns="" id="{33520061-CB4F-472B-B7C9-B07F69791AD8}"/>
              </a:ext>
            </a:extLst>
          </p:cNvPr>
          <p:cNvSpPr txBox="1"/>
          <p:nvPr/>
        </p:nvSpPr>
        <p:spPr>
          <a:xfrm>
            <a:off x="487680" y="311251"/>
            <a:ext cx="6766560" cy="707886"/>
          </a:xfrm>
          <a:prstGeom prst="rect">
            <a:avLst/>
          </a:prstGeom>
          <a:noFill/>
        </p:spPr>
        <p:txBody>
          <a:bodyPr wrap="square" rtlCol="0">
            <a:spAutoFit/>
          </a:bodyPr>
          <a:lstStyle/>
          <a:p>
            <a:r>
              <a:rPr lang="en-US" sz="4000" b="1" dirty="0">
                <a:solidFill>
                  <a:schemeClr val="accent1">
                    <a:lumMod val="50000"/>
                  </a:schemeClr>
                </a:solidFill>
              </a:rPr>
              <a:t> Reports:</a:t>
            </a:r>
          </a:p>
        </p:txBody>
      </p:sp>
      <p:sp>
        <p:nvSpPr>
          <p:cNvPr id="4" name="Hexagon 3">
            <a:extLst>
              <a:ext uri="{FF2B5EF4-FFF2-40B4-BE49-F238E27FC236}">
                <a16:creationId xmlns:a16="http://schemas.microsoft.com/office/drawing/2014/main" xmlns="" id="{BA5CFC3B-2135-41EB-AA4F-F8D92C1226E7}"/>
              </a:ext>
            </a:extLst>
          </p:cNvPr>
          <p:cNvSpPr/>
          <p:nvPr/>
        </p:nvSpPr>
        <p:spPr>
          <a:xfrm>
            <a:off x="361950" y="2227767"/>
            <a:ext cx="2510790" cy="1038562"/>
          </a:xfrm>
          <a:prstGeom prst="hexagon">
            <a:avLst/>
          </a:prstGeom>
          <a:solidFill>
            <a:schemeClr val="tx2">
              <a:lumMod val="20000"/>
              <a:lumOff val="80000"/>
            </a:schemeClr>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Sale</a:t>
            </a:r>
          </a:p>
          <a:p>
            <a:pPr algn="ctr"/>
            <a:endParaRPr lang="en-US" dirty="0"/>
          </a:p>
        </p:txBody>
      </p:sp>
      <p:sp>
        <p:nvSpPr>
          <p:cNvPr id="5" name="Hexagon 4">
            <a:extLst>
              <a:ext uri="{FF2B5EF4-FFF2-40B4-BE49-F238E27FC236}">
                <a16:creationId xmlns:a16="http://schemas.microsoft.com/office/drawing/2014/main" xmlns="" id="{A7AB4C26-4D64-4492-A858-6995C7D2494A}"/>
              </a:ext>
            </a:extLst>
          </p:cNvPr>
          <p:cNvSpPr/>
          <p:nvPr/>
        </p:nvSpPr>
        <p:spPr>
          <a:xfrm>
            <a:off x="9330690" y="2232732"/>
            <a:ext cx="2613660" cy="1149725"/>
          </a:xfrm>
          <a:prstGeom prst="hexagon">
            <a:avLst/>
          </a:prstGeom>
          <a:solidFill>
            <a:srgbClr val="FFCCCC"/>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Attendance</a:t>
            </a:r>
          </a:p>
          <a:p>
            <a:pPr algn="ctr"/>
            <a:endParaRPr lang="en-US" dirty="0"/>
          </a:p>
        </p:txBody>
      </p:sp>
      <p:sp>
        <p:nvSpPr>
          <p:cNvPr id="6" name="Hexagon 5">
            <a:extLst>
              <a:ext uri="{FF2B5EF4-FFF2-40B4-BE49-F238E27FC236}">
                <a16:creationId xmlns:a16="http://schemas.microsoft.com/office/drawing/2014/main" xmlns="" id="{F82FC731-C59D-442E-919B-1F5E51684267}"/>
              </a:ext>
            </a:extLst>
          </p:cNvPr>
          <p:cNvSpPr/>
          <p:nvPr/>
        </p:nvSpPr>
        <p:spPr>
          <a:xfrm>
            <a:off x="6993257" y="3382457"/>
            <a:ext cx="2510790" cy="1038562"/>
          </a:xfrm>
          <a:prstGeom prst="hexagon">
            <a:avLst/>
          </a:prstGeom>
          <a:solidFill>
            <a:srgbClr val="CCFFFF"/>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Leave</a:t>
            </a:r>
          </a:p>
          <a:p>
            <a:pPr algn="ctr"/>
            <a:endParaRPr lang="en-US" dirty="0"/>
          </a:p>
        </p:txBody>
      </p:sp>
      <p:sp>
        <p:nvSpPr>
          <p:cNvPr id="7" name="Hexagon 6">
            <a:extLst>
              <a:ext uri="{FF2B5EF4-FFF2-40B4-BE49-F238E27FC236}">
                <a16:creationId xmlns:a16="http://schemas.microsoft.com/office/drawing/2014/main" xmlns="" id="{CB45DD7D-5B17-4C28-AFCD-11BC3DCA5453}"/>
              </a:ext>
            </a:extLst>
          </p:cNvPr>
          <p:cNvSpPr/>
          <p:nvPr/>
        </p:nvSpPr>
        <p:spPr>
          <a:xfrm>
            <a:off x="2436495" y="3414207"/>
            <a:ext cx="2510790" cy="1149726"/>
          </a:xfrm>
          <a:prstGeom prst="hexagon">
            <a:avLst/>
          </a:prstGeom>
          <a:solidFill>
            <a:schemeClr val="accent2">
              <a:lumMod val="20000"/>
              <a:lumOff val="80000"/>
            </a:schemeClr>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lumMod val="95000"/>
                    <a:lumOff val="5000"/>
                  </a:schemeClr>
                </a:solidFill>
              </a:rPr>
              <a:t>GatePass</a:t>
            </a:r>
            <a:endParaRPr lang="en-US" sz="2800" dirty="0">
              <a:solidFill>
                <a:schemeClr val="tx1">
                  <a:lumMod val="95000"/>
                  <a:lumOff val="5000"/>
                </a:schemeClr>
              </a:solidFill>
            </a:endParaRPr>
          </a:p>
          <a:p>
            <a:pPr algn="ctr"/>
            <a:endParaRPr lang="en-US" dirty="0"/>
          </a:p>
        </p:txBody>
      </p:sp>
      <p:sp>
        <p:nvSpPr>
          <p:cNvPr id="8" name="Hexagon 7">
            <a:extLst>
              <a:ext uri="{FF2B5EF4-FFF2-40B4-BE49-F238E27FC236}">
                <a16:creationId xmlns:a16="http://schemas.microsoft.com/office/drawing/2014/main" xmlns="" id="{7220754D-BDA3-494C-9D0E-D415A5A37871}"/>
              </a:ext>
            </a:extLst>
          </p:cNvPr>
          <p:cNvSpPr/>
          <p:nvPr/>
        </p:nvSpPr>
        <p:spPr>
          <a:xfrm>
            <a:off x="4714875" y="2195531"/>
            <a:ext cx="2510790" cy="1149725"/>
          </a:xfrm>
          <a:prstGeom prst="hexagon">
            <a:avLst/>
          </a:prstGeom>
          <a:solidFill>
            <a:schemeClr val="accent4">
              <a:lumMod val="40000"/>
              <a:lumOff val="60000"/>
            </a:schemeClr>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Sale Return</a:t>
            </a:r>
          </a:p>
          <a:p>
            <a:pPr algn="ctr"/>
            <a:endParaRPr lang="en-US" dirty="0"/>
          </a:p>
        </p:txBody>
      </p:sp>
    </p:spTree>
    <p:extLst>
      <p:ext uri="{BB962C8B-B14F-4D97-AF65-F5344CB8AC3E}">
        <p14:creationId xmlns:p14="http://schemas.microsoft.com/office/powerpoint/2010/main" val="305419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1D782B1-653C-4722-A0F4-8618DC200F61}"/>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15</a:t>
            </a:fld>
            <a:endParaRPr lang="en-US" sz="2000" b="1" dirty="0">
              <a:solidFill>
                <a:schemeClr val="tx1">
                  <a:lumMod val="95000"/>
                  <a:lumOff val="5000"/>
                </a:schemeClr>
              </a:solidFill>
            </a:endParaRPr>
          </a:p>
        </p:txBody>
      </p:sp>
      <p:sp>
        <p:nvSpPr>
          <p:cNvPr id="5" name="TextBox 4">
            <a:extLst>
              <a:ext uri="{FF2B5EF4-FFF2-40B4-BE49-F238E27FC236}">
                <a16:creationId xmlns:a16="http://schemas.microsoft.com/office/drawing/2014/main" xmlns="" id="{C0F5C03B-35A2-4BC8-8547-4AB41A0C83DE}"/>
              </a:ext>
            </a:extLst>
          </p:cNvPr>
          <p:cNvSpPr txBox="1"/>
          <p:nvPr/>
        </p:nvSpPr>
        <p:spPr>
          <a:xfrm>
            <a:off x="297180" y="147707"/>
            <a:ext cx="6766560" cy="707886"/>
          </a:xfrm>
          <a:prstGeom prst="rect">
            <a:avLst/>
          </a:prstGeom>
          <a:noFill/>
        </p:spPr>
        <p:txBody>
          <a:bodyPr wrap="square" rtlCol="0">
            <a:spAutoFit/>
          </a:bodyPr>
          <a:lstStyle/>
          <a:p>
            <a:r>
              <a:rPr lang="en-US" sz="4000" b="1" dirty="0">
                <a:solidFill>
                  <a:schemeClr val="accent1">
                    <a:lumMod val="50000"/>
                  </a:schemeClr>
                </a:solidFill>
              </a:rPr>
              <a:t>Use Case Diagram:</a:t>
            </a:r>
          </a:p>
        </p:txBody>
      </p:sp>
      <p:pic>
        <p:nvPicPr>
          <p:cNvPr id="7" name="Picture 6">
            <a:extLst>
              <a:ext uri="{FF2B5EF4-FFF2-40B4-BE49-F238E27FC236}">
                <a16:creationId xmlns:a16="http://schemas.microsoft.com/office/drawing/2014/main" xmlns="" id="{EC550AA3-2F84-4DBD-8A1C-77EB26474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20" y="1095337"/>
            <a:ext cx="6766560" cy="5261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930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16</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375706" y="280764"/>
            <a:ext cx="2625142" cy="707886"/>
          </a:xfrm>
          <a:prstGeom prst="rect">
            <a:avLst/>
          </a:prstGeom>
        </p:spPr>
        <p:txBody>
          <a:bodyPr wrap="none">
            <a:spAutoFit/>
          </a:bodyPr>
          <a:lstStyle/>
          <a:p>
            <a:r>
              <a:rPr lang="en-US" sz="4000" b="1" dirty="0">
                <a:solidFill>
                  <a:schemeClr val="accent1">
                    <a:lumMod val="50000"/>
                  </a:schemeClr>
                </a:solidFill>
              </a:rPr>
              <a:t>Snapshots :</a:t>
            </a:r>
            <a:endParaRPr lang="en-US" sz="4000" dirty="0"/>
          </a:p>
        </p:txBody>
      </p:sp>
      <p:sp>
        <p:nvSpPr>
          <p:cNvPr id="37" name="Rectangle 36">
            <a:extLst>
              <a:ext uri="{FF2B5EF4-FFF2-40B4-BE49-F238E27FC236}">
                <a16:creationId xmlns:a16="http://schemas.microsoft.com/office/drawing/2014/main" xmlns="" id="{B60ABB00-3FD2-45CF-88F6-7392E59F994C}"/>
              </a:ext>
            </a:extLst>
          </p:cNvPr>
          <p:cNvSpPr/>
          <p:nvPr/>
        </p:nvSpPr>
        <p:spPr>
          <a:xfrm>
            <a:off x="1236766" y="1297119"/>
            <a:ext cx="1579278" cy="707886"/>
          </a:xfrm>
          <a:prstGeom prst="rect">
            <a:avLst/>
          </a:prstGeom>
        </p:spPr>
        <p:txBody>
          <a:bodyPr wrap="none">
            <a:spAutoFit/>
          </a:bodyPr>
          <a:lstStyle/>
          <a:p>
            <a:r>
              <a:rPr lang="en-US" sz="4000" b="1" dirty="0">
                <a:solidFill>
                  <a:schemeClr val="accent1">
                    <a:lumMod val="50000"/>
                  </a:schemeClr>
                </a:solidFill>
              </a:rPr>
              <a:t>Login :</a:t>
            </a:r>
            <a:endParaRPr lang="en-US" sz="4000" dirty="0"/>
          </a:p>
        </p:txBody>
      </p:sp>
      <p:pic>
        <p:nvPicPr>
          <p:cNvPr id="12" name="Picture 11">
            <a:extLst>
              <a:ext uri="{FF2B5EF4-FFF2-40B4-BE49-F238E27FC236}">
                <a16:creationId xmlns:a16="http://schemas.microsoft.com/office/drawing/2014/main" xmlns="" id="{FB0CA211-BB38-4E47-914F-33AD47026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2313474"/>
            <a:ext cx="8223464" cy="3873044"/>
          </a:xfrm>
          <a:prstGeom prst="rect">
            <a:avLst/>
          </a:prstGeom>
          <a:ln>
            <a:noFill/>
          </a:ln>
          <a:effectLst>
            <a:softEdge rad="112500"/>
          </a:effectLst>
        </p:spPr>
      </p:pic>
    </p:spTree>
    <p:extLst>
      <p:ext uri="{BB962C8B-B14F-4D97-AF65-F5344CB8AC3E}">
        <p14:creationId xmlns:p14="http://schemas.microsoft.com/office/powerpoint/2010/main" val="576991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17</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78576" y="577334"/>
            <a:ext cx="2646815" cy="707886"/>
          </a:xfrm>
          <a:prstGeom prst="rect">
            <a:avLst/>
          </a:prstGeom>
        </p:spPr>
        <p:txBody>
          <a:bodyPr wrap="none">
            <a:spAutoFit/>
          </a:bodyPr>
          <a:lstStyle/>
          <a:p>
            <a:r>
              <a:rPr lang="en-US" sz="4000" b="1" dirty="0">
                <a:solidFill>
                  <a:schemeClr val="accent1">
                    <a:lumMod val="50000"/>
                  </a:schemeClr>
                </a:solidFill>
              </a:rPr>
              <a:t>Dashboard:</a:t>
            </a:r>
            <a:endParaRPr lang="en-US" sz="4000" dirty="0"/>
          </a:p>
        </p:txBody>
      </p:sp>
      <p:pic>
        <p:nvPicPr>
          <p:cNvPr id="4" name="Picture 3">
            <a:extLst>
              <a:ext uri="{FF2B5EF4-FFF2-40B4-BE49-F238E27FC236}">
                <a16:creationId xmlns:a16="http://schemas.microsoft.com/office/drawing/2014/main" xmlns="" id="{17F41AB5-26EF-44F2-85F1-75D9A228E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28" y="1417320"/>
            <a:ext cx="9780391" cy="5219550"/>
          </a:xfrm>
          <a:prstGeom prst="rect">
            <a:avLst/>
          </a:prstGeom>
          <a:ln>
            <a:noFill/>
          </a:ln>
          <a:effectLst>
            <a:softEdge rad="112500"/>
          </a:effectLst>
        </p:spPr>
      </p:pic>
    </p:spTree>
    <p:extLst>
      <p:ext uri="{BB962C8B-B14F-4D97-AF65-F5344CB8AC3E}">
        <p14:creationId xmlns:p14="http://schemas.microsoft.com/office/powerpoint/2010/main" val="1023201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18</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326176" y="223391"/>
            <a:ext cx="4444615" cy="707886"/>
          </a:xfrm>
          <a:prstGeom prst="rect">
            <a:avLst/>
          </a:prstGeom>
        </p:spPr>
        <p:txBody>
          <a:bodyPr wrap="none">
            <a:spAutoFit/>
          </a:bodyPr>
          <a:lstStyle/>
          <a:p>
            <a:r>
              <a:rPr lang="en-US" sz="4000" b="1" dirty="0">
                <a:solidFill>
                  <a:schemeClr val="accent1">
                    <a:lumMod val="50000"/>
                  </a:schemeClr>
                </a:solidFill>
              </a:rPr>
              <a:t>Stock Management:</a:t>
            </a:r>
            <a:endParaRPr lang="en-US" sz="4000" dirty="0"/>
          </a:p>
        </p:txBody>
      </p:sp>
      <p:pic>
        <p:nvPicPr>
          <p:cNvPr id="4" name="Picture 3">
            <a:extLst>
              <a:ext uri="{FF2B5EF4-FFF2-40B4-BE49-F238E27FC236}">
                <a16:creationId xmlns:a16="http://schemas.microsoft.com/office/drawing/2014/main" xmlns="" id="{B03443EB-EC99-4FA8-8AF1-C4C5C8DDD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157983"/>
            <a:ext cx="9494520" cy="5122684"/>
          </a:xfrm>
          <a:prstGeom prst="rect">
            <a:avLst/>
          </a:prstGeom>
          <a:ln>
            <a:noFill/>
          </a:ln>
          <a:effectLst>
            <a:softEdge rad="112500"/>
          </a:effectLst>
        </p:spPr>
      </p:pic>
    </p:spTree>
    <p:extLst>
      <p:ext uri="{BB962C8B-B14F-4D97-AF65-F5344CB8AC3E}">
        <p14:creationId xmlns:p14="http://schemas.microsoft.com/office/powerpoint/2010/main" val="1602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19</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56828" y="196334"/>
            <a:ext cx="5383397" cy="707886"/>
          </a:xfrm>
          <a:prstGeom prst="rect">
            <a:avLst/>
          </a:prstGeom>
        </p:spPr>
        <p:txBody>
          <a:bodyPr wrap="none">
            <a:spAutoFit/>
          </a:bodyPr>
          <a:lstStyle/>
          <a:p>
            <a:r>
              <a:rPr lang="en-US" sz="4000" b="1" dirty="0">
                <a:solidFill>
                  <a:schemeClr val="accent1">
                    <a:lumMod val="50000"/>
                  </a:schemeClr>
                </a:solidFill>
              </a:rPr>
              <a:t>Production Department:</a:t>
            </a:r>
            <a:endParaRPr lang="en-US" sz="4000" dirty="0"/>
          </a:p>
        </p:txBody>
      </p:sp>
      <p:pic>
        <p:nvPicPr>
          <p:cNvPr id="7" name="Picture 6">
            <a:extLst>
              <a:ext uri="{FF2B5EF4-FFF2-40B4-BE49-F238E27FC236}">
                <a16:creationId xmlns:a16="http://schemas.microsoft.com/office/drawing/2014/main" xmlns="" id="{D07D8827-4E1B-42D2-8BE3-475A5F00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067860"/>
            <a:ext cx="9601200" cy="5369432"/>
          </a:xfrm>
          <a:prstGeom prst="rect">
            <a:avLst/>
          </a:prstGeom>
          <a:ln>
            <a:noFill/>
          </a:ln>
          <a:effectLst>
            <a:softEdge rad="112500"/>
          </a:effectLst>
        </p:spPr>
      </p:pic>
    </p:spTree>
    <p:extLst>
      <p:ext uri="{BB962C8B-B14F-4D97-AF65-F5344CB8AC3E}">
        <p14:creationId xmlns:p14="http://schemas.microsoft.com/office/powerpoint/2010/main" val="40296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4286">
              <a:schemeClr val="bg1">
                <a:lumMod val="85000"/>
              </a:schemeClr>
            </a:gs>
            <a:gs pos="11036">
              <a:schemeClr val="bg1">
                <a:lumMod val="85000"/>
              </a:schemeClr>
            </a:gs>
            <a:gs pos="31822">
              <a:schemeClr val="bg1">
                <a:lumMod val="85000"/>
              </a:schemeClr>
            </a:gs>
            <a:gs pos="53244">
              <a:schemeClr val="bg1">
                <a:lumMod val="85000"/>
              </a:schemeClr>
            </a:gs>
            <a:gs pos="19499">
              <a:schemeClr val="bg1">
                <a:lumMod val="85000"/>
              </a:schemeClr>
            </a:gs>
            <a:gs pos="38998">
              <a:schemeClr val="bg1">
                <a:lumMod val="85000"/>
              </a:schemeClr>
            </a:gs>
            <a:gs pos="0">
              <a:schemeClr val="bg1">
                <a:lumMod val="85000"/>
              </a:schemeClr>
            </a:gs>
            <a:gs pos="74000">
              <a:schemeClr val="bg1">
                <a:lumMod val="85000"/>
              </a:schemeClr>
            </a:gs>
            <a:gs pos="83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08D5179-03E8-441E-A22C-9342C80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4" y="0"/>
            <a:ext cx="12391697" cy="6858000"/>
          </a:xfrm>
          <a:prstGeom prst="rect">
            <a:avLst/>
          </a:prstGeom>
          <a:ln>
            <a:noFill/>
          </a:ln>
          <a:effectLst>
            <a:softEdge rad="112500"/>
          </a:effectLst>
        </p:spPr>
      </p:pic>
      <p:sp>
        <p:nvSpPr>
          <p:cNvPr id="8" name="TextBox 7">
            <a:extLst>
              <a:ext uri="{FF2B5EF4-FFF2-40B4-BE49-F238E27FC236}">
                <a16:creationId xmlns:a16="http://schemas.microsoft.com/office/drawing/2014/main" xmlns="" id="{FA9F81A1-E6D2-48C2-9B33-E4A1AACA777F}"/>
              </a:ext>
            </a:extLst>
          </p:cNvPr>
          <p:cNvSpPr txBox="1"/>
          <p:nvPr/>
        </p:nvSpPr>
        <p:spPr>
          <a:xfrm>
            <a:off x="2391136" y="1903161"/>
            <a:ext cx="8182298" cy="923330"/>
          </a:xfrm>
          <a:prstGeom prst="rect">
            <a:avLst/>
          </a:prstGeom>
          <a:noFill/>
        </p:spPr>
        <p:txBody>
          <a:bodyPr wrap="square" rtlCol="0">
            <a:spAutoFit/>
          </a:bodyPr>
          <a:lstStyle/>
          <a:p>
            <a:r>
              <a:rPr lang="en-US" sz="5400" b="1" dirty="0">
                <a:solidFill>
                  <a:schemeClr val="bg1"/>
                </a:solidFill>
              </a:rPr>
              <a:t>  Dura Group Of Companies</a:t>
            </a:r>
          </a:p>
        </p:txBody>
      </p:sp>
      <p:cxnSp>
        <p:nvCxnSpPr>
          <p:cNvPr id="10" name="Straight Connector 9">
            <a:extLst>
              <a:ext uri="{FF2B5EF4-FFF2-40B4-BE49-F238E27FC236}">
                <a16:creationId xmlns:a16="http://schemas.microsoft.com/office/drawing/2014/main" xmlns="" id="{9C38793E-55FA-46E9-9D5C-3D5668A6EA00}"/>
              </a:ext>
            </a:extLst>
          </p:cNvPr>
          <p:cNvCxnSpPr/>
          <p:nvPr/>
        </p:nvCxnSpPr>
        <p:spPr>
          <a:xfrm>
            <a:off x="2312287" y="1954924"/>
            <a:ext cx="0" cy="1087821"/>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9EF904E3-545E-4BA1-8E07-2FFBE2ED3C49}"/>
              </a:ext>
            </a:extLst>
          </p:cNvPr>
          <p:cNvCxnSpPr/>
          <p:nvPr/>
        </p:nvCxnSpPr>
        <p:spPr>
          <a:xfrm>
            <a:off x="10599694" y="1954923"/>
            <a:ext cx="0" cy="1087821"/>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5B78381-D6E2-4FBD-93F1-776DB01C1636}"/>
              </a:ext>
            </a:extLst>
          </p:cNvPr>
          <p:cNvCxnSpPr>
            <a:cxnSpLocks/>
          </p:cNvCxnSpPr>
          <p:nvPr/>
        </p:nvCxnSpPr>
        <p:spPr>
          <a:xfrm>
            <a:off x="2296527" y="3031442"/>
            <a:ext cx="8303167"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6DC31C9-D6FD-42FF-8BE6-B754E5C43428}"/>
              </a:ext>
            </a:extLst>
          </p:cNvPr>
          <p:cNvCxnSpPr>
            <a:cxnSpLocks/>
          </p:cNvCxnSpPr>
          <p:nvPr/>
        </p:nvCxnSpPr>
        <p:spPr>
          <a:xfrm>
            <a:off x="2312287" y="1954923"/>
            <a:ext cx="8303167" cy="0"/>
          </a:xfrm>
          <a:prstGeom prst="line">
            <a:avLst/>
          </a:prstGeom>
          <a:ln w="57150">
            <a:solidFill>
              <a:schemeClr val="bg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9" name="Slide Number Placeholder 18">
            <a:extLst>
              <a:ext uri="{FF2B5EF4-FFF2-40B4-BE49-F238E27FC236}">
                <a16:creationId xmlns:a16="http://schemas.microsoft.com/office/drawing/2014/main" xmlns="" id="{7346535D-D0A4-4C32-9764-AABDBFC076F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a:t>
            </a:fld>
            <a:endParaRPr lang="en-US" sz="2000" b="1" dirty="0">
              <a:solidFill>
                <a:schemeClr val="tx1">
                  <a:lumMod val="95000"/>
                  <a:lumOff val="5000"/>
                </a:schemeClr>
              </a:solidFill>
            </a:endParaRPr>
          </a:p>
        </p:txBody>
      </p:sp>
    </p:spTree>
    <p:extLst>
      <p:ext uri="{BB962C8B-B14F-4D97-AF65-F5344CB8AC3E}">
        <p14:creationId xmlns:p14="http://schemas.microsoft.com/office/powerpoint/2010/main" val="477799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20</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02376" y="257376"/>
            <a:ext cx="4121706" cy="707886"/>
          </a:xfrm>
          <a:prstGeom prst="rect">
            <a:avLst/>
          </a:prstGeom>
        </p:spPr>
        <p:txBody>
          <a:bodyPr wrap="none">
            <a:spAutoFit/>
          </a:bodyPr>
          <a:lstStyle/>
          <a:p>
            <a:r>
              <a:rPr lang="en-US" sz="4000" b="1" dirty="0">
                <a:solidFill>
                  <a:schemeClr val="accent1">
                    <a:lumMod val="50000"/>
                  </a:schemeClr>
                </a:solidFill>
              </a:rPr>
              <a:t>Sales Department:</a:t>
            </a:r>
            <a:endParaRPr lang="en-US" sz="4000" dirty="0"/>
          </a:p>
        </p:txBody>
      </p:sp>
      <p:pic>
        <p:nvPicPr>
          <p:cNvPr id="4" name="Picture 3">
            <a:extLst>
              <a:ext uri="{FF2B5EF4-FFF2-40B4-BE49-F238E27FC236}">
                <a16:creationId xmlns:a16="http://schemas.microsoft.com/office/drawing/2014/main" xmlns="" id="{A1310483-FAF0-43AF-8A6A-15B1F8E4A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40" y="1083397"/>
            <a:ext cx="9476216" cy="5272954"/>
          </a:xfrm>
          <a:prstGeom prst="rect">
            <a:avLst/>
          </a:prstGeom>
          <a:ln>
            <a:noFill/>
          </a:ln>
          <a:effectLst>
            <a:softEdge rad="112500"/>
          </a:effectLst>
        </p:spPr>
      </p:pic>
    </p:spTree>
    <p:extLst>
      <p:ext uri="{BB962C8B-B14F-4D97-AF65-F5344CB8AC3E}">
        <p14:creationId xmlns:p14="http://schemas.microsoft.com/office/powerpoint/2010/main" val="262846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21</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02376" y="257376"/>
            <a:ext cx="5223674" cy="707886"/>
          </a:xfrm>
          <a:prstGeom prst="rect">
            <a:avLst/>
          </a:prstGeom>
        </p:spPr>
        <p:txBody>
          <a:bodyPr wrap="none">
            <a:spAutoFit/>
          </a:bodyPr>
          <a:lstStyle/>
          <a:p>
            <a:r>
              <a:rPr lang="en-US" sz="4000" b="1" dirty="0" err="1">
                <a:solidFill>
                  <a:schemeClr val="accent1">
                    <a:lumMod val="50000"/>
                  </a:schemeClr>
                </a:solidFill>
              </a:rPr>
              <a:t>GatePass</a:t>
            </a:r>
            <a:r>
              <a:rPr lang="en-US" sz="4000" b="1" dirty="0">
                <a:solidFill>
                  <a:schemeClr val="accent1">
                    <a:lumMod val="50000"/>
                  </a:schemeClr>
                </a:solidFill>
              </a:rPr>
              <a:t> Management:</a:t>
            </a:r>
            <a:endParaRPr lang="en-US" sz="4000" dirty="0"/>
          </a:p>
        </p:txBody>
      </p:sp>
      <p:pic>
        <p:nvPicPr>
          <p:cNvPr id="5" name="Picture 4">
            <a:extLst>
              <a:ext uri="{FF2B5EF4-FFF2-40B4-BE49-F238E27FC236}">
                <a16:creationId xmlns:a16="http://schemas.microsoft.com/office/drawing/2014/main" xmlns="" id="{A412D4FC-84B8-4A92-A49D-3A190B38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088177"/>
            <a:ext cx="9700070" cy="5268174"/>
          </a:xfrm>
          <a:prstGeom prst="rect">
            <a:avLst/>
          </a:prstGeom>
          <a:ln>
            <a:noFill/>
          </a:ln>
          <a:effectLst>
            <a:softEdge rad="112500"/>
          </a:effectLst>
        </p:spPr>
      </p:pic>
    </p:spTree>
    <p:extLst>
      <p:ext uri="{BB962C8B-B14F-4D97-AF65-F5344CB8AC3E}">
        <p14:creationId xmlns:p14="http://schemas.microsoft.com/office/powerpoint/2010/main" val="147156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22</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02376" y="257376"/>
            <a:ext cx="4281557" cy="707886"/>
          </a:xfrm>
          <a:prstGeom prst="rect">
            <a:avLst/>
          </a:prstGeom>
        </p:spPr>
        <p:txBody>
          <a:bodyPr wrap="none">
            <a:spAutoFit/>
          </a:bodyPr>
          <a:lstStyle/>
          <a:p>
            <a:r>
              <a:rPr lang="en-US" sz="4000" b="1" dirty="0">
                <a:solidFill>
                  <a:schemeClr val="accent1">
                    <a:lumMod val="50000"/>
                  </a:schemeClr>
                </a:solidFill>
              </a:rPr>
              <a:t>Staff Management:</a:t>
            </a:r>
            <a:endParaRPr lang="en-US" sz="4000" dirty="0"/>
          </a:p>
        </p:txBody>
      </p:sp>
      <p:pic>
        <p:nvPicPr>
          <p:cNvPr id="4" name="Picture 3">
            <a:extLst>
              <a:ext uri="{FF2B5EF4-FFF2-40B4-BE49-F238E27FC236}">
                <a16:creationId xmlns:a16="http://schemas.microsoft.com/office/drawing/2014/main" xmlns="" id="{20878BC1-799A-48E6-A845-04CF4DEC8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4077"/>
            <a:ext cx="10040619" cy="5292273"/>
          </a:xfrm>
          <a:prstGeom prst="rect">
            <a:avLst/>
          </a:prstGeom>
          <a:ln>
            <a:noFill/>
          </a:ln>
          <a:effectLst>
            <a:softEdge rad="112500"/>
          </a:effectLst>
        </p:spPr>
      </p:pic>
    </p:spTree>
    <p:extLst>
      <p:ext uri="{BB962C8B-B14F-4D97-AF65-F5344CB8AC3E}">
        <p14:creationId xmlns:p14="http://schemas.microsoft.com/office/powerpoint/2010/main" val="189092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23</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02376" y="257376"/>
            <a:ext cx="5336974" cy="707886"/>
          </a:xfrm>
          <a:prstGeom prst="rect">
            <a:avLst/>
          </a:prstGeom>
        </p:spPr>
        <p:txBody>
          <a:bodyPr wrap="none">
            <a:spAutoFit/>
          </a:bodyPr>
          <a:lstStyle/>
          <a:p>
            <a:r>
              <a:rPr lang="en-US" sz="4000" b="1" dirty="0">
                <a:solidFill>
                  <a:schemeClr val="accent1">
                    <a:lumMod val="50000"/>
                  </a:schemeClr>
                </a:solidFill>
              </a:rPr>
              <a:t>Transport Management:</a:t>
            </a:r>
            <a:endParaRPr lang="en-US" sz="4000" dirty="0"/>
          </a:p>
        </p:txBody>
      </p:sp>
      <p:pic>
        <p:nvPicPr>
          <p:cNvPr id="4" name="Picture 3">
            <a:extLst>
              <a:ext uri="{FF2B5EF4-FFF2-40B4-BE49-F238E27FC236}">
                <a16:creationId xmlns:a16="http://schemas.microsoft.com/office/drawing/2014/main" xmlns="" id="{B3AAF8FC-6475-4B7C-B54E-21C2076A4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13611"/>
            <a:ext cx="10058400" cy="5242739"/>
          </a:xfrm>
          <a:prstGeom prst="rect">
            <a:avLst/>
          </a:prstGeom>
          <a:ln>
            <a:noFill/>
          </a:ln>
          <a:effectLst>
            <a:softEdge rad="112500"/>
          </a:effectLst>
        </p:spPr>
      </p:pic>
    </p:spTree>
    <p:extLst>
      <p:ext uri="{BB962C8B-B14F-4D97-AF65-F5344CB8AC3E}">
        <p14:creationId xmlns:p14="http://schemas.microsoft.com/office/powerpoint/2010/main" val="11073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24</a:t>
            </a:fld>
            <a:endParaRPr lang="en-US" sz="2000" b="1" dirty="0">
              <a:solidFill>
                <a:schemeClr val="tx1">
                  <a:lumMod val="95000"/>
                  <a:lumOff val="5000"/>
                </a:schemeClr>
              </a:solidFill>
            </a:endParaRPr>
          </a:p>
        </p:txBody>
      </p:sp>
      <p:sp>
        <p:nvSpPr>
          <p:cNvPr id="2" name="Rectangle 1">
            <a:extLst>
              <a:ext uri="{FF2B5EF4-FFF2-40B4-BE49-F238E27FC236}">
                <a16:creationId xmlns:a16="http://schemas.microsoft.com/office/drawing/2014/main" xmlns="" id="{2C6BF4E6-86B7-4633-B507-D4FEF2399004}"/>
              </a:ext>
            </a:extLst>
          </p:cNvPr>
          <p:cNvSpPr/>
          <p:nvPr/>
        </p:nvSpPr>
        <p:spPr>
          <a:xfrm>
            <a:off x="478576" y="577334"/>
            <a:ext cx="2648482" cy="707886"/>
          </a:xfrm>
          <a:prstGeom prst="rect">
            <a:avLst/>
          </a:prstGeom>
        </p:spPr>
        <p:txBody>
          <a:bodyPr wrap="none">
            <a:spAutoFit/>
          </a:bodyPr>
          <a:lstStyle/>
          <a:p>
            <a:r>
              <a:rPr lang="en-US" sz="4000" b="1" dirty="0">
                <a:solidFill>
                  <a:schemeClr val="accent1">
                    <a:lumMod val="50000"/>
                  </a:schemeClr>
                </a:solidFill>
              </a:rPr>
              <a:t>Conclusion:</a:t>
            </a:r>
            <a:endParaRPr lang="en-US" sz="4000" dirty="0"/>
          </a:p>
        </p:txBody>
      </p:sp>
      <p:sp>
        <p:nvSpPr>
          <p:cNvPr id="3" name="Rectangle 2">
            <a:extLst>
              <a:ext uri="{FF2B5EF4-FFF2-40B4-BE49-F238E27FC236}">
                <a16:creationId xmlns:a16="http://schemas.microsoft.com/office/drawing/2014/main" xmlns="" id="{ECB1ACEA-14A1-43A8-8184-B18BA1F7A6A5}"/>
              </a:ext>
            </a:extLst>
          </p:cNvPr>
          <p:cNvSpPr/>
          <p:nvPr/>
        </p:nvSpPr>
        <p:spPr>
          <a:xfrm>
            <a:off x="478576" y="2162294"/>
            <a:ext cx="11332424" cy="4524315"/>
          </a:xfrm>
          <a:prstGeom prst="rect">
            <a:avLst/>
          </a:prstGeom>
        </p:spPr>
        <p:txBody>
          <a:bodyPr wrap="square">
            <a:spAutoFit/>
          </a:bodyPr>
          <a:lstStyle/>
          <a:p>
            <a:r>
              <a:rPr lang="en-US" sz="3200" dirty="0">
                <a:solidFill>
                  <a:schemeClr val="accent1">
                    <a:lumMod val="50000"/>
                  </a:schemeClr>
                </a:solidFill>
              </a:rPr>
              <a:t>In this project we have created a desktop application which is easy to access and user friendly. The application keeps a record of the company management data which includes their details. User can view all data and analyze them for better management of the system. It provides all necessary information about the system. The user can simply sit in front of the system and login using name and password to monitor each and every query related to the company without any physical movement.</a:t>
            </a:r>
          </a:p>
          <a:p>
            <a:endParaRPr lang="en-US" sz="3200" dirty="0"/>
          </a:p>
        </p:txBody>
      </p:sp>
    </p:spTree>
    <p:extLst>
      <p:ext uri="{BB962C8B-B14F-4D97-AF65-F5344CB8AC3E}">
        <p14:creationId xmlns:p14="http://schemas.microsoft.com/office/powerpoint/2010/main" val="4002506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9000">
              <a:schemeClr val="accent1">
                <a:lumMod val="20000"/>
                <a:lumOff val="80000"/>
              </a:schemeClr>
            </a:gs>
            <a:gs pos="100000">
              <a:srgbClr val="FFFFCC"/>
            </a:gs>
          </a:gsLst>
          <a:lin ang="5400000" scaled="1"/>
        </a:gradFill>
        <a:effectLst/>
      </p:bgPr>
    </p:bg>
    <p:spTree>
      <p:nvGrpSpPr>
        <p:cNvPr id="1" name=""/>
        <p:cNvGrpSpPr/>
        <p:nvPr/>
      </p:nvGrpSpPr>
      <p:grpSpPr>
        <a:xfrm>
          <a:off x="0" y="0"/>
          <a:ext cx="0" cy="0"/>
          <a:chOff x="0" y="0"/>
          <a:chExt cx="0" cy="0"/>
        </a:xfrm>
      </p:grpSpPr>
      <p:sp>
        <p:nvSpPr>
          <p:cNvPr id="73" name="Slide Number Placeholder 72">
            <a:extLst>
              <a:ext uri="{FF2B5EF4-FFF2-40B4-BE49-F238E27FC236}">
                <a16:creationId xmlns:a16="http://schemas.microsoft.com/office/drawing/2014/main" xmlns="" id="{D88E4B11-9DFE-4FAD-B32A-CAC692D4D168}"/>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25</a:t>
            </a:fld>
            <a:endParaRPr lang="en-US" sz="2000" b="1" dirty="0">
              <a:solidFill>
                <a:schemeClr val="tx1">
                  <a:lumMod val="95000"/>
                  <a:lumOff val="5000"/>
                </a:schemeClr>
              </a:solidFill>
            </a:endParaRPr>
          </a:p>
        </p:txBody>
      </p:sp>
      <p:sp>
        <p:nvSpPr>
          <p:cNvPr id="3" name="Rectangle: Diagonal Corners Snipped 2">
            <a:extLst>
              <a:ext uri="{FF2B5EF4-FFF2-40B4-BE49-F238E27FC236}">
                <a16:creationId xmlns:a16="http://schemas.microsoft.com/office/drawing/2014/main" xmlns="" id="{684B277C-F9C1-44EF-9AFA-AC548D0679A9}"/>
              </a:ext>
            </a:extLst>
          </p:cNvPr>
          <p:cNvSpPr/>
          <p:nvPr/>
        </p:nvSpPr>
        <p:spPr>
          <a:xfrm>
            <a:off x="4120936" y="2240280"/>
            <a:ext cx="3779520" cy="2096274"/>
          </a:xfrm>
          <a:prstGeom prst="snip2DiagRect">
            <a:avLst/>
          </a:prstGeom>
          <a:solidFill>
            <a:schemeClr val="accent4">
              <a:lumMod val="60000"/>
              <a:lumOff val="40000"/>
            </a:schemeClr>
          </a:solidFill>
          <a:effectLst>
            <a:glow rad="228600">
              <a:schemeClr val="accent3">
                <a:satMod val="175000"/>
                <a:alpha val="40000"/>
              </a:schemeClr>
            </a:glow>
            <a:innerShdw blurRad="63500" dist="50800" dir="16200000">
              <a:srgbClr val="000000"/>
            </a:innerShdw>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a:solidFill>
                  <a:schemeClr val="accent1">
                    <a:lumMod val="50000"/>
                  </a:schemeClr>
                </a:solidFill>
              </a:rPr>
              <a:t>Thank You</a:t>
            </a:r>
            <a:endParaRPr lang="en-US" sz="5400" b="1" dirty="0"/>
          </a:p>
        </p:txBody>
      </p:sp>
    </p:spTree>
    <p:extLst>
      <p:ext uri="{BB962C8B-B14F-4D97-AF65-F5344CB8AC3E}">
        <p14:creationId xmlns:p14="http://schemas.microsoft.com/office/powerpoint/2010/main" val="40609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3</a:t>
            </a:fld>
            <a:endParaRPr lang="en-US" sz="2000" b="1" dirty="0">
              <a:solidFill>
                <a:schemeClr val="tx1">
                  <a:lumMod val="95000"/>
                  <a:lumOff val="5000"/>
                </a:schemeClr>
              </a:solidFill>
            </a:endParaRPr>
          </a:p>
        </p:txBody>
      </p:sp>
      <p:sp>
        <p:nvSpPr>
          <p:cNvPr id="3" name="TextBox 2">
            <a:extLst>
              <a:ext uri="{FF2B5EF4-FFF2-40B4-BE49-F238E27FC236}">
                <a16:creationId xmlns:a16="http://schemas.microsoft.com/office/drawing/2014/main" xmlns="" id="{44E121B5-6B48-45FE-ADF4-1EFA77C4802F}"/>
              </a:ext>
            </a:extLst>
          </p:cNvPr>
          <p:cNvSpPr txBox="1"/>
          <p:nvPr/>
        </p:nvSpPr>
        <p:spPr>
          <a:xfrm>
            <a:off x="548640" y="1767840"/>
            <a:ext cx="11094720" cy="1815882"/>
          </a:xfrm>
          <a:prstGeom prst="rect">
            <a:avLst/>
          </a:prstGeom>
          <a:noFill/>
        </p:spPr>
        <p:txBody>
          <a:bodyPr wrap="square" rtlCol="0">
            <a:spAutoFit/>
          </a:bodyPr>
          <a:lstStyle/>
          <a:p>
            <a:r>
              <a:rPr lang="en-US" sz="2800" dirty="0"/>
              <a:t>This company deals with production of plastic goods. This project aims to monitor all processes in the company, like order receiving, purchase of raw materials, production of goods, sales ,transfer from branch to branch, Transport and details of staff.</a:t>
            </a:r>
          </a:p>
        </p:txBody>
      </p:sp>
      <p:sp>
        <p:nvSpPr>
          <p:cNvPr id="4" name="TextBox 3">
            <a:extLst>
              <a:ext uri="{FF2B5EF4-FFF2-40B4-BE49-F238E27FC236}">
                <a16:creationId xmlns:a16="http://schemas.microsoft.com/office/drawing/2014/main" xmlns="" id="{0132FBEC-03E0-446A-9C2D-8645BE9F4D2D}"/>
              </a:ext>
            </a:extLst>
          </p:cNvPr>
          <p:cNvSpPr txBox="1"/>
          <p:nvPr/>
        </p:nvSpPr>
        <p:spPr>
          <a:xfrm>
            <a:off x="609600" y="533400"/>
            <a:ext cx="3337560" cy="707886"/>
          </a:xfrm>
          <a:prstGeom prst="rect">
            <a:avLst/>
          </a:prstGeom>
          <a:noFill/>
        </p:spPr>
        <p:txBody>
          <a:bodyPr wrap="square" rtlCol="0">
            <a:spAutoFit/>
          </a:bodyPr>
          <a:lstStyle/>
          <a:p>
            <a:r>
              <a:rPr lang="en-US" sz="4000" b="1" dirty="0">
                <a:solidFill>
                  <a:schemeClr val="accent1">
                    <a:lumMod val="50000"/>
                  </a:schemeClr>
                </a:solidFill>
              </a:rPr>
              <a:t>Introduction:</a:t>
            </a:r>
          </a:p>
        </p:txBody>
      </p:sp>
    </p:spTree>
    <p:extLst>
      <p:ext uri="{BB962C8B-B14F-4D97-AF65-F5344CB8AC3E}">
        <p14:creationId xmlns:p14="http://schemas.microsoft.com/office/powerpoint/2010/main" val="13149037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4</a:t>
            </a:fld>
            <a:endParaRPr lang="en-US" sz="2000" b="1" dirty="0">
              <a:solidFill>
                <a:schemeClr val="tx1">
                  <a:lumMod val="95000"/>
                  <a:lumOff val="5000"/>
                </a:schemeClr>
              </a:solidFill>
            </a:endParaRPr>
          </a:p>
        </p:txBody>
      </p:sp>
      <p:sp>
        <p:nvSpPr>
          <p:cNvPr id="3" name="TextBox 2">
            <a:extLst>
              <a:ext uri="{FF2B5EF4-FFF2-40B4-BE49-F238E27FC236}">
                <a16:creationId xmlns:a16="http://schemas.microsoft.com/office/drawing/2014/main" xmlns="" id="{44E121B5-6B48-45FE-ADF4-1EFA77C4802F}"/>
              </a:ext>
            </a:extLst>
          </p:cNvPr>
          <p:cNvSpPr txBox="1"/>
          <p:nvPr/>
        </p:nvSpPr>
        <p:spPr>
          <a:xfrm>
            <a:off x="609600" y="2087880"/>
            <a:ext cx="11094720" cy="3046988"/>
          </a:xfrm>
          <a:prstGeom prst="rect">
            <a:avLst/>
          </a:prstGeom>
          <a:noFill/>
        </p:spPr>
        <p:txBody>
          <a:bodyPr wrap="square" rtlCol="0">
            <a:spAutoFit/>
          </a:bodyPr>
          <a:lstStyle/>
          <a:p>
            <a:r>
              <a:rPr lang="en-US" sz="3200" dirty="0">
                <a:solidFill>
                  <a:schemeClr val="accent1">
                    <a:lumMod val="50000"/>
                  </a:schemeClr>
                </a:solidFill>
              </a:rPr>
              <a:t>Name :</a:t>
            </a:r>
          </a:p>
          <a:p>
            <a:r>
              <a:rPr lang="en-US" sz="3200" dirty="0">
                <a:solidFill>
                  <a:schemeClr val="accent1">
                    <a:lumMod val="50000"/>
                  </a:schemeClr>
                </a:solidFill>
              </a:rPr>
              <a:t>                </a:t>
            </a:r>
            <a:r>
              <a:rPr lang="en-US" sz="3200" dirty="0" err="1">
                <a:solidFill>
                  <a:schemeClr val="accent1">
                    <a:lumMod val="50000"/>
                  </a:schemeClr>
                </a:solidFill>
              </a:rPr>
              <a:t>Sharjeel</a:t>
            </a:r>
            <a:r>
              <a:rPr lang="en-US" sz="3200" dirty="0">
                <a:solidFill>
                  <a:schemeClr val="accent1">
                    <a:lumMod val="50000"/>
                  </a:schemeClr>
                </a:solidFill>
              </a:rPr>
              <a:t> Iftikhar</a:t>
            </a:r>
          </a:p>
          <a:p>
            <a:endParaRPr lang="en-US" sz="3200" dirty="0">
              <a:solidFill>
                <a:schemeClr val="accent1">
                  <a:lumMod val="50000"/>
                </a:schemeClr>
              </a:solidFill>
            </a:endParaRPr>
          </a:p>
          <a:p>
            <a:endParaRPr lang="en-US" sz="3200" dirty="0">
              <a:solidFill>
                <a:schemeClr val="accent1">
                  <a:lumMod val="50000"/>
                </a:schemeClr>
              </a:solidFill>
            </a:endParaRPr>
          </a:p>
          <a:p>
            <a:r>
              <a:rPr lang="en-US" sz="3200" dirty="0" err="1">
                <a:solidFill>
                  <a:schemeClr val="accent1">
                    <a:lumMod val="50000"/>
                  </a:schemeClr>
                </a:solidFill>
              </a:rPr>
              <a:t>RegNo</a:t>
            </a:r>
            <a:r>
              <a:rPr lang="en-US" sz="3200" dirty="0">
                <a:solidFill>
                  <a:schemeClr val="accent1">
                    <a:lumMod val="50000"/>
                  </a:schemeClr>
                </a:solidFill>
              </a:rPr>
              <a:t>:</a:t>
            </a:r>
          </a:p>
          <a:p>
            <a:r>
              <a:rPr lang="en-US" sz="3200" dirty="0">
                <a:solidFill>
                  <a:schemeClr val="accent1">
                    <a:lumMod val="50000"/>
                  </a:schemeClr>
                </a:solidFill>
              </a:rPr>
              <a:t>                2020-CS-139</a:t>
            </a:r>
          </a:p>
        </p:txBody>
      </p:sp>
      <p:sp>
        <p:nvSpPr>
          <p:cNvPr id="4" name="TextBox 3">
            <a:extLst>
              <a:ext uri="{FF2B5EF4-FFF2-40B4-BE49-F238E27FC236}">
                <a16:creationId xmlns:a16="http://schemas.microsoft.com/office/drawing/2014/main" xmlns="" id="{0132FBEC-03E0-446A-9C2D-8645BE9F4D2D}"/>
              </a:ext>
            </a:extLst>
          </p:cNvPr>
          <p:cNvSpPr txBox="1"/>
          <p:nvPr/>
        </p:nvSpPr>
        <p:spPr>
          <a:xfrm>
            <a:off x="609600" y="533400"/>
            <a:ext cx="3337560" cy="707886"/>
          </a:xfrm>
          <a:prstGeom prst="rect">
            <a:avLst/>
          </a:prstGeom>
          <a:noFill/>
        </p:spPr>
        <p:txBody>
          <a:bodyPr wrap="square" rtlCol="0">
            <a:spAutoFit/>
          </a:bodyPr>
          <a:lstStyle/>
          <a:p>
            <a:r>
              <a:rPr lang="en-US" sz="4000" b="1" dirty="0">
                <a:solidFill>
                  <a:schemeClr val="accent1">
                    <a:lumMod val="50000"/>
                  </a:schemeClr>
                </a:solidFill>
              </a:rPr>
              <a:t>Client Detail:</a:t>
            </a:r>
          </a:p>
        </p:txBody>
      </p:sp>
    </p:spTree>
    <p:extLst>
      <p:ext uri="{BB962C8B-B14F-4D97-AF65-F5344CB8AC3E}">
        <p14:creationId xmlns:p14="http://schemas.microsoft.com/office/powerpoint/2010/main" val="403269882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5</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311251"/>
            <a:ext cx="6766560" cy="707886"/>
          </a:xfrm>
          <a:prstGeom prst="rect">
            <a:avLst/>
          </a:prstGeom>
          <a:noFill/>
        </p:spPr>
        <p:txBody>
          <a:bodyPr wrap="square" rtlCol="0">
            <a:spAutoFit/>
          </a:bodyPr>
          <a:lstStyle/>
          <a:p>
            <a:r>
              <a:rPr lang="en-US" sz="4000" b="1" dirty="0">
                <a:solidFill>
                  <a:schemeClr val="accent1">
                    <a:lumMod val="50000"/>
                  </a:schemeClr>
                </a:solidFill>
              </a:rPr>
              <a:t>Case Study Requirements:</a:t>
            </a:r>
          </a:p>
        </p:txBody>
      </p:sp>
      <p:sp>
        <p:nvSpPr>
          <p:cNvPr id="7" name="Rectangle: Rounded Corners 6">
            <a:extLst>
              <a:ext uri="{FF2B5EF4-FFF2-40B4-BE49-F238E27FC236}">
                <a16:creationId xmlns:a16="http://schemas.microsoft.com/office/drawing/2014/main" xmlns="" id="{142AAC9E-59F6-46A3-A5A9-2681B4B38C6C}"/>
              </a:ext>
            </a:extLst>
          </p:cNvPr>
          <p:cNvSpPr/>
          <p:nvPr/>
        </p:nvSpPr>
        <p:spPr>
          <a:xfrm>
            <a:off x="487680" y="1244227"/>
            <a:ext cx="2804160" cy="853442"/>
          </a:xfrm>
          <a:prstGeom prst="roundRect">
            <a:avLst/>
          </a:prstGeom>
          <a:solidFill>
            <a:schemeClr val="accent2">
              <a:lumMod val="40000"/>
              <a:lumOff val="60000"/>
            </a:schemeClr>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Person(Vendor, Worker, Buyer)</a:t>
            </a:r>
          </a:p>
        </p:txBody>
      </p:sp>
      <p:sp>
        <p:nvSpPr>
          <p:cNvPr id="8" name="Rectangle: Rounded Corners 7">
            <a:extLst>
              <a:ext uri="{FF2B5EF4-FFF2-40B4-BE49-F238E27FC236}">
                <a16:creationId xmlns:a16="http://schemas.microsoft.com/office/drawing/2014/main" xmlns="" id="{541A2273-DB55-4694-9076-C7C62F5F985B}"/>
              </a:ext>
            </a:extLst>
          </p:cNvPr>
          <p:cNvSpPr/>
          <p:nvPr/>
        </p:nvSpPr>
        <p:spPr>
          <a:xfrm>
            <a:off x="2042160" y="2097669"/>
            <a:ext cx="2804160" cy="853442"/>
          </a:xfrm>
          <a:prstGeom prst="roundRect">
            <a:avLst/>
          </a:prstGeom>
          <a:solidFill>
            <a:schemeClr val="accent5">
              <a:lumMod val="40000"/>
              <a:lumOff val="60000"/>
            </a:schemeClr>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Company’s Goods</a:t>
            </a:r>
          </a:p>
        </p:txBody>
      </p:sp>
      <p:sp>
        <p:nvSpPr>
          <p:cNvPr id="9" name="Rectangle: Rounded Corners 8">
            <a:extLst>
              <a:ext uri="{FF2B5EF4-FFF2-40B4-BE49-F238E27FC236}">
                <a16:creationId xmlns:a16="http://schemas.microsoft.com/office/drawing/2014/main" xmlns="" id="{ABF6B8E7-E658-4D0F-9AE6-AD581D11E1A1}"/>
              </a:ext>
            </a:extLst>
          </p:cNvPr>
          <p:cNvSpPr/>
          <p:nvPr/>
        </p:nvSpPr>
        <p:spPr>
          <a:xfrm>
            <a:off x="3322320" y="3002279"/>
            <a:ext cx="2636520" cy="853442"/>
          </a:xfrm>
          <a:prstGeom prst="roundRect">
            <a:avLst/>
          </a:prstGeom>
          <a:solidFill>
            <a:srgbClr val="FFFFCC"/>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Stock Ledger</a:t>
            </a:r>
          </a:p>
        </p:txBody>
      </p:sp>
      <p:sp>
        <p:nvSpPr>
          <p:cNvPr id="10" name="Rectangle: Rounded Corners 9">
            <a:extLst>
              <a:ext uri="{FF2B5EF4-FFF2-40B4-BE49-F238E27FC236}">
                <a16:creationId xmlns:a16="http://schemas.microsoft.com/office/drawing/2014/main" xmlns="" id="{A546F016-543B-496E-B1F9-3BE8D5794CBF}"/>
              </a:ext>
            </a:extLst>
          </p:cNvPr>
          <p:cNvSpPr/>
          <p:nvPr/>
        </p:nvSpPr>
        <p:spPr>
          <a:xfrm>
            <a:off x="4777740" y="3906889"/>
            <a:ext cx="2636520" cy="853442"/>
          </a:xfrm>
          <a:prstGeom prst="roundRect">
            <a:avLst/>
          </a:prstGeom>
          <a:solidFill>
            <a:srgbClr val="FFCCCC"/>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Sales </a:t>
            </a:r>
          </a:p>
        </p:txBody>
      </p:sp>
      <p:sp>
        <p:nvSpPr>
          <p:cNvPr id="11" name="Rectangle: Rounded Corners 10">
            <a:extLst>
              <a:ext uri="{FF2B5EF4-FFF2-40B4-BE49-F238E27FC236}">
                <a16:creationId xmlns:a16="http://schemas.microsoft.com/office/drawing/2014/main" xmlns="" id="{A1C95E06-581E-47AF-910A-E2A944769D34}"/>
              </a:ext>
            </a:extLst>
          </p:cNvPr>
          <p:cNvSpPr/>
          <p:nvPr/>
        </p:nvSpPr>
        <p:spPr>
          <a:xfrm>
            <a:off x="5974080" y="4811499"/>
            <a:ext cx="2636520" cy="853442"/>
          </a:xfrm>
          <a:prstGeom prst="roundRect">
            <a:avLst/>
          </a:prstGeom>
          <a:solidFill>
            <a:schemeClr val="accent6">
              <a:lumMod val="20000"/>
              <a:lumOff val="80000"/>
            </a:schemeClr>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Gate Pass</a:t>
            </a:r>
          </a:p>
        </p:txBody>
      </p:sp>
      <p:sp>
        <p:nvSpPr>
          <p:cNvPr id="12" name="Rectangle: Rounded Corners 11">
            <a:extLst>
              <a:ext uri="{FF2B5EF4-FFF2-40B4-BE49-F238E27FC236}">
                <a16:creationId xmlns:a16="http://schemas.microsoft.com/office/drawing/2014/main" xmlns="" id="{850E2DB4-E3D4-4891-9D00-14DA2A582616}"/>
              </a:ext>
            </a:extLst>
          </p:cNvPr>
          <p:cNvSpPr/>
          <p:nvPr/>
        </p:nvSpPr>
        <p:spPr>
          <a:xfrm>
            <a:off x="7414260" y="5716109"/>
            <a:ext cx="2636520" cy="853442"/>
          </a:xfrm>
          <a:prstGeom prst="roundRect">
            <a:avLst/>
          </a:prstGeom>
          <a:solidFill>
            <a:schemeClr val="accent4">
              <a:lumMod val="20000"/>
              <a:lumOff val="80000"/>
            </a:schemeClr>
          </a:solidFill>
          <a:effectLst>
            <a:glow rad="63500">
              <a:schemeClr val="accent2">
                <a:satMod val="175000"/>
                <a:alpha val="40000"/>
              </a:schemeClr>
            </a:glow>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Manage Branch and its Stores</a:t>
            </a:r>
          </a:p>
        </p:txBody>
      </p:sp>
    </p:spTree>
    <p:extLst>
      <p:ext uri="{BB962C8B-B14F-4D97-AF65-F5344CB8AC3E}">
        <p14:creationId xmlns:p14="http://schemas.microsoft.com/office/powerpoint/2010/main" val="178798403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6</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311251"/>
            <a:ext cx="6766560" cy="707886"/>
          </a:xfrm>
          <a:prstGeom prst="rect">
            <a:avLst/>
          </a:prstGeom>
          <a:noFill/>
        </p:spPr>
        <p:txBody>
          <a:bodyPr wrap="square" rtlCol="0">
            <a:spAutoFit/>
          </a:bodyPr>
          <a:lstStyle/>
          <a:p>
            <a:r>
              <a:rPr lang="en-US" sz="4000" b="1" dirty="0">
                <a:solidFill>
                  <a:schemeClr val="accent1">
                    <a:lumMod val="50000"/>
                  </a:schemeClr>
                </a:solidFill>
              </a:rPr>
              <a:t>Case Study Reports:</a:t>
            </a:r>
          </a:p>
        </p:txBody>
      </p:sp>
      <p:sp>
        <p:nvSpPr>
          <p:cNvPr id="3" name="Hexagon 2">
            <a:extLst>
              <a:ext uri="{FF2B5EF4-FFF2-40B4-BE49-F238E27FC236}">
                <a16:creationId xmlns:a16="http://schemas.microsoft.com/office/drawing/2014/main" xmlns="" id="{EB5882EA-F10D-46F5-862D-5D68CAABA247}"/>
              </a:ext>
            </a:extLst>
          </p:cNvPr>
          <p:cNvSpPr/>
          <p:nvPr/>
        </p:nvSpPr>
        <p:spPr>
          <a:xfrm>
            <a:off x="670560" y="1889760"/>
            <a:ext cx="2103120" cy="1539240"/>
          </a:xfrm>
          <a:prstGeom prst="hexagon">
            <a:avLst/>
          </a:prstGeom>
          <a:solidFill>
            <a:srgbClr val="FFFF00"/>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Sale Return</a:t>
            </a:r>
          </a:p>
          <a:p>
            <a:pPr algn="ctr"/>
            <a:endParaRPr lang="en-US" dirty="0"/>
          </a:p>
        </p:txBody>
      </p:sp>
      <p:sp>
        <p:nvSpPr>
          <p:cNvPr id="13" name="Hexagon 12">
            <a:extLst>
              <a:ext uri="{FF2B5EF4-FFF2-40B4-BE49-F238E27FC236}">
                <a16:creationId xmlns:a16="http://schemas.microsoft.com/office/drawing/2014/main" xmlns="" id="{55830958-1EF4-47FF-9055-0B3637A7D991}"/>
              </a:ext>
            </a:extLst>
          </p:cNvPr>
          <p:cNvSpPr/>
          <p:nvPr/>
        </p:nvSpPr>
        <p:spPr>
          <a:xfrm>
            <a:off x="3383280" y="2657566"/>
            <a:ext cx="2103120" cy="1539240"/>
          </a:xfrm>
          <a:prstGeom prst="hexagon">
            <a:avLst/>
          </a:prstGeom>
          <a:solidFill>
            <a:srgbClr val="00B0F0"/>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lumMod val="95000"/>
                    <a:lumOff val="5000"/>
                  </a:schemeClr>
                </a:solidFill>
              </a:rPr>
              <a:t>GatePass</a:t>
            </a:r>
            <a:endParaRPr lang="en-US" dirty="0"/>
          </a:p>
        </p:txBody>
      </p:sp>
      <p:sp>
        <p:nvSpPr>
          <p:cNvPr id="14" name="Hexagon 13">
            <a:extLst>
              <a:ext uri="{FF2B5EF4-FFF2-40B4-BE49-F238E27FC236}">
                <a16:creationId xmlns:a16="http://schemas.microsoft.com/office/drawing/2014/main" xmlns="" id="{697C61E4-51A6-461C-A5B9-B220DC4F4A56}"/>
              </a:ext>
            </a:extLst>
          </p:cNvPr>
          <p:cNvSpPr/>
          <p:nvPr/>
        </p:nvSpPr>
        <p:spPr>
          <a:xfrm>
            <a:off x="6096000" y="1889760"/>
            <a:ext cx="2103120" cy="1539240"/>
          </a:xfrm>
          <a:prstGeom prst="hexagon">
            <a:avLst/>
          </a:prstGeom>
          <a:solidFill>
            <a:schemeClr val="accent2">
              <a:lumMod val="60000"/>
              <a:lumOff val="40000"/>
            </a:schemeClr>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Stock Ledger</a:t>
            </a:r>
          </a:p>
          <a:p>
            <a:pPr algn="ctr"/>
            <a:endParaRPr lang="en-US" dirty="0"/>
          </a:p>
        </p:txBody>
      </p:sp>
      <p:sp>
        <p:nvSpPr>
          <p:cNvPr id="15" name="Hexagon 14">
            <a:extLst>
              <a:ext uri="{FF2B5EF4-FFF2-40B4-BE49-F238E27FC236}">
                <a16:creationId xmlns:a16="http://schemas.microsoft.com/office/drawing/2014/main" xmlns="" id="{842487B4-18FF-458F-8D93-F43D0C897FF0}"/>
              </a:ext>
            </a:extLst>
          </p:cNvPr>
          <p:cNvSpPr/>
          <p:nvPr/>
        </p:nvSpPr>
        <p:spPr>
          <a:xfrm>
            <a:off x="8808720" y="2537460"/>
            <a:ext cx="2103120" cy="1539240"/>
          </a:xfrm>
          <a:prstGeom prst="hexagon">
            <a:avLst/>
          </a:prstGeom>
          <a:solidFill>
            <a:schemeClr val="accent4">
              <a:lumMod val="60000"/>
              <a:lumOff val="40000"/>
            </a:schemeClr>
          </a:solidFill>
          <a:effectLst>
            <a:innerShdw blurRad="114300">
              <a:prstClr val="black"/>
            </a:inn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lumMod val="95000"/>
                    <a:lumOff val="5000"/>
                  </a:schemeClr>
                </a:solidFill>
              </a:rPr>
              <a:t>Branch To</a:t>
            </a:r>
          </a:p>
          <a:p>
            <a:pPr algn="ctr"/>
            <a:r>
              <a:rPr lang="en-US" sz="2800" smtClean="0">
                <a:solidFill>
                  <a:schemeClr val="tx1">
                    <a:lumMod val="95000"/>
                    <a:lumOff val="5000"/>
                  </a:schemeClr>
                </a:solidFill>
              </a:rPr>
              <a:t>Branch</a:t>
            </a:r>
            <a:endParaRPr lang="en-US" sz="2800" dirty="0" smtClean="0">
              <a:solidFill>
                <a:schemeClr val="tx1">
                  <a:lumMod val="95000"/>
                  <a:lumOff val="5000"/>
                </a:schemeClr>
              </a:solidFill>
            </a:endParaRPr>
          </a:p>
          <a:p>
            <a:pPr algn="ctr"/>
            <a:endParaRPr lang="en-US" dirty="0"/>
          </a:p>
        </p:txBody>
      </p:sp>
    </p:spTree>
    <p:extLst>
      <p:ext uri="{BB962C8B-B14F-4D97-AF65-F5344CB8AC3E}">
        <p14:creationId xmlns:p14="http://schemas.microsoft.com/office/powerpoint/2010/main" val="33586810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7</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646531"/>
            <a:ext cx="6766560" cy="707886"/>
          </a:xfrm>
          <a:prstGeom prst="rect">
            <a:avLst/>
          </a:prstGeom>
          <a:noFill/>
        </p:spPr>
        <p:txBody>
          <a:bodyPr wrap="square" rtlCol="0">
            <a:spAutoFit/>
          </a:bodyPr>
          <a:lstStyle/>
          <a:p>
            <a:r>
              <a:rPr lang="en-US" sz="4000" b="1" dirty="0">
                <a:solidFill>
                  <a:schemeClr val="accent1">
                    <a:lumMod val="50000"/>
                  </a:schemeClr>
                </a:solidFill>
              </a:rPr>
              <a:t>Motivation:</a:t>
            </a:r>
          </a:p>
        </p:txBody>
      </p:sp>
      <p:sp>
        <p:nvSpPr>
          <p:cNvPr id="8" name="TextBox 7">
            <a:extLst>
              <a:ext uri="{FF2B5EF4-FFF2-40B4-BE49-F238E27FC236}">
                <a16:creationId xmlns:a16="http://schemas.microsoft.com/office/drawing/2014/main" xmlns="" id="{3EB39E7A-9253-4DC4-9AF2-0D71C157AB83}"/>
              </a:ext>
            </a:extLst>
          </p:cNvPr>
          <p:cNvSpPr txBox="1"/>
          <p:nvPr/>
        </p:nvSpPr>
        <p:spPr>
          <a:xfrm>
            <a:off x="487680" y="2094331"/>
            <a:ext cx="11414760" cy="1077218"/>
          </a:xfrm>
          <a:prstGeom prst="rect">
            <a:avLst/>
          </a:prstGeom>
          <a:noFill/>
        </p:spPr>
        <p:txBody>
          <a:bodyPr wrap="square" rtlCol="0">
            <a:spAutoFit/>
          </a:bodyPr>
          <a:lstStyle/>
          <a:p>
            <a:r>
              <a:rPr lang="en-US" sz="3200" dirty="0">
                <a:solidFill>
                  <a:schemeClr val="accent1">
                    <a:lumMod val="50000"/>
                  </a:schemeClr>
                </a:solidFill>
              </a:rPr>
              <a:t>Main target is to fulfill the requirements of the client to develop a desktop application for Dura Group of Companies.</a:t>
            </a:r>
          </a:p>
        </p:txBody>
      </p:sp>
    </p:spTree>
    <p:extLst>
      <p:ext uri="{BB962C8B-B14F-4D97-AF65-F5344CB8AC3E}">
        <p14:creationId xmlns:p14="http://schemas.microsoft.com/office/powerpoint/2010/main" val="3393071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8</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646531"/>
            <a:ext cx="6766560" cy="707886"/>
          </a:xfrm>
          <a:prstGeom prst="rect">
            <a:avLst/>
          </a:prstGeom>
          <a:noFill/>
        </p:spPr>
        <p:txBody>
          <a:bodyPr wrap="square" rtlCol="0">
            <a:spAutoFit/>
          </a:bodyPr>
          <a:lstStyle/>
          <a:p>
            <a:r>
              <a:rPr lang="en-US" sz="4000" b="1" dirty="0">
                <a:solidFill>
                  <a:schemeClr val="accent1">
                    <a:lumMod val="50000"/>
                  </a:schemeClr>
                </a:solidFill>
              </a:rPr>
              <a:t>Technology Stack:</a:t>
            </a:r>
          </a:p>
        </p:txBody>
      </p:sp>
      <p:graphicFrame>
        <p:nvGraphicFramePr>
          <p:cNvPr id="3" name="Table 2">
            <a:extLst>
              <a:ext uri="{FF2B5EF4-FFF2-40B4-BE49-F238E27FC236}">
                <a16:creationId xmlns:a16="http://schemas.microsoft.com/office/drawing/2014/main" xmlns="" id="{4337F434-F8E6-42F9-AA18-38D4016E11DB}"/>
              </a:ext>
            </a:extLst>
          </p:cNvPr>
          <p:cNvGraphicFramePr>
            <a:graphicFrameLocks noGrp="1"/>
          </p:cNvGraphicFramePr>
          <p:nvPr>
            <p:extLst>
              <p:ext uri="{D42A27DB-BD31-4B8C-83A1-F6EECF244321}">
                <p14:modId xmlns:p14="http://schemas.microsoft.com/office/powerpoint/2010/main" val="4016899311"/>
              </p:ext>
            </p:extLst>
          </p:nvPr>
        </p:nvGraphicFramePr>
        <p:xfrm>
          <a:off x="1436370" y="2551430"/>
          <a:ext cx="9707880" cy="2174240"/>
        </p:xfrm>
        <a:graphic>
          <a:graphicData uri="http://schemas.openxmlformats.org/drawingml/2006/table">
            <a:tbl>
              <a:tblPr firstRow="1" bandRow="1">
                <a:tableStyleId>{22838BEF-8BB2-4498-84A7-C5851F593DF1}</a:tableStyleId>
              </a:tblPr>
              <a:tblGrid>
                <a:gridCol w="4853940">
                  <a:extLst>
                    <a:ext uri="{9D8B030D-6E8A-4147-A177-3AD203B41FA5}">
                      <a16:colId xmlns:a16="http://schemas.microsoft.com/office/drawing/2014/main" xmlns="" val="3309128983"/>
                    </a:ext>
                  </a:extLst>
                </a:gridCol>
                <a:gridCol w="4853940">
                  <a:extLst>
                    <a:ext uri="{9D8B030D-6E8A-4147-A177-3AD203B41FA5}">
                      <a16:colId xmlns:a16="http://schemas.microsoft.com/office/drawing/2014/main" xmlns="" val="454082882"/>
                    </a:ext>
                  </a:extLst>
                </a:gridCol>
              </a:tblGrid>
              <a:tr h="358140">
                <a:tc>
                  <a:txBody>
                    <a:bodyPr/>
                    <a:lstStyle/>
                    <a:p>
                      <a:r>
                        <a:rPr lang="en-US" sz="2000" b="0" dirty="0"/>
                        <a:t>Language</a:t>
                      </a:r>
                      <a:endParaRPr lang="en-US" sz="2000" b="0" dirty="0">
                        <a:latin typeface="Times New Roman" pitchFamily="18" charset="0"/>
                        <a:cs typeface="Times New Roman" pitchFamily="18" charset="0"/>
                      </a:endParaRPr>
                    </a:p>
                  </a:txBody>
                  <a:tcPr/>
                </a:tc>
                <a:tc>
                  <a:txBody>
                    <a:bodyPr/>
                    <a:lstStyle/>
                    <a:p>
                      <a:r>
                        <a:rPr lang="en-US" sz="1800" b="0" dirty="0"/>
                        <a:t>SQL</a:t>
                      </a:r>
                      <a:r>
                        <a:rPr lang="en-US" sz="1800" dirty="0"/>
                        <a:t> </a:t>
                      </a:r>
                      <a:r>
                        <a:rPr lang="en-US" sz="1800" b="0" dirty="0"/>
                        <a:t>server</a:t>
                      </a:r>
                      <a:r>
                        <a:rPr lang="en-US" sz="1800" dirty="0"/>
                        <a:t>, </a:t>
                      </a:r>
                      <a:r>
                        <a:rPr lang="en-US" sz="1800" b="0" dirty="0"/>
                        <a:t>C</a:t>
                      </a:r>
                      <a:r>
                        <a:rPr lang="en-US" sz="1800" dirty="0"/>
                        <a:t> </a:t>
                      </a:r>
                      <a:r>
                        <a:rPr lang="en-US" sz="1800" b="0" dirty="0"/>
                        <a:t>#</a:t>
                      </a:r>
                      <a:endParaRPr lang="en-US" sz="1800" b="0" dirty="0">
                        <a:latin typeface="Times New Roman" pitchFamily="18" charset="0"/>
                        <a:cs typeface="Times New Roman" pitchFamily="18" charset="0"/>
                      </a:endParaRPr>
                    </a:p>
                  </a:txBody>
                  <a:tcPr/>
                </a:tc>
                <a:extLst>
                  <a:ext uri="{0D108BD9-81ED-4DB2-BD59-A6C34878D82A}">
                    <a16:rowId xmlns:a16="http://schemas.microsoft.com/office/drawing/2014/main" xmlns="" val="4278180629"/>
                  </a:ext>
                </a:extLst>
              </a:tr>
              <a:tr h="370840">
                <a:tc>
                  <a:txBody>
                    <a:bodyPr/>
                    <a:lstStyle/>
                    <a:p>
                      <a:endParaRPr lang="en-US" dirty="0"/>
                    </a:p>
                  </a:txBody>
                  <a:tcPr/>
                </a:tc>
                <a:tc>
                  <a:txBody>
                    <a:bodyPr/>
                    <a:lstStyle/>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4187510164"/>
                  </a:ext>
                </a:extLst>
              </a:tr>
              <a:tr h="370840">
                <a:tc>
                  <a:txBody>
                    <a:bodyPr/>
                    <a:lstStyle/>
                    <a:p>
                      <a:r>
                        <a:rPr lang="en-US" sz="2000" dirty="0"/>
                        <a:t>IDEs</a:t>
                      </a:r>
                      <a:endParaRPr lang="en-US" sz="20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SSMS(SQL Server Management Studio), VS(Visual Studio) 2019</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570043396"/>
                  </a:ext>
                </a:extLst>
              </a:tr>
              <a:tr h="370840">
                <a:tc>
                  <a:txBody>
                    <a:bodyPr/>
                    <a:lstStyle/>
                    <a:p>
                      <a:endParaRPr lang="en-US"/>
                    </a:p>
                  </a:txBody>
                  <a:tcPr/>
                </a:tc>
                <a:tc>
                  <a:txBody>
                    <a:bodyPr/>
                    <a:lstStyle/>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6217966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Platform</a:t>
                      </a:r>
                      <a:endParaRPr lang="en-US" sz="20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Desktop Application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2545205786"/>
                  </a:ext>
                </a:extLst>
              </a:tr>
            </a:tbl>
          </a:graphicData>
        </a:graphic>
      </p:graphicFrame>
    </p:spTree>
    <p:extLst>
      <p:ext uri="{BB962C8B-B14F-4D97-AF65-F5344CB8AC3E}">
        <p14:creationId xmlns:p14="http://schemas.microsoft.com/office/powerpoint/2010/main" val="3149081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9499">
              <a:srgbClr val="E2E9F6"/>
            </a:gs>
            <a:gs pos="100000">
              <a:srgbClr val="FFFFCC"/>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077287-72AE-48B0-8282-5C10DF2BB11D}"/>
              </a:ext>
            </a:extLst>
          </p:cNvPr>
          <p:cNvSpPr>
            <a:spLocks noGrp="1"/>
          </p:cNvSpPr>
          <p:nvPr>
            <p:ph type="sldNum" sz="quarter" idx="12"/>
          </p:nvPr>
        </p:nvSpPr>
        <p:spPr/>
        <p:txBody>
          <a:bodyPr/>
          <a:lstStyle/>
          <a:p>
            <a:fld id="{2A9D0B51-1854-46C7-A572-8D55311C31C2}" type="slidenum">
              <a:rPr lang="en-US" sz="2000" b="1" smtClean="0">
                <a:solidFill>
                  <a:schemeClr val="tx1">
                    <a:lumMod val="95000"/>
                    <a:lumOff val="5000"/>
                  </a:schemeClr>
                </a:solidFill>
              </a:rPr>
              <a:t>9</a:t>
            </a:fld>
            <a:endParaRPr lang="en-US"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xmlns="" id="{0132FBEC-03E0-446A-9C2D-8645BE9F4D2D}"/>
              </a:ext>
            </a:extLst>
          </p:cNvPr>
          <p:cNvSpPr txBox="1"/>
          <p:nvPr/>
        </p:nvSpPr>
        <p:spPr>
          <a:xfrm>
            <a:off x="487680" y="646531"/>
            <a:ext cx="6766560" cy="707886"/>
          </a:xfrm>
          <a:prstGeom prst="rect">
            <a:avLst/>
          </a:prstGeom>
          <a:noFill/>
        </p:spPr>
        <p:txBody>
          <a:bodyPr wrap="square" rtlCol="0">
            <a:spAutoFit/>
          </a:bodyPr>
          <a:lstStyle/>
          <a:p>
            <a:r>
              <a:rPr lang="en-US" sz="4000" b="1" dirty="0">
                <a:solidFill>
                  <a:schemeClr val="accent1">
                    <a:lumMod val="50000"/>
                  </a:schemeClr>
                </a:solidFill>
              </a:rPr>
              <a:t>Objectives:</a:t>
            </a:r>
          </a:p>
        </p:txBody>
      </p:sp>
      <p:sp>
        <p:nvSpPr>
          <p:cNvPr id="3" name="Arrow: Pentagon 2">
            <a:extLst>
              <a:ext uri="{FF2B5EF4-FFF2-40B4-BE49-F238E27FC236}">
                <a16:creationId xmlns:a16="http://schemas.microsoft.com/office/drawing/2014/main" xmlns="" id="{89800879-2F16-4C2F-9AFB-1C335AAEE06F}"/>
              </a:ext>
            </a:extLst>
          </p:cNvPr>
          <p:cNvSpPr/>
          <p:nvPr/>
        </p:nvSpPr>
        <p:spPr>
          <a:xfrm>
            <a:off x="731520" y="1844040"/>
            <a:ext cx="3139440" cy="975360"/>
          </a:xfrm>
          <a:prstGeom prst="homePlate">
            <a:avLst/>
          </a:prstGeom>
          <a:solidFill>
            <a:srgbClr val="FFCCCC"/>
          </a:solidFill>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Enhance the current manual system</a:t>
            </a:r>
          </a:p>
        </p:txBody>
      </p:sp>
      <p:sp>
        <p:nvSpPr>
          <p:cNvPr id="6" name="Arrow: Pentagon 5">
            <a:extLst>
              <a:ext uri="{FF2B5EF4-FFF2-40B4-BE49-F238E27FC236}">
                <a16:creationId xmlns:a16="http://schemas.microsoft.com/office/drawing/2014/main" xmlns="" id="{6529F979-2921-460F-8424-2819AD3A3F59}"/>
              </a:ext>
            </a:extLst>
          </p:cNvPr>
          <p:cNvSpPr/>
          <p:nvPr/>
        </p:nvSpPr>
        <p:spPr>
          <a:xfrm>
            <a:off x="2956560" y="3063241"/>
            <a:ext cx="3139440" cy="975360"/>
          </a:xfrm>
          <a:prstGeom prst="homePlate">
            <a:avLst/>
          </a:prstGeom>
          <a:solidFill>
            <a:srgbClr val="99CCFF"/>
          </a:solidFill>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ER Diagram &amp; </a:t>
            </a:r>
            <a:r>
              <a:rPr lang="en-US" sz="2000" dirty="0" err="1">
                <a:solidFill>
                  <a:schemeClr val="tx1">
                    <a:lumMod val="95000"/>
                    <a:lumOff val="5000"/>
                  </a:schemeClr>
                </a:solidFill>
              </a:rPr>
              <a:t>DataBase</a:t>
            </a:r>
            <a:r>
              <a:rPr lang="en-US" sz="2000" dirty="0">
                <a:solidFill>
                  <a:schemeClr val="tx1">
                    <a:lumMod val="95000"/>
                    <a:lumOff val="5000"/>
                  </a:schemeClr>
                </a:solidFill>
              </a:rPr>
              <a:t> Design</a:t>
            </a:r>
          </a:p>
        </p:txBody>
      </p:sp>
      <p:sp>
        <p:nvSpPr>
          <p:cNvPr id="7" name="Arrow: Pentagon 6">
            <a:extLst>
              <a:ext uri="{FF2B5EF4-FFF2-40B4-BE49-F238E27FC236}">
                <a16:creationId xmlns:a16="http://schemas.microsoft.com/office/drawing/2014/main" xmlns="" id="{E3A5AF52-8A75-4289-A8C5-4786EC2114E4}"/>
              </a:ext>
            </a:extLst>
          </p:cNvPr>
          <p:cNvSpPr/>
          <p:nvPr/>
        </p:nvSpPr>
        <p:spPr>
          <a:xfrm>
            <a:off x="4785360" y="4282442"/>
            <a:ext cx="3139440" cy="975360"/>
          </a:xfrm>
          <a:prstGeom prst="homePlate">
            <a:avLst/>
          </a:prstGeom>
          <a:solidFill>
            <a:schemeClr val="accent2">
              <a:lumMod val="20000"/>
              <a:lumOff val="80000"/>
            </a:schemeClr>
          </a:solidFill>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Implement all the given requirements.</a:t>
            </a:r>
          </a:p>
        </p:txBody>
      </p:sp>
      <p:sp>
        <p:nvSpPr>
          <p:cNvPr id="9" name="Arrow: Pentagon 8">
            <a:extLst>
              <a:ext uri="{FF2B5EF4-FFF2-40B4-BE49-F238E27FC236}">
                <a16:creationId xmlns:a16="http://schemas.microsoft.com/office/drawing/2014/main" xmlns="" id="{E9A9BBA3-2874-40B2-83F5-C05E1A680F40}"/>
              </a:ext>
            </a:extLst>
          </p:cNvPr>
          <p:cNvSpPr/>
          <p:nvPr/>
        </p:nvSpPr>
        <p:spPr>
          <a:xfrm>
            <a:off x="6842760" y="5501643"/>
            <a:ext cx="3139440" cy="975360"/>
          </a:xfrm>
          <a:prstGeom prst="homePlate">
            <a:avLst/>
          </a:prstGeom>
          <a:solidFill>
            <a:schemeClr val="accent6">
              <a:lumMod val="20000"/>
              <a:lumOff val="80000"/>
            </a:schemeClr>
          </a:solidFill>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Generate Crystal Reports</a:t>
            </a:r>
          </a:p>
        </p:txBody>
      </p:sp>
    </p:spTree>
    <p:extLst>
      <p:ext uri="{BB962C8B-B14F-4D97-AF65-F5344CB8AC3E}">
        <p14:creationId xmlns:p14="http://schemas.microsoft.com/office/powerpoint/2010/main" val="40435524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371</Words>
  <Application>Microsoft Office PowerPoint</Application>
  <PresentationFormat>Widescreen</PresentationFormat>
  <Paragraphs>99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Aiemen Altaf</dc:creator>
  <cp:lastModifiedBy>2020cs124</cp:lastModifiedBy>
  <cp:revision>77</cp:revision>
  <dcterms:created xsi:type="dcterms:W3CDTF">2022-04-29T11:24:31Z</dcterms:created>
  <dcterms:modified xsi:type="dcterms:W3CDTF">2022-05-11T01:54:39Z</dcterms:modified>
</cp:coreProperties>
</file>