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4868" y="167426"/>
            <a:ext cx="7637171" cy="1197735"/>
          </a:xfrm>
        </p:spPr>
        <p:txBody>
          <a:bodyPr>
            <a:normAutofit/>
          </a:bodyPr>
          <a:lstStyle/>
          <a:p>
            <a:r>
              <a:rPr lang="en-US" sz="3200" b="1" dirty="0" smtClean="0">
                <a:latin typeface="Times New Roman" pitchFamily="18" charset="0"/>
                <a:cs typeface="Times New Roman" pitchFamily="18" charset="0"/>
              </a:rPr>
              <a:t>Db2020-CS-124 Presentation</a:t>
            </a:r>
            <a:endParaRPr lang="en-US" sz="3200" dirty="0"/>
          </a:p>
        </p:txBody>
      </p:sp>
      <p:sp>
        <p:nvSpPr>
          <p:cNvPr id="3" name="Subtitle 2"/>
          <p:cNvSpPr>
            <a:spLocks noGrp="1"/>
          </p:cNvSpPr>
          <p:nvPr>
            <p:ph type="subTitle" idx="1"/>
          </p:nvPr>
        </p:nvSpPr>
        <p:spPr>
          <a:xfrm>
            <a:off x="1876424" y="4456090"/>
            <a:ext cx="8791575" cy="1390918"/>
          </a:xfrm>
        </p:spPr>
        <p:txBody>
          <a:bodyPr>
            <a:normAutofit/>
          </a:bodyPr>
          <a:lstStyle/>
          <a:p>
            <a:pPr algn="ctr">
              <a:lnSpc>
                <a:spcPct val="107000"/>
              </a:lnSpc>
              <a:spcBef>
                <a:spcPts val="0"/>
              </a:spcBef>
              <a:spcAft>
                <a:spcPts val="800"/>
              </a:spcAft>
            </a:pPr>
            <a:r>
              <a:rPr lang="en-US" b="1" u="sng" dirty="0">
                <a:latin typeface="Times New Roman" panose="02020603050405020304" pitchFamily="18" charset="0"/>
                <a:ea typeface="Calibri" panose="020F0502020204030204" pitchFamily="34" charset="0"/>
                <a:cs typeface="Times New Roman" panose="02020603050405020304" pitchFamily="18" charset="0"/>
              </a:rPr>
              <a:t>Project </a:t>
            </a:r>
            <a:r>
              <a:rPr lang="en-US" b="1" u="sng" dirty="0" smtClean="0">
                <a:latin typeface="Times New Roman" panose="02020603050405020304" pitchFamily="18" charset="0"/>
                <a:ea typeface="Calibri" panose="020F0502020204030204" pitchFamily="34" charset="0"/>
                <a:cs typeface="Times New Roman" panose="02020603050405020304" pitchFamily="18" charset="0"/>
              </a:rPr>
              <a:t>Supervisor :</a:t>
            </a:r>
            <a:r>
              <a:rPr lang="en-US" dirty="0" smtClean="0">
                <a:latin typeface="Calibri" panose="020F0502020204030204" pitchFamily="34" charset="0"/>
                <a:ea typeface="Calibri" panose="020F0502020204030204" pitchFamily="34" charset="0"/>
                <a:cs typeface="Times New Roman" panose="02020603050405020304" pitchFamily="18" charset="0"/>
              </a:rPr>
              <a:t>            </a:t>
            </a:r>
            <a:r>
              <a:rPr lang="en-US" dirty="0" smtClean="0"/>
              <a:t>Mr</a:t>
            </a:r>
            <a:r>
              <a:rPr lang="en-US" dirty="0"/>
              <a:t>. </a:t>
            </a:r>
            <a:r>
              <a:rPr lang="en-US" dirty="0" err="1">
                <a:latin typeface="Times New Roman" panose="02020603050405020304" pitchFamily="18" charset="0"/>
                <a:cs typeface="Times New Roman" panose="02020603050405020304" pitchFamily="18" charset="0"/>
              </a:rPr>
              <a:t>Nazeef</a:t>
            </a:r>
            <a:r>
              <a:rPr lang="en-US" dirty="0"/>
              <a:t> </a:t>
            </a:r>
            <a:r>
              <a:rPr lang="en-US" dirty="0" err="1"/>
              <a:t>Ul</a:t>
            </a:r>
            <a:r>
              <a:rPr lang="en-US" dirty="0"/>
              <a:t> </a:t>
            </a:r>
            <a:r>
              <a:rPr lang="en-US" dirty="0" err="1" smtClean="0"/>
              <a:t>Haq</a:t>
            </a:r>
            <a:endParaRPr lang="en-US" dirty="0" smtClean="0"/>
          </a:p>
          <a:p>
            <a:pPr algn="ctr">
              <a:lnSpc>
                <a:spcPct val="107000"/>
              </a:lnSpc>
              <a:spcBef>
                <a:spcPts val="0"/>
              </a:spcBef>
              <a:spcAft>
                <a:spcPts val="800"/>
              </a:spcAft>
            </a:pPr>
            <a:r>
              <a:rPr lang="en-US" dirty="0">
                <a:latin typeface="Times New Roman" panose="02020603050405020304" pitchFamily="18" charset="0"/>
                <a:cs typeface="Times New Roman" panose="02020603050405020304" pitchFamily="18" charset="0"/>
              </a:rPr>
              <a:t>Submitted</a:t>
            </a:r>
            <a:r>
              <a:rPr lang="en-US" dirty="0"/>
              <a:t> by</a:t>
            </a:r>
            <a:r>
              <a:rPr lang="en-US" dirty="0" smtClean="0"/>
              <a:t>:                          </a:t>
            </a:r>
            <a:r>
              <a:rPr lang="en-US" dirty="0" err="1" smtClean="0">
                <a:latin typeface="Times New Roman" panose="02020603050405020304" pitchFamily="18" charset="0"/>
                <a:cs typeface="Times New Roman" panose="02020603050405020304" pitchFamily="18" charset="0"/>
              </a:rPr>
              <a:t>Samawia</a:t>
            </a:r>
            <a:r>
              <a:rPr lang="en-US" dirty="0" smtClean="0"/>
              <a:t> </a:t>
            </a:r>
            <a:r>
              <a:rPr lang="en-US" dirty="0" err="1"/>
              <a:t>Ijaz</a:t>
            </a:r>
            <a:r>
              <a:rPr lang="en-US" dirty="0"/>
              <a:t> </a:t>
            </a:r>
            <a:r>
              <a:rPr lang="en-US" dirty="0" smtClean="0"/>
              <a:t> </a:t>
            </a:r>
          </a:p>
          <a:p>
            <a:pPr algn="ctr">
              <a:lnSpc>
                <a:spcPct val="107000"/>
              </a:lnSpc>
              <a:spcBef>
                <a:spcPts val="0"/>
              </a:spcBef>
              <a:spcAft>
                <a:spcPts val="800"/>
              </a:spcAft>
            </a:pPr>
            <a:r>
              <a:rPr lang="en-US" dirty="0" smtClean="0">
                <a:latin typeface="Times New Roman" panose="02020603050405020304" pitchFamily="18" charset="0"/>
                <a:cs typeface="Times New Roman" panose="02020603050405020304" pitchFamily="18" charset="0"/>
              </a:rPr>
              <a:t>2020-CS-124(C</a:t>
            </a:r>
            <a:r>
              <a:rPr lang="en-US" dirty="0" smtClean="0"/>
              <a:t>)</a:t>
            </a:r>
            <a:endParaRPr lang="en-US" dirty="0"/>
          </a:p>
        </p:txBody>
      </p:sp>
      <p:sp>
        <p:nvSpPr>
          <p:cNvPr id="4" name="Rectangle 3"/>
          <p:cNvSpPr/>
          <p:nvPr/>
        </p:nvSpPr>
        <p:spPr>
          <a:xfrm rot="10800000" flipV="1">
            <a:off x="4198512" y="1387979"/>
            <a:ext cx="4134117" cy="430887"/>
          </a:xfrm>
          <a:prstGeom prst="rect">
            <a:avLst/>
          </a:prstGeom>
        </p:spPr>
        <p:txBody>
          <a:bodyPr wrap="square">
            <a:spAutoFit/>
          </a:bodyPr>
          <a:lstStyle/>
          <a:p>
            <a:r>
              <a:rPr lang="en-US" sz="2200" dirty="0"/>
              <a:t>CS </a:t>
            </a:r>
            <a:r>
              <a:rPr lang="en-US" sz="2200" dirty="0">
                <a:latin typeface="Times New Roman" panose="02020603050405020304" pitchFamily="18" charset="0"/>
                <a:cs typeface="Times New Roman" panose="02020603050405020304" pitchFamily="18" charset="0"/>
              </a:rPr>
              <a:t>262L-</a:t>
            </a:r>
            <a:r>
              <a:rPr lang="en-US" sz="2200" dirty="0"/>
              <a:t> Database Systems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300" y="2150772"/>
            <a:ext cx="1835776" cy="1674254"/>
          </a:xfrm>
          <a:prstGeom prst="rect">
            <a:avLst/>
          </a:prstGeom>
        </p:spPr>
      </p:pic>
    </p:spTree>
    <p:extLst>
      <p:ext uri="{BB962C8B-B14F-4D97-AF65-F5344CB8AC3E}">
        <p14:creationId xmlns:p14="http://schemas.microsoft.com/office/powerpoint/2010/main" val="2227355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3695" y="408472"/>
            <a:ext cx="1095172" cy="369332"/>
          </a:xfrm>
          <a:prstGeom prst="rect">
            <a:avLst/>
          </a:prstGeom>
        </p:spPr>
        <p:txBody>
          <a:bodyPr wrap="none">
            <a:spAutoFit/>
          </a:bodyPr>
          <a:lstStyle/>
          <a:p>
            <a:r>
              <a:rPr lang="en-US" b="1" dirty="0" smtClean="0">
                <a:latin typeface="Times New Roman" pitchFamily="18" charset="0"/>
                <a:cs typeface="Times New Roman" pitchFamily="18" charset="0"/>
              </a:rPr>
              <a:t>GROUP:</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440" y="1210614"/>
            <a:ext cx="9269119" cy="5138671"/>
          </a:xfrm>
          <a:prstGeom prst="rect">
            <a:avLst/>
          </a:prstGeom>
        </p:spPr>
      </p:pic>
    </p:spTree>
    <p:extLst>
      <p:ext uri="{BB962C8B-B14F-4D97-AF65-F5344CB8AC3E}">
        <p14:creationId xmlns:p14="http://schemas.microsoft.com/office/powerpoint/2010/main" val="1351993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1724" y="498624"/>
            <a:ext cx="2213042" cy="369332"/>
          </a:xfrm>
          <a:prstGeom prst="rect">
            <a:avLst/>
          </a:prstGeom>
        </p:spPr>
        <p:txBody>
          <a:bodyPr wrap="none">
            <a:spAutoFit/>
          </a:bodyPr>
          <a:lstStyle/>
          <a:p>
            <a:r>
              <a:rPr lang="en-US" b="1" dirty="0" smtClean="0">
                <a:latin typeface="Times New Roman" pitchFamily="18" charset="0"/>
                <a:cs typeface="Times New Roman" pitchFamily="18" charset="0"/>
              </a:rPr>
              <a:t>GROUP STUDENT:</a:t>
            </a:r>
            <a:endParaRPr lang="en-US"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335" y="1210614"/>
            <a:ext cx="9707330" cy="5280338"/>
          </a:xfrm>
          <a:prstGeom prst="rect">
            <a:avLst/>
          </a:prstGeom>
        </p:spPr>
      </p:pic>
    </p:spTree>
    <p:extLst>
      <p:ext uri="{BB962C8B-B14F-4D97-AF65-F5344CB8AC3E}">
        <p14:creationId xmlns:p14="http://schemas.microsoft.com/office/powerpoint/2010/main" val="765149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0512" y="305441"/>
            <a:ext cx="1321708" cy="369332"/>
          </a:xfrm>
          <a:prstGeom prst="rect">
            <a:avLst/>
          </a:prstGeom>
        </p:spPr>
        <p:txBody>
          <a:bodyPr wrap="none">
            <a:spAutoFit/>
          </a:bodyPr>
          <a:lstStyle/>
          <a:p>
            <a:r>
              <a:rPr lang="en-US" b="1" dirty="0" smtClean="0">
                <a:latin typeface="Times New Roman" pitchFamily="18" charset="0"/>
                <a:cs typeface="Times New Roman" pitchFamily="18" charset="0"/>
              </a:rPr>
              <a:t>PROJECT: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809" y="1171976"/>
            <a:ext cx="9726382" cy="5293217"/>
          </a:xfrm>
          <a:prstGeom prst="rect">
            <a:avLst/>
          </a:prstGeom>
        </p:spPr>
      </p:pic>
    </p:spTree>
    <p:extLst>
      <p:ext uri="{BB962C8B-B14F-4D97-AF65-F5344CB8AC3E}">
        <p14:creationId xmlns:p14="http://schemas.microsoft.com/office/powerpoint/2010/main" val="1896619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4907" y="356956"/>
            <a:ext cx="2200218" cy="369332"/>
          </a:xfrm>
          <a:prstGeom prst="rect">
            <a:avLst/>
          </a:prstGeom>
        </p:spPr>
        <p:txBody>
          <a:bodyPr wrap="none">
            <a:spAutoFit/>
          </a:bodyPr>
          <a:lstStyle/>
          <a:p>
            <a:r>
              <a:rPr lang="en-US" b="1" dirty="0" smtClean="0">
                <a:latin typeface="Times New Roman" pitchFamily="18" charset="0"/>
                <a:cs typeface="Times New Roman" pitchFamily="18" charset="0"/>
              </a:rPr>
              <a:t>GROUP PROJECT:</a:t>
            </a:r>
            <a:endParaRPr lang="en-US"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546" y="1506828"/>
            <a:ext cx="9554908" cy="4893972"/>
          </a:xfrm>
          <a:prstGeom prst="rect">
            <a:avLst/>
          </a:prstGeom>
        </p:spPr>
      </p:pic>
    </p:spTree>
    <p:extLst>
      <p:ext uri="{BB962C8B-B14F-4D97-AF65-F5344CB8AC3E}">
        <p14:creationId xmlns:p14="http://schemas.microsoft.com/office/powerpoint/2010/main" val="2073003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7786" y="395593"/>
            <a:ext cx="1326004" cy="369332"/>
          </a:xfrm>
          <a:prstGeom prst="rect">
            <a:avLst/>
          </a:prstGeom>
        </p:spPr>
        <p:txBody>
          <a:bodyPr wrap="none">
            <a:spAutoFit/>
          </a:bodyPr>
          <a:lstStyle/>
          <a:p>
            <a:r>
              <a:rPr lang="en-US" b="1" dirty="0" smtClean="0">
                <a:latin typeface="Times New Roman" pitchFamily="18" charset="0"/>
                <a:cs typeface="Times New Roman" pitchFamily="18" charset="0"/>
              </a:rPr>
              <a:t>ADVISOR:</a:t>
            </a:r>
            <a:endParaRPr lang="en-US"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151" y="1545465"/>
            <a:ext cx="9659698" cy="4560433"/>
          </a:xfrm>
          <a:prstGeom prst="rect">
            <a:avLst/>
          </a:prstGeom>
        </p:spPr>
      </p:pic>
    </p:spTree>
    <p:extLst>
      <p:ext uri="{BB962C8B-B14F-4D97-AF65-F5344CB8AC3E}">
        <p14:creationId xmlns:p14="http://schemas.microsoft.com/office/powerpoint/2010/main" val="396513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9336" y="385224"/>
            <a:ext cx="2444002" cy="369332"/>
          </a:xfrm>
          <a:prstGeom prst="rect">
            <a:avLst/>
          </a:prstGeom>
        </p:spPr>
        <p:txBody>
          <a:bodyPr wrap="none">
            <a:spAutoFit/>
          </a:bodyPr>
          <a:lstStyle/>
          <a:p>
            <a:r>
              <a:rPr lang="en-US" b="1" dirty="0" smtClean="0">
                <a:latin typeface="Times New Roman" pitchFamily="18" charset="0"/>
                <a:cs typeface="Times New Roman" pitchFamily="18" charset="0"/>
              </a:rPr>
              <a:t>PROJECT ADVISOR:</a:t>
            </a:r>
            <a:endParaRPr lang="en-US"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782" y="1352282"/>
            <a:ext cx="9564435" cy="4839353"/>
          </a:xfrm>
          <a:prstGeom prst="rect">
            <a:avLst/>
          </a:prstGeom>
        </p:spPr>
      </p:pic>
    </p:spTree>
    <p:extLst>
      <p:ext uri="{BB962C8B-B14F-4D97-AF65-F5344CB8AC3E}">
        <p14:creationId xmlns:p14="http://schemas.microsoft.com/office/powerpoint/2010/main" val="2696263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3275" y="295072"/>
            <a:ext cx="1779270" cy="369332"/>
          </a:xfrm>
          <a:prstGeom prst="rect">
            <a:avLst/>
          </a:prstGeom>
        </p:spPr>
        <p:txBody>
          <a:bodyPr wrap="none">
            <a:spAutoFit/>
          </a:bodyPr>
          <a:lstStyle/>
          <a:p>
            <a:r>
              <a:rPr lang="en-US" b="1" dirty="0" smtClean="0">
                <a:latin typeface="Times New Roman" pitchFamily="18" charset="0"/>
                <a:cs typeface="Times New Roman" pitchFamily="18" charset="0"/>
              </a:rPr>
              <a:t>EVALUATION:</a:t>
            </a:r>
            <a:endParaRPr lang="en-US"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624" y="1300766"/>
            <a:ext cx="9678751" cy="4819422"/>
          </a:xfrm>
          <a:prstGeom prst="rect">
            <a:avLst/>
          </a:prstGeom>
        </p:spPr>
      </p:pic>
    </p:spTree>
    <p:extLst>
      <p:ext uri="{BB962C8B-B14F-4D97-AF65-F5344CB8AC3E}">
        <p14:creationId xmlns:p14="http://schemas.microsoft.com/office/powerpoint/2010/main" val="1624386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6525" y="334850"/>
            <a:ext cx="3284112" cy="369332"/>
          </a:xfrm>
          <a:prstGeom prst="rect">
            <a:avLst/>
          </a:prstGeom>
        </p:spPr>
        <p:txBody>
          <a:bodyPr wrap="square">
            <a:spAutoFit/>
          </a:bodyPr>
          <a:lstStyle/>
          <a:p>
            <a:r>
              <a:rPr lang="en-US" b="1" dirty="0" smtClean="0">
                <a:latin typeface="Times New Roman" pitchFamily="18" charset="0"/>
                <a:cs typeface="Times New Roman" pitchFamily="18" charset="0"/>
              </a:rPr>
              <a:t>GROUP EVALUATION:</a:t>
            </a:r>
            <a:endParaRPr lang="en-US"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124" y="1442433"/>
            <a:ext cx="9859751" cy="4534859"/>
          </a:xfrm>
          <a:prstGeom prst="rect">
            <a:avLst/>
          </a:prstGeom>
        </p:spPr>
      </p:pic>
    </p:spTree>
    <p:extLst>
      <p:ext uri="{BB962C8B-B14F-4D97-AF65-F5344CB8AC3E}">
        <p14:creationId xmlns:p14="http://schemas.microsoft.com/office/powerpoint/2010/main" val="40533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5425" y="629922"/>
            <a:ext cx="1728358" cy="400110"/>
          </a:xfrm>
          <a:prstGeom prst="rect">
            <a:avLst/>
          </a:prstGeom>
        </p:spPr>
        <p:txBody>
          <a:bodyPr wrap="none">
            <a:spAutoFit/>
          </a:bodyPr>
          <a:lstStyle/>
          <a:p>
            <a:r>
              <a:rPr lang="en-US" b="1" dirty="0">
                <a:latin typeface="Times New Roman" pitchFamily="18" charset="0"/>
                <a:cs typeface="Times New Roman" pitchFamily="18" charset="0"/>
              </a:rPr>
              <a:t>Final </a:t>
            </a:r>
            <a:r>
              <a:rPr lang="en-US" sz="2000" b="1" dirty="0">
                <a:latin typeface="Times New Roman" pitchFamily="18" charset="0"/>
                <a:cs typeface="Times New Roman" pitchFamily="18" charset="0"/>
              </a:rPr>
              <a:t>Commit</a:t>
            </a:r>
            <a:r>
              <a:rPr lang="en-US" b="1" dirty="0">
                <a:latin typeface="Times New Roman" pitchFamily="18" charset="0"/>
                <a:cs typeface="Times New Roman" pitchFamily="18" charset="0"/>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019" y="1506828"/>
            <a:ext cx="9935962" cy="3721995"/>
          </a:xfrm>
          <a:prstGeom prst="rect">
            <a:avLst/>
          </a:prstGeom>
        </p:spPr>
      </p:pic>
    </p:spTree>
    <p:extLst>
      <p:ext uri="{BB962C8B-B14F-4D97-AF65-F5344CB8AC3E}">
        <p14:creationId xmlns:p14="http://schemas.microsoft.com/office/powerpoint/2010/main" val="4267277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9036" y="676583"/>
            <a:ext cx="1558696" cy="400110"/>
          </a:xfrm>
          <a:prstGeom prst="rect">
            <a:avLst/>
          </a:prstGeom>
        </p:spPr>
        <p:txBody>
          <a:bodyPr wrap="none">
            <a:spAutoFit/>
          </a:bodyPr>
          <a:lstStyle/>
          <a:p>
            <a:r>
              <a:rPr lang="en-US" b="1" dirty="0">
                <a:latin typeface="Times New Roman" pitchFamily="18" charset="0"/>
                <a:cs typeface="Times New Roman" pitchFamily="18" charset="0"/>
              </a:rPr>
              <a:t>Final </a:t>
            </a:r>
            <a:r>
              <a:rPr lang="en-US" sz="2000" b="1" dirty="0" smtClean="0">
                <a:latin typeface="Times New Roman" pitchFamily="18" charset="0"/>
                <a:cs typeface="Times New Roman" pitchFamily="18" charset="0"/>
              </a:rPr>
              <a:t>Words</a:t>
            </a:r>
            <a:r>
              <a:rPr lang="en-US" b="1"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Rectangle 2"/>
          <p:cNvSpPr/>
          <p:nvPr/>
        </p:nvSpPr>
        <p:spPr>
          <a:xfrm>
            <a:off x="917414" y="1131992"/>
            <a:ext cx="11059938" cy="923330"/>
          </a:xfrm>
          <a:prstGeom prst="rect">
            <a:avLst/>
          </a:prstGeom>
        </p:spPr>
        <p:txBody>
          <a:bodyPr wrap="square">
            <a:spAutoFit/>
          </a:bodyPr>
          <a:lstStyle/>
          <a:p>
            <a:r>
              <a:rPr lang="en-US" dirty="0"/>
              <a:t>This project seems </a:t>
            </a:r>
            <a:r>
              <a:rPr lang="en-US" dirty="0">
                <a:latin typeface="Times New Roman" panose="02020603050405020304" pitchFamily="18" charset="0"/>
                <a:cs typeface="Times New Roman" panose="02020603050405020304" pitchFamily="18" charset="0"/>
              </a:rPr>
              <a:t>an</a:t>
            </a:r>
            <a:r>
              <a:rPr lang="en-US" dirty="0"/>
              <a:t> experience in which I learnt a lot. Yes, I was put a lot of effort in it. I was manage every milestone according to supervisor’s expectations sincerely. I was explore much and think more! And I believe that fruits of human labor do come. INSHAALLAH.</a:t>
            </a:r>
          </a:p>
        </p:txBody>
      </p:sp>
      <p:sp>
        <p:nvSpPr>
          <p:cNvPr id="4" name="Rectangle 3"/>
          <p:cNvSpPr/>
          <p:nvPr/>
        </p:nvSpPr>
        <p:spPr>
          <a:xfrm>
            <a:off x="917413" y="2110621"/>
            <a:ext cx="1701941"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Future</a:t>
            </a:r>
            <a:r>
              <a:rPr lang="en-US" dirty="0"/>
              <a:t> </a:t>
            </a:r>
            <a:r>
              <a:rPr lang="en-US" sz="2000" dirty="0" smtClean="0"/>
              <a:t>Works</a:t>
            </a:r>
            <a:r>
              <a:rPr lang="en-US" dirty="0" smtClean="0"/>
              <a:t>:</a:t>
            </a:r>
            <a:endParaRPr lang="en-US" dirty="0"/>
          </a:p>
        </p:txBody>
      </p:sp>
      <p:sp>
        <p:nvSpPr>
          <p:cNvPr id="5" name="Rectangle 4"/>
          <p:cNvSpPr/>
          <p:nvPr/>
        </p:nvSpPr>
        <p:spPr>
          <a:xfrm>
            <a:off x="618186" y="2680008"/>
            <a:ext cx="11178862" cy="2862322"/>
          </a:xfrm>
          <a:prstGeom prst="rect">
            <a:avLst/>
          </a:prstGeom>
        </p:spPr>
        <p:txBody>
          <a:bodyPr wrap="square">
            <a:spAutoFit/>
          </a:bodyPr>
          <a:lstStyle/>
          <a:p>
            <a:r>
              <a:rPr lang="en-US" dirty="0"/>
              <a:t>This project will try to create an online website which make possible the final year projects (FYP) for person. The FYP is a year-long process involving groups of students and their advisors to accomplish project. It is very necessary to allow different parties to communicate more efficiently. Therefore, </a:t>
            </a:r>
            <a:r>
              <a:rPr lang="en-US" dirty="0" err="1"/>
              <a:t>i</a:t>
            </a:r>
            <a:r>
              <a:rPr lang="en-US" dirty="0"/>
              <a:t> will design and </a:t>
            </a:r>
            <a:r>
              <a:rPr lang="en-US" dirty="0" smtClean="0"/>
              <a:t>create </a:t>
            </a:r>
            <a:r>
              <a:rPr lang="en-US" dirty="0"/>
              <a:t>a desktop application to better support by three users; FYP </a:t>
            </a:r>
            <a:r>
              <a:rPr lang="en-US" dirty="0" smtClean="0"/>
              <a:t>Committee </a:t>
            </a:r>
            <a:r>
              <a:rPr lang="en-US" dirty="0"/>
              <a:t>Organization, project advisors and the project group members. The system is therefore helpful for CO to arrange project selection as well as helping the students to submit their group members information. During the year, the system would provide different purpose for the CO to collect student’s assignments and marks via the submission. Project advisors will also be able check the progress of the projects. Both the students and advisors will be rewarded from these reasons, Project group members are providing communication tools to allow for discussion on project issues among group members. Moreover, they can exchange about the project including code and files using our online repository.”</a:t>
            </a:r>
          </a:p>
        </p:txBody>
      </p:sp>
    </p:spTree>
    <p:extLst>
      <p:ext uri="{BB962C8B-B14F-4D97-AF65-F5344CB8AC3E}">
        <p14:creationId xmlns:p14="http://schemas.microsoft.com/office/powerpoint/2010/main" val="294595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Project Title: </a:t>
            </a: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FYP MANAGEMENT </a:t>
            </a:r>
            <a:r>
              <a:rPr lang="en-US" sz="2400" kern="0" dirty="0" smtClean="0">
                <a:latin typeface="Times New Roman" panose="02020603050405020304" pitchFamily="18" charset="0"/>
                <a:ea typeface="Times New Roman" panose="02020603050405020304" pitchFamily="18" charset="0"/>
                <a:cs typeface="Times New Roman" panose="02020603050405020304" pitchFamily="18" charset="0"/>
              </a:rPr>
              <a:t>System</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r>
            <a:br>
              <a:rPr lang="en-US" sz="2400" kern="0" dirty="0">
                <a:latin typeface="Times New Roman" panose="02020603050405020304" pitchFamily="18" charset="0"/>
                <a:ea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b="1" kern="0" dirty="0">
                <a:latin typeface="Times New Roman" panose="02020603050405020304" pitchFamily="18" charset="0"/>
                <a:ea typeface="Times New Roman" panose="02020603050405020304" pitchFamily="18" charset="0"/>
                <a:cs typeface="Times New Roman" panose="02020603050405020304" pitchFamily="18" charset="0"/>
              </a:rPr>
              <a:t>Business Case: </a:t>
            </a:r>
          </a:p>
          <a:p>
            <a:pPr marL="0" indent="0">
              <a:buNone/>
            </a:pPr>
            <a:r>
              <a:rPr lang="en-US" dirty="0" smtClean="0"/>
              <a:t>             </a:t>
            </a:r>
            <a:r>
              <a:rPr lang="en-US" dirty="0" smtClean="0">
                <a:latin typeface="Times New Roman" panose="02020603050405020304" pitchFamily="18" charset="0"/>
                <a:cs typeface="Times New Roman" panose="02020603050405020304" pitchFamily="18" charset="0"/>
              </a:rPr>
              <a:t>Our </a:t>
            </a:r>
            <a:r>
              <a:rPr lang="en-US" dirty="0">
                <a:latin typeface="Times New Roman" panose="02020603050405020304" pitchFamily="18" charset="0"/>
                <a:cs typeface="Times New Roman" panose="02020603050405020304" pitchFamily="18" charset="0"/>
              </a:rPr>
              <a:t>target is Students For their FYP </a:t>
            </a:r>
            <a:r>
              <a:rPr lang="en-US" dirty="0" smtClean="0">
                <a:latin typeface="Times New Roman" panose="02020603050405020304" pitchFamily="18" charset="0"/>
                <a:cs typeface="Times New Roman" panose="02020603050405020304" pitchFamily="18" charset="0"/>
              </a:rPr>
              <a:t>Projects</a:t>
            </a:r>
            <a:r>
              <a:rPr lang="en-US" dirty="0" smtClean="0"/>
              <a:t>. </a:t>
            </a:r>
          </a:p>
          <a:p>
            <a:pPr marL="0" indent="0">
              <a:buNone/>
            </a:pPr>
            <a:endParaRPr lang="en-US" dirty="0"/>
          </a:p>
          <a:p>
            <a:pPr marL="0" indent="0">
              <a:buNone/>
            </a:pPr>
            <a:r>
              <a:rPr lang="en-US" b="1" dirty="0">
                <a:latin typeface="Times New Roman" panose="02020603050405020304" pitchFamily="18" charset="0"/>
                <a:ea typeface="Calibri" panose="020F0502020204030204" pitchFamily="34" charset="0"/>
                <a:cs typeface="Times New Roman" panose="02020603050405020304" pitchFamily="18" charset="0"/>
              </a:rPr>
              <a:t>Motivation</a:t>
            </a:r>
            <a:r>
              <a:rPr lang="en-US" b="1" dirty="0" smtClean="0">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The motivation of this project is to deliver source of knowledge in a convenient </a:t>
            </a:r>
            <a:r>
              <a:rPr lang="en-US" dirty="0" smtClean="0">
                <a:latin typeface="Times New Roman" panose="02020603050405020304" pitchFamily="18" charset="0"/>
                <a:cs typeface="Times New Roman" panose="02020603050405020304" pitchFamily="18" charset="0"/>
              </a:rPr>
              <a:t>way. A </a:t>
            </a:r>
            <a:r>
              <a:rPr lang="en-US" dirty="0">
                <a:latin typeface="Times New Roman" panose="02020603050405020304" pitchFamily="18" charset="0"/>
                <a:cs typeface="Times New Roman" panose="02020603050405020304" pitchFamily="18" charset="0"/>
              </a:rPr>
              <a:t>system by which Person have an easy access for Enroll in FYP Project. To give full facility to the Students and Advisors so they can rely </a:t>
            </a:r>
            <a:r>
              <a:rPr lang="en-US" dirty="0" smtClean="0">
                <a:latin typeface="Times New Roman" panose="02020603050405020304" pitchFamily="18" charset="0"/>
                <a:cs typeface="Times New Roman" panose="02020603050405020304" pitchFamily="18" charset="0"/>
              </a:rPr>
              <a:t>easily.</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855766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932" y="1442435"/>
            <a:ext cx="4571999" cy="3825024"/>
          </a:xfrm>
          <a:prstGeom prst="rect">
            <a:avLst/>
          </a:prstGeom>
        </p:spPr>
      </p:pic>
    </p:spTree>
    <p:extLst>
      <p:ext uri="{BB962C8B-B14F-4D97-AF65-F5344CB8AC3E}">
        <p14:creationId xmlns:p14="http://schemas.microsoft.com/office/powerpoint/2010/main" val="187016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62129" y="345009"/>
            <a:ext cx="2794715" cy="438133"/>
          </a:xfrm>
          <a:prstGeom prst="rect">
            <a:avLst/>
          </a:prstGeom>
        </p:spPr>
        <p:txBody>
          <a:bodyPr wrap="square">
            <a:spAutoFit/>
          </a:bodyPr>
          <a:lstStyle/>
          <a:p>
            <a:pPr>
              <a:lnSpc>
                <a:spcPct val="107000"/>
              </a:lnSpc>
              <a:spcAft>
                <a:spcPts val="800"/>
              </a:spcAft>
            </a:pPr>
            <a:r>
              <a:rPr lang="en-US" sz="2100" b="1" dirty="0">
                <a:latin typeface="Times New Roman" panose="02020603050405020304" pitchFamily="18" charset="0"/>
                <a:ea typeface="Calibri" panose="020F0502020204030204" pitchFamily="34" charset="0"/>
                <a:cs typeface="Times New Roman" panose="02020603050405020304" pitchFamily="18" charset="0"/>
              </a:rPr>
              <a:t>Technology</a:t>
            </a:r>
            <a:r>
              <a:rPr lang="en-US" b="1" dirty="0">
                <a:latin typeface="Times New Roman" panose="02020603050405020304" pitchFamily="18" charset="0"/>
                <a:ea typeface="Calibri" panose="020F0502020204030204" pitchFamily="34" charset="0"/>
                <a:cs typeface="Times New Roman" panose="02020603050405020304" pitchFamily="18" charset="0"/>
              </a:rPr>
              <a:t> Stack:</a:t>
            </a:r>
          </a:p>
        </p:txBody>
      </p:sp>
      <p:graphicFrame>
        <p:nvGraphicFramePr>
          <p:cNvPr id="6" name="Table 5"/>
          <p:cNvGraphicFramePr>
            <a:graphicFrameLocks noGrp="1"/>
          </p:cNvGraphicFramePr>
          <p:nvPr>
            <p:extLst>
              <p:ext uri="{D42A27DB-BD31-4B8C-83A1-F6EECF244321}">
                <p14:modId xmlns:p14="http://schemas.microsoft.com/office/powerpoint/2010/main" val="867962190"/>
              </p:ext>
            </p:extLst>
          </p:nvPr>
        </p:nvGraphicFramePr>
        <p:xfrm>
          <a:off x="1262129" y="927530"/>
          <a:ext cx="7289444" cy="1825703"/>
        </p:xfrm>
        <a:graphic>
          <a:graphicData uri="http://schemas.openxmlformats.org/drawingml/2006/table">
            <a:tbl>
              <a:tblPr firstRow="1" bandRow="1">
                <a:tableStyleId>{5C22544A-7EE6-4342-B048-85BDC9FD1C3A}</a:tableStyleId>
              </a:tblPr>
              <a:tblGrid>
                <a:gridCol w="3644722"/>
                <a:gridCol w="3644722"/>
              </a:tblGrid>
              <a:tr h="445956">
                <a:tc>
                  <a:txBody>
                    <a:bodyPr/>
                    <a:lstStyle/>
                    <a:p>
                      <a:r>
                        <a:rPr lang="en-US" dirty="0" smtClean="0">
                          <a:latin typeface="Times New Roman" panose="02020603050405020304" pitchFamily="18" charset="0"/>
                          <a:cs typeface="Times New Roman" panose="02020603050405020304" pitchFamily="18" charset="0"/>
                        </a:rPr>
                        <a:t>Language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t> </a:t>
                      </a:r>
                      <a:r>
                        <a:rPr lang="en-US" dirty="0" err="1" smtClean="0">
                          <a:latin typeface="Times New Roman" panose="02020603050405020304" pitchFamily="18" charset="0"/>
                          <a:cs typeface="Times New Roman" panose="02020603050405020304" pitchFamily="18" charset="0"/>
                        </a:rPr>
                        <a:t>CSharp</a:t>
                      </a:r>
                      <a:r>
                        <a:rPr lang="en-US" dirty="0" smtClean="0"/>
                        <a:t> </a:t>
                      </a:r>
                      <a:endParaRPr lang="en-US" dirty="0"/>
                    </a:p>
                  </a:txBody>
                  <a:tcPr/>
                </a:tc>
              </a:tr>
              <a:tr h="465347">
                <a:tc>
                  <a:txBody>
                    <a:bodyPr/>
                    <a:lstStyle/>
                    <a:p>
                      <a:r>
                        <a:rPr lang="en-US" dirty="0" smtClean="0">
                          <a:latin typeface="Times New Roman" panose="02020603050405020304" pitchFamily="18" charset="0"/>
                          <a:cs typeface="Times New Roman" panose="02020603050405020304" pitchFamily="18" charset="0"/>
                        </a:rPr>
                        <a:t>Platform</a:t>
                      </a:r>
                      <a:r>
                        <a:rPr lang="en-US" dirty="0" smtClean="0"/>
                        <a:t> </a:t>
                      </a:r>
                      <a:endParaRPr lang="en-US" dirty="0"/>
                    </a:p>
                  </a:txBody>
                  <a:tcPr/>
                </a:tc>
                <a:tc>
                  <a:txBody>
                    <a:bodyPr/>
                    <a:lstStyle/>
                    <a:p>
                      <a:r>
                        <a:rPr lang="en-US" dirty="0" smtClean="0">
                          <a:latin typeface="Times New Roman" panose="02020603050405020304" pitchFamily="18" charset="0"/>
                          <a:cs typeface="Times New Roman" panose="02020603050405020304" pitchFamily="18" charset="0"/>
                        </a:rPr>
                        <a:t>Desktop Application </a:t>
                      </a:r>
                      <a:endParaRPr lang="en-US" dirty="0">
                        <a:latin typeface="Times New Roman" panose="02020603050405020304" pitchFamily="18" charset="0"/>
                        <a:cs typeface="Times New Roman" panose="02020603050405020304" pitchFamily="18" charset="0"/>
                      </a:endParaRPr>
                    </a:p>
                  </a:txBody>
                  <a:tcPr/>
                </a:tc>
              </a:tr>
              <a:tr h="788706">
                <a:tc>
                  <a:txBody>
                    <a:bodyPr/>
                    <a:lstStyle/>
                    <a:p>
                      <a:r>
                        <a:rPr lang="en-US" dirty="0" smtClean="0">
                          <a:latin typeface="Times New Roman" panose="02020603050405020304" pitchFamily="18" charset="0"/>
                          <a:cs typeface="Times New Roman" panose="02020603050405020304" pitchFamily="18" charset="0"/>
                        </a:rPr>
                        <a:t>IDEs</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Visual Studio AND Microsoft SQL SERVER</a:t>
                      </a:r>
                    </a:p>
                    <a:p>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8" name="Rectangle 7"/>
          <p:cNvSpPr/>
          <p:nvPr/>
        </p:nvSpPr>
        <p:spPr>
          <a:xfrm>
            <a:off x="1500387" y="4043436"/>
            <a:ext cx="9903853"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For Admin to manage the details of Person who enroll as a student, </a:t>
            </a:r>
            <a:r>
              <a:rPr lang="en-US" dirty="0" smtClean="0">
                <a:latin typeface="Times New Roman" panose="02020603050405020304" pitchFamily="18" charset="0"/>
                <a:cs typeface="Times New Roman" panose="02020603050405020304" pitchFamily="18" charset="0"/>
              </a:rPr>
              <a:t>Advisor, also </a:t>
            </a:r>
            <a:r>
              <a:rPr lang="en-US" dirty="0">
                <a:latin typeface="Times New Roman" panose="02020603050405020304" pitchFamily="18" charset="0"/>
                <a:cs typeface="Times New Roman" panose="02020603050405020304" pitchFamily="18" charset="0"/>
              </a:rPr>
              <a:t>manage Groups, </a:t>
            </a:r>
            <a:r>
              <a:rPr lang="en-US" dirty="0" smtClean="0">
                <a:latin typeface="Times New Roman" panose="02020603050405020304" pitchFamily="18" charset="0"/>
                <a:cs typeface="Times New Roman" panose="02020603050405020304" pitchFamily="18" charset="0"/>
              </a:rPr>
              <a:t>Group Students</a:t>
            </a:r>
            <a:r>
              <a:rPr lang="en-US" dirty="0">
                <a:latin typeface="Times New Roman" panose="02020603050405020304" pitchFamily="18" charset="0"/>
                <a:cs typeface="Times New Roman" panose="02020603050405020304" pitchFamily="18" charset="0"/>
              </a:rPr>
              <a:t>, Projects, Evaluations.</a:t>
            </a:r>
          </a:p>
        </p:txBody>
      </p:sp>
      <p:sp>
        <p:nvSpPr>
          <p:cNvPr id="10" name="Rectangle 9"/>
          <p:cNvSpPr/>
          <p:nvPr/>
        </p:nvSpPr>
        <p:spPr>
          <a:xfrm>
            <a:off x="1442433" y="3116687"/>
            <a:ext cx="4056845" cy="886461"/>
          </a:xfrm>
          <a:prstGeom prst="rect">
            <a:avLst/>
          </a:prstGeom>
        </p:spPr>
        <p:txBody>
          <a:bodyPr wrap="square">
            <a:spAutoFit/>
          </a:bodyPr>
          <a:lstStyle/>
          <a:p>
            <a:pPr>
              <a:lnSpc>
                <a:spcPct val="107000"/>
              </a:lnSpc>
              <a:spcAft>
                <a:spcPts val="800"/>
              </a:spcAft>
            </a:pPr>
            <a:r>
              <a:rPr lang="en-US" sz="2400" b="1" dirty="0">
                <a:latin typeface="Times New Roman" pitchFamily="18" charset="0"/>
                <a:cs typeface="Times New Roman" pitchFamily="18" charset="0"/>
              </a:rPr>
              <a:t>Objective</a:t>
            </a:r>
            <a:r>
              <a:rPr lang="en-US" b="1" dirty="0">
                <a:latin typeface="Times New Roman" pitchFamily="18" charset="0"/>
                <a:cs typeface="Times New Roman" pitchFamily="18" charset="0"/>
              </a:rPr>
              <a:t> </a:t>
            </a:r>
            <a:r>
              <a:rPr lang="en-US" sz="2400" b="1" dirty="0">
                <a:latin typeface="Times New Roman" pitchFamily="18" charset="0"/>
                <a:cs typeface="Times New Roman" pitchFamily="18" charset="0"/>
              </a:rPr>
              <a:t>of the Project:   </a:t>
            </a:r>
          </a:p>
          <a:p>
            <a:pPr>
              <a:lnSpc>
                <a:spcPct val="107000"/>
              </a:lnSpc>
              <a:spcAft>
                <a:spcPts val="800"/>
              </a:spcAft>
            </a:pPr>
            <a:endParaRPr lang="en-US"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8979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Algebraic Query Language used in Project:</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Projection</a:t>
            </a:r>
          </a:p>
          <a:p>
            <a:pPr marL="0" indent="0">
              <a:buNone/>
            </a:pPr>
            <a:r>
              <a:rPr lang="en-US" dirty="0" smtClean="0">
                <a:latin typeface="Times New Roman" panose="02020603050405020304" pitchFamily="18" charset="0"/>
                <a:cs typeface="Times New Roman" panose="02020603050405020304" pitchFamily="18" charset="0"/>
              </a:rPr>
              <a:t>• Selection </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Cartesian Product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Joins(Natural , Outer, left, Right , Full, Theta</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Aggregation </a:t>
            </a:r>
            <a:r>
              <a:rPr lang="en-US" dirty="0">
                <a:latin typeface="Times New Roman" panose="02020603050405020304" pitchFamily="18" charset="0"/>
                <a:cs typeface="Times New Roman" panose="02020603050405020304" pitchFamily="18" charset="0"/>
              </a:rPr>
              <a:t>Operators</a:t>
            </a:r>
          </a:p>
        </p:txBody>
      </p:sp>
    </p:spTree>
    <p:extLst>
      <p:ext uri="{BB962C8B-B14F-4D97-AF65-F5344CB8AC3E}">
        <p14:creationId xmlns:p14="http://schemas.microsoft.com/office/powerpoint/2010/main" val="1476367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23916"/>
          </a:xfrm>
        </p:spPr>
        <p:txBody>
          <a:bodyPr>
            <a:normAutofit/>
          </a:bodyPr>
          <a:lstStyle/>
          <a:p>
            <a:r>
              <a:rPr lang="en-US" sz="2400" dirty="0">
                <a:latin typeface="Times New Roman" panose="02020603050405020304" pitchFamily="18" charset="0"/>
                <a:cs typeface="Times New Roman" panose="02020603050405020304" pitchFamily="18" charset="0"/>
              </a:rPr>
              <a:t>Project</a:t>
            </a:r>
            <a:r>
              <a:rPr lang="en-US" sz="2400" dirty="0"/>
              <a:t> </a:t>
            </a:r>
            <a:r>
              <a:rPr lang="en-US" sz="2400" dirty="0" smtClean="0"/>
              <a:t>Features : </a:t>
            </a:r>
            <a:endParaRPr lang="en-US" sz="2400" dirty="0"/>
          </a:p>
        </p:txBody>
      </p:sp>
      <p:sp>
        <p:nvSpPr>
          <p:cNvPr id="3" name="Content Placeholder 2"/>
          <p:cNvSpPr>
            <a:spLocks noGrp="1"/>
          </p:cNvSpPr>
          <p:nvPr>
            <p:ph idx="1"/>
          </p:nvPr>
        </p:nvSpPr>
        <p:spPr>
          <a:xfrm>
            <a:off x="1100113" y="1442434"/>
            <a:ext cx="10156022" cy="4232857"/>
          </a:xfrm>
        </p:spPr>
        <p:txBody>
          <a:bodyPr>
            <a:normAutofit fontScale="70000" lnSpcReduction="20000"/>
          </a:bodyPr>
          <a:lstStyle/>
          <a:p>
            <a:r>
              <a:rPr lang="en-US" dirty="0" smtClean="0">
                <a:latin typeface="Times New Roman" panose="02020603050405020304" pitchFamily="18" charset="0"/>
                <a:cs typeface="Times New Roman" panose="02020603050405020304" pitchFamily="18" charset="0"/>
              </a:rPr>
              <a:t>Manage </a:t>
            </a:r>
            <a:r>
              <a:rPr lang="en-US" dirty="0">
                <a:latin typeface="Times New Roman" panose="02020603050405020304" pitchFamily="18" charset="0"/>
                <a:cs typeface="Times New Roman" panose="02020603050405020304" pitchFamily="18" charset="0"/>
              </a:rPr>
              <a:t>Students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Manage </a:t>
            </a:r>
            <a:r>
              <a:rPr lang="en-US" dirty="0">
                <a:latin typeface="Times New Roman" panose="02020603050405020304" pitchFamily="18" charset="0"/>
                <a:cs typeface="Times New Roman" panose="02020603050405020304" pitchFamily="18" charset="0"/>
              </a:rPr>
              <a:t>Advisors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Manage </a:t>
            </a:r>
            <a:r>
              <a:rPr lang="en-US" dirty="0">
                <a:latin typeface="Times New Roman" panose="02020603050405020304" pitchFamily="18" charset="0"/>
                <a:cs typeface="Times New Roman" panose="02020603050405020304" pitchFamily="18" charset="0"/>
              </a:rPr>
              <a:t>Projects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Formation </a:t>
            </a:r>
            <a:r>
              <a:rPr lang="en-US" dirty="0">
                <a:latin typeface="Times New Roman" panose="02020603050405020304" pitchFamily="18" charset="0"/>
                <a:cs typeface="Times New Roman" panose="02020603050405020304" pitchFamily="18" charset="0"/>
              </a:rPr>
              <a:t>of Student Group and its management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Assignment </a:t>
            </a:r>
            <a:r>
              <a:rPr lang="en-US" dirty="0">
                <a:latin typeface="Times New Roman" panose="02020603050405020304" pitchFamily="18" charset="0"/>
                <a:cs typeface="Times New Roman" panose="02020603050405020304" pitchFamily="18" charset="0"/>
              </a:rPr>
              <a:t>of project to a group of </a:t>
            </a:r>
            <a:r>
              <a:rPr lang="en-US" dirty="0" smtClean="0">
                <a:latin typeface="Times New Roman" panose="02020603050405020304" pitchFamily="18" charset="0"/>
                <a:cs typeface="Times New Roman" panose="02020603050405020304" pitchFamily="18" charset="0"/>
              </a:rPr>
              <a:t>students</a:t>
            </a:r>
          </a:p>
          <a:p>
            <a:r>
              <a:rPr lang="en-US" dirty="0" smtClean="0">
                <a:latin typeface="Times New Roman" panose="02020603050405020304" pitchFamily="18" charset="0"/>
                <a:cs typeface="Times New Roman" panose="02020603050405020304" pitchFamily="18" charset="0"/>
              </a:rPr>
              <a:t>Assignment </a:t>
            </a:r>
            <a:r>
              <a:rPr lang="en-US" dirty="0">
                <a:latin typeface="Times New Roman" panose="02020603050405020304" pitchFamily="18" charset="0"/>
                <a:cs typeface="Times New Roman" panose="02020603050405020304" pitchFamily="18" charset="0"/>
              </a:rPr>
              <a:t>of multiple advisors to the project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Manage </a:t>
            </a:r>
            <a:r>
              <a:rPr lang="en-US" dirty="0">
                <a:latin typeface="Times New Roman" panose="02020603050405020304" pitchFamily="18" charset="0"/>
                <a:cs typeface="Times New Roman" panose="02020603050405020304" pitchFamily="18" charset="0"/>
              </a:rPr>
              <a:t>Evaluations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Mark </a:t>
            </a:r>
            <a:r>
              <a:rPr lang="en-US" dirty="0">
                <a:latin typeface="Times New Roman" panose="02020603050405020304" pitchFamily="18" charset="0"/>
                <a:cs typeface="Times New Roman" panose="02020603050405020304" pitchFamily="18" charset="0"/>
              </a:rPr>
              <a:t>the evaluations against a group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List </a:t>
            </a:r>
            <a:r>
              <a:rPr lang="en-US" dirty="0">
                <a:latin typeface="Times New Roman" panose="02020603050405020304" pitchFamily="18" charset="0"/>
                <a:cs typeface="Times New Roman" panose="02020603050405020304" pitchFamily="18" charset="0"/>
              </a:rPr>
              <a:t>of projects along with advisory board and list of </a:t>
            </a:r>
            <a:r>
              <a:rPr lang="en-US" dirty="0" smtClean="0">
                <a:latin typeface="Times New Roman" panose="02020603050405020304" pitchFamily="18" charset="0"/>
                <a:cs typeface="Times New Roman" panose="02020603050405020304" pitchFamily="18" charset="0"/>
              </a:rPr>
              <a:t>students</a:t>
            </a:r>
          </a:p>
          <a:p>
            <a:r>
              <a:rPr lang="en-US" dirty="0" smtClean="0">
                <a:latin typeface="Times New Roman" panose="02020603050405020304" pitchFamily="18" charset="0"/>
                <a:cs typeface="Times New Roman" panose="02020603050405020304" pitchFamily="18" charset="0"/>
              </a:rPr>
              <a:t>Marks </a:t>
            </a:r>
            <a:r>
              <a:rPr lang="en-US" dirty="0">
                <a:latin typeface="Times New Roman" panose="02020603050405020304" pitchFamily="18" charset="0"/>
                <a:cs typeface="Times New Roman" panose="02020603050405020304" pitchFamily="18" charset="0"/>
              </a:rPr>
              <a:t>sheet of projects that shows the marks in each evaluation against each student and project and any other reports that you can help the committee to streamline the process</a:t>
            </a:r>
            <a:r>
              <a:rPr lang="en-US" dirty="0"/>
              <a:t>. </a:t>
            </a:r>
          </a:p>
        </p:txBody>
      </p:sp>
    </p:spTree>
    <p:extLst>
      <p:ext uri="{BB962C8B-B14F-4D97-AF65-F5344CB8AC3E}">
        <p14:creationId xmlns:p14="http://schemas.microsoft.com/office/powerpoint/2010/main" val="217139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9559" y="385224"/>
            <a:ext cx="2505923" cy="400110"/>
          </a:xfrm>
          <a:prstGeom prst="rect">
            <a:avLst/>
          </a:prstGeom>
        </p:spPr>
        <p:txBody>
          <a:bodyPr wrap="square">
            <a:spAutoFit/>
          </a:bodyPr>
          <a:lstStyle/>
          <a:p>
            <a:r>
              <a:rPr lang="en-US" sz="2000" dirty="0" err="1">
                <a:latin typeface="Times New Roman" panose="02020603050405020304" pitchFamily="18" charset="0"/>
                <a:cs typeface="Times New Roman" panose="02020603050405020304" pitchFamily="18" charset="0"/>
              </a:rPr>
              <a:t>DataBase</a:t>
            </a:r>
            <a:r>
              <a:rPr lang="en-US" sz="2000" dirty="0">
                <a:latin typeface="Times New Roman" panose="02020603050405020304" pitchFamily="18" charset="0"/>
                <a:cs typeface="Times New Roman" panose="02020603050405020304" pitchFamily="18" charset="0"/>
              </a:rPr>
              <a:t> Design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525" y="785334"/>
            <a:ext cx="9337182" cy="5628345"/>
          </a:xfrm>
          <a:prstGeom prst="rect">
            <a:avLst/>
          </a:prstGeom>
        </p:spPr>
      </p:pic>
    </p:spTree>
    <p:extLst>
      <p:ext uri="{BB962C8B-B14F-4D97-AF65-F5344CB8AC3E}">
        <p14:creationId xmlns:p14="http://schemas.microsoft.com/office/powerpoint/2010/main" val="138951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5196" y="462497"/>
            <a:ext cx="3148811" cy="400110"/>
          </a:xfrm>
          <a:prstGeom prst="rect">
            <a:avLst/>
          </a:prstGeom>
        </p:spPr>
        <p:txBody>
          <a:bodyPr wrap="none">
            <a:spAutoFit/>
          </a:bodyPr>
          <a:lstStyle/>
          <a:p>
            <a:r>
              <a:rPr lang="en-US" sz="2000" b="1" dirty="0">
                <a:latin typeface="Times New Roman" pitchFamily="18" charset="0"/>
                <a:cs typeface="Times New Roman" pitchFamily="18" charset="0"/>
              </a:rPr>
              <a:t>Screenshots</a:t>
            </a:r>
            <a:r>
              <a:rPr lang="en-US" b="1" dirty="0">
                <a:latin typeface="Times New Roman" pitchFamily="18" charset="0"/>
                <a:cs typeface="Times New Roman" pitchFamily="18" charset="0"/>
              </a:rPr>
              <a:t> of </a:t>
            </a:r>
            <a:r>
              <a:rPr lang="en-US" b="1" dirty="0" smtClean="0">
                <a:latin typeface="Times New Roman" pitchFamily="18" charset="0"/>
                <a:cs typeface="Times New Roman" pitchFamily="18" charset="0"/>
              </a:rPr>
              <a:t>GUI: (MAIN)</a:t>
            </a:r>
            <a:endParaRPr lang="en-US"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467" y="1017430"/>
            <a:ext cx="8345065" cy="5615189"/>
          </a:xfrm>
          <a:prstGeom prst="rect">
            <a:avLst/>
          </a:prstGeom>
        </p:spPr>
      </p:pic>
    </p:spTree>
    <p:extLst>
      <p:ext uri="{BB962C8B-B14F-4D97-AF65-F5344CB8AC3E}">
        <p14:creationId xmlns:p14="http://schemas.microsoft.com/office/powerpoint/2010/main" val="359637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6118" y="279684"/>
            <a:ext cx="1197764" cy="369332"/>
          </a:xfrm>
          <a:prstGeom prst="rect">
            <a:avLst/>
          </a:prstGeom>
        </p:spPr>
        <p:txBody>
          <a:bodyPr wrap="none">
            <a:spAutoFit/>
          </a:bodyPr>
          <a:lstStyle/>
          <a:p>
            <a:r>
              <a:rPr lang="en-US" b="1" dirty="0" smtClean="0">
                <a:latin typeface="Times New Roman" pitchFamily="18" charset="0"/>
                <a:cs typeface="Times New Roman" pitchFamily="18" charset="0"/>
              </a:rPr>
              <a:t>PERSON:</a:t>
            </a:r>
            <a:endParaRPr lang="en-US"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467" y="1596980"/>
            <a:ext cx="9431066" cy="5151550"/>
          </a:xfrm>
          <a:prstGeom prst="rect">
            <a:avLst/>
          </a:prstGeom>
        </p:spPr>
      </p:pic>
    </p:spTree>
    <p:extLst>
      <p:ext uri="{BB962C8B-B14F-4D97-AF65-F5344CB8AC3E}">
        <p14:creationId xmlns:p14="http://schemas.microsoft.com/office/powerpoint/2010/main" val="4112144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5211" y="253926"/>
            <a:ext cx="1334533" cy="369332"/>
          </a:xfrm>
          <a:prstGeom prst="rect">
            <a:avLst/>
          </a:prstGeom>
        </p:spPr>
        <p:txBody>
          <a:bodyPr wrap="none">
            <a:spAutoFit/>
          </a:bodyPr>
          <a:lstStyle/>
          <a:p>
            <a:r>
              <a:rPr lang="en-US" b="1" dirty="0" smtClean="0">
                <a:latin typeface="Times New Roman" pitchFamily="18" charset="0"/>
                <a:cs typeface="Times New Roman" pitchFamily="18" charset="0"/>
              </a:rPr>
              <a:t>STUDENT:</a:t>
            </a:r>
            <a:endParaRPr lang="en-US"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361" y="1249251"/>
            <a:ext cx="9507277" cy="5396248"/>
          </a:xfrm>
          <a:prstGeom prst="rect">
            <a:avLst/>
          </a:prstGeom>
        </p:spPr>
      </p:pic>
    </p:spTree>
    <p:extLst>
      <p:ext uri="{BB962C8B-B14F-4D97-AF65-F5344CB8AC3E}">
        <p14:creationId xmlns:p14="http://schemas.microsoft.com/office/powerpoint/2010/main" val="1827668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72</TotalTime>
  <Words>529</Words>
  <Application>Microsoft Office PowerPoint</Application>
  <PresentationFormat>Widescreen</PresentationFormat>
  <Paragraphs>54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Trebuchet MS</vt:lpstr>
      <vt:lpstr>Tw Cen MT</vt:lpstr>
      <vt:lpstr>Circuit</vt:lpstr>
      <vt:lpstr>Db2020-CS-124 Presentation</vt:lpstr>
      <vt:lpstr>Project Title:                                  FYP MANAGEMENT System       </vt:lpstr>
      <vt:lpstr>PowerPoint Presentation</vt:lpstr>
      <vt:lpstr>Algebraic Query Language used in Project:</vt:lpstr>
      <vt:lpstr>Project Features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Project – a  Presentation</dc:title>
  <dc:creator>2020cs124</dc:creator>
  <cp:lastModifiedBy>2020cs124</cp:lastModifiedBy>
  <cp:revision>16</cp:revision>
  <dcterms:created xsi:type="dcterms:W3CDTF">2022-03-04T18:19:52Z</dcterms:created>
  <dcterms:modified xsi:type="dcterms:W3CDTF">2022-03-05T14:46:03Z</dcterms:modified>
</cp:coreProperties>
</file>