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eb6891e2e_0_10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eb6891e2e_0_1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eb6891e2e_0_1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eb6891e2e_0_1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eb6891e2e_0_10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eb6891e2e_0_1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eb6891e2e_0_1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eb6891e2e_0_1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eb6891e2e_0_1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eb6891e2e_0_1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eb6891e2e_0_1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eb6891e2e_0_1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eb6891e2e_0_1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eb6891e2e_0_1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eb6891e2e_0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eb6891e2e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fdc6994f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fdc6994f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eb6891e2e_0_1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beb6891e2e_0_1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eb6891e2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eb6891e2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fdc6994f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bfdc6994f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fdc6994f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fdc6994f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fdc6994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fdc6994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eb6891e2e_0_1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eb6891e2e_0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fdc6994f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fdc6994f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fdc6994f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fdc6994f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eb6891e2e_0_1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eb6891e2e_0_1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eb6891e2e_0_1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eb6891e2e_0_1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eb6891e2e_0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eb6891e2e_0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/>
              <a:t>Kubernetes for Data Scientist/Engineers</a:t>
            </a:r>
            <a:endParaRPr sz="348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49"/>
            <a:ext cx="8222100" cy="12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 Class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Srivatsan Srinivasan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2355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Management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034075"/>
            <a:ext cx="4950800" cy="376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4821200" y="890125"/>
            <a:ext cx="42033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4843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514843"/>
                </a:solidFill>
                <a:latin typeface="Calibri"/>
                <a:ea typeface="Calibri"/>
                <a:cs typeface="Calibri"/>
                <a:sym typeface="Calibri"/>
              </a:rPr>
              <a:t>Data Scientist need access to latest and greatest version</a:t>
            </a:r>
            <a:endParaRPr sz="2000">
              <a:solidFill>
                <a:srgbClr val="5148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148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4843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514843"/>
                </a:solidFill>
                <a:latin typeface="Calibri"/>
                <a:ea typeface="Calibri"/>
                <a:cs typeface="Calibri"/>
                <a:sym typeface="Calibri"/>
              </a:rPr>
              <a:t>Interdependency between multiple versions</a:t>
            </a:r>
            <a:endParaRPr sz="2000">
              <a:solidFill>
                <a:srgbClr val="5148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148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4843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514843"/>
                </a:solidFill>
                <a:latin typeface="Calibri"/>
                <a:ea typeface="Calibri"/>
                <a:cs typeface="Calibri"/>
                <a:sym typeface="Calibri"/>
              </a:rPr>
              <a:t>Standalone machines/clusters does not provide way to isolate dependency  easily</a:t>
            </a:r>
            <a:endParaRPr sz="2000">
              <a:solidFill>
                <a:srgbClr val="5148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Solution</a:t>
            </a:r>
            <a:endParaRPr sz="3000"/>
          </a:p>
        </p:txBody>
      </p:sp>
      <p:sp>
        <p:nvSpPr>
          <p:cNvPr id="150" name="Google Shape;150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Containerization helps package software and dependencies. This </a:t>
            </a:r>
            <a:r>
              <a:rPr lang="en" sz="2100"/>
              <a:t>guarantees</a:t>
            </a:r>
            <a:r>
              <a:rPr lang="en" sz="2100"/>
              <a:t> software is isolated, self contained, reproducible and runs the same regardless of environment</a:t>
            </a:r>
            <a:endParaRPr sz="2100"/>
          </a:p>
        </p:txBody>
      </p:sp>
      <p:sp>
        <p:nvSpPr>
          <p:cNvPr id="151" name="Google Shape;151;p2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Containerization</a:t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2355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Cloud</a:t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1600"/>
            <a:ext cx="8839200" cy="3870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Solution</a:t>
            </a:r>
            <a:endParaRPr sz="3000"/>
          </a:p>
        </p:txBody>
      </p:sp>
      <p:sp>
        <p:nvSpPr>
          <p:cNvPr id="163" name="Google Shape;163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Kubernetes makes sure containerized applications run where, when and how you want</a:t>
            </a:r>
            <a:endParaRPr sz="2100"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Kubernetes</a:t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311700" y="590899"/>
            <a:ext cx="2808000" cy="3978000"/>
          </a:xfrm>
          <a:prstGeom prst="rect">
            <a:avLst/>
          </a:prstGeom>
          <a:solidFill>
            <a:srgbClr val="07376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200">
                <a:solidFill>
                  <a:schemeClr val="lt1"/>
                </a:solidFill>
              </a:rPr>
              <a:t>  Kubernetes In Action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3276600" y="609600"/>
            <a:ext cx="5519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71717"/>
                </a:solidFill>
                <a:highlight>
                  <a:srgbClr val="FFFFFF"/>
                </a:highlight>
              </a:rPr>
              <a:t>Azure Cognitive Services containers - Bringing AI to Edge</a:t>
            </a:r>
            <a:endParaRPr b="1" sz="18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71717"/>
                </a:solidFill>
                <a:highlight>
                  <a:srgbClr val="FFFFFF"/>
                </a:highlight>
              </a:rPr>
              <a:t>Google Anthos - Run K8s anywhere</a:t>
            </a:r>
            <a:endParaRPr b="1" sz="18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71717"/>
                </a:solidFill>
                <a:highlight>
                  <a:srgbClr val="FFFFFF"/>
                </a:highlight>
              </a:rPr>
              <a:t>U.S military deployed K8s on F-16 fighter Jets</a:t>
            </a:r>
            <a:endParaRPr b="1" sz="18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71717"/>
                </a:solidFill>
                <a:highlight>
                  <a:srgbClr val="FFFFFF"/>
                </a:highlight>
              </a:rPr>
              <a:t>Heavy Data processing application like Spark provides native K8s support</a:t>
            </a:r>
            <a:endParaRPr b="1" sz="18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71717"/>
                </a:solidFill>
                <a:highlight>
                  <a:srgbClr val="FFFFFF"/>
                </a:highlight>
              </a:rPr>
              <a:t>Cassandra and some databases are K8s ready</a:t>
            </a:r>
            <a:endParaRPr b="1" sz="1800">
              <a:solidFill>
                <a:srgbClr val="17171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311700" y="590899"/>
            <a:ext cx="2808000" cy="3978000"/>
          </a:xfrm>
          <a:prstGeom prst="rect">
            <a:avLst/>
          </a:prstGeom>
          <a:solidFill>
            <a:srgbClr val="07376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200">
                <a:solidFill>
                  <a:schemeClr val="lt1"/>
                </a:solidFill>
              </a:rPr>
              <a:t>  Kubernetes In Action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3276600" y="609600"/>
            <a:ext cx="5519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71717"/>
                </a:solidFill>
                <a:highlight>
                  <a:srgbClr val="FFFFFF"/>
                </a:highlight>
              </a:rPr>
              <a:t>Machine learning applications post training in many cases follow typical software engineer lifecycle</a:t>
            </a:r>
            <a:endParaRPr b="1" sz="18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Char char="●"/>
            </a:pPr>
            <a:r>
              <a:rPr b="1" lang="en" sz="1800">
                <a:solidFill>
                  <a:srgbClr val="171717"/>
                </a:solidFill>
                <a:highlight>
                  <a:srgbClr val="FFFFFF"/>
                </a:highlight>
              </a:rPr>
              <a:t>24/7 availability</a:t>
            </a:r>
            <a:endParaRPr b="1" sz="18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Char char="●"/>
            </a:pPr>
            <a:r>
              <a:rPr b="1" lang="en" sz="1800">
                <a:solidFill>
                  <a:srgbClr val="171717"/>
                </a:solidFill>
                <a:highlight>
                  <a:srgbClr val="FFFFFF"/>
                </a:highlight>
              </a:rPr>
              <a:t>Scale to sudden spikes</a:t>
            </a:r>
            <a:endParaRPr b="1" sz="18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Char char="●"/>
            </a:pPr>
            <a:r>
              <a:rPr b="1" lang="en" sz="1800">
                <a:solidFill>
                  <a:srgbClr val="171717"/>
                </a:solidFill>
                <a:highlight>
                  <a:srgbClr val="FFFFFF"/>
                </a:highlight>
              </a:rPr>
              <a:t>Zero downtime deployment</a:t>
            </a:r>
            <a:endParaRPr b="1" sz="18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Char char="●"/>
            </a:pPr>
            <a:r>
              <a:rPr b="1" lang="en" sz="1800">
                <a:solidFill>
                  <a:srgbClr val="171717"/>
                </a:solidFill>
                <a:highlight>
                  <a:srgbClr val="FFFFFF"/>
                </a:highlight>
              </a:rPr>
              <a:t>High Availability</a:t>
            </a:r>
            <a:endParaRPr b="1" sz="18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Char char="●"/>
            </a:pPr>
            <a:r>
              <a:rPr b="1" lang="en" sz="1800">
                <a:solidFill>
                  <a:srgbClr val="171717"/>
                </a:solidFill>
                <a:highlight>
                  <a:srgbClr val="FFFFFF"/>
                </a:highlight>
              </a:rPr>
              <a:t>A/B testing</a:t>
            </a:r>
            <a:endParaRPr b="1" sz="18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Char char="●"/>
            </a:pPr>
            <a:r>
              <a:rPr b="1" lang="en" sz="1800">
                <a:solidFill>
                  <a:srgbClr val="171717"/>
                </a:solidFill>
                <a:highlight>
                  <a:srgbClr val="FFFFFF"/>
                </a:highlight>
              </a:rPr>
              <a:t>Low Cost</a:t>
            </a:r>
            <a:endParaRPr b="1" sz="18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7171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257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Separate</a:t>
            </a:r>
            <a:r>
              <a:rPr lang="en"/>
              <a:t> Data and Application Infrastructure</a:t>
            </a:r>
            <a:endParaRPr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017800"/>
            <a:ext cx="8839201" cy="380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8"/>
          <p:cNvSpPr txBox="1"/>
          <p:nvPr/>
        </p:nvSpPr>
        <p:spPr>
          <a:xfrm>
            <a:off x="649000" y="1114350"/>
            <a:ext cx="2551500" cy="4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8"/>
          <p:cNvSpPr txBox="1"/>
          <p:nvPr/>
        </p:nvSpPr>
        <p:spPr>
          <a:xfrm>
            <a:off x="5068600" y="1038150"/>
            <a:ext cx="2551500" cy="4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Separate Data and Application Infrastructure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6849"/>
            <a:ext cx="4684425" cy="382090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9"/>
          <p:cNvSpPr txBox="1"/>
          <p:nvPr/>
        </p:nvSpPr>
        <p:spPr>
          <a:xfrm>
            <a:off x="4572000" y="997850"/>
            <a:ext cx="44928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4843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514843"/>
                </a:solidFill>
                <a:latin typeface="Calibri"/>
                <a:ea typeface="Calibri"/>
                <a:cs typeface="Calibri"/>
                <a:sym typeface="Calibri"/>
              </a:rPr>
              <a:t>Separate Infrastructure management</a:t>
            </a:r>
            <a:endParaRPr sz="2000">
              <a:solidFill>
                <a:srgbClr val="5148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4843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514843"/>
                </a:solidFill>
                <a:latin typeface="Calibri"/>
                <a:ea typeface="Calibri"/>
                <a:cs typeface="Calibri"/>
                <a:sym typeface="Calibri"/>
              </a:rPr>
              <a:t>Separate Dev Ops/Data Ops</a:t>
            </a:r>
            <a:endParaRPr sz="2000">
              <a:solidFill>
                <a:srgbClr val="5148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4843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514843"/>
                </a:solidFill>
                <a:latin typeface="Calibri"/>
                <a:ea typeface="Calibri"/>
                <a:cs typeface="Calibri"/>
                <a:sym typeface="Calibri"/>
              </a:rPr>
              <a:t>Not so efficient use of Infrastructure and Specialized hardware accelerators</a:t>
            </a:r>
            <a:endParaRPr sz="2000">
              <a:solidFill>
                <a:srgbClr val="5148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4843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514843"/>
                </a:solidFill>
                <a:latin typeface="Calibri"/>
                <a:ea typeface="Calibri"/>
                <a:cs typeface="Calibri"/>
                <a:sym typeface="Calibri"/>
              </a:rPr>
              <a:t>Application have to re-written during movement from one environment to another</a:t>
            </a:r>
            <a:endParaRPr sz="2000">
              <a:solidFill>
                <a:srgbClr val="5148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9"/>
          <p:cNvSpPr txBox="1"/>
          <p:nvPr/>
        </p:nvSpPr>
        <p:spPr>
          <a:xfrm>
            <a:off x="322300" y="1235525"/>
            <a:ext cx="1504200" cy="25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2766475" y="1141500"/>
            <a:ext cx="725100" cy="25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590899"/>
            <a:ext cx="2808000" cy="3978000"/>
          </a:xfrm>
          <a:prstGeom prst="rect">
            <a:avLst/>
          </a:prstGeom>
          <a:solidFill>
            <a:srgbClr val="07376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</a:rPr>
              <a:t>Solution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Converged Data Platform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3250" y="774913"/>
            <a:ext cx="5114925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311700" y="257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Benefit</a:t>
            </a:r>
            <a:endParaRPr/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311700" y="11536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514843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514843"/>
                </a:solidFill>
                <a:latin typeface="Calibri"/>
                <a:ea typeface="Calibri"/>
                <a:cs typeface="Calibri"/>
                <a:sym typeface="Calibri"/>
              </a:rPr>
              <a:t>Common </a:t>
            </a:r>
            <a:r>
              <a:rPr lang="en" sz="2000">
                <a:solidFill>
                  <a:srgbClr val="514843"/>
                </a:solidFill>
                <a:latin typeface="Calibri"/>
                <a:ea typeface="Calibri"/>
                <a:cs typeface="Calibri"/>
                <a:sym typeface="Calibri"/>
              </a:rPr>
              <a:t>runtime</a:t>
            </a:r>
            <a:r>
              <a:rPr lang="en" sz="2000">
                <a:solidFill>
                  <a:srgbClr val="514843"/>
                </a:solidFill>
                <a:latin typeface="Calibri"/>
                <a:ea typeface="Calibri"/>
                <a:cs typeface="Calibri"/>
                <a:sym typeface="Calibri"/>
              </a:rPr>
              <a:t> layer across your private and public cloud</a:t>
            </a:r>
            <a:endParaRPr sz="2000">
              <a:solidFill>
                <a:srgbClr val="5148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514843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514843"/>
                </a:solidFill>
                <a:latin typeface="Calibri"/>
                <a:ea typeface="Calibri"/>
                <a:cs typeface="Calibri"/>
                <a:sym typeface="Calibri"/>
              </a:rPr>
              <a:t>Abstract away dependency and version conflicts</a:t>
            </a:r>
            <a:endParaRPr sz="2000">
              <a:solidFill>
                <a:srgbClr val="5148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514843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514843"/>
                </a:solidFill>
                <a:latin typeface="Calibri"/>
                <a:ea typeface="Calibri"/>
                <a:cs typeface="Calibri"/>
                <a:sym typeface="Calibri"/>
              </a:rPr>
              <a:t>Efficient usage of existing infrastructure</a:t>
            </a:r>
            <a:endParaRPr sz="2000">
              <a:solidFill>
                <a:srgbClr val="5148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514843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514843"/>
                </a:solidFill>
                <a:latin typeface="Calibri"/>
                <a:ea typeface="Calibri"/>
                <a:cs typeface="Calibri"/>
                <a:sym typeface="Calibri"/>
              </a:rPr>
              <a:t>Consistent tooling and CI/CD process across environments to increase efficiency</a:t>
            </a:r>
            <a:endParaRPr sz="2000">
              <a:solidFill>
                <a:srgbClr val="5148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514843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514843"/>
                </a:solidFill>
                <a:latin typeface="Calibri"/>
                <a:ea typeface="Calibri"/>
                <a:cs typeface="Calibri"/>
                <a:sym typeface="Calibri"/>
              </a:rPr>
              <a:t>Handle Bursty workload</a:t>
            </a:r>
            <a:endParaRPr sz="2000">
              <a:solidFill>
                <a:srgbClr val="5148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514843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514843"/>
                </a:solidFill>
                <a:latin typeface="Calibri"/>
                <a:ea typeface="Calibri"/>
                <a:cs typeface="Calibri"/>
                <a:sym typeface="Calibri"/>
              </a:rPr>
              <a:t>Time to provision new environments and agility to test latest offering</a:t>
            </a:r>
            <a:endParaRPr sz="2000">
              <a:solidFill>
                <a:srgbClr val="5148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514843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514843"/>
                </a:solidFill>
                <a:latin typeface="Calibri"/>
                <a:ea typeface="Calibri"/>
                <a:cs typeface="Calibri"/>
                <a:sym typeface="Calibri"/>
              </a:rPr>
              <a:t>Zero downtime upgrade</a:t>
            </a:r>
            <a:endParaRPr sz="2000">
              <a:solidFill>
                <a:srgbClr val="5148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Topics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5011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733"/>
              <a:t>Introduction to Containers and Kubernetes</a:t>
            </a:r>
            <a:endParaRPr sz="2733"/>
          </a:p>
          <a:p>
            <a:pPr indent="-35011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733"/>
              <a:t>Why Kubernetes?</a:t>
            </a:r>
            <a:endParaRPr sz="2733"/>
          </a:p>
          <a:p>
            <a:pPr indent="-35011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733"/>
              <a:t>Need of Modern Data Application</a:t>
            </a:r>
            <a:endParaRPr sz="2733"/>
          </a:p>
          <a:p>
            <a:pPr indent="-35011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733"/>
              <a:t>Hands on Demo</a:t>
            </a:r>
            <a:endParaRPr sz="2733"/>
          </a:p>
          <a:p>
            <a:pPr indent="-32423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51"/>
              <a:t>Flask Application Overview</a:t>
            </a:r>
            <a:endParaRPr sz="2151"/>
          </a:p>
          <a:p>
            <a:pPr indent="-32423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51"/>
              <a:t>Containerize Flask App</a:t>
            </a:r>
            <a:endParaRPr sz="2151"/>
          </a:p>
          <a:p>
            <a:pPr indent="-32423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51"/>
              <a:t>Create Kubernetes Cluster</a:t>
            </a:r>
            <a:endParaRPr sz="2151"/>
          </a:p>
          <a:p>
            <a:pPr indent="-32423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51"/>
              <a:t>Deploy Flask Application</a:t>
            </a:r>
            <a:endParaRPr sz="2151"/>
          </a:p>
          <a:p>
            <a:pPr indent="-32423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51"/>
              <a:t>Scale and Auto Scale Flask Application</a:t>
            </a:r>
            <a:endParaRPr sz="2151"/>
          </a:p>
          <a:p>
            <a:pPr indent="-32423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51"/>
              <a:t>Live Q&amp;A</a:t>
            </a:r>
            <a:endParaRPr sz="215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490250" y="526350"/>
            <a:ext cx="8158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- Background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2355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Details</a:t>
            </a:r>
            <a:endParaRPr/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49200"/>
            <a:ext cx="8377200" cy="395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90250" y="526350"/>
            <a:ext cx="8158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Containers and Kubernetes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Kubernetes? (k8s)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848875"/>
            <a:ext cx="8520600" cy="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is a open source platform for deploying and managing </a:t>
            </a:r>
            <a:r>
              <a:rPr b="1" lang="en"/>
              <a:t>containers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B214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277350" y="1373600"/>
            <a:ext cx="7990500" cy="1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Container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packages up code and all its dependencies so the application runs quickly and reliably from one computing environment to another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286100" y="2210600"/>
            <a:ext cx="8138700" cy="15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Container image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is a lightweight, standalone, executable package of software that includes everything needed to run an application: code, runtime, system tools, system libraries and settings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263925" y="3325850"/>
            <a:ext cx="73380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Container Engines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take a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Container Image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and turn it into a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Container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304200" y="3849600"/>
            <a:ext cx="73380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B214A"/>
                </a:solidFill>
                <a:highlight>
                  <a:schemeClr val="lt1"/>
                </a:highlight>
              </a:rPr>
              <a:t>Container images</a:t>
            </a:r>
            <a:r>
              <a:rPr lang="en" sz="1500">
                <a:solidFill>
                  <a:srgbClr val="0B214A"/>
                </a:solidFill>
                <a:highlight>
                  <a:schemeClr val="lt1"/>
                </a:highlight>
              </a:rPr>
              <a:t> become </a:t>
            </a:r>
            <a:r>
              <a:rPr b="1" lang="en" sz="1500">
                <a:solidFill>
                  <a:srgbClr val="0B214A"/>
                </a:solidFill>
                <a:highlight>
                  <a:schemeClr val="lt1"/>
                </a:highlight>
              </a:rPr>
              <a:t>containers </a:t>
            </a:r>
            <a:r>
              <a:rPr lang="en" sz="1500">
                <a:solidFill>
                  <a:srgbClr val="0B214A"/>
                </a:solidFill>
                <a:highlight>
                  <a:schemeClr val="lt1"/>
                </a:highlight>
              </a:rPr>
              <a:t>at runtime</a:t>
            </a:r>
            <a:endParaRPr sz="1500">
              <a:solidFill>
                <a:srgbClr val="0B214A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254850" y="4306200"/>
            <a:ext cx="73380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B214A"/>
                </a:solidFill>
                <a:highlight>
                  <a:schemeClr val="lt1"/>
                </a:highlight>
              </a:rPr>
              <a:t>Container Engines </a:t>
            </a:r>
            <a:r>
              <a:rPr lang="en" sz="1500">
                <a:solidFill>
                  <a:srgbClr val="0B214A"/>
                </a:solidFill>
                <a:highlight>
                  <a:schemeClr val="lt1"/>
                </a:highlight>
              </a:rPr>
              <a:t>can be Docker, Linux Containers, rkt, CRI-O, Container-D etc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300" y="85250"/>
            <a:ext cx="465537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831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Architecture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100" y="636800"/>
            <a:ext cx="7583000" cy="411692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257350" y="4749375"/>
            <a:ext cx="291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Source: https://www.redhat.com/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Kubernetes?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 to schedule and deploy containers on host of machines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Portable (Run anywhere)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Scale containers easily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Self Healing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Auto Scaling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Champion/Challenger deployment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490250" y="526350"/>
            <a:ext cx="8158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of Modern Data Application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Management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789200"/>
            <a:ext cx="8363283" cy="40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