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60" r:id="rId3"/>
    <p:sldId id="261" r:id="rId4"/>
    <p:sldId id="263" r:id="rId5"/>
    <p:sldId id="265" r:id="rId6"/>
    <p:sldId id="268" r:id="rId7"/>
    <p:sldId id="269" r:id="rId8"/>
    <p:sldId id="270" r:id="rId9"/>
    <p:sldId id="271" r:id="rId10"/>
    <p:sldId id="272" r:id="rId11"/>
    <p:sldId id="273" r:id="rId12"/>
    <p:sldId id="266" r:id="rId13"/>
    <p:sldId id="278" r:id="rId14"/>
    <p:sldId id="279" r:id="rId15"/>
    <p:sldId id="280" r:id="rId16"/>
    <p:sldId id="281" r:id="rId17"/>
    <p:sldId id="282" r:id="rId18"/>
    <p:sldId id="283" r:id="rId19"/>
    <p:sldId id="284" r:id="rId20"/>
    <p:sldId id="289" r:id="rId21"/>
    <p:sldId id="286" r:id="rId22"/>
    <p:sldId id="287"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81004" autoAdjust="0"/>
  </p:normalViewPr>
  <p:slideViewPr>
    <p:cSldViewPr>
      <p:cViewPr>
        <p:scale>
          <a:sx n="75" d="100"/>
          <a:sy n="75" d="100"/>
        </p:scale>
        <p:origin x="-123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AC3C5C-5BD8-4A65-83C0-5C1529A823FB}" type="datetimeFigureOut">
              <a:rPr lang="en-US" smtClean="0"/>
              <a:pPr/>
              <a:t>30-Jun-21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4A781B-9878-4B40-B202-F9392FF36F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180DDD-01D0-4D2E-BAC5-E0108FE98F57}" type="datetime1">
              <a:rPr lang="en-US" smtClean="0"/>
              <a:pPr/>
              <a:t>30-Jun-21</a:t>
            </a:fld>
            <a:endParaRPr lang="en-US"/>
          </a:p>
        </p:txBody>
      </p:sp>
      <p:sp>
        <p:nvSpPr>
          <p:cNvPr id="5" name="Footer Placeholder 4"/>
          <p:cNvSpPr>
            <a:spLocks noGrp="1"/>
          </p:cNvSpPr>
          <p:nvPr>
            <p:ph type="ftr" sz="quarter" idx="11"/>
          </p:nvPr>
        </p:nvSpPr>
        <p:spPr/>
        <p:txBody>
          <a:bodyPr/>
          <a:lstStyle/>
          <a:p>
            <a:r>
              <a:rPr lang="en-US" smtClean="0"/>
              <a:t>Web Application for Crowd Management System</a:t>
            </a:r>
            <a:endParaRPr lang="en-US"/>
          </a:p>
        </p:txBody>
      </p:sp>
      <p:sp>
        <p:nvSpPr>
          <p:cNvPr id="6" name="Slide Number Placeholder 5"/>
          <p:cNvSpPr>
            <a:spLocks noGrp="1"/>
          </p:cNvSpPr>
          <p:nvPr>
            <p:ph type="sldNum" sz="quarter" idx="12"/>
          </p:nvPr>
        </p:nvSpPr>
        <p:spPr/>
        <p:txBody>
          <a:bodyPr/>
          <a:lstStyle/>
          <a:p>
            <a:fld id="{9DCA53E8-1EE4-4F48-9E8E-F0E784C09B82}"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A2B3E-FDC7-4248-BBA3-E15935DFB53E}" type="datetime1">
              <a:rPr lang="en-US" smtClean="0"/>
              <a:pPr/>
              <a:t>30-Jun-21</a:t>
            </a:fld>
            <a:endParaRPr lang="en-US"/>
          </a:p>
        </p:txBody>
      </p:sp>
      <p:sp>
        <p:nvSpPr>
          <p:cNvPr id="5" name="Footer Placeholder 4"/>
          <p:cNvSpPr>
            <a:spLocks noGrp="1"/>
          </p:cNvSpPr>
          <p:nvPr>
            <p:ph type="ftr" sz="quarter" idx="11"/>
          </p:nvPr>
        </p:nvSpPr>
        <p:spPr/>
        <p:txBody>
          <a:bodyPr/>
          <a:lstStyle/>
          <a:p>
            <a:r>
              <a:rPr lang="en-US" smtClean="0"/>
              <a:t>Web Application for Crowd Management System</a:t>
            </a:r>
            <a:endParaRPr lang="en-US"/>
          </a:p>
        </p:txBody>
      </p:sp>
      <p:sp>
        <p:nvSpPr>
          <p:cNvPr id="6" name="Slide Number Placeholder 5"/>
          <p:cNvSpPr>
            <a:spLocks noGrp="1"/>
          </p:cNvSpPr>
          <p:nvPr>
            <p:ph type="sldNum" sz="quarter" idx="12"/>
          </p:nvPr>
        </p:nvSpPr>
        <p:spPr/>
        <p:txBody>
          <a:bodyPr/>
          <a:lstStyle/>
          <a:p>
            <a:fld id="{9DCA53E8-1EE4-4F48-9E8E-F0E784C09B82}"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CA3BD4-2B54-461A-8900-E711BB744B1D}" type="datetime1">
              <a:rPr lang="en-US" smtClean="0"/>
              <a:pPr/>
              <a:t>30-Jun-21</a:t>
            </a:fld>
            <a:endParaRPr lang="en-US"/>
          </a:p>
        </p:txBody>
      </p:sp>
      <p:sp>
        <p:nvSpPr>
          <p:cNvPr id="5" name="Footer Placeholder 4"/>
          <p:cNvSpPr>
            <a:spLocks noGrp="1"/>
          </p:cNvSpPr>
          <p:nvPr>
            <p:ph type="ftr" sz="quarter" idx="11"/>
          </p:nvPr>
        </p:nvSpPr>
        <p:spPr/>
        <p:txBody>
          <a:bodyPr/>
          <a:lstStyle/>
          <a:p>
            <a:r>
              <a:rPr lang="en-US" smtClean="0"/>
              <a:t>Web Application for Crowd Management System</a:t>
            </a:r>
            <a:endParaRPr lang="en-US"/>
          </a:p>
        </p:txBody>
      </p:sp>
      <p:sp>
        <p:nvSpPr>
          <p:cNvPr id="6" name="Slide Number Placeholder 5"/>
          <p:cNvSpPr>
            <a:spLocks noGrp="1"/>
          </p:cNvSpPr>
          <p:nvPr>
            <p:ph type="sldNum" sz="quarter" idx="12"/>
          </p:nvPr>
        </p:nvSpPr>
        <p:spPr/>
        <p:txBody>
          <a:bodyPr/>
          <a:lstStyle/>
          <a:p>
            <a:fld id="{9DCA53E8-1EE4-4F48-9E8E-F0E784C09B82}"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749B9C-4212-4650-99F9-B2CA3B968153}" type="datetime1">
              <a:rPr lang="en-US" smtClean="0"/>
              <a:pPr/>
              <a:t>30-Jun-21</a:t>
            </a:fld>
            <a:endParaRPr lang="en-US"/>
          </a:p>
        </p:txBody>
      </p:sp>
      <p:sp>
        <p:nvSpPr>
          <p:cNvPr id="5" name="Footer Placeholder 4"/>
          <p:cNvSpPr>
            <a:spLocks noGrp="1"/>
          </p:cNvSpPr>
          <p:nvPr>
            <p:ph type="ftr" sz="quarter" idx="11"/>
          </p:nvPr>
        </p:nvSpPr>
        <p:spPr/>
        <p:txBody>
          <a:bodyPr/>
          <a:lstStyle/>
          <a:p>
            <a:r>
              <a:rPr lang="en-US" smtClean="0"/>
              <a:t>Web Application for Crowd Management System</a:t>
            </a:r>
            <a:endParaRPr lang="en-US"/>
          </a:p>
        </p:txBody>
      </p:sp>
      <p:sp>
        <p:nvSpPr>
          <p:cNvPr id="6" name="Slide Number Placeholder 5"/>
          <p:cNvSpPr>
            <a:spLocks noGrp="1"/>
          </p:cNvSpPr>
          <p:nvPr>
            <p:ph type="sldNum" sz="quarter" idx="12"/>
          </p:nvPr>
        </p:nvSpPr>
        <p:spPr/>
        <p:txBody>
          <a:bodyPr/>
          <a:lstStyle/>
          <a:p>
            <a:fld id="{9DCA53E8-1EE4-4F48-9E8E-F0E784C09B82}"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3775F5-9D12-499E-AA12-1CDDAD31F9B3}" type="datetime1">
              <a:rPr lang="en-US" smtClean="0"/>
              <a:pPr/>
              <a:t>30-Jun-21</a:t>
            </a:fld>
            <a:endParaRPr lang="en-US"/>
          </a:p>
        </p:txBody>
      </p:sp>
      <p:sp>
        <p:nvSpPr>
          <p:cNvPr id="5" name="Footer Placeholder 4"/>
          <p:cNvSpPr>
            <a:spLocks noGrp="1"/>
          </p:cNvSpPr>
          <p:nvPr>
            <p:ph type="ftr" sz="quarter" idx="11"/>
          </p:nvPr>
        </p:nvSpPr>
        <p:spPr/>
        <p:txBody>
          <a:bodyPr/>
          <a:lstStyle/>
          <a:p>
            <a:r>
              <a:rPr lang="en-US" smtClean="0"/>
              <a:t>Web Application for Crowd Management System</a:t>
            </a:r>
            <a:endParaRPr lang="en-US"/>
          </a:p>
        </p:txBody>
      </p:sp>
      <p:sp>
        <p:nvSpPr>
          <p:cNvPr id="6" name="Slide Number Placeholder 5"/>
          <p:cNvSpPr>
            <a:spLocks noGrp="1"/>
          </p:cNvSpPr>
          <p:nvPr>
            <p:ph type="sldNum" sz="quarter" idx="12"/>
          </p:nvPr>
        </p:nvSpPr>
        <p:spPr/>
        <p:txBody>
          <a:bodyPr/>
          <a:lstStyle/>
          <a:p>
            <a:fld id="{9DCA53E8-1EE4-4F48-9E8E-F0E784C09B82}"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C75EC8-57C8-435A-BE2B-43562EFC5E50}" type="datetime1">
              <a:rPr lang="en-US" smtClean="0"/>
              <a:pPr/>
              <a:t>30-Jun-21</a:t>
            </a:fld>
            <a:endParaRPr lang="en-US"/>
          </a:p>
        </p:txBody>
      </p:sp>
      <p:sp>
        <p:nvSpPr>
          <p:cNvPr id="6" name="Footer Placeholder 5"/>
          <p:cNvSpPr>
            <a:spLocks noGrp="1"/>
          </p:cNvSpPr>
          <p:nvPr>
            <p:ph type="ftr" sz="quarter" idx="11"/>
          </p:nvPr>
        </p:nvSpPr>
        <p:spPr/>
        <p:txBody>
          <a:bodyPr/>
          <a:lstStyle/>
          <a:p>
            <a:r>
              <a:rPr lang="en-US" smtClean="0"/>
              <a:t>Web Application for Crowd Management System</a:t>
            </a:r>
            <a:endParaRPr lang="en-US"/>
          </a:p>
        </p:txBody>
      </p:sp>
      <p:sp>
        <p:nvSpPr>
          <p:cNvPr id="7" name="Slide Number Placeholder 6"/>
          <p:cNvSpPr>
            <a:spLocks noGrp="1"/>
          </p:cNvSpPr>
          <p:nvPr>
            <p:ph type="sldNum" sz="quarter" idx="12"/>
          </p:nvPr>
        </p:nvSpPr>
        <p:spPr/>
        <p:txBody>
          <a:bodyPr/>
          <a:lstStyle/>
          <a:p>
            <a:fld id="{9DCA53E8-1EE4-4F48-9E8E-F0E784C09B82}"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252306-1B46-4ABC-881E-04247F19714D}" type="datetime1">
              <a:rPr lang="en-US" smtClean="0"/>
              <a:pPr/>
              <a:t>30-Jun-21</a:t>
            </a:fld>
            <a:endParaRPr lang="en-US"/>
          </a:p>
        </p:txBody>
      </p:sp>
      <p:sp>
        <p:nvSpPr>
          <p:cNvPr id="8" name="Footer Placeholder 7"/>
          <p:cNvSpPr>
            <a:spLocks noGrp="1"/>
          </p:cNvSpPr>
          <p:nvPr>
            <p:ph type="ftr" sz="quarter" idx="11"/>
          </p:nvPr>
        </p:nvSpPr>
        <p:spPr/>
        <p:txBody>
          <a:bodyPr/>
          <a:lstStyle/>
          <a:p>
            <a:r>
              <a:rPr lang="en-US" smtClean="0"/>
              <a:t>Web Application for Crowd Management System</a:t>
            </a:r>
            <a:endParaRPr lang="en-US"/>
          </a:p>
        </p:txBody>
      </p:sp>
      <p:sp>
        <p:nvSpPr>
          <p:cNvPr id="9" name="Slide Number Placeholder 8"/>
          <p:cNvSpPr>
            <a:spLocks noGrp="1"/>
          </p:cNvSpPr>
          <p:nvPr>
            <p:ph type="sldNum" sz="quarter" idx="12"/>
          </p:nvPr>
        </p:nvSpPr>
        <p:spPr/>
        <p:txBody>
          <a:bodyPr/>
          <a:lstStyle/>
          <a:p>
            <a:fld id="{9DCA53E8-1EE4-4F48-9E8E-F0E784C09B82}"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D1C5EA-608A-4D86-AFA5-DC2D0E2A5BB9}" type="datetime1">
              <a:rPr lang="en-US" smtClean="0"/>
              <a:pPr/>
              <a:t>30-Jun-21</a:t>
            </a:fld>
            <a:endParaRPr lang="en-US"/>
          </a:p>
        </p:txBody>
      </p:sp>
      <p:sp>
        <p:nvSpPr>
          <p:cNvPr id="4" name="Footer Placeholder 3"/>
          <p:cNvSpPr>
            <a:spLocks noGrp="1"/>
          </p:cNvSpPr>
          <p:nvPr>
            <p:ph type="ftr" sz="quarter" idx="11"/>
          </p:nvPr>
        </p:nvSpPr>
        <p:spPr/>
        <p:txBody>
          <a:bodyPr/>
          <a:lstStyle/>
          <a:p>
            <a:r>
              <a:rPr lang="en-US" smtClean="0"/>
              <a:t>Web Application for Crowd Management System</a:t>
            </a:r>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03DD8-11FD-47CD-8743-48ED5AD2F625}" type="datetime1">
              <a:rPr lang="en-US" smtClean="0"/>
              <a:pPr/>
              <a:t>30-Jun-21</a:t>
            </a:fld>
            <a:endParaRPr lang="en-US"/>
          </a:p>
        </p:txBody>
      </p:sp>
      <p:sp>
        <p:nvSpPr>
          <p:cNvPr id="3" name="Footer Placeholder 2"/>
          <p:cNvSpPr>
            <a:spLocks noGrp="1"/>
          </p:cNvSpPr>
          <p:nvPr>
            <p:ph type="ftr" sz="quarter" idx="11"/>
          </p:nvPr>
        </p:nvSpPr>
        <p:spPr/>
        <p:txBody>
          <a:bodyPr/>
          <a:lstStyle/>
          <a:p>
            <a:r>
              <a:rPr lang="en-US" smtClean="0"/>
              <a:t>Web Application for Crowd Management System</a:t>
            </a:r>
            <a:endParaRPr lang="en-US"/>
          </a:p>
        </p:txBody>
      </p:sp>
      <p:sp>
        <p:nvSpPr>
          <p:cNvPr id="4" name="Slide Number Placeholder 3"/>
          <p:cNvSpPr>
            <a:spLocks noGrp="1"/>
          </p:cNvSpPr>
          <p:nvPr>
            <p:ph type="sldNum" sz="quarter" idx="12"/>
          </p:nvPr>
        </p:nvSpPr>
        <p:spPr/>
        <p:txBody>
          <a:bodyPr/>
          <a:lstStyle/>
          <a:p>
            <a:fld id="{9DCA53E8-1EE4-4F48-9E8E-F0E784C09B82}"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B8DE2-5906-483A-B70E-13382C382AF7}" type="datetime1">
              <a:rPr lang="en-US" smtClean="0"/>
              <a:pPr/>
              <a:t>30-Jun-21</a:t>
            </a:fld>
            <a:endParaRPr lang="en-US"/>
          </a:p>
        </p:txBody>
      </p:sp>
      <p:sp>
        <p:nvSpPr>
          <p:cNvPr id="6" name="Footer Placeholder 5"/>
          <p:cNvSpPr>
            <a:spLocks noGrp="1"/>
          </p:cNvSpPr>
          <p:nvPr>
            <p:ph type="ftr" sz="quarter" idx="11"/>
          </p:nvPr>
        </p:nvSpPr>
        <p:spPr/>
        <p:txBody>
          <a:bodyPr/>
          <a:lstStyle/>
          <a:p>
            <a:r>
              <a:rPr lang="en-US" smtClean="0"/>
              <a:t>Web Application for Crowd Management System</a:t>
            </a:r>
            <a:endParaRPr lang="en-US"/>
          </a:p>
        </p:txBody>
      </p:sp>
      <p:sp>
        <p:nvSpPr>
          <p:cNvPr id="7" name="Slide Number Placeholder 6"/>
          <p:cNvSpPr>
            <a:spLocks noGrp="1"/>
          </p:cNvSpPr>
          <p:nvPr>
            <p:ph type="sldNum" sz="quarter" idx="12"/>
          </p:nvPr>
        </p:nvSpPr>
        <p:spPr/>
        <p:txBody>
          <a:bodyPr/>
          <a:lstStyle/>
          <a:p>
            <a:fld id="{9DCA53E8-1EE4-4F48-9E8E-F0E784C09B82}"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BECB7-A7AD-4F91-801A-DFF7900B5D9C}" type="datetime1">
              <a:rPr lang="en-US" smtClean="0"/>
              <a:pPr/>
              <a:t>30-Jun-21</a:t>
            </a:fld>
            <a:endParaRPr lang="en-US"/>
          </a:p>
        </p:txBody>
      </p:sp>
      <p:sp>
        <p:nvSpPr>
          <p:cNvPr id="6" name="Footer Placeholder 5"/>
          <p:cNvSpPr>
            <a:spLocks noGrp="1"/>
          </p:cNvSpPr>
          <p:nvPr>
            <p:ph type="ftr" sz="quarter" idx="11"/>
          </p:nvPr>
        </p:nvSpPr>
        <p:spPr/>
        <p:txBody>
          <a:bodyPr/>
          <a:lstStyle/>
          <a:p>
            <a:r>
              <a:rPr lang="en-US" smtClean="0"/>
              <a:t>Web Application for Crowd Management System</a:t>
            </a:r>
            <a:endParaRPr lang="en-US"/>
          </a:p>
        </p:txBody>
      </p:sp>
      <p:sp>
        <p:nvSpPr>
          <p:cNvPr id="7" name="Slide Number Placeholder 6"/>
          <p:cNvSpPr>
            <a:spLocks noGrp="1"/>
          </p:cNvSpPr>
          <p:nvPr>
            <p:ph type="sldNum" sz="quarter" idx="12"/>
          </p:nvPr>
        </p:nvSpPr>
        <p:spPr/>
        <p:txBody>
          <a:bodyPr/>
          <a:lstStyle/>
          <a:p>
            <a:fld id="{9DCA53E8-1EE4-4F48-9E8E-F0E784C09B82}"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2FD46-423B-445B-AEEC-C156C39D7AEC}" type="datetime1">
              <a:rPr lang="en-US" smtClean="0"/>
              <a:pPr/>
              <a:t>30-Jun-21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Web Application for Crowd Management System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A53E8-1EE4-4F48-9E8E-F0E784C09B8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026" y="1714488"/>
            <a:ext cx="7826188"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          16IT259</a:t>
            </a:r>
            <a:r>
              <a:rPr lang="en-IN" sz="2800" b="1" dirty="0" smtClean="0">
                <a:latin typeface="Times New Roman" panose="02020603050405020304" pitchFamily="18" charset="0"/>
                <a:cs typeface="Times New Roman" panose="02020603050405020304" pitchFamily="18" charset="0"/>
              </a:rPr>
              <a:t>   </a:t>
            </a:r>
            <a:r>
              <a:rPr lang="en-IN" sz="3200" b="1" dirty="0" smtClean="0">
                <a:latin typeface="Times New Roman" panose="02020603050405020304" pitchFamily="18" charset="0"/>
                <a:cs typeface="Times New Roman" panose="02020603050405020304" pitchFamily="18" charset="0"/>
              </a:rPr>
              <a:t>MINI PROJECT  II</a:t>
            </a:r>
            <a:endParaRPr lang="en-GB"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1000" y="3962400"/>
            <a:ext cx="7858180" cy="400110"/>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PROJECT</a:t>
            </a:r>
            <a:r>
              <a:rPr lang="en-I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b="1" dirty="0">
                <a:solidFill>
                  <a:schemeClr val="tx2"/>
                </a:solidFill>
                <a:latin typeface="Times New Roman" panose="02020603050405020304" pitchFamily="18" charset="0"/>
                <a:cs typeface="Times New Roman" panose="02020603050405020304" pitchFamily="18" charset="0"/>
              </a:rPr>
              <a:t>GUIDE                                 </a:t>
            </a:r>
            <a:r>
              <a:rPr lang="en-IN" sz="2000" b="1" dirty="0" smtClean="0">
                <a:solidFill>
                  <a:schemeClr val="tx2"/>
                </a:solidFill>
                <a:latin typeface="Times New Roman" panose="02020603050405020304" pitchFamily="18" charset="0"/>
                <a:cs typeface="Times New Roman" panose="02020603050405020304" pitchFamily="18" charset="0"/>
              </a:rPr>
              <a:t>             TEAM </a:t>
            </a:r>
            <a:r>
              <a:rPr lang="en-IN" sz="2000" b="1" dirty="0">
                <a:solidFill>
                  <a:schemeClr val="tx2"/>
                </a:solidFill>
                <a:latin typeface="Times New Roman" panose="02020603050405020304" pitchFamily="18" charset="0"/>
                <a:cs typeface="Times New Roman" panose="02020603050405020304" pitchFamily="18" charset="0"/>
              </a:rPr>
              <a:t>MEMBERS</a:t>
            </a:r>
            <a:endParaRPr lang="en-GB" sz="2000" b="1" dirty="0">
              <a:solidFill>
                <a:schemeClr val="tx2"/>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57200" y="4572000"/>
            <a:ext cx="2857520" cy="1015663"/>
          </a:xfrm>
          <a:prstGeom prst="rect">
            <a:avLst/>
          </a:prstGeom>
          <a:noFill/>
        </p:spPr>
        <p:txBody>
          <a:bodyPr wrap="square" rtlCol="0">
            <a:spAutoFit/>
          </a:bodyPr>
          <a:lstStyle/>
          <a:p>
            <a:r>
              <a:rPr lang="en-IN" sz="2000" dirty="0" err="1">
                <a:latin typeface="Times New Roman" panose="02020603050405020304" pitchFamily="18" charset="0"/>
                <a:cs typeface="Times New Roman" panose="02020603050405020304" pitchFamily="18" charset="0"/>
              </a:rPr>
              <a:t>Dr.J.Anitha</a:t>
            </a:r>
            <a:r>
              <a:rPr lang="en-IN" sz="2000" dirty="0">
                <a:latin typeface="Times New Roman" panose="02020603050405020304" pitchFamily="18" charset="0"/>
                <a:cs typeface="Times New Roman" panose="02020603050405020304" pitchFamily="18" charset="0"/>
              </a:rPr>
              <a:t>,</a:t>
            </a:r>
          </a:p>
          <a:p>
            <a:r>
              <a:rPr lang="en-IN" sz="2000" dirty="0" err="1">
                <a:latin typeface="Times New Roman" panose="02020603050405020304" pitchFamily="18" charset="0"/>
                <a:cs typeface="Times New Roman" panose="02020603050405020304" pitchFamily="18" charset="0"/>
              </a:rPr>
              <a:t>Asso.Professor</a:t>
            </a:r>
            <a:r>
              <a:rPr lang="en-IN" sz="2000"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IT</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Department </a:t>
            </a:r>
            <a:r>
              <a:rPr lang="en-GB" sz="2000" dirty="0" smtClean="0">
                <a:latin typeface="Times New Roman" panose="02020603050405020304" pitchFamily="18" charset="0"/>
                <a:cs typeface="Times New Roman" panose="02020603050405020304" pitchFamily="18" charset="0"/>
              </a:rPr>
              <a:t>of  </a:t>
            </a:r>
            <a:r>
              <a:rPr lang="en-GB" sz="2000" dirty="0">
                <a:latin typeface="Times New Roman" panose="02020603050405020304" pitchFamily="18" charset="0"/>
                <a:cs typeface="Times New Roman" panose="02020603050405020304" pitchFamily="18" charset="0"/>
              </a:rPr>
              <a:t>IT</a:t>
            </a:r>
            <a:endParaRPr lang="en-IN"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105400" y="4495800"/>
            <a:ext cx="5143536" cy="1323439"/>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Sabitha</a:t>
            </a:r>
            <a:r>
              <a:rPr lang="en-IN" sz="2000" dirty="0" smtClean="0">
                <a:latin typeface="Times New Roman" panose="02020603050405020304" pitchFamily="18" charset="0"/>
                <a:cs typeface="Times New Roman" panose="02020603050405020304" pitchFamily="18" charset="0"/>
              </a:rPr>
              <a:t> T (1805120)</a:t>
            </a:r>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Samayanjali</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 (1805121</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Yogapriya</a:t>
            </a:r>
            <a:r>
              <a:rPr lang="en-IN" sz="2000" dirty="0" smtClean="0">
                <a:latin typeface="Times New Roman" panose="02020603050405020304" pitchFamily="18" charset="0"/>
                <a:cs typeface="Times New Roman" panose="02020603050405020304" pitchFamily="18" charset="0"/>
              </a:rPr>
              <a:t> P (1805161)</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III </a:t>
            </a:r>
            <a:r>
              <a:rPr lang="en-IN" sz="2000" dirty="0" err="1">
                <a:latin typeface="Times New Roman" panose="02020603050405020304" pitchFamily="18" charset="0"/>
                <a:cs typeface="Times New Roman" panose="02020603050405020304" pitchFamily="18" charset="0"/>
              </a:rPr>
              <a:t>B.Tech</a:t>
            </a:r>
            <a:r>
              <a:rPr lang="en-IN" sz="2000" dirty="0">
                <a:latin typeface="Times New Roman" panose="02020603050405020304" pitchFamily="18" charset="0"/>
                <a:cs typeface="Times New Roman" panose="02020603050405020304" pitchFamily="18" charset="0"/>
              </a:rPr>
              <a:t> IT-B </a:t>
            </a:r>
            <a:endParaRPr lang="en-GB" sz="2000" dirty="0">
              <a:latin typeface="Times New Roman" panose="02020603050405020304" pitchFamily="18" charset="0"/>
              <a:cs typeface="Times New Roman" panose="02020603050405020304" pitchFamily="18" charset="0"/>
            </a:endParaRPr>
          </a:p>
        </p:txBody>
      </p:sp>
      <p:sp>
        <p:nvSpPr>
          <p:cNvPr id="6" name="Date Placeholder 6"/>
          <p:cNvSpPr>
            <a:spLocks noGrp="1"/>
          </p:cNvSpPr>
          <p:nvPr>
            <p:ph type="dt" sz="half" idx="10"/>
          </p:nvPr>
        </p:nvSpPr>
        <p:spPr>
          <a:xfrm>
            <a:off x="457200" y="6356350"/>
            <a:ext cx="2133600" cy="365125"/>
          </a:xfrm>
        </p:spPr>
        <p:txBody>
          <a:bodyPr/>
          <a:lstStyle/>
          <a:p>
            <a:fld id="{3465F5A5-7526-43C9-8FC2-3877FE4EF5F8}" type="datetime1">
              <a:rPr lang="en-US" smtClean="0"/>
              <a:pPr/>
              <a:t>30-Jun-21</a:t>
            </a:fld>
            <a:endParaRPr lang="en-GB" dirty="0"/>
          </a:p>
        </p:txBody>
      </p:sp>
      <p:sp>
        <p:nvSpPr>
          <p:cNvPr id="7" name="Slide Number Placeholder 7"/>
          <p:cNvSpPr>
            <a:spLocks noGrp="1"/>
          </p:cNvSpPr>
          <p:nvPr>
            <p:ph type="sldNum" sz="quarter" idx="12"/>
          </p:nvPr>
        </p:nvSpPr>
        <p:spPr>
          <a:xfrm>
            <a:off x="6553200" y="6356350"/>
            <a:ext cx="2133600" cy="365125"/>
          </a:xfrm>
        </p:spPr>
        <p:txBody>
          <a:bodyPr/>
          <a:lstStyle/>
          <a:p>
            <a:fld id="{C2CF06E7-6B6C-4504-898B-17737B1E2F4A}" type="slidenum">
              <a:rPr lang="en-GB" smtClean="0"/>
              <a:pPr/>
              <a:t>1</a:t>
            </a:fld>
            <a:endParaRPr lang="en-GB" dirty="0"/>
          </a:p>
        </p:txBody>
      </p:sp>
      <p:sp>
        <p:nvSpPr>
          <p:cNvPr id="8" name="Text Box 12"/>
          <p:cNvSpPr txBox="1"/>
          <p:nvPr/>
        </p:nvSpPr>
        <p:spPr>
          <a:xfrm>
            <a:off x="323215" y="296545"/>
            <a:ext cx="8437880" cy="1322070"/>
          </a:xfrm>
          <a:prstGeom prst="rect">
            <a:avLst/>
          </a:prstGeom>
          <a:noFill/>
        </p:spPr>
        <p:txBody>
          <a:bodyPr wrap="square" rtlCol="0">
            <a:spAutoFit/>
          </a:bodyPr>
          <a:lstStyle/>
          <a:p>
            <a:pPr marL="0" indent="0" algn="just">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a:t>
            </a:r>
            <a:r>
              <a:rPr lang="en-US" sz="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a:t>
            </a:r>
            <a:r>
              <a:rPr lang="en-US" sz="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a:t>
            </a:r>
            <a:r>
              <a:rPr lang="en-US" sz="2000" b="1" dirty="0" smtClean="0">
                <a:latin typeface="Times New Roman" panose="02020603050405020304" pitchFamily="18" charset="0"/>
                <a:cs typeface="Times New Roman" panose="02020603050405020304" pitchFamily="18" charset="0"/>
                <a:sym typeface="+mn-ea"/>
              </a:rPr>
              <a:t>SRI</a:t>
            </a:r>
            <a:r>
              <a:rPr lang="en-US" sz="2000" b="1" dirty="0" smtClean="0">
                <a:latin typeface="Arial" panose="020B0604020202020204" pitchFamily="34" charset="0"/>
                <a:cs typeface="Arial" panose="020B0604020202020204" pitchFamily="34" charset="0"/>
                <a:sym typeface="+mn-ea"/>
              </a:rPr>
              <a:t> </a:t>
            </a:r>
            <a:r>
              <a:rPr lang="en-US" sz="2000" b="1" dirty="0">
                <a:latin typeface="Times New Roman" panose="02020603050405020304" pitchFamily="18" charset="0"/>
                <a:cs typeface="Times New Roman" panose="02020603050405020304" pitchFamily="18" charset="0"/>
                <a:sym typeface="+mn-ea"/>
              </a:rPr>
              <a:t>RAMAKRISHNA ENGINEERING COLLEGE</a:t>
            </a:r>
            <a:endParaRPr lang="en-US" sz="20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200" dirty="0">
                <a:latin typeface="Times New Roman" panose="02020603050405020304" pitchFamily="18" charset="0"/>
                <a:cs typeface="Times New Roman" panose="02020603050405020304" pitchFamily="18" charset="0"/>
                <a:sym typeface="+mn-ea"/>
              </a:rPr>
              <a:t>                                                                   [Educational Service : SNR Sons Charitable Trust]</a:t>
            </a:r>
          </a:p>
          <a:p>
            <a:pPr marL="0" indent="0" algn="just">
              <a:buNone/>
            </a:pPr>
            <a:r>
              <a:rPr lang="en-US" sz="1200" dirty="0">
                <a:latin typeface="Times New Roman" panose="02020603050405020304" pitchFamily="18" charset="0"/>
                <a:cs typeface="Times New Roman" panose="02020603050405020304" pitchFamily="18" charset="0"/>
                <a:sym typeface="+mn-ea"/>
              </a:rPr>
              <a:t>                                                          [Autonomous Institution, Accredited by NAAC with ‘A’ Grade]</a:t>
            </a:r>
            <a:endParaRPr lang="en-US" sz="1200" dirty="0">
              <a:latin typeface="Times New Roman" panose="02020603050405020304" pitchFamily="18" charset="0"/>
              <a:cs typeface="Times New Roman" panose="02020603050405020304" pitchFamily="18" charset="0"/>
            </a:endParaRPr>
          </a:p>
          <a:p>
            <a:pPr marL="0" indent="0" algn="just">
              <a:buNone/>
            </a:pPr>
            <a:r>
              <a:rPr lang="en-US" sz="1200" dirty="0">
                <a:latin typeface="Times New Roman" panose="02020603050405020304" pitchFamily="18" charset="0"/>
                <a:cs typeface="Times New Roman" panose="02020603050405020304" pitchFamily="18" charset="0"/>
                <a:sym typeface="+mn-ea"/>
              </a:rPr>
              <a:t>                                              [Approved by AICTE and Permanently Affiliated to Anna University, Chennai]</a:t>
            </a:r>
            <a:endParaRPr lang="en-US" sz="1200" dirty="0">
              <a:latin typeface="Times New Roman" panose="02020603050405020304" pitchFamily="18" charset="0"/>
              <a:cs typeface="Times New Roman" panose="02020603050405020304" pitchFamily="18" charset="0"/>
            </a:endParaRPr>
          </a:p>
          <a:p>
            <a:pPr marL="0" indent="0" algn="just">
              <a:buNone/>
            </a:pPr>
            <a:r>
              <a:rPr lang="en-US" sz="1200" dirty="0">
                <a:latin typeface="Times New Roman" panose="02020603050405020304" pitchFamily="18" charset="0"/>
                <a:cs typeface="Times New Roman" panose="02020603050405020304" pitchFamily="18" charset="0"/>
                <a:sym typeface="+mn-ea"/>
              </a:rPr>
              <a:t>                                                 [ISO 9001:2015 Certified and all eligible </a:t>
            </a:r>
            <a:r>
              <a:rPr lang="en-US" sz="1200" dirty="0" err="1">
                <a:latin typeface="Times New Roman" panose="02020603050405020304" pitchFamily="18" charset="0"/>
                <a:cs typeface="Times New Roman" panose="02020603050405020304" pitchFamily="18" charset="0"/>
                <a:sym typeface="+mn-ea"/>
              </a:rPr>
              <a:t>programmes</a:t>
            </a:r>
            <a:r>
              <a:rPr lang="en-US" sz="1200" dirty="0">
                <a:latin typeface="Times New Roman" panose="02020603050405020304" pitchFamily="18" charset="0"/>
                <a:cs typeface="Times New Roman" panose="02020603050405020304" pitchFamily="18" charset="0"/>
                <a:sym typeface="+mn-ea"/>
              </a:rPr>
              <a:t> Accredited by NBA]</a:t>
            </a:r>
            <a:endParaRPr lang="en-US" sz="1200" dirty="0">
              <a:latin typeface="Times New Roman" panose="02020603050405020304" pitchFamily="18" charset="0"/>
              <a:cs typeface="Times New Roman" panose="02020603050405020304" pitchFamily="18" charset="0"/>
            </a:endParaRPr>
          </a:p>
          <a:p>
            <a:pPr marL="0" indent="0" algn="just">
              <a:buNone/>
            </a:pPr>
            <a:r>
              <a:rPr lang="en-US" sz="12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1200" dirty="0" smtClean="0">
                <a:latin typeface="Times New Roman" panose="02020603050405020304" pitchFamily="18" charset="0"/>
                <a:cs typeface="Times New Roman" panose="02020603050405020304" pitchFamily="18" charset="0"/>
                <a:sym typeface="+mn-ea"/>
              </a:rPr>
              <a:t>VATTAMALAIPALAYAM, N.G.G.O. COLONY POST, COIMBATORE – 641 022.</a:t>
            </a:r>
            <a:endParaRPr lang="en-US" sz="1200" dirty="0"/>
          </a:p>
        </p:txBody>
      </p:sp>
      <p:pic>
        <p:nvPicPr>
          <p:cNvPr id="9" name="Picture 1"/>
          <p:cNvPicPr>
            <a:picLocks noChangeAspect="1"/>
          </p:cNvPicPr>
          <p:nvPr/>
        </p:nvPicPr>
        <p:blipFill>
          <a:blip r:embed="rId2" cstate="print"/>
          <a:srcRect/>
          <a:stretch>
            <a:fillRect/>
          </a:stretch>
        </p:blipFill>
        <p:spPr>
          <a:xfrm>
            <a:off x="1143000" y="717550"/>
            <a:ext cx="744220" cy="840105"/>
          </a:xfrm>
          <a:prstGeom prst="rect">
            <a:avLst/>
          </a:prstGeom>
          <a:noFill/>
          <a:ln w="9525">
            <a:noFill/>
          </a:ln>
        </p:spPr>
      </p:pic>
      <p:pic>
        <p:nvPicPr>
          <p:cNvPr id="10" name="Picture 1"/>
          <p:cNvPicPr/>
          <p:nvPr/>
        </p:nvPicPr>
        <p:blipFill>
          <a:blip r:embed="rId3" cstate="print"/>
          <a:srcRect/>
          <a:stretch>
            <a:fillRect/>
          </a:stretch>
        </p:blipFill>
        <p:spPr>
          <a:xfrm>
            <a:off x="7129145" y="659765"/>
            <a:ext cx="808990" cy="762000"/>
          </a:xfrm>
          <a:prstGeom prst="rect">
            <a:avLst/>
          </a:prstGeom>
          <a:ln>
            <a:noFill/>
          </a:ln>
        </p:spPr>
      </p:pic>
      <p:sp>
        <p:nvSpPr>
          <p:cNvPr id="11" name="Footer Placeholder 18"/>
          <p:cNvSpPr>
            <a:spLocks noGrp="1"/>
          </p:cNvSpPr>
          <p:nvPr>
            <p:ph type="ftr" sz="quarter" idx="11"/>
          </p:nvPr>
        </p:nvSpPr>
        <p:spPr>
          <a:xfrm>
            <a:off x="2133600" y="6324600"/>
            <a:ext cx="4572000" cy="365125"/>
          </a:xfrm>
        </p:spPr>
        <p:txBody>
          <a:bodyPr/>
          <a:lstStyle/>
          <a:p>
            <a:r>
              <a:rPr lang="en-GB" dirty="0" smtClean="0"/>
              <a:t>Web Application for Crowd Management System</a:t>
            </a:r>
            <a:endParaRPr lang="en-GB" dirty="0"/>
          </a:p>
        </p:txBody>
      </p:sp>
      <p:sp>
        <p:nvSpPr>
          <p:cNvPr id="12" name="TextBox 11"/>
          <p:cNvSpPr txBox="1"/>
          <p:nvPr/>
        </p:nvSpPr>
        <p:spPr>
          <a:xfrm>
            <a:off x="228600" y="2590800"/>
            <a:ext cx="8624918" cy="954107"/>
          </a:xfrm>
          <a:prstGeom prst="rect">
            <a:avLst/>
          </a:prstGeom>
          <a:noFill/>
        </p:spPr>
        <p:txBody>
          <a:bodyPr wrap="square" rtlCol="0">
            <a:spAutoFit/>
          </a:bodyPr>
          <a:lstStyle/>
          <a:p>
            <a:pPr algn="ctr"/>
            <a:r>
              <a:rPr lang="en-GB" sz="2800" b="1" dirty="0" smtClean="0">
                <a:solidFill>
                  <a:schemeClr val="tx2"/>
                </a:solidFill>
                <a:latin typeface="Times New Roman" pitchFamily="18" charset="0"/>
                <a:cs typeface="Times New Roman" pitchFamily="18" charset="0"/>
              </a:rPr>
              <a:t>WEB APPLICATION FOR CROWD MANAGEMENT SYSTEM</a:t>
            </a:r>
            <a:endParaRPr lang="en-GB" sz="2800" b="1" dirty="0">
              <a:solidFill>
                <a:schemeClr val="tx2"/>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chemeClr val="tx2"/>
                </a:solidFill>
                <a:latin typeface="Times New Roman" pitchFamily="18" charset="0"/>
                <a:cs typeface="Times New Roman" pitchFamily="18" charset="0"/>
              </a:rPr>
              <a:t/>
            </a:r>
            <a:br>
              <a:rPr lang="en-US" sz="2800" b="1" dirty="0" smtClean="0">
                <a:solidFill>
                  <a:schemeClr val="tx2"/>
                </a:solidFill>
                <a:latin typeface="Times New Roman" pitchFamily="18" charset="0"/>
                <a:cs typeface="Times New Roman" pitchFamily="18" charset="0"/>
              </a:rPr>
            </a:br>
            <a:r>
              <a:rPr lang="en-US" sz="3100" b="1" dirty="0" smtClean="0">
                <a:solidFill>
                  <a:schemeClr val="tx2"/>
                </a:solidFill>
                <a:latin typeface="Times New Roman" pitchFamily="18" charset="0"/>
                <a:cs typeface="Times New Roman" pitchFamily="18" charset="0"/>
              </a:rPr>
              <a:t>METHODOLOGY</a:t>
            </a:r>
            <a:br>
              <a:rPr lang="en-US" sz="3100" b="1" dirty="0" smtClean="0">
                <a:solidFill>
                  <a:schemeClr val="tx2"/>
                </a:solidFill>
                <a:latin typeface="Times New Roman" pitchFamily="18" charset="0"/>
                <a:cs typeface="Times New Roman" pitchFamily="18" charset="0"/>
              </a:rPr>
            </a:br>
            <a:r>
              <a:rPr lang="en-US" sz="3100" b="1" dirty="0" smtClean="0">
                <a:solidFill>
                  <a:schemeClr val="tx2"/>
                </a:solidFill>
                <a:latin typeface="Times New Roman" pitchFamily="18" charset="0"/>
                <a:cs typeface="Times New Roman" pitchFamily="18" charset="0"/>
              </a:rPr>
              <a:t>Histogram of Oriented Gradient (HOG)</a:t>
            </a: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endParaRPr lang="en-US" sz="31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200" dirty="0" smtClean="0">
                <a:latin typeface="Times New Roman" pitchFamily="18" charset="0"/>
                <a:cs typeface="Times New Roman" pitchFamily="18" charset="0"/>
              </a:rPr>
              <a:t>HOG is a feature descriptor used in computer vision and image processing for the purpose of object detection. This is one of the most popular techniques for object detection.</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HOG decomposes an image into small squared cells, computes an histogram of oriented gradients in each cell, normalizes the result using a block-wise pattern, and return a descriptor for each cell.</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 feature descriptor is a representation of an image or an image patch that simplifies the image by extracting useful information and throwing away extraneous information</a:t>
            </a:r>
            <a:r>
              <a:rPr lang="en-US" sz="2400" dirty="0" smtClean="0"/>
              <a:t>.</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932253F-103B-438F-9379-D978722DE36B}" type="datetime1">
              <a:rPr lang="en-US" smtClean="0"/>
              <a:pPr/>
              <a:t>30-Jun-21</a:t>
            </a:fld>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10</a:t>
            </a:fld>
            <a:endParaRPr lang="en-US"/>
          </a:p>
        </p:txBody>
      </p:sp>
      <p:sp>
        <p:nvSpPr>
          <p:cNvPr id="6" name="Footer Placeholder 5"/>
          <p:cNvSpPr>
            <a:spLocks noGrp="1"/>
          </p:cNvSpPr>
          <p:nvPr>
            <p:ph type="ftr" sz="quarter" idx="11"/>
          </p:nvPr>
        </p:nvSpPr>
        <p:spPr>
          <a:xfrm>
            <a:off x="2895600" y="6356350"/>
            <a:ext cx="3505200" cy="365125"/>
          </a:xfrm>
        </p:spPr>
        <p:txBody>
          <a:bodyPr/>
          <a:lstStyle/>
          <a:p>
            <a:r>
              <a:rPr lang="en-US" dirty="0" smtClean="0"/>
              <a:t>Web Application for Crowd Management System</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METHODOLOGY</a:t>
            </a:r>
            <a:br>
              <a:rPr lang="en-US" sz="2800" b="1" dirty="0" smtClean="0">
                <a:solidFill>
                  <a:schemeClr val="tx2"/>
                </a:solidFill>
                <a:latin typeface="Times New Roman" pitchFamily="18" charset="0"/>
                <a:cs typeface="Times New Roman" pitchFamily="18" charset="0"/>
              </a:rPr>
            </a:br>
            <a:r>
              <a:rPr lang="en-US" sz="2800" b="1" dirty="0" smtClean="0">
                <a:solidFill>
                  <a:schemeClr val="tx2"/>
                </a:solidFill>
                <a:latin typeface="Times New Roman" pitchFamily="18" charset="0"/>
                <a:cs typeface="Times New Roman" pitchFamily="18" charset="0"/>
              </a:rPr>
              <a:t>Histogram of Oriented Gradient (HOG)</a:t>
            </a:r>
            <a:endParaRPr lang="en-US" sz="2800" dirty="0"/>
          </a:p>
        </p:txBody>
      </p:sp>
      <p:sp>
        <p:nvSpPr>
          <p:cNvPr id="3" name="Content Placeholder 2"/>
          <p:cNvSpPr>
            <a:spLocks noGrp="1"/>
          </p:cNvSpPr>
          <p:nvPr>
            <p:ph idx="1"/>
          </p:nvPr>
        </p:nvSpPr>
        <p:spPr>
          <a:xfrm>
            <a:off x="457200" y="1600200"/>
            <a:ext cx="8229600" cy="6477000"/>
          </a:xfrm>
        </p:spPr>
        <p:txBody>
          <a:bodyPr>
            <a:normAutofit lnSpcReduction="10000"/>
          </a:bodyPr>
          <a:lstStyle/>
          <a:p>
            <a:pPr algn="just"/>
            <a:r>
              <a:rPr lang="en-US" sz="2200" dirty="0" smtClean="0">
                <a:latin typeface="Times New Roman" pitchFamily="18" charset="0"/>
                <a:cs typeface="Times New Roman" pitchFamily="18" charset="0"/>
              </a:rPr>
              <a:t>The first step in HOG detection is to divide the source image into blocks. Each block is divided by small regions, called cell.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For each pixel within the cell the vertical and horizontal gradients are obtained. A descriptor is assigned to each detector window.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This descriptor consists of all the cell histograms for each block in the detector window. The detector window descriptor is used as information for object recognition. </a:t>
            </a:r>
          </a:p>
          <a:p>
            <a:pPr algn="just"/>
            <a:endParaRPr lang="en-US" sz="22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architecture of the model is based on the </a:t>
            </a:r>
            <a:r>
              <a:rPr lang="en-US" sz="2000" b="1" dirty="0" smtClean="0">
                <a:latin typeface="Times New Roman" pitchFamily="18" charset="0"/>
                <a:cs typeface="Times New Roman" pitchFamily="18" charset="0"/>
              </a:rPr>
              <a:t>Faster RCNN</a:t>
            </a:r>
            <a:r>
              <a:rPr lang="en-US" sz="2000" dirty="0" smtClean="0">
                <a:latin typeface="Times New Roman" pitchFamily="18" charset="0"/>
                <a:cs typeface="Times New Roman" pitchFamily="18" charset="0"/>
              </a:rPr>
              <a:t> algorithm, which is an efficient and popular object detection algorithm which uses deep </a:t>
            </a:r>
            <a:r>
              <a:rPr lang="en-US" sz="2000" dirty="0" err="1" smtClean="0">
                <a:latin typeface="Times New Roman" pitchFamily="18" charset="0"/>
                <a:cs typeface="Times New Roman" pitchFamily="18" charset="0"/>
              </a:rPr>
              <a:t>convolutional</a:t>
            </a:r>
            <a:r>
              <a:rPr lang="en-US" sz="2000" dirty="0" smtClean="0">
                <a:latin typeface="Times New Roman" pitchFamily="18" charset="0"/>
                <a:cs typeface="Times New Roman" pitchFamily="18" charset="0"/>
              </a:rPr>
              <a:t> networks.</a:t>
            </a:r>
          </a:p>
          <a:p>
            <a:pPr algn="just"/>
            <a:endParaRPr lang="en-US" sz="2200" dirty="0" smtClean="0">
              <a:latin typeface="Times New Roman" pitchFamily="18" charset="0"/>
              <a:cs typeface="Times New Roman" pitchFamily="18" charset="0"/>
            </a:endParaRPr>
          </a:p>
          <a:p>
            <a:pPr>
              <a:buNone/>
            </a:pPr>
            <a:endParaRPr lang="en-US" sz="2200" b="1" dirty="0" smtClean="0">
              <a:latin typeface="Times New Roman" pitchFamily="18" charset="0"/>
              <a:cs typeface="Times New Roman" pitchFamily="18" charset="0"/>
            </a:endParaRPr>
          </a:p>
          <a:p>
            <a:pPr algn="just">
              <a:buNone/>
            </a:pPr>
            <a:r>
              <a:rPr lang="en-US" sz="2200" b="1"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                    </a:t>
            </a:r>
          </a:p>
          <a:p>
            <a:pPr>
              <a:buNone/>
            </a:pP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807363F-9655-4BE9-8A4D-FFABADF30F6B}" type="datetime1">
              <a:rPr lang="en-US" smtClean="0"/>
              <a:pPr/>
              <a:t>30-Jun-21</a:t>
            </a:fld>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11</a:t>
            </a:fld>
            <a:endParaRPr lang="en-US"/>
          </a:p>
        </p:txBody>
      </p:sp>
      <p:sp>
        <p:nvSpPr>
          <p:cNvPr id="6" name="Footer Placeholder 5"/>
          <p:cNvSpPr>
            <a:spLocks noGrp="1"/>
          </p:cNvSpPr>
          <p:nvPr>
            <p:ph type="ftr" sz="quarter" idx="11"/>
          </p:nvPr>
        </p:nvSpPr>
        <p:spPr>
          <a:xfrm>
            <a:off x="2895600" y="6324600"/>
            <a:ext cx="3352800" cy="365125"/>
          </a:xfrm>
        </p:spPr>
        <p:txBody>
          <a:bodyPr/>
          <a:lstStyle/>
          <a:p>
            <a:r>
              <a:rPr lang="en-US" dirty="0" smtClean="0"/>
              <a:t>Web Application for Crowd Management System</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FLOW DIAGRAM</a:t>
            </a:r>
            <a:endParaRPr lang="en-US" sz="2800" dirty="0"/>
          </a:p>
        </p:txBody>
      </p:sp>
      <p:pic>
        <p:nvPicPr>
          <p:cNvPr id="1026" name="Picture 2"/>
          <p:cNvPicPr>
            <a:picLocks noGrp="1" noChangeAspect="1" noChangeArrowheads="1"/>
          </p:cNvPicPr>
          <p:nvPr>
            <p:ph idx="1"/>
          </p:nvPr>
        </p:nvPicPr>
        <p:blipFill>
          <a:blip r:embed="rId2"/>
          <a:srcRect/>
          <a:stretch>
            <a:fillRect/>
          </a:stretch>
        </p:blipFill>
        <p:spPr bwMode="auto">
          <a:xfrm>
            <a:off x="533400" y="1371600"/>
            <a:ext cx="8382000" cy="5029200"/>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03965356-A854-4C4F-89F5-521BC20747FA}" type="datetime1">
              <a:rPr lang="en-US" smtClean="0"/>
              <a:pPr/>
              <a:t>30-Jun-21</a:t>
            </a:fld>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12</a:t>
            </a:fld>
            <a:endParaRPr lang="en-US"/>
          </a:p>
        </p:txBody>
      </p:sp>
      <p:sp>
        <p:nvSpPr>
          <p:cNvPr id="6" name="Footer Placeholder 5"/>
          <p:cNvSpPr>
            <a:spLocks noGrp="1"/>
          </p:cNvSpPr>
          <p:nvPr>
            <p:ph type="ftr" sz="quarter" idx="11"/>
          </p:nvPr>
        </p:nvSpPr>
        <p:spPr>
          <a:xfrm>
            <a:off x="2895600" y="6356350"/>
            <a:ext cx="3276600" cy="365125"/>
          </a:xfrm>
        </p:spPr>
        <p:txBody>
          <a:bodyPr/>
          <a:lstStyle/>
          <a:p>
            <a:r>
              <a:rPr lang="en-US" dirty="0" smtClean="0"/>
              <a:t>Web Application for Crowd Management System</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MODULES</a:t>
            </a:r>
            <a:endParaRPr lang="en-US" sz="2800" b="1" dirty="0">
              <a:solidFill>
                <a:schemeClr val="tx2"/>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FFD1C5EA-608A-4D86-AFA5-DC2D0E2A5BB9}" type="datetime1">
              <a:rPr lang="en-US" smtClean="0"/>
              <a:pPr/>
              <a:t>30-Jun-21</a:t>
            </a:fld>
            <a:endParaRPr lang="en-US"/>
          </a:p>
        </p:txBody>
      </p:sp>
      <p:sp>
        <p:nvSpPr>
          <p:cNvPr id="4" name="Footer Placeholder 3"/>
          <p:cNvSpPr>
            <a:spLocks noGrp="1"/>
          </p:cNvSpPr>
          <p:nvPr>
            <p:ph type="ftr" sz="quarter" idx="11"/>
          </p:nvPr>
        </p:nvSpPr>
        <p:spPr/>
        <p:txBody>
          <a:bodyPr/>
          <a:lstStyle/>
          <a:p>
            <a:r>
              <a:rPr lang="en-US" smtClean="0"/>
              <a:t>Web Application for Crowd Management System</a:t>
            </a:r>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13</a:t>
            </a:fld>
            <a:endParaRPr lang="en-US"/>
          </a:p>
        </p:txBody>
      </p:sp>
      <p:pic>
        <p:nvPicPr>
          <p:cNvPr id="6" name="Picture 2"/>
          <p:cNvPicPr>
            <a:picLocks noChangeAspect="1" noChangeArrowheads="1"/>
          </p:cNvPicPr>
          <p:nvPr/>
        </p:nvPicPr>
        <p:blipFill>
          <a:blip r:embed="rId2"/>
          <a:srcRect/>
          <a:stretch>
            <a:fillRect/>
          </a:stretch>
        </p:blipFill>
        <p:spPr bwMode="auto">
          <a:xfrm>
            <a:off x="1447800" y="1828800"/>
            <a:ext cx="6858000" cy="3962400"/>
          </a:xfrm>
          <a:prstGeom prst="rect">
            <a:avLst/>
          </a:prstGeom>
          <a:noFill/>
          <a:ln w="9525">
            <a:noFill/>
            <a:miter lim="800000"/>
            <a:headEnd/>
            <a:tailEnd/>
          </a:ln>
          <a:effec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SCREENSHOTS</a:t>
            </a:r>
            <a:endParaRPr lang="en-US" sz="2800" b="1" dirty="0">
              <a:solidFill>
                <a:schemeClr val="tx2"/>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FFD1C5EA-608A-4D86-AFA5-DC2D0E2A5BB9}" type="datetime1">
              <a:rPr lang="en-US" smtClean="0"/>
              <a:pPr/>
              <a:t>30-Jun-21</a:t>
            </a:fld>
            <a:endParaRPr lang="en-US"/>
          </a:p>
        </p:txBody>
      </p:sp>
      <p:sp>
        <p:nvSpPr>
          <p:cNvPr id="4" name="Footer Placeholder 3"/>
          <p:cNvSpPr>
            <a:spLocks noGrp="1"/>
          </p:cNvSpPr>
          <p:nvPr>
            <p:ph type="ftr" sz="quarter" idx="11"/>
          </p:nvPr>
        </p:nvSpPr>
        <p:spPr/>
        <p:txBody>
          <a:bodyPr/>
          <a:lstStyle/>
          <a:p>
            <a:r>
              <a:rPr lang="en-US" smtClean="0"/>
              <a:t>Web Application for Crowd Management System</a:t>
            </a:r>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14</a:t>
            </a:fld>
            <a:endParaRPr lang="en-US"/>
          </a:p>
        </p:txBody>
      </p:sp>
      <p:pic>
        <p:nvPicPr>
          <p:cNvPr id="3074" name="Picture 2"/>
          <p:cNvPicPr>
            <a:picLocks noChangeAspect="1" noChangeArrowheads="1"/>
          </p:cNvPicPr>
          <p:nvPr/>
        </p:nvPicPr>
        <p:blipFill>
          <a:blip r:embed="rId2"/>
          <a:srcRect/>
          <a:stretch>
            <a:fillRect/>
          </a:stretch>
        </p:blipFill>
        <p:spPr bwMode="auto">
          <a:xfrm>
            <a:off x="990600" y="1828800"/>
            <a:ext cx="7543800" cy="3810000"/>
          </a:xfrm>
          <a:prstGeom prst="rect">
            <a:avLst/>
          </a:prstGeom>
          <a:noFill/>
          <a:ln w="9525">
            <a:noFill/>
            <a:miter lim="800000"/>
            <a:headEnd/>
            <a:tailEnd/>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SCREENSHOTS</a:t>
            </a:r>
            <a:endParaRPr lang="en-US" sz="2800" dirty="0"/>
          </a:p>
        </p:txBody>
      </p:sp>
      <p:sp>
        <p:nvSpPr>
          <p:cNvPr id="3" name="Date Placeholder 2"/>
          <p:cNvSpPr>
            <a:spLocks noGrp="1"/>
          </p:cNvSpPr>
          <p:nvPr>
            <p:ph type="dt" sz="half" idx="10"/>
          </p:nvPr>
        </p:nvSpPr>
        <p:spPr/>
        <p:txBody>
          <a:bodyPr/>
          <a:lstStyle/>
          <a:p>
            <a:fld id="{FFD1C5EA-608A-4D86-AFA5-DC2D0E2A5BB9}" type="datetime1">
              <a:rPr lang="en-US" smtClean="0"/>
              <a:pPr/>
              <a:t>30-Jun-21</a:t>
            </a:fld>
            <a:endParaRPr lang="en-US"/>
          </a:p>
        </p:txBody>
      </p:sp>
      <p:sp>
        <p:nvSpPr>
          <p:cNvPr id="4" name="Footer Placeholder 3"/>
          <p:cNvSpPr>
            <a:spLocks noGrp="1"/>
          </p:cNvSpPr>
          <p:nvPr>
            <p:ph type="ftr" sz="quarter" idx="11"/>
          </p:nvPr>
        </p:nvSpPr>
        <p:spPr/>
        <p:txBody>
          <a:bodyPr/>
          <a:lstStyle/>
          <a:p>
            <a:r>
              <a:rPr lang="en-US" smtClean="0"/>
              <a:t>Web Application for Crowd Management System</a:t>
            </a:r>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15</a:t>
            </a:fld>
            <a:endParaRPr lang="en-US"/>
          </a:p>
        </p:txBody>
      </p:sp>
      <p:pic>
        <p:nvPicPr>
          <p:cNvPr id="4098" name="Picture 2"/>
          <p:cNvPicPr>
            <a:picLocks noChangeAspect="1" noChangeArrowheads="1"/>
          </p:cNvPicPr>
          <p:nvPr/>
        </p:nvPicPr>
        <p:blipFill>
          <a:blip r:embed="rId2"/>
          <a:srcRect/>
          <a:stretch>
            <a:fillRect/>
          </a:stretch>
        </p:blipFill>
        <p:spPr bwMode="auto">
          <a:xfrm>
            <a:off x="1143000" y="1981200"/>
            <a:ext cx="6880373" cy="3324225"/>
          </a:xfrm>
          <a:prstGeom prst="rect">
            <a:avLst/>
          </a:prstGeom>
          <a:noFill/>
          <a:ln w="9525">
            <a:noFill/>
            <a:miter lim="800000"/>
            <a:headEnd/>
            <a:tailEnd/>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SCREENSHOTS</a:t>
            </a:r>
            <a:endParaRPr lang="en-US" sz="2800" dirty="0"/>
          </a:p>
        </p:txBody>
      </p:sp>
      <p:sp>
        <p:nvSpPr>
          <p:cNvPr id="3" name="Date Placeholder 2"/>
          <p:cNvSpPr>
            <a:spLocks noGrp="1"/>
          </p:cNvSpPr>
          <p:nvPr>
            <p:ph type="dt" sz="half" idx="10"/>
          </p:nvPr>
        </p:nvSpPr>
        <p:spPr/>
        <p:txBody>
          <a:bodyPr/>
          <a:lstStyle/>
          <a:p>
            <a:fld id="{FFD1C5EA-608A-4D86-AFA5-DC2D0E2A5BB9}" type="datetime1">
              <a:rPr lang="en-US" smtClean="0"/>
              <a:pPr/>
              <a:t>30-Jun-21</a:t>
            </a:fld>
            <a:endParaRPr lang="en-US"/>
          </a:p>
        </p:txBody>
      </p:sp>
      <p:sp>
        <p:nvSpPr>
          <p:cNvPr id="4" name="Footer Placeholder 3"/>
          <p:cNvSpPr>
            <a:spLocks noGrp="1"/>
          </p:cNvSpPr>
          <p:nvPr>
            <p:ph type="ftr" sz="quarter" idx="11"/>
          </p:nvPr>
        </p:nvSpPr>
        <p:spPr/>
        <p:txBody>
          <a:bodyPr/>
          <a:lstStyle/>
          <a:p>
            <a:r>
              <a:rPr lang="en-US" smtClean="0"/>
              <a:t>Web Application for Crowd Management System</a:t>
            </a:r>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16</a:t>
            </a:fld>
            <a:endParaRPr lang="en-US"/>
          </a:p>
        </p:txBody>
      </p:sp>
      <p:pic>
        <p:nvPicPr>
          <p:cNvPr id="5122" name="Picture 2"/>
          <p:cNvPicPr>
            <a:picLocks noChangeAspect="1" noChangeArrowheads="1"/>
          </p:cNvPicPr>
          <p:nvPr/>
        </p:nvPicPr>
        <p:blipFill>
          <a:blip r:embed="rId2"/>
          <a:srcRect/>
          <a:stretch>
            <a:fillRect/>
          </a:stretch>
        </p:blipFill>
        <p:spPr bwMode="auto">
          <a:xfrm>
            <a:off x="1371600" y="1905000"/>
            <a:ext cx="6629400" cy="3657600"/>
          </a:xfrm>
          <a:prstGeom prst="rect">
            <a:avLst/>
          </a:prstGeom>
          <a:noFill/>
          <a:ln w="9525">
            <a:noFill/>
            <a:miter lim="800000"/>
            <a:headEnd/>
            <a:tailEnd/>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SCREENSHOTS</a:t>
            </a:r>
            <a:endParaRPr lang="en-US" sz="2800" dirty="0"/>
          </a:p>
        </p:txBody>
      </p:sp>
      <p:sp>
        <p:nvSpPr>
          <p:cNvPr id="3" name="Date Placeholder 2"/>
          <p:cNvSpPr>
            <a:spLocks noGrp="1"/>
          </p:cNvSpPr>
          <p:nvPr>
            <p:ph type="dt" sz="half" idx="10"/>
          </p:nvPr>
        </p:nvSpPr>
        <p:spPr/>
        <p:txBody>
          <a:bodyPr/>
          <a:lstStyle/>
          <a:p>
            <a:fld id="{FFD1C5EA-608A-4D86-AFA5-DC2D0E2A5BB9}" type="datetime1">
              <a:rPr lang="en-US" smtClean="0"/>
              <a:pPr/>
              <a:t>30-Jun-21</a:t>
            </a:fld>
            <a:endParaRPr lang="en-US"/>
          </a:p>
        </p:txBody>
      </p:sp>
      <p:sp>
        <p:nvSpPr>
          <p:cNvPr id="4" name="Footer Placeholder 3"/>
          <p:cNvSpPr>
            <a:spLocks noGrp="1"/>
          </p:cNvSpPr>
          <p:nvPr>
            <p:ph type="ftr" sz="quarter" idx="11"/>
          </p:nvPr>
        </p:nvSpPr>
        <p:spPr/>
        <p:txBody>
          <a:bodyPr/>
          <a:lstStyle/>
          <a:p>
            <a:r>
              <a:rPr lang="en-US" smtClean="0"/>
              <a:t>Web Application for Crowd Management System</a:t>
            </a:r>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17</a:t>
            </a:fld>
            <a:endParaRPr lang="en-US"/>
          </a:p>
        </p:txBody>
      </p:sp>
      <p:pic>
        <p:nvPicPr>
          <p:cNvPr id="6146" name="Picture 2"/>
          <p:cNvPicPr>
            <a:picLocks noChangeAspect="1" noChangeArrowheads="1"/>
          </p:cNvPicPr>
          <p:nvPr/>
        </p:nvPicPr>
        <p:blipFill>
          <a:blip r:embed="rId2"/>
          <a:srcRect/>
          <a:stretch>
            <a:fillRect/>
          </a:stretch>
        </p:blipFill>
        <p:spPr bwMode="auto">
          <a:xfrm>
            <a:off x="1143000" y="2057400"/>
            <a:ext cx="6858000" cy="3352800"/>
          </a:xfrm>
          <a:prstGeom prst="rect">
            <a:avLst/>
          </a:prstGeom>
          <a:noFill/>
          <a:ln w="9525">
            <a:noFill/>
            <a:miter lim="800000"/>
            <a:headEnd/>
            <a:tailEnd/>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SCREENSHOTS</a:t>
            </a:r>
            <a:endParaRPr lang="en-US" sz="2800" dirty="0"/>
          </a:p>
        </p:txBody>
      </p:sp>
      <p:sp>
        <p:nvSpPr>
          <p:cNvPr id="3" name="Date Placeholder 2"/>
          <p:cNvSpPr>
            <a:spLocks noGrp="1"/>
          </p:cNvSpPr>
          <p:nvPr>
            <p:ph type="dt" sz="half" idx="10"/>
          </p:nvPr>
        </p:nvSpPr>
        <p:spPr/>
        <p:txBody>
          <a:bodyPr/>
          <a:lstStyle/>
          <a:p>
            <a:fld id="{FFD1C5EA-608A-4D86-AFA5-DC2D0E2A5BB9}" type="datetime1">
              <a:rPr lang="en-US" smtClean="0"/>
              <a:pPr/>
              <a:t>30-Jun-21</a:t>
            </a:fld>
            <a:endParaRPr lang="en-US"/>
          </a:p>
        </p:txBody>
      </p:sp>
      <p:sp>
        <p:nvSpPr>
          <p:cNvPr id="4" name="Footer Placeholder 3"/>
          <p:cNvSpPr>
            <a:spLocks noGrp="1"/>
          </p:cNvSpPr>
          <p:nvPr>
            <p:ph type="ftr" sz="quarter" idx="11"/>
          </p:nvPr>
        </p:nvSpPr>
        <p:spPr/>
        <p:txBody>
          <a:bodyPr/>
          <a:lstStyle/>
          <a:p>
            <a:r>
              <a:rPr lang="en-US" smtClean="0"/>
              <a:t>Web Application for Crowd Management System</a:t>
            </a:r>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18</a:t>
            </a:fld>
            <a:endParaRPr lang="en-US"/>
          </a:p>
        </p:txBody>
      </p:sp>
      <p:pic>
        <p:nvPicPr>
          <p:cNvPr id="7170" name="Picture 2" descr="op2"/>
          <p:cNvPicPr>
            <a:picLocks noChangeAspect="1" noChangeArrowheads="1"/>
          </p:cNvPicPr>
          <p:nvPr/>
        </p:nvPicPr>
        <p:blipFill>
          <a:blip r:embed="rId2"/>
          <a:srcRect/>
          <a:stretch>
            <a:fillRect/>
          </a:stretch>
        </p:blipFill>
        <p:spPr bwMode="auto">
          <a:xfrm>
            <a:off x="914400" y="1752600"/>
            <a:ext cx="7353522" cy="3552825"/>
          </a:xfrm>
          <a:prstGeom prst="rect">
            <a:avLst/>
          </a:prstGeom>
          <a:noFill/>
          <a:ln w="9525">
            <a:noFill/>
            <a:miter lim="800000"/>
            <a:headEnd/>
            <a:tailEnd/>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SCREENSHOTS</a:t>
            </a:r>
            <a:endParaRPr lang="en-US" sz="2800" dirty="0"/>
          </a:p>
        </p:txBody>
      </p:sp>
      <p:sp>
        <p:nvSpPr>
          <p:cNvPr id="3" name="Date Placeholder 2"/>
          <p:cNvSpPr>
            <a:spLocks noGrp="1"/>
          </p:cNvSpPr>
          <p:nvPr>
            <p:ph type="dt" sz="half" idx="10"/>
          </p:nvPr>
        </p:nvSpPr>
        <p:spPr/>
        <p:txBody>
          <a:bodyPr/>
          <a:lstStyle/>
          <a:p>
            <a:fld id="{FFD1C5EA-608A-4D86-AFA5-DC2D0E2A5BB9}" type="datetime1">
              <a:rPr lang="en-US" smtClean="0"/>
              <a:pPr/>
              <a:t>30-Jun-21</a:t>
            </a:fld>
            <a:endParaRPr lang="en-US"/>
          </a:p>
        </p:txBody>
      </p:sp>
      <p:sp>
        <p:nvSpPr>
          <p:cNvPr id="4" name="Footer Placeholder 3"/>
          <p:cNvSpPr>
            <a:spLocks noGrp="1"/>
          </p:cNvSpPr>
          <p:nvPr>
            <p:ph type="ftr" sz="quarter" idx="11"/>
          </p:nvPr>
        </p:nvSpPr>
        <p:spPr/>
        <p:txBody>
          <a:bodyPr/>
          <a:lstStyle/>
          <a:p>
            <a:r>
              <a:rPr lang="en-US" smtClean="0"/>
              <a:t>Web Application for Crowd Management System</a:t>
            </a:r>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19</a:t>
            </a:fld>
            <a:endParaRPr lang="en-US"/>
          </a:p>
        </p:txBody>
      </p:sp>
      <p:pic>
        <p:nvPicPr>
          <p:cNvPr id="8194" name="Picture 2"/>
          <p:cNvPicPr>
            <a:picLocks noChangeAspect="1" noChangeArrowheads="1"/>
          </p:cNvPicPr>
          <p:nvPr/>
        </p:nvPicPr>
        <p:blipFill>
          <a:blip r:embed="rId2"/>
          <a:srcRect/>
          <a:stretch>
            <a:fillRect/>
          </a:stretch>
        </p:blipFill>
        <p:spPr bwMode="auto">
          <a:xfrm>
            <a:off x="1219200" y="1828800"/>
            <a:ext cx="7038089" cy="3400425"/>
          </a:xfrm>
          <a:prstGeom prst="rect">
            <a:avLst/>
          </a:prstGeom>
          <a:noFill/>
          <a:ln w="9525">
            <a:noFill/>
            <a:miter lim="800000"/>
            <a:headEnd/>
            <a:tailEnd/>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fontScale="90000"/>
          </a:bodyPr>
          <a:lstStyle/>
          <a:p>
            <a:r>
              <a:rPr lang="en-GB" sz="2800" b="1" dirty="0">
                <a:solidFill>
                  <a:srgbClr val="0070C0"/>
                </a:solidFill>
                <a:latin typeface="Times New Roman" pitchFamily="18" charset="0"/>
                <a:cs typeface="Times New Roman" pitchFamily="18" charset="0"/>
              </a:rPr>
              <a:t/>
            </a:r>
            <a:br>
              <a:rPr lang="en-GB" sz="2800" b="1" dirty="0">
                <a:solidFill>
                  <a:srgbClr val="0070C0"/>
                </a:solidFill>
                <a:latin typeface="Times New Roman" pitchFamily="18" charset="0"/>
                <a:cs typeface="Times New Roman" pitchFamily="18" charset="0"/>
              </a:rPr>
            </a:br>
            <a:r>
              <a:rPr lang="en-GB" sz="3100" b="1" dirty="0" smtClean="0">
                <a:solidFill>
                  <a:schemeClr val="tx2"/>
                </a:solidFill>
                <a:latin typeface="Times New Roman" pitchFamily="18" charset="0"/>
                <a:cs typeface="Times New Roman" pitchFamily="18" charset="0"/>
              </a:rPr>
              <a:t>CONTENTS</a:t>
            </a:r>
            <a:r>
              <a:rPr lang="en-GB" sz="3100" b="1" dirty="0" smtClean="0">
                <a:solidFill>
                  <a:srgbClr val="0070C0"/>
                </a:solidFill>
                <a:latin typeface="Times New Roman" pitchFamily="18" charset="0"/>
                <a:cs typeface="Times New Roman" pitchFamily="18" charset="0"/>
              </a:rPr>
              <a:t/>
            </a:r>
            <a:br>
              <a:rPr lang="en-GB" sz="3100" b="1" dirty="0" smtClean="0">
                <a:solidFill>
                  <a:srgbClr val="0070C0"/>
                </a:solidFill>
                <a:latin typeface="Times New Roman" pitchFamily="18" charset="0"/>
                <a:cs typeface="Times New Roman" pitchFamily="18" charset="0"/>
              </a:rPr>
            </a:br>
            <a:endParaRPr lang="en-US" sz="2800" dirty="0"/>
          </a:p>
        </p:txBody>
      </p:sp>
      <p:sp>
        <p:nvSpPr>
          <p:cNvPr id="3" name="Content Placeholder 2"/>
          <p:cNvSpPr>
            <a:spLocks noGrp="1"/>
          </p:cNvSpPr>
          <p:nvPr>
            <p:ph idx="1"/>
          </p:nvPr>
        </p:nvSpPr>
        <p:spPr/>
        <p:txBody>
          <a:bodyPr>
            <a:noAutofit/>
          </a:bodyPr>
          <a:lstStyle/>
          <a:p>
            <a:pPr algn="just"/>
            <a:r>
              <a:rPr lang="en-US" sz="2000" dirty="0" smtClean="0">
                <a:latin typeface="Times New Roman" pitchFamily="18" charset="0"/>
                <a:cs typeface="Times New Roman" pitchFamily="18" charset="0"/>
              </a:rPr>
              <a:t>Abstract</a:t>
            </a:r>
          </a:p>
          <a:p>
            <a:pPr algn="just"/>
            <a:r>
              <a:rPr lang="en-US" sz="2000" dirty="0" smtClean="0">
                <a:latin typeface="Times New Roman" pitchFamily="18" charset="0"/>
                <a:cs typeface="Times New Roman" pitchFamily="18" charset="0"/>
              </a:rPr>
              <a:t>Introduction</a:t>
            </a:r>
          </a:p>
          <a:p>
            <a:pPr algn="just"/>
            <a:r>
              <a:rPr lang="en-US" sz="2000" dirty="0" smtClean="0">
                <a:latin typeface="Times New Roman" pitchFamily="18" charset="0"/>
                <a:cs typeface="Times New Roman" pitchFamily="18" charset="0"/>
              </a:rPr>
              <a:t>Problem statement</a:t>
            </a:r>
          </a:p>
          <a:p>
            <a:pPr algn="just"/>
            <a:r>
              <a:rPr lang="en-US" sz="2000" dirty="0" smtClean="0">
                <a:latin typeface="Times New Roman" pitchFamily="18" charset="0"/>
                <a:cs typeface="Times New Roman" pitchFamily="18" charset="0"/>
              </a:rPr>
              <a:t>Scope of the project</a:t>
            </a:r>
          </a:p>
          <a:p>
            <a:pPr algn="just"/>
            <a:r>
              <a:rPr lang="en-US" sz="2000" dirty="0" smtClean="0">
                <a:latin typeface="Times New Roman" pitchFamily="18" charset="0"/>
                <a:cs typeface="Times New Roman" pitchFamily="18" charset="0"/>
              </a:rPr>
              <a:t>Literature review</a:t>
            </a:r>
          </a:p>
          <a:p>
            <a:pPr algn="just"/>
            <a:r>
              <a:rPr lang="en-US" sz="2000" dirty="0" smtClean="0">
                <a:latin typeface="Times New Roman" pitchFamily="18" charset="0"/>
                <a:cs typeface="Times New Roman" pitchFamily="18" charset="0"/>
              </a:rPr>
              <a:t>Methodology</a:t>
            </a:r>
          </a:p>
          <a:p>
            <a:pPr algn="just"/>
            <a:r>
              <a:rPr lang="en-US" sz="2000" dirty="0" smtClean="0">
                <a:latin typeface="Times New Roman" pitchFamily="18" charset="0"/>
                <a:cs typeface="Times New Roman" pitchFamily="18" charset="0"/>
              </a:rPr>
              <a:t>Flow diagram</a:t>
            </a:r>
          </a:p>
          <a:p>
            <a:pPr algn="just"/>
            <a:r>
              <a:rPr lang="en-US" sz="2000" dirty="0" smtClean="0">
                <a:latin typeface="Times New Roman" pitchFamily="18" charset="0"/>
                <a:cs typeface="Times New Roman" pitchFamily="18" charset="0"/>
              </a:rPr>
              <a:t>Modules</a:t>
            </a:r>
          </a:p>
          <a:p>
            <a:pPr algn="just"/>
            <a:r>
              <a:rPr lang="en-US" sz="2000" dirty="0" smtClean="0">
                <a:latin typeface="Times New Roman" pitchFamily="18" charset="0"/>
                <a:cs typeface="Times New Roman" pitchFamily="18" charset="0"/>
              </a:rPr>
              <a:t>Screenshots</a:t>
            </a:r>
          </a:p>
          <a:p>
            <a:pPr algn="just"/>
            <a:r>
              <a:rPr lang="en-US" sz="2000" dirty="0" smtClean="0">
                <a:latin typeface="Times New Roman" pitchFamily="18" charset="0"/>
                <a:cs typeface="Times New Roman" pitchFamily="18" charset="0"/>
              </a:rPr>
              <a:t>References</a:t>
            </a:r>
          </a:p>
          <a:p>
            <a:pPr algn="just"/>
            <a:r>
              <a:rPr lang="en-US" sz="2000" dirty="0" smtClean="0">
                <a:latin typeface="Times New Roman" pitchFamily="18" charset="0"/>
                <a:cs typeface="Times New Roman" pitchFamily="18" charset="0"/>
              </a:rPr>
              <a:t>Online course certificate</a:t>
            </a:r>
          </a:p>
          <a:p>
            <a:pPr algn="just"/>
            <a:r>
              <a:rPr lang="en-US" sz="2000" dirty="0" smtClean="0">
                <a:latin typeface="Times New Roman" pitchFamily="18" charset="0"/>
                <a:cs typeface="Times New Roman" pitchFamily="18" charset="0"/>
              </a:rPr>
              <a:t>Conclusion</a:t>
            </a:r>
            <a:endParaRPr lang="en-US" sz="25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592A368-2AB5-41F1-8AEE-A65FA9557BF0}" type="datetime1">
              <a:rPr lang="en-US" smtClean="0"/>
              <a:pPr/>
              <a:t>30-Jun-21</a:t>
            </a:fld>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2</a:t>
            </a:fld>
            <a:endParaRPr lang="en-US"/>
          </a:p>
        </p:txBody>
      </p:sp>
      <p:sp>
        <p:nvSpPr>
          <p:cNvPr id="6" name="Footer Placeholder 5"/>
          <p:cNvSpPr>
            <a:spLocks noGrp="1"/>
          </p:cNvSpPr>
          <p:nvPr>
            <p:ph type="ftr" sz="quarter" idx="11"/>
          </p:nvPr>
        </p:nvSpPr>
        <p:spPr>
          <a:xfrm>
            <a:off x="2514600" y="6324600"/>
            <a:ext cx="3810000" cy="365125"/>
          </a:xfrm>
        </p:spPr>
        <p:txBody>
          <a:bodyPr/>
          <a:lstStyle/>
          <a:p>
            <a:r>
              <a:rPr lang="en-US" dirty="0" smtClean="0"/>
              <a:t>Web Application for Crowd Management System</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CONCLUSION</a:t>
            </a:r>
            <a:endParaRPr lang="en-US" sz="28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The scope of the project is to develop the model into the user interactive web application so that it will be easier to use. </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system can be implemented in the public places where the real time visuals will be captured by the camera and alert the authorities accordingly. </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program should be developed in parallel with statistical program for more convincible results</a:t>
            </a:r>
          </a:p>
          <a:p>
            <a:endParaRPr lang="en-US" dirty="0"/>
          </a:p>
        </p:txBody>
      </p:sp>
      <p:sp>
        <p:nvSpPr>
          <p:cNvPr id="4" name="Date Placeholder 3"/>
          <p:cNvSpPr>
            <a:spLocks noGrp="1"/>
          </p:cNvSpPr>
          <p:nvPr>
            <p:ph type="dt" sz="half" idx="10"/>
          </p:nvPr>
        </p:nvSpPr>
        <p:spPr/>
        <p:txBody>
          <a:bodyPr/>
          <a:lstStyle/>
          <a:p>
            <a:fld id="{48749B9C-4212-4650-99F9-B2CA3B968153}" type="datetime1">
              <a:rPr lang="en-US" smtClean="0"/>
              <a:pPr/>
              <a:t>30-Jun-21</a:t>
            </a:fld>
            <a:endParaRPr lang="en-US"/>
          </a:p>
        </p:txBody>
      </p:sp>
      <p:sp>
        <p:nvSpPr>
          <p:cNvPr id="5" name="Footer Placeholder 4"/>
          <p:cNvSpPr>
            <a:spLocks noGrp="1"/>
          </p:cNvSpPr>
          <p:nvPr>
            <p:ph type="ftr" sz="quarter" idx="11"/>
          </p:nvPr>
        </p:nvSpPr>
        <p:spPr/>
        <p:txBody>
          <a:bodyPr/>
          <a:lstStyle/>
          <a:p>
            <a:r>
              <a:rPr lang="en-US" smtClean="0"/>
              <a:t>Web Application for Crowd Management System</a:t>
            </a:r>
            <a:endParaRPr lang="en-US"/>
          </a:p>
        </p:txBody>
      </p:sp>
      <p:sp>
        <p:nvSpPr>
          <p:cNvPr id="6" name="Slide Number Placeholder 5"/>
          <p:cNvSpPr>
            <a:spLocks noGrp="1"/>
          </p:cNvSpPr>
          <p:nvPr>
            <p:ph type="sldNum" sz="quarter" idx="12"/>
          </p:nvPr>
        </p:nvSpPr>
        <p:spPr/>
        <p:txBody>
          <a:bodyPr/>
          <a:lstStyle/>
          <a:p>
            <a:fld id="{9DCA53E8-1EE4-4F48-9E8E-F0E784C09B82}" type="slidenum">
              <a:rPr lang="en-US" smtClean="0"/>
              <a:pPr/>
              <a:t>20</a:t>
            </a:fld>
            <a:endParaRPr 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REFERENCES</a:t>
            </a:r>
            <a:endParaRPr lang="en-US" sz="2800" dirty="0"/>
          </a:p>
        </p:txBody>
      </p:sp>
      <p:sp>
        <p:nvSpPr>
          <p:cNvPr id="3" name="Content Placeholder 2"/>
          <p:cNvSpPr>
            <a:spLocks noGrp="1"/>
          </p:cNvSpPr>
          <p:nvPr>
            <p:ph idx="1"/>
          </p:nvPr>
        </p:nvSpPr>
        <p:spPr/>
        <p:txBody>
          <a:bodyPr>
            <a:normAutofit fontScale="32500" lnSpcReduction="20000"/>
          </a:bodyPr>
          <a:lstStyle/>
          <a:p>
            <a:pPr marL="914400" indent="-914400" algn="just">
              <a:lnSpc>
                <a:spcPct val="120000"/>
              </a:lnSpc>
              <a:buFont typeface="+mj-lt"/>
              <a:buAutoNum type="arabicPeriod"/>
            </a:pPr>
            <a:r>
              <a:rPr lang="en-US" sz="4800" dirty="0" smtClean="0">
                <a:latin typeface="Times New Roman" pitchFamily="18" charset="0"/>
                <a:cs typeface="Times New Roman" pitchFamily="18" charset="0"/>
              </a:rPr>
              <a:t>T. </a:t>
            </a:r>
            <a:r>
              <a:rPr lang="en-US" sz="4800" dirty="0" err="1" smtClean="0">
                <a:latin typeface="Times New Roman" pitchFamily="18" charset="0"/>
                <a:cs typeface="Times New Roman" pitchFamily="18" charset="0"/>
              </a:rPr>
              <a:t>Xu</a:t>
            </a:r>
            <a:r>
              <a:rPr lang="en-US" sz="4800" dirty="0" smtClean="0">
                <a:latin typeface="Times New Roman" pitchFamily="18" charset="0"/>
                <a:cs typeface="Times New Roman" pitchFamily="18" charset="0"/>
              </a:rPr>
              <a:t>, X. Chen, G. Wei and W. Wang, </a:t>
            </a:r>
            <a:r>
              <a:rPr lang="en-US" sz="4800" i="1" dirty="0" smtClean="0">
                <a:latin typeface="Times New Roman" pitchFamily="18" charset="0"/>
                <a:cs typeface="Times New Roman" pitchFamily="18" charset="0"/>
              </a:rPr>
              <a:t>"Crowd counting using accumulated HOG," </a:t>
            </a:r>
            <a:r>
              <a:rPr lang="en-US" sz="4800" dirty="0" smtClean="0">
                <a:latin typeface="Times New Roman" pitchFamily="18" charset="0"/>
                <a:cs typeface="Times New Roman" pitchFamily="18" charset="0"/>
              </a:rPr>
              <a:t>2016 12th International Conference on Natural Computation, Fuzzy Systems and Knowledge Discovery (ICNC-FSKD), Changsha, China, 2016, pp. 1877-1881, </a:t>
            </a:r>
            <a:r>
              <a:rPr lang="en-US" sz="4800" dirty="0" err="1" smtClean="0">
                <a:latin typeface="Times New Roman" pitchFamily="18" charset="0"/>
                <a:cs typeface="Times New Roman" pitchFamily="18" charset="0"/>
              </a:rPr>
              <a:t>doi</a:t>
            </a:r>
            <a:r>
              <a:rPr lang="en-US" sz="4800" dirty="0" smtClean="0">
                <a:latin typeface="Times New Roman" pitchFamily="18" charset="0"/>
                <a:cs typeface="Times New Roman" pitchFamily="18" charset="0"/>
              </a:rPr>
              <a:t>: 10.1109/FSKD.2016.7603465.</a:t>
            </a:r>
          </a:p>
          <a:p>
            <a:pPr marL="914400" indent="-914400" algn="just">
              <a:lnSpc>
                <a:spcPct val="120000"/>
              </a:lnSpc>
              <a:buFont typeface="+mj-lt"/>
              <a:buAutoNum type="arabicPeriod"/>
            </a:pPr>
            <a:r>
              <a:rPr lang="en-US" sz="4800" dirty="0" smtClean="0">
                <a:latin typeface="Times New Roman" pitchFamily="18" charset="0"/>
                <a:cs typeface="Times New Roman" pitchFamily="18" charset="0"/>
              </a:rPr>
              <a:t>D. B. Sam, S. Surya and R. V. </a:t>
            </a:r>
            <a:r>
              <a:rPr lang="en-US" sz="4800" dirty="0" err="1" smtClean="0">
                <a:latin typeface="Times New Roman" pitchFamily="18" charset="0"/>
                <a:cs typeface="Times New Roman" pitchFamily="18" charset="0"/>
              </a:rPr>
              <a:t>Babu</a:t>
            </a:r>
            <a:r>
              <a:rPr lang="en-US" sz="4800" dirty="0" smtClean="0">
                <a:latin typeface="Times New Roman" pitchFamily="18" charset="0"/>
                <a:cs typeface="Times New Roman" pitchFamily="18" charset="0"/>
              </a:rPr>
              <a:t>, </a:t>
            </a:r>
            <a:r>
              <a:rPr lang="en-US" sz="4800" i="1" dirty="0" smtClean="0">
                <a:latin typeface="Times New Roman" pitchFamily="18" charset="0"/>
                <a:cs typeface="Times New Roman" pitchFamily="18" charset="0"/>
              </a:rPr>
              <a:t>"Switching </a:t>
            </a:r>
            <a:r>
              <a:rPr lang="en-US" sz="4800" i="1" dirty="0" err="1" smtClean="0">
                <a:latin typeface="Times New Roman" pitchFamily="18" charset="0"/>
                <a:cs typeface="Times New Roman" pitchFamily="18" charset="0"/>
              </a:rPr>
              <a:t>Convolutional</a:t>
            </a:r>
            <a:r>
              <a:rPr lang="en-US" sz="4800" i="1" dirty="0" smtClean="0">
                <a:latin typeface="Times New Roman" pitchFamily="18" charset="0"/>
                <a:cs typeface="Times New Roman" pitchFamily="18" charset="0"/>
              </a:rPr>
              <a:t> Neural Network for Crowd Counting,"</a:t>
            </a:r>
            <a:r>
              <a:rPr lang="en-US" sz="4800" dirty="0" smtClean="0">
                <a:latin typeface="Times New Roman" pitchFamily="18" charset="0"/>
                <a:cs typeface="Times New Roman" pitchFamily="18" charset="0"/>
              </a:rPr>
              <a:t> 2017 IEEE Conference on Computer Vision and Pattern Recognition (CVPR), Honolulu, HI, USA, 2017, pp. 4031-4039, </a:t>
            </a:r>
            <a:r>
              <a:rPr lang="en-US" sz="4800" dirty="0" err="1" smtClean="0">
                <a:latin typeface="Times New Roman" pitchFamily="18" charset="0"/>
                <a:cs typeface="Times New Roman" pitchFamily="18" charset="0"/>
              </a:rPr>
              <a:t>doi</a:t>
            </a:r>
            <a:r>
              <a:rPr lang="en-US" sz="4800" dirty="0" smtClean="0">
                <a:latin typeface="Times New Roman" pitchFamily="18" charset="0"/>
                <a:cs typeface="Times New Roman" pitchFamily="18" charset="0"/>
              </a:rPr>
              <a:t>: 10.1109/CVPR.2017.429.</a:t>
            </a:r>
          </a:p>
          <a:p>
            <a:pPr marL="914400" indent="-914400" algn="just">
              <a:lnSpc>
                <a:spcPct val="120000"/>
              </a:lnSpc>
              <a:buFont typeface="+mj-lt"/>
              <a:buAutoNum type="arabicPeriod"/>
            </a:pPr>
            <a:r>
              <a:rPr lang="en-US" sz="4800" dirty="0" smtClean="0">
                <a:latin typeface="Times New Roman" pitchFamily="18" charset="0"/>
                <a:cs typeface="Times New Roman" pitchFamily="18" charset="0"/>
              </a:rPr>
              <a:t>C. Shang, H. Ai and B. </a:t>
            </a:r>
            <a:r>
              <a:rPr lang="en-US" sz="4800" dirty="0" err="1" smtClean="0">
                <a:latin typeface="Times New Roman" pitchFamily="18" charset="0"/>
                <a:cs typeface="Times New Roman" pitchFamily="18" charset="0"/>
              </a:rPr>
              <a:t>Bai</a:t>
            </a:r>
            <a:r>
              <a:rPr lang="en-US" sz="4800" dirty="0" smtClean="0">
                <a:latin typeface="Times New Roman" pitchFamily="18" charset="0"/>
                <a:cs typeface="Times New Roman" pitchFamily="18" charset="0"/>
              </a:rPr>
              <a:t>, </a:t>
            </a:r>
            <a:r>
              <a:rPr lang="en-US" sz="4800" i="1" dirty="0" smtClean="0">
                <a:latin typeface="Times New Roman" pitchFamily="18" charset="0"/>
                <a:cs typeface="Times New Roman" pitchFamily="18" charset="0"/>
              </a:rPr>
              <a:t>"End-to-end crowd counting via joint learning local and global count,"</a:t>
            </a:r>
            <a:r>
              <a:rPr lang="en-US" sz="4800" dirty="0" smtClean="0">
                <a:latin typeface="Times New Roman" pitchFamily="18" charset="0"/>
                <a:cs typeface="Times New Roman" pitchFamily="18" charset="0"/>
              </a:rPr>
              <a:t> 2016 IEEE International Conference on Image Processing (ICIP), Phoenix, AZ, USA, 2016, pp. 1215-1219, </a:t>
            </a:r>
            <a:r>
              <a:rPr lang="en-US" sz="4800" dirty="0" err="1" smtClean="0">
                <a:latin typeface="Times New Roman" pitchFamily="18" charset="0"/>
                <a:cs typeface="Times New Roman" pitchFamily="18" charset="0"/>
              </a:rPr>
              <a:t>doi</a:t>
            </a:r>
            <a:r>
              <a:rPr lang="en-US" sz="4800" dirty="0" smtClean="0">
                <a:latin typeface="Times New Roman" pitchFamily="18" charset="0"/>
                <a:cs typeface="Times New Roman" pitchFamily="18" charset="0"/>
              </a:rPr>
              <a:t>: 10.1109/ICIP.2016.7532551.</a:t>
            </a:r>
          </a:p>
          <a:p>
            <a:pPr marL="914400" indent="-914400" algn="just">
              <a:lnSpc>
                <a:spcPct val="120000"/>
              </a:lnSpc>
              <a:buFont typeface="+mj-lt"/>
              <a:buAutoNum type="arabicPeriod"/>
            </a:pPr>
            <a:r>
              <a:rPr lang="en-US" sz="4800" dirty="0" smtClean="0">
                <a:latin typeface="Times New Roman" pitchFamily="18" charset="0"/>
                <a:cs typeface="Times New Roman" pitchFamily="18" charset="0"/>
              </a:rPr>
              <a:t>S. Huang et al., </a:t>
            </a:r>
            <a:r>
              <a:rPr lang="en-US" sz="4800" i="1" dirty="0" smtClean="0">
                <a:latin typeface="Times New Roman" pitchFamily="18" charset="0"/>
                <a:cs typeface="Times New Roman" pitchFamily="18" charset="0"/>
              </a:rPr>
              <a:t>"Body Structure Aware Deep Crowd Counting,"</a:t>
            </a:r>
            <a:r>
              <a:rPr lang="en-US" sz="4800" dirty="0" smtClean="0">
                <a:latin typeface="Times New Roman" pitchFamily="18" charset="0"/>
                <a:cs typeface="Times New Roman" pitchFamily="18" charset="0"/>
              </a:rPr>
              <a:t> in IEEE Transactions on Image Processing, vol. 27, no. 3, pp. 1049-1059, March 2018, </a:t>
            </a:r>
            <a:r>
              <a:rPr lang="en-US" sz="4800" dirty="0" err="1" smtClean="0">
                <a:latin typeface="Times New Roman" pitchFamily="18" charset="0"/>
                <a:cs typeface="Times New Roman" pitchFamily="18" charset="0"/>
              </a:rPr>
              <a:t>doi</a:t>
            </a:r>
            <a:r>
              <a:rPr lang="en-US" sz="4800" dirty="0" smtClean="0">
                <a:latin typeface="Times New Roman" pitchFamily="18" charset="0"/>
                <a:cs typeface="Times New Roman" pitchFamily="18" charset="0"/>
              </a:rPr>
              <a:t>: 10.1109/TIP.2017.2740160</a:t>
            </a:r>
            <a:r>
              <a:rPr lang="en-US" sz="4800" dirty="0" smtClean="0">
                <a:latin typeface="Times New Roman" pitchFamily="18" charset="0"/>
                <a:cs typeface="Times New Roman" pitchFamily="18" charset="0"/>
              </a:rPr>
              <a:t>.</a:t>
            </a:r>
          </a:p>
          <a:p>
            <a:pPr marL="914400" indent="-914400" algn="just">
              <a:lnSpc>
                <a:spcPct val="120000"/>
              </a:lnSpc>
              <a:buFont typeface="+mj-lt"/>
              <a:buAutoNum type="arabicPeriod"/>
            </a:pPr>
            <a:r>
              <a:rPr lang="en-US" sz="4800" dirty="0" err="1" smtClean="0">
                <a:latin typeface="Times New Roman" pitchFamily="18" charset="0"/>
                <a:cs typeface="Times New Roman" pitchFamily="18" charset="0"/>
              </a:rPr>
              <a:t>Tianjun</a:t>
            </a:r>
            <a:r>
              <a:rPr lang="en-US" sz="4800" dirty="0" smtClean="0">
                <a:latin typeface="Times New Roman" pitchFamily="18" charset="0"/>
                <a:cs typeface="Times New Roman" pitchFamily="18" charset="0"/>
              </a:rPr>
              <a:t>. Ma, </a:t>
            </a:r>
            <a:r>
              <a:rPr lang="en-US" sz="4800" dirty="0" err="1" smtClean="0">
                <a:latin typeface="Times New Roman" pitchFamily="18" charset="0"/>
                <a:cs typeface="Times New Roman" pitchFamily="18" charset="0"/>
              </a:rPr>
              <a:t>Qingge</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Ji</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Ning</a:t>
            </a:r>
            <a:r>
              <a:rPr lang="en-US" sz="4800" dirty="0" smtClean="0">
                <a:latin typeface="Times New Roman" pitchFamily="18" charset="0"/>
                <a:cs typeface="Times New Roman" pitchFamily="18" charset="0"/>
              </a:rPr>
              <a:t>. Li </a:t>
            </a:r>
            <a:r>
              <a:rPr lang="en-US" sz="4800" i="1" dirty="0" smtClean="0">
                <a:latin typeface="Times New Roman" pitchFamily="18" charset="0"/>
                <a:cs typeface="Times New Roman" pitchFamily="18" charset="0"/>
              </a:rPr>
              <a:t>“Scene invariant crowd counting using multi-scales head detection in video surveillance”</a:t>
            </a:r>
            <a:r>
              <a:rPr lang="en-US" sz="4800" dirty="0" smtClean="0">
                <a:latin typeface="Times New Roman" pitchFamily="18" charset="0"/>
                <a:cs typeface="Times New Roman" pitchFamily="18" charset="0"/>
              </a:rPr>
              <a:t> IET Digital Library Volume 12, Issue 12, December 2018, p. 2258 – 2263.</a:t>
            </a:r>
          </a:p>
          <a:p>
            <a:pPr marL="914400" indent="-914400" algn="just">
              <a:lnSpc>
                <a:spcPct val="120000"/>
              </a:lnSpc>
              <a:buFont typeface="+mj-lt"/>
              <a:buAutoNum type="arabicPeriod"/>
            </a:pPr>
            <a:endParaRPr lang="en-US" sz="4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749B9C-4212-4650-99F9-B2CA3B968153}" type="datetime1">
              <a:rPr lang="en-US" smtClean="0"/>
              <a:pPr/>
              <a:t>30-Jun-21</a:t>
            </a:fld>
            <a:endParaRPr lang="en-US"/>
          </a:p>
        </p:txBody>
      </p:sp>
      <p:sp>
        <p:nvSpPr>
          <p:cNvPr id="5" name="Footer Placeholder 4"/>
          <p:cNvSpPr>
            <a:spLocks noGrp="1"/>
          </p:cNvSpPr>
          <p:nvPr>
            <p:ph type="ftr" sz="quarter" idx="11"/>
          </p:nvPr>
        </p:nvSpPr>
        <p:spPr/>
        <p:txBody>
          <a:bodyPr/>
          <a:lstStyle/>
          <a:p>
            <a:r>
              <a:rPr lang="en-US" smtClean="0"/>
              <a:t>Web Application for Crowd Management System</a:t>
            </a:r>
            <a:endParaRPr lang="en-US"/>
          </a:p>
        </p:txBody>
      </p:sp>
      <p:sp>
        <p:nvSpPr>
          <p:cNvPr id="6" name="Slide Number Placeholder 5"/>
          <p:cNvSpPr>
            <a:spLocks noGrp="1"/>
          </p:cNvSpPr>
          <p:nvPr>
            <p:ph type="sldNum" sz="quarter" idx="12"/>
          </p:nvPr>
        </p:nvSpPr>
        <p:spPr/>
        <p:txBody>
          <a:bodyPr/>
          <a:lstStyle/>
          <a:p>
            <a:fld id="{9DCA53E8-1EE4-4F48-9E8E-F0E784C09B82}" type="slidenum">
              <a:rPr lang="en-US" smtClean="0"/>
              <a:pPr/>
              <a:t>21</a:t>
            </a:fld>
            <a:endParaRPr 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REFERENCES</a:t>
            </a:r>
            <a:endParaRPr lang="en-US" sz="2800" dirty="0"/>
          </a:p>
        </p:txBody>
      </p:sp>
      <p:sp>
        <p:nvSpPr>
          <p:cNvPr id="3" name="Content Placeholder 2"/>
          <p:cNvSpPr>
            <a:spLocks noGrp="1"/>
          </p:cNvSpPr>
          <p:nvPr>
            <p:ph idx="1"/>
          </p:nvPr>
        </p:nvSpPr>
        <p:spPr/>
        <p:txBody>
          <a:bodyPr>
            <a:normAutofit/>
          </a:bodyPr>
          <a:lstStyle/>
          <a:p>
            <a:pPr lvl="0" algn="just">
              <a:buNone/>
            </a:pPr>
            <a:endParaRPr lang="en-US" sz="3500" dirty="0" smtClean="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48749B9C-4212-4650-99F9-B2CA3B968153}" type="datetime1">
              <a:rPr lang="en-US" smtClean="0"/>
              <a:pPr/>
              <a:t>30-Jun-21</a:t>
            </a:fld>
            <a:endParaRPr lang="en-US"/>
          </a:p>
        </p:txBody>
      </p:sp>
      <p:sp>
        <p:nvSpPr>
          <p:cNvPr id="5" name="Footer Placeholder 4"/>
          <p:cNvSpPr>
            <a:spLocks noGrp="1"/>
          </p:cNvSpPr>
          <p:nvPr>
            <p:ph type="ftr" sz="quarter" idx="11"/>
          </p:nvPr>
        </p:nvSpPr>
        <p:spPr/>
        <p:txBody>
          <a:bodyPr/>
          <a:lstStyle/>
          <a:p>
            <a:r>
              <a:rPr lang="en-US" smtClean="0"/>
              <a:t>Web Application for Crowd Management System</a:t>
            </a:r>
            <a:endParaRPr lang="en-US"/>
          </a:p>
        </p:txBody>
      </p:sp>
      <p:sp>
        <p:nvSpPr>
          <p:cNvPr id="6" name="Slide Number Placeholder 5"/>
          <p:cNvSpPr>
            <a:spLocks noGrp="1"/>
          </p:cNvSpPr>
          <p:nvPr>
            <p:ph type="sldNum" sz="quarter" idx="12"/>
          </p:nvPr>
        </p:nvSpPr>
        <p:spPr/>
        <p:txBody>
          <a:bodyPr/>
          <a:lstStyle/>
          <a:p>
            <a:fld id="{9DCA53E8-1EE4-4F48-9E8E-F0E784C09B82}" type="slidenum">
              <a:rPr lang="en-US" smtClean="0"/>
              <a:pPr/>
              <a:t>22</a:t>
            </a:fld>
            <a:endParaRPr lang="en-US"/>
          </a:p>
        </p:txBody>
      </p:sp>
      <p:sp>
        <p:nvSpPr>
          <p:cNvPr id="7" name="Rectangle 6"/>
          <p:cNvSpPr/>
          <p:nvPr/>
        </p:nvSpPr>
        <p:spPr>
          <a:xfrm>
            <a:off x="1676400" y="1371600"/>
            <a:ext cx="6858000" cy="1255728"/>
          </a:xfrm>
          <a:prstGeom prst="rect">
            <a:avLst/>
          </a:prstGeom>
        </p:spPr>
        <p:txBody>
          <a:bodyPr wrap="square">
            <a:spAutoFit/>
          </a:bodyPr>
          <a:lstStyle/>
          <a:p>
            <a:pPr marL="914400" lvl="0" indent="-914400" algn="just">
              <a:buFont typeface="+mj-lt"/>
              <a:buAutoNum type="arabicPeriod"/>
            </a:pPr>
            <a:endParaRPr lang="en-US" dirty="0" smtClean="0">
              <a:latin typeface="Times New Roman" pitchFamily="18" charset="0"/>
              <a:cs typeface="Times New Roman" pitchFamily="18" charset="0"/>
            </a:endParaRPr>
          </a:p>
          <a:p>
            <a:pPr algn="just">
              <a:lnSpc>
                <a:spcPct val="120000"/>
              </a:lnSpc>
            </a:pPr>
            <a:endParaRPr lang="en-US" dirty="0" smtClean="0">
              <a:latin typeface="Times New Roman" pitchFamily="18" charset="0"/>
              <a:cs typeface="Times New Roman" pitchFamily="18" charset="0"/>
            </a:endParaRPr>
          </a:p>
          <a:p>
            <a:pPr lvl="0"/>
            <a:endParaRPr lang="en-US" dirty="0" smtClean="0"/>
          </a:p>
          <a:p>
            <a:pPr lvl="0"/>
            <a:endParaRPr lang="en-US" dirty="0" smtClean="0"/>
          </a:p>
        </p:txBody>
      </p:sp>
      <p:sp>
        <p:nvSpPr>
          <p:cNvPr id="9" name="TextBox 8"/>
          <p:cNvSpPr txBox="1"/>
          <p:nvPr/>
        </p:nvSpPr>
        <p:spPr>
          <a:xfrm>
            <a:off x="609600" y="1447800"/>
            <a:ext cx="7924800" cy="6740307"/>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6.   </a:t>
            </a:r>
            <a:r>
              <a:rPr lang="en-US" dirty="0" err="1" smtClean="0">
                <a:latin typeface="Times New Roman" pitchFamily="18" charset="0"/>
                <a:cs typeface="Times New Roman" pitchFamily="18" charset="0"/>
              </a:rPr>
              <a:t>Viresh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Ranjan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Hieu</a:t>
            </a:r>
            <a:r>
              <a:rPr lang="en-US" dirty="0" smtClean="0">
                <a:latin typeface="Times New Roman" pitchFamily="18" charset="0"/>
                <a:cs typeface="Times New Roman" pitchFamily="18" charset="0"/>
              </a:rPr>
              <a:t> Le, Minh </a:t>
            </a:r>
            <a:r>
              <a:rPr lang="en-US" dirty="0" err="1" smtClean="0">
                <a:latin typeface="Times New Roman" pitchFamily="18" charset="0"/>
                <a:cs typeface="Times New Roman" pitchFamily="18" charset="0"/>
              </a:rPr>
              <a:t>Hoai</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“Iterative Crowd Counting”</a:t>
            </a:r>
            <a:r>
              <a:rPr lang="en-US" dirty="0" smtClean="0">
                <a:latin typeface="Times New Roman" pitchFamily="18" charset="0"/>
                <a:cs typeface="Times New Roman" pitchFamily="18" charset="0"/>
              </a:rPr>
              <a:t> Proceedings </a:t>
            </a:r>
            <a:r>
              <a:rPr lang="en-US" dirty="0" smtClean="0">
                <a:latin typeface="Times New Roman" pitchFamily="18" charset="0"/>
                <a:cs typeface="Times New Roman" pitchFamily="18" charset="0"/>
              </a:rPr>
              <a:t>of</a:t>
            </a:r>
          </a:p>
          <a:p>
            <a:pPr algn="just"/>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European Conference on Computer Vision (ECCV), 2018, pp. </a:t>
            </a:r>
            <a:r>
              <a:rPr lang="en-US" dirty="0" smtClean="0">
                <a:latin typeface="Times New Roman" pitchFamily="18" charset="0"/>
                <a:cs typeface="Times New Roman" pitchFamily="18" charset="0"/>
              </a:rPr>
              <a:t>270-285.</a:t>
            </a:r>
          </a:p>
          <a:p>
            <a:pPr marL="342900" indent="-342900" algn="just">
              <a:buAutoNum type="arabicPeriod" startAt="7"/>
            </a:pPr>
            <a:r>
              <a:rPr lang="en-US"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 Zhang, M. Shi and Q. Chen, </a:t>
            </a:r>
            <a:r>
              <a:rPr lang="en-US" i="1" dirty="0" smtClean="0">
                <a:latin typeface="Times New Roman" pitchFamily="18" charset="0"/>
                <a:cs typeface="Times New Roman" pitchFamily="18" charset="0"/>
              </a:rPr>
              <a:t>"Crowd Counting via Scale-Adaptive </a:t>
            </a:r>
            <a:r>
              <a:rPr lang="en-US" i="1" dirty="0" err="1" smtClean="0">
                <a:latin typeface="Times New Roman" pitchFamily="18" charset="0"/>
                <a:cs typeface="Times New Roman" pitchFamily="18" charset="0"/>
              </a:rPr>
              <a:t>Convolutional</a:t>
            </a:r>
            <a:r>
              <a:rPr lang="en-US" i="1" dirty="0" smtClean="0">
                <a:latin typeface="Times New Roman" pitchFamily="18" charset="0"/>
                <a:cs typeface="Times New Roman" pitchFamily="18" charset="0"/>
              </a:rPr>
              <a:t> Neural Network,"</a:t>
            </a:r>
            <a:r>
              <a:rPr lang="en-US" dirty="0" smtClean="0">
                <a:latin typeface="Times New Roman" pitchFamily="18" charset="0"/>
                <a:cs typeface="Times New Roman" pitchFamily="18" charset="0"/>
              </a:rPr>
              <a:t> 2018 IEEE Winter Conference on Applications of Computer Vision (WACV), Lake Tahoe, NV, USA, 2018, pp. 1113-1121, </a:t>
            </a:r>
            <a:r>
              <a:rPr lang="en-US" dirty="0" err="1" smtClean="0">
                <a:latin typeface="Times New Roman" pitchFamily="18" charset="0"/>
                <a:cs typeface="Times New Roman" pitchFamily="18" charset="0"/>
              </a:rPr>
              <a:t>doi</a:t>
            </a:r>
            <a:r>
              <a:rPr lang="en-US" dirty="0" smtClean="0">
                <a:latin typeface="Times New Roman" pitchFamily="18" charset="0"/>
                <a:cs typeface="Times New Roman" pitchFamily="18" charset="0"/>
              </a:rPr>
              <a:t>: 10.1109/WACV.2018.00127</a:t>
            </a:r>
            <a:r>
              <a:rPr lang="en-US" dirty="0" smtClean="0">
                <a:latin typeface="Times New Roman" pitchFamily="18" charset="0"/>
                <a:cs typeface="Times New Roman" pitchFamily="18" charset="0"/>
              </a:rPr>
              <a:t>.</a:t>
            </a:r>
          </a:p>
          <a:p>
            <a:pPr marL="342900" indent="-342900" algn="just">
              <a:buFontTx/>
              <a:buAutoNum type="arabicPeriod" startAt="7"/>
            </a:pPr>
            <a:r>
              <a:rPr lang="en-US" dirty="0" err="1" smtClean="0">
                <a:latin typeface="Times New Roman" pitchFamily="18" charset="0"/>
                <a:cs typeface="Times New Roman" pitchFamily="18" charset="0"/>
              </a:rPr>
              <a:t>Lamba</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 Nain N. (2017) , </a:t>
            </a:r>
            <a:r>
              <a:rPr lang="en-US" i="1" dirty="0" smtClean="0">
                <a:latin typeface="Times New Roman" pitchFamily="18" charset="0"/>
                <a:cs typeface="Times New Roman" pitchFamily="18" charset="0"/>
              </a:rPr>
              <a:t>“Crowd Monitoring and Classification: A Survey”</a:t>
            </a:r>
            <a:r>
              <a:rPr lang="en-US" dirty="0" smtClean="0">
                <a:latin typeface="Times New Roman" pitchFamily="18" charset="0"/>
                <a:cs typeface="Times New Roman" pitchFamily="18" charset="0"/>
              </a:rPr>
              <a:t>. In: Bhatia S., </a:t>
            </a:r>
            <a:r>
              <a:rPr lang="en-US" dirty="0" err="1" smtClean="0">
                <a:latin typeface="Times New Roman" pitchFamily="18" charset="0"/>
                <a:cs typeface="Times New Roman" pitchFamily="18" charset="0"/>
              </a:rPr>
              <a:t>Mishra</a:t>
            </a:r>
            <a:r>
              <a:rPr lang="en-US" dirty="0" smtClean="0">
                <a:latin typeface="Times New Roman" pitchFamily="18" charset="0"/>
                <a:cs typeface="Times New Roman" pitchFamily="18" charset="0"/>
              </a:rPr>
              <a:t> K., </a:t>
            </a:r>
            <a:r>
              <a:rPr lang="en-US" dirty="0" err="1" smtClean="0">
                <a:latin typeface="Times New Roman" pitchFamily="18" charset="0"/>
                <a:cs typeface="Times New Roman" pitchFamily="18" charset="0"/>
              </a:rPr>
              <a:t>Tiwari</a:t>
            </a:r>
            <a:r>
              <a:rPr lang="en-US" dirty="0" smtClean="0">
                <a:latin typeface="Times New Roman" pitchFamily="18" charset="0"/>
                <a:cs typeface="Times New Roman" pitchFamily="18" charset="0"/>
              </a:rPr>
              <a:t> S., Singh V. (</a:t>
            </a:r>
            <a:r>
              <a:rPr lang="en-US" dirty="0" err="1" smtClean="0">
                <a:latin typeface="Times New Roman" pitchFamily="18" charset="0"/>
                <a:cs typeface="Times New Roman" pitchFamily="18" charset="0"/>
              </a:rPr>
              <a:t>eds</a:t>
            </a:r>
            <a:r>
              <a:rPr lang="en-US" dirty="0" smtClean="0">
                <a:latin typeface="Times New Roman" pitchFamily="18" charset="0"/>
                <a:cs typeface="Times New Roman" pitchFamily="18" charset="0"/>
              </a:rPr>
              <a:t>) Advances in Computer and Computational Sciences. Advances in Intelligent Systems and Computing, </a:t>
            </a:r>
            <a:r>
              <a:rPr lang="en-US" dirty="0" err="1" smtClean="0">
                <a:latin typeface="Times New Roman" pitchFamily="18" charset="0"/>
                <a:cs typeface="Times New Roman" pitchFamily="18" charset="0"/>
              </a:rPr>
              <a:t>vol</a:t>
            </a:r>
            <a:r>
              <a:rPr lang="en-US" dirty="0" smtClean="0">
                <a:latin typeface="Times New Roman" pitchFamily="18" charset="0"/>
                <a:cs typeface="Times New Roman" pitchFamily="18" charset="0"/>
              </a:rPr>
              <a:t> 553. Springer, Singapore.</a:t>
            </a:r>
          </a:p>
          <a:p>
            <a:pPr marL="342900" indent="-342900" algn="just">
              <a:buAutoNum type="arabicPeriod" startAt="7"/>
            </a:pPr>
            <a:r>
              <a:rPr lang="en-US" dirty="0" err="1" smtClean="0">
                <a:latin typeface="Times New Roman" pitchFamily="18" charset="0"/>
                <a:cs typeface="Times New Roman" pitchFamily="18" charset="0"/>
              </a:rPr>
              <a:t>Miaojing</a:t>
            </a:r>
            <a:r>
              <a:rPr lang="en-US" dirty="0" smtClean="0">
                <a:latin typeface="Times New Roman" pitchFamily="18" charset="0"/>
                <a:cs typeface="Times New Roman" pitchFamily="18" charset="0"/>
              </a:rPr>
              <a:t> Shi, </a:t>
            </a:r>
            <a:r>
              <a:rPr lang="en-US" dirty="0" err="1" smtClean="0">
                <a:latin typeface="Times New Roman" pitchFamily="18" charset="0"/>
                <a:cs typeface="Times New Roman" pitchFamily="18" charset="0"/>
              </a:rPr>
              <a:t>Zhaohui</a:t>
            </a:r>
            <a:r>
              <a:rPr lang="en-US" dirty="0" smtClean="0">
                <a:latin typeface="Times New Roman" pitchFamily="18" charset="0"/>
                <a:cs typeface="Times New Roman" pitchFamily="18" charset="0"/>
              </a:rPr>
              <a:t> Yang, Chao </a:t>
            </a:r>
            <a:r>
              <a:rPr lang="en-US" dirty="0" err="1" smtClean="0">
                <a:latin typeface="Times New Roman" pitchFamily="18" charset="0"/>
                <a:cs typeface="Times New Roman" pitchFamily="18" charset="0"/>
              </a:rPr>
              <a:t>Xu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Qijun</a:t>
            </a:r>
            <a:r>
              <a:rPr lang="en-US" dirty="0" smtClean="0">
                <a:latin typeface="Times New Roman" pitchFamily="18" charset="0"/>
                <a:cs typeface="Times New Roman" pitchFamily="18" charset="0"/>
              </a:rPr>
              <a:t> Chen, </a:t>
            </a:r>
            <a:r>
              <a:rPr lang="en-US" i="1" dirty="0" smtClean="0">
                <a:latin typeface="Times New Roman" pitchFamily="18" charset="0"/>
                <a:cs typeface="Times New Roman" pitchFamily="18" charset="0"/>
              </a:rPr>
              <a:t>“Revisiting Perspective Information for Efficient Crowd Counting”,</a:t>
            </a:r>
            <a:r>
              <a:rPr lang="en-US" dirty="0" smtClean="0">
                <a:latin typeface="Times New Roman" pitchFamily="18" charset="0"/>
                <a:cs typeface="Times New Roman" pitchFamily="18" charset="0"/>
              </a:rPr>
              <a:t> Proceedings of the IEEE/CVF Conference on Computer Vision and Pattern Recognition (CVPR), 2019, pp. 7279-7288</a:t>
            </a:r>
            <a:r>
              <a:rPr lang="en-US" dirty="0" smtClean="0">
                <a:latin typeface="Times New Roman" pitchFamily="18" charset="0"/>
                <a:cs typeface="Times New Roman" pitchFamily="18" charset="0"/>
              </a:rPr>
              <a:t>.</a:t>
            </a:r>
          </a:p>
          <a:p>
            <a:pPr marL="342900" lvl="0" indent="-342900" algn="just">
              <a:buFontTx/>
              <a:buAutoNum type="arabicPeriod" startAt="7"/>
            </a:pPr>
            <a:r>
              <a:rPr lang="en-US" dirty="0" smtClean="0">
                <a:latin typeface="Times New Roman" pitchFamily="18" charset="0"/>
                <a:cs typeface="Times New Roman" pitchFamily="18" charset="0"/>
              </a:rPr>
              <a:t>Y. </a:t>
            </a:r>
            <a:r>
              <a:rPr lang="en-US" dirty="0" err="1" smtClean="0">
                <a:latin typeface="Times New Roman" pitchFamily="18" charset="0"/>
                <a:cs typeface="Times New Roman" pitchFamily="18" charset="0"/>
              </a:rPr>
              <a:t>Tian</a:t>
            </a:r>
            <a:r>
              <a:rPr lang="en-US" dirty="0" smtClean="0">
                <a:latin typeface="Times New Roman" pitchFamily="18" charset="0"/>
                <a:cs typeface="Times New Roman" pitchFamily="18" charset="0"/>
              </a:rPr>
              <a:t>, Y. Lei, J. Zhang and J. Z. Wang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PaDNet</a:t>
            </a:r>
            <a:r>
              <a:rPr lang="en-US" i="1" dirty="0" smtClean="0">
                <a:latin typeface="Times New Roman" pitchFamily="18" charset="0"/>
                <a:cs typeface="Times New Roman" pitchFamily="18" charset="0"/>
              </a:rPr>
              <a:t>: Pan-Density Crowd Counting,"</a:t>
            </a:r>
            <a:r>
              <a:rPr lang="en-US" dirty="0" smtClean="0">
                <a:latin typeface="Times New Roman" pitchFamily="18" charset="0"/>
                <a:cs typeface="Times New Roman" pitchFamily="18" charset="0"/>
              </a:rPr>
              <a:t> in IEEE Transactions on Image Processing, vol. 29, pp. 2714-2727, 2020, </a:t>
            </a:r>
            <a:r>
              <a:rPr lang="en-US" dirty="0" err="1" smtClean="0">
                <a:latin typeface="Times New Roman" pitchFamily="18" charset="0"/>
                <a:cs typeface="Times New Roman" pitchFamily="18" charset="0"/>
              </a:rPr>
              <a:t>doi</a:t>
            </a:r>
            <a:r>
              <a:rPr lang="en-US" dirty="0" smtClean="0">
                <a:latin typeface="Times New Roman" pitchFamily="18" charset="0"/>
                <a:cs typeface="Times New Roman" pitchFamily="18" charset="0"/>
              </a:rPr>
              <a:t>: 10.1109/TIP.2019.2952083.</a:t>
            </a:r>
          </a:p>
          <a:p>
            <a:pPr marL="342900" indent="-342900">
              <a:buAutoNum type="arabicPeriod" startAt="7"/>
            </a:pPr>
            <a:endParaRPr lang="en-US" dirty="0" smtClean="0">
              <a:latin typeface="Times New Roman" pitchFamily="18" charset="0"/>
              <a:cs typeface="Times New Roman" pitchFamily="18" charset="0"/>
            </a:endParaRPr>
          </a:p>
          <a:p>
            <a:pPr marL="342900" indent="-342900">
              <a:buAutoNum type="arabicPeriod" startAt="7"/>
            </a:pPr>
            <a:endParaRPr lang="en-US" dirty="0" smtClean="0">
              <a:latin typeface="Times New Roman" pitchFamily="18" charset="0"/>
              <a:cs typeface="Times New Roman" pitchFamily="18" charset="0"/>
            </a:endParaRPr>
          </a:p>
          <a:p>
            <a:pPr marL="342900" lvl="0" indent="-342900"/>
            <a:endParaRPr lang="en-US" dirty="0" smtClean="0">
              <a:latin typeface="Times New Roman" pitchFamily="18" charset="0"/>
              <a:cs typeface="Times New Roman" pitchFamily="18" charset="0"/>
            </a:endParaRPr>
          </a:p>
          <a:p>
            <a:pPr marL="342900" lvl="0" indent="-342900"/>
            <a:endParaRPr lang="en-US" dirty="0" smtClean="0">
              <a:latin typeface="Times New Roman" pitchFamily="18" charset="0"/>
              <a:cs typeface="Times New Roman" pitchFamily="18" charset="0"/>
            </a:endParaRPr>
          </a:p>
          <a:p>
            <a:pPr marL="342900" lvl="0" indent="-342900"/>
            <a:endParaRPr lang="en-US" dirty="0" smtClean="0">
              <a:latin typeface="Times New Roman" pitchFamily="18" charset="0"/>
              <a:cs typeface="Times New Roman" pitchFamily="18" charset="0"/>
            </a:endParaRPr>
          </a:p>
          <a:p>
            <a:pPr marL="342900" indent="-342900"/>
            <a:endParaRPr lang="en-US" dirty="0" smtClean="0">
              <a:latin typeface="Times New Roman" pitchFamily="18" charset="0"/>
              <a:cs typeface="Times New Roman" pitchFamily="18" charset="0"/>
            </a:endParaRPr>
          </a:p>
          <a:p>
            <a:endParaRPr 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3276601"/>
          </a:xfrm>
        </p:spPr>
        <p:txBody>
          <a:bodyPr>
            <a:normAutofit/>
          </a:bodyPr>
          <a:lstStyle/>
          <a:p>
            <a:r>
              <a:rPr lang="en-US" sz="3000" b="1" dirty="0" smtClean="0">
                <a:solidFill>
                  <a:schemeClr val="tx2"/>
                </a:solidFill>
                <a:latin typeface="Times New Roman" pitchFamily="18" charset="0"/>
                <a:cs typeface="Times New Roman" pitchFamily="18" charset="0"/>
              </a:rPr>
              <a:t>THANK YOU</a:t>
            </a:r>
            <a:endParaRPr lang="en-US" sz="3000" b="1" dirty="0">
              <a:solidFill>
                <a:schemeClr val="tx2"/>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73C256CB-1460-4DE9-A20D-FC8B985E5D73}" type="datetime1">
              <a:rPr lang="en-US" smtClean="0"/>
              <a:pPr/>
              <a:t>30-Jun-21</a:t>
            </a:fld>
            <a:endParaRPr lang="en-US"/>
          </a:p>
        </p:txBody>
      </p:sp>
      <p:sp>
        <p:nvSpPr>
          <p:cNvPr id="4" name="Slide Number Placeholder 3"/>
          <p:cNvSpPr>
            <a:spLocks noGrp="1"/>
          </p:cNvSpPr>
          <p:nvPr>
            <p:ph type="sldNum" sz="quarter" idx="12"/>
          </p:nvPr>
        </p:nvSpPr>
        <p:spPr/>
        <p:txBody>
          <a:bodyPr/>
          <a:lstStyle/>
          <a:p>
            <a:fld id="{9DCA53E8-1EE4-4F48-9E8E-F0E784C09B82}" type="slidenum">
              <a:rPr lang="en-US" smtClean="0"/>
              <a:pPr/>
              <a:t>23</a:t>
            </a:fld>
            <a:endParaRPr lang="en-US"/>
          </a:p>
        </p:txBody>
      </p:sp>
      <p:sp>
        <p:nvSpPr>
          <p:cNvPr id="5" name="Footer Placeholder 4"/>
          <p:cNvSpPr>
            <a:spLocks noGrp="1"/>
          </p:cNvSpPr>
          <p:nvPr>
            <p:ph type="ftr" sz="quarter" idx="11"/>
          </p:nvPr>
        </p:nvSpPr>
        <p:spPr>
          <a:xfrm>
            <a:off x="3124200" y="6356350"/>
            <a:ext cx="3200400" cy="365125"/>
          </a:xfrm>
        </p:spPr>
        <p:txBody>
          <a:bodyPr/>
          <a:lstStyle/>
          <a:p>
            <a:r>
              <a:rPr lang="en-US" dirty="0" smtClean="0"/>
              <a:t>Web Application for Crowd Management System</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ABSTRACT</a:t>
            </a:r>
            <a:endParaRPr lang="en-US" sz="2800" dirty="0"/>
          </a:p>
        </p:txBody>
      </p:sp>
      <p:sp>
        <p:nvSpPr>
          <p:cNvPr id="3" name="Content Placeholder 2"/>
          <p:cNvSpPr>
            <a:spLocks noGrp="1"/>
          </p:cNvSpPr>
          <p:nvPr>
            <p:ph idx="1"/>
          </p:nvPr>
        </p:nvSpPr>
        <p:spPr>
          <a:xfrm>
            <a:off x="533400" y="1524000"/>
            <a:ext cx="8153400" cy="4953000"/>
          </a:xfrm>
        </p:spPr>
        <p:txBody>
          <a:bodyPr>
            <a:normAutofit fontScale="92500" lnSpcReduction="10000"/>
          </a:bodyPr>
          <a:lstStyle/>
          <a:p>
            <a:pPr algn="just">
              <a:lnSpc>
                <a:spcPct val="120000"/>
              </a:lnSpc>
            </a:pPr>
            <a:r>
              <a:rPr lang="en-US" sz="2200" dirty="0" smtClean="0">
                <a:latin typeface="Times New Roman" pitchFamily="18" charset="0"/>
                <a:cs typeface="Times New Roman" pitchFamily="18" charset="0"/>
              </a:rPr>
              <a:t>The steady increase in population and overcrowding has become an unavoidable factor in any public gathering or on the street during any festive occasions. </a:t>
            </a:r>
          </a:p>
          <a:p>
            <a:pPr algn="just">
              <a:lnSpc>
                <a:spcPct val="120000"/>
              </a:lnSpc>
            </a:pPr>
            <a:r>
              <a:rPr lang="en-US" sz="2200" dirty="0" smtClean="0">
                <a:latin typeface="Times New Roman" pitchFamily="18" charset="0"/>
                <a:cs typeface="Times New Roman" pitchFamily="18" charset="0"/>
              </a:rPr>
              <a:t>The intelligent monitoring technology has been developing in recent years and human tracking has made a lot of progress. </a:t>
            </a:r>
          </a:p>
          <a:p>
            <a:pPr algn="just">
              <a:lnSpc>
                <a:spcPct val="120000"/>
              </a:lnSpc>
            </a:pPr>
            <a:r>
              <a:rPr lang="en-US" sz="2200" dirty="0" smtClean="0">
                <a:latin typeface="Times New Roman" pitchFamily="18" charset="0"/>
                <a:cs typeface="Times New Roman" pitchFamily="18" charset="0"/>
              </a:rPr>
              <a:t>In this project, a method to manage the crowd by keeping in track the count of the people in the scene is proposed. </a:t>
            </a:r>
          </a:p>
          <a:p>
            <a:pPr algn="just">
              <a:lnSpc>
                <a:spcPct val="120000"/>
              </a:lnSpc>
            </a:pPr>
            <a:r>
              <a:rPr lang="en-US" sz="2200" dirty="0" smtClean="0">
                <a:latin typeface="Times New Roman" pitchFamily="18" charset="0"/>
                <a:cs typeface="Times New Roman" pitchFamily="18" charset="0"/>
              </a:rPr>
              <a:t>The interactive web application for the system that will provide the count of the human in the region using </a:t>
            </a:r>
            <a:r>
              <a:rPr lang="en-US" sz="2200" dirty="0" err="1" smtClean="0">
                <a:latin typeface="Times New Roman" pitchFamily="18" charset="0"/>
                <a:cs typeface="Times New Roman" pitchFamily="18" charset="0"/>
              </a:rPr>
              <a:t>OpenCV</a:t>
            </a:r>
            <a:r>
              <a:rPr lang="en-US" sz="2200" dirty="0" smtClean="0">
                <a:latin typeface="Times New Roman" pitchFamily="18" charset="0"/>
                <a:cs typeface="Times New Roman" pitchFamily="18" charset="0"/>
              </a:rPr>
              <a:t> Python. </a:t>
            </a:r>
          </a:p>
          <a:p>
            <a:pPr algn="just">
              <a:lnSpc>
                <a:spcPct val="120000"/>
              </a:lnSpc>
            </a:pPr>
            <a:r>
              <a:rPr lang="en-US" sz="2200" dirty="0" smtClean="0">
                <a:latin typeface="Times New Roman" pitchFamily="18" charset="0"/>
                <a:cs typeface="Times New Roman" pitchFamily="18" charset="0"/>
              </a:rPr>
              <a:t>HOG feature is trained for human detection. Human tracking is achieved by indicating the direction of movement of the person. </a:t>
            </a:r>
          </a:p>
          <a:p>
            <a:pPr algn="just">
              <a:lnSpc>
                <a:spcPct val="120000"/>
              </a:lnSpc>
            </a:pPr>
            <a:r>
              <a:rPr lang="en-US" sz="2200" dirty="0" smtClean="0">
                <a:latin typeface="Times New Roman" pitchFamily="18" charset="0"/>
                <a:cs typeface="Times New Roman" pitchFamily="18" charset="0"/>
              </a:rPr>
              <a:t>The results of the analysis will be helpful in managing the crowd in any area with high density of crowds. </a:t>
            </a:r>
          </a:p>
          <a:p>
            <a:pPr algn="just">
              <a:lnSpc>
                <a:spcPct val="120000"/>
              </a:lnSpc>
              <a:buNone/>
            </a:pPr>
            <a:endParaRPr lang="en-US" sz="2200" dirty="0" smtClean="0">
              <a:latin typeface="Times New Roman" pitchFamily="18" charset="0"/>
              <a:cs typeface="Times New Roman" pitchFamily="18" charset="0"/>
            </a:endParaRPr>
          </a:p>
          <a:p>
            <a:pPr algn="just">
              <a:lnSpc>
                <a:spcPct val="120000"/>
              </a:lnSpc>
              <a:buNone/>
            </a:pPr>
            <a:endParaRPr lang="en-US" sz="2200" dirty="0"/>
          </a:p>
        </p:txBody>
      </p:sp>
      <p:sp>
        <p:nvSpPr>
          <p:cNvPr id="4" name="Date Placeholder 3"/>
          <p:cNvSpPr>
            <a:spLocks noGrp="1"/>
          </p:cNvSpPr>
          <p:nvPr>
            <p:ph type="dt" sz="half" idx="10"/>
          </p:nvPr>
        </p:nvSpPr>
        <p:spPr/>
        <p:txBody>
          <a:bodyPr/>
          <a:lstStyle/>
          <a:p>
            <a:fld id="{618DF71F-2D30-467E-84A8-42B247F89189}" type="datetime1">
              <a:rPr lang="en-US" smtClean="0"/>
              <a:pPr/>
              <a:t>30-Jun-21</a:t>
            </a:fld>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3</a:t>
            </a:fld>
            <a:endParaRPr lang="en-US"/>
          </a:p>
        </p:txBody>
      </p:sp>
      <p:sp>
        <p:nvSpPr>
          <p:cNvPr id="6" name="Footer Placeholder 5"/>
          <p:cNvSpPr>
            <a:spLocks noGrp="1"/>
          </p:cNvSpPr>
          <p:nvPr>
            <p:ph type="ftr" sz="quarter" idx="11"/>
          </p:nvPr>
        </p:nvSpPr>
        <p:spPr>
          <a:xfrm>
            <a:off x="2819400" y="6356350"/>
            <a:ext cx="3581400" cy="365125"/>
          </a:xfrm>
        </p:spPr>
        <p:txBody>
          <a:bodyPr/>
          <a:lstStyle/>
          <a:p>
            <a:r>
              <a:rPr lang="en-US" dirty="0" smtClean="0"/>
              <a:t>Web Application for Crowd Management System</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INTRODUCTION</a:t>
            </a:r>
            <a:endParaRPr lang="en-US" sz="2800" dirty="0"/>
          </a:p>
        </p:txBody>
      </p:sp>
      <p:sp>
        <p:nvSpPr>
          <p:cNvPr id="3" name="Content Placeholder 2"/>
          <p:cNvSpPr>
            <a:spLocks noGrp="1"/>
          </p:cNvSpPr>
          <p:nvPr>
            <p:ph idx="1"/>
          </p:nvPr>
        </p:nvSpPr>
        <p:spPr/>
        <p:txBody>
          <a:bodyPr>
            <a:normAutofit lnSpcReduction="10000"/>
          </a:bodyPr>
          <a:lstStyle/>
          <a:p>
            <a:pPr algn="just"/>
            <a:r>
              <a:rPr lang="en-US" sz="2200" dirty="0" smtClean="0">
                <a:latin typeface="Times New Roman" pitchFamily="18" charset="0"/>
                <a:cs typeface="Times New Roman" pitchFamily="18" charset="0"/>
              </a:rPr>
              <a:t>Modern technology provides solutions which make people’s life not only easier but also safer. Being in a highly crowded place affects not only the human level of comfort but mainly the human level of safety.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In this time when COVID-19 is spreading rapidly, it is essential to maintain social distance and avoid large public gatherings at one place to break the chain of the disease spread.</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Many people, knowingly or unknowingly, gather and roam on the streets. Keeping an eye on all these activities is not an easy job. The authorities need reliable technology that can survey such places to prevent any unnecessary movement. </a:t>
            </a:r>
          </a:p>
          <a:p>
            <a:pPr algn="just"/>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986E170-6A14-42B7-B56D-A37110A3EF7C}" type="datetime1">
              <a:rPr lang="en-US" smtClean="0"/>
              <a:pPr/>
              <a:t>30-Jun-21</a:t>
            </a:fld>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4</a:t>
            </a:fld>
            <a:endParaRPr lang="en-US"/>
          </a:p>
        </p:txBody>
      </p:sp>
      <p:sp>
        <p:nvSpPr>
          <p:cNvPr id="6" name="Footer Placeholder 5"/>
          <p:cNvSpPr>
            <a:spLocks noGrp="1"/>
          </p:cNvSpPr>
          <p:nvPr>
            <p:ph type="ftr" sz="quarter" idx="11"/>
          </p:nvPr>
        </p:nvSpPr>
        <p:spPr>
          <a:xfrm>
            <a:off x="2819400" y="6356350"/>
            <a:ext cx="3352800" cy="365125"/>
          </a:xfrm>
        </p:spPr>
        <p:txBody>
          <a:bodyPr/>
          <a:lstStyle/>
          <a:p>
            <a:r>
              <a:rPr lang="en-US" dirty="0" smtClean="0"/>
              <a:t>Web Application for Crowd Management System</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PROBLEM STATEMENT</a:t>
            </a:r>
            <a:endParaRPr lang="en-US" sz="2800" dirty="0"/>
          </a:p>
        </p:txBody>
      </p:sp>
      <p:sp>
        <p:nvSpPr>
          <p:cNvPr id="3" name="Content Placeholder 2"/>
          <p:cNvSpPr>
            <a:spLocks noGrp="1"/>
          </p:cNvSpPr>
          <p:nvPr>
            <p:ph idx="1"/>
          </p:nvPr>
        </p:nvSpPr>
        <p:spPr/>
        <p:txBody>
          <a:bodyPr>
            <a:normAutofit/>
          </a:bodyPr>
          <a:lstStyle/>
          <a:p>
            <a:pPr algn="just"/>
            <a:r>
              <a:rPr lang="en-US" sz="2200" dirty="0" smtClean="0">
                <a:latin typeface="Times New Roman" pitchFamily="18" charset="0"/>
                <a:cs typeface="Times New Roman" pitchFamily="18" charset="0"/>
              </a:rPr>
              <a:t>A crowd is a gathering of people at some place. In this pandemic time, it is considered to be very dangerous being in a crowd as some deadly diseases like COVID-19 and flu can easily spread.</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Also, large crowds result in accidents if preventive measures are taken with proper planning.</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It is very much evident that large crowding is the part of the normal life and this exposes a new problem crowd </a:t>
            </a:r>
            <a:r>
              <a:rPr lang="en-US" sz="2200" dirty="0" err="1" smtClean="0">
                <a:latin typeface="Times New Roman" pitchFamily="18" charset="0"/>
                <a:cs typeface="Times New Roman" pitchFamily="18" charset="0"/>
              </a:rPr>
              <a:t>management.Excessive</a:t>
            </a:r>
            <a:r>
              <a:rPr lang="en-US" sz="2200" dirty="0" smtClean="0">
                <a:latin typeface="Times New Roman" pitchFamily="18" charset="0"/>
                <a:cs typeface="Times New Roman" pitchFamily="18" charset="0"/>
              </a:rPr>
              <a:t> crowding and poor crowd management results in loss of precious life very easily.</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A75F873-9403-45DA-8B09-A19B6728B98C}" type="datetime1">
              <a:rPr lang="en-US" smtClean="0"/>
              <a:pPr/>
              <a:t>30-Jun-21</a:t>
            </a:fld>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5</a:t>
            </a:fld>
            <a:endParaRPr lang="en-US"/>
          </a:p>
        </p:txBody>
      </p:sp>
      <p:sp>
        <p:nvSpPr>
          <p:cNvPr id="6" name="Footer Placeholder 5"/>
          <p:cNvSpPr>
            <a:spLocks noGrp="1"/>
          </p:cNvSpPr>
          <p:nvPr>
            <p:ph type="ftr" sz="quarter" idx="11"/>
          </p:nvPr>
        </p:nvSpPr>
        <p:spPr>
          <a:xfrm>
            <a:off x="2667000" y="6356350"/>
            <a:ext cx="3657600" cy="365125"/>
          </a:xfrm>
        </p:spPr>
        <p:txBody>
          <a:bodyPr/>
          <a:lstStyle/>
          <a:p>
            <a:r>
              <a:rPr lang="en-US" dirty="0" smtClean="0"/>
              <a:t>Web Application for Crowd Management System</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PROBLEM STATEMENT</a:t>
            </a:r>
            <a:endParaRPr lang="en-US" sz="2800" b="1" dirty="0"/>
          </a:p>
        </p:txBody>
      </p:sp>
      <p:sp>
        <p:nvSpPr>
          <p:cNvPr id="3" name="Content Placeholder 2"/>
          <p:cNvSpPr>
            <a:spLocks noGrp="1"/>
          </p:cNvSpPr>
          <p:nvPr>
            <p:ph idx="1"/>
          </p:nvPr>
        </p:nvSpPr>
        <p:spPr/>
        <p:txBody>
          <a:bodyPr>
            <a:normAutofit/>
          </a:bodyPr>
          <a:lstStyle/>
          <a:p>
            <a:pPr algn="just"/>
            <a:r>
              <a:rPr lang="en-US" sz="2200" dirty="0" smtClean="0">
                <a:latin typeface="Times New Roman" pitchFamily="18" charset="0"/>
                <a:cs typeface="Times New Roman" pitchFamily="18" charset="0"/>
              </a:rPr>
              <a:t>It is not feasible to count or monitor all the people at various places like malls, shops, schools, colleges, railway stations, airports etc., at looking at them manually.</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complexity of monitoring, tracking and counting increases as the size of the crowd increases.</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Hence the need for the development of an automated crowd management system will be highly appreciated by the society.</a:t>
            </a:r>
          </a:p>
          <a:p>
            <a:pPr algn="just">
              <a:buNone/>
            </a:pPr>
            <a:endParaRPr lang="en-US" sz="2200" dirty="0" smtClean="0">
              <a:latin typeface="Times New Roman" pitchFamily="18" charset="0"/>
              <a:cs typeface="Times New Roman" pitchFamily="18" charset="0"/>
            </a:endParaRPr>
          </a:p>
          <a:p>
            <a:pPr algn="just">
              <a:buNone/>
            </a:pP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3FAC69E-BDAF-4A90-AE09-A293C4B392F0}" type="datetime1">
              <a:rPr lang="en-US" smtClean="0"/>
              <a:pPr/>
              <a:t>30-Jun-21</a:t>
            </a:fld>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6</a:t>
            </a:fld>
            <a:endParaRPr lang="en-US"/>
          </a:p>
        </p:txBody>
      </p:sp>
      <p:sp>
        <p:nvSpPr>
          <p:cNvPr id="6" name="Footer Placeholder 5"/>
          <p:cNvSpPr>
            <a:spLocks noGrp="1"/>
          </p:cNvSpPr>
          <p:nvPr>
            <p:ph type="ftr" sz="quarter" idx="11"/>
          </p:nvPr>
        </p:nvSpPr>
        <p:spPr>
          <a:xfrm>
            <a:off x="2971800" y="6356350"/>
            <a:ext cx="3429000" cy="365125"/>
          </a:xfrm>
        </p:spPr>
        <p:txBody>
          <a:bodyPr/>
          <a:lstStyle/>
          <a:p>
            <a:r>
              <a:rPr lang="en-US" dirty="0" smtClean="0"/>
              <a:t>Web Application for Crowd Management System</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SCOPE OF THE PROJECT</a:t>
            </a:r>
            <a:endParaRPr lang="en-US" sz="2800" dirty="0"/>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The scope of the project is to develop the model into the user interactive web application so that it will be easier to use.</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 system can be implemented in the public places where the real time visuals will be captured by the camera and alert the authorities accordingly.</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D321F24-F6D3-49D2-B479-98C55271B1EC}" type="datetime1">
              <a:rPr lang="en-US" smtClean="0"/>
              <a:pPr/>
              <a:t>30-Jun-21</a:t>
            </a:fld>
            <a:endParaRPr lang="en-US"/>
          </a:p>
        </p:txBody>
      </p:sp>
      <p:sp>
        <p:nvSpPr>
          <p:cNvPr id="5" name="Slide Number Placeholder 4"/>
          <p:cNvSpPr>
            <a:spLocks noGrp="1"/>
          </p:cNvSpPr>
          <p:nvPr>
            <p:ph type="sldNum" sz="quarter" idx="12"/>
          </p:nvPr>
        </p:nvSpPr>
        <p:spPr/>
        <p:txBody>
          <a:bodyPr/>
          <a:lstStyle/>
          <a:p>
            <a:fld id="{9DCA53E8-1EE4-4F48-9E8E-F0E784C09B82}"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Web Application for Crowd Management System</a:t>
            </a:r>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b="1" dirty="0" smtClean="0">
                <a:solidFill>
                  <a:schemeClr val="tx2"/>
                </a:solidFill>
                <a:latin typeface="Times New Roman" pitchFamily="18" charset="0"/>
                <a:cs typeface="Times New Roman" pitchFamily="18" charset="0"/>
              </a:rPr>
              <a:t>LITERATURE SURVEY</a:t>
            </a:r>
            <a:endParaRPr lang="en-US" sz="2800" dirty="0"/>
          </a:p>
        </p:txBody>
      </p:sp>
      <p:graphicFrame>
        <p:nvGraphicFramePr>
          <p:cNvPr id="4" name="Content Placeholder 3"/>
          <p:cNvGraphicFramePr>
            <a:graphicFrameLocks noGrp="1"/>
          </p:cNvGraphicFramePr>
          <p:nvPr>
            <p:ph idx="1"/>
          </p:nvPr>
        </p:nvGraphicFramePr>
        <p:xfrm>
          <a:off x="457200" y="1143000"/>
          <a:ext cx="8229600" cy="5675630"/>
        </p:xfrm>
        <a:graphic>
          <a:graphicData uri="http://schemas.openxmlformats.org/drawingml/2006/table">
            <a:tbl>
              <a:tblPr firstRow="1" bandRow="1">
                <a:tableStyleId>{3B4B98B0-60AC-42C2-AFA5-B58CD77FA1E5}</a:tableStyleId>
              </a:tblPr>
              <a:tblGrid>
                <a:gridCol w="762000"/>
                <a:gridCol w="1752600"/>
                <a:gridCol w="1752600"/>
                <a:gridCol w="3962400"/>
              </a:tblGrid>
              <a:tr h="762000">
                <a:tc>
                  <a:txBody>
                    <a:bodyPr/>
                    <a:lstStyle/>
                    <a:p>
                      <a:r>
                        <a:rPr lang="en-US" dirty="0" smtClean="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    Approach</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Proposed   By</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                 Description        </a:t>
                      </a:r>
                      <a:endParaRPr lang="en-US" dirty="0">
                        <a:latin typeface="Times New Roman" pitchFamily="18" charset="0"/>
                        <a:cs typeface="Times New Roman" pitchFamily="18" charset="0"/>
                      </a:endParaRPr>
                    </a:p>
                  </a:txBody>
                  <a:tcPr/>
                </a:tc>
              </a:tr>
              <a:tr h="2595880">
                <a:tc>
                  <a:txBody>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1</a:t>
                      </a: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Component based people detection</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Anuj</a:t>
                      </a:r>
                      <a:r>
                        <a:rPr lang="en-US" dirty="0" smtClean="0">
                          <a:latin typeface="Times New Roman" pitchFamily="18" charset="0"/>
                          <a:cs typeface="Times New Roman" pitchFamily="18" charset="0"/>
                        </a:rPr>
                        <a:t> Mohan, Constantine </a:t>
                      </a:r>
                      <a:r>
                        <a:rPr lang="en-US" dirty="0" err="1" smtClean="0">
                          <a:latin typeface="Times New Roman" pitchFamily="18" charset="0"/>
                          <a:cs typeface="Times New Roman" pitchFamily="18" charset="0"/>
                        </a:rPr>
                        <a:t>Papageorgiou</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Tomaso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Poggio</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The technique is demonstrated by developing a system that locates people in cluttered scenes. In particular, the system detects the components of a person’s body in an image, i.e., the head, the left and right arms, and the legs, instead of the full body by using four distinct example based detectors</a:t>
                      </a:r>
                      <a:endParaRPr lang="en-US" dirty="0">
                        <a:latin typeface="Times New Roman" pitchFamily="18" charset="0"/>
                        <a:cs typeface="Times New Roman" pitchFamily="18" charset="0"/>
                      </a:endParaRPr>
                    </a:p>
                  </a:txBody>
                  <a:tcPr/>
                </a:tc>
              </a:tr>
              <a:tr h="2317750">
                <a:tc>
                  <a:txBody>
                    <a:bodyPr/>
                    <a:lstStyle/>
                    <a:p>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DDMCMC approach</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Tao Zhao and Bo Wu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 model based approach to interpret the image observations by multiple partially occluded human hypotheses in a Bayesian framework. This approach to segmenting and tracking multiple humans emphasizes the use of shape models.</a:t>
                      </a:r>
                      <a:endParaRPr lang="en-US" dirty="0">
                        <a:latin typeface="Times New Roman" pitchFamily="18" charset="0"/>
                        <a:cs typeface="Times New Roman" pitchFamily="18" charset="0"/>
                      </a:endParaRPr>
                    </a:p>
                  </a:txBody>
                  <a:tcPr/>
                </a:tc>
              </a:tr>
            </a:tbl>
          </a:graphicData>
        </a:graphic>
      </p:graphicFrame>
      <p:sp>
        <p:nvSpPr>
          <p:cNvPr id="5" name="Date Placeholder 4"/>
          <p:cNvSpPr>
            <a:spLocks noGrp="1"/>
          </p:cNvSpPr>
          <p:nvPr>
            <p:ph type="dt" sz="half" idx="10"/>
          </p:nvPr>
        </p:nvSpPr>
        <p:spPr/>
        <p:txBody>
          <a:bodyPr/>
          <a:lstStyle/>
          <a:p>
            <a:fld id="{D9779101-8419-4AEE-A8E3-BC1EE94FB13C}" type="datetime1">
              <a:rPr lang="en-US" smtClean="0"/>
              <a:pPr/>
              <a:t>30-Jun-21</a:t>
            </a:fld>
            <a:endParaRPr lang="en-US"/>
          </a:p>
        </p:txBody>
      </p:sp>
      <p:sp>
        <p:nvSpPr>
          <p:cNvPr id="6" name="Slide Number Placeholder 5"/>
          <p:cNvSpPr>
            <a:spLocks noGrp="1"/>
          </p:cNvSpPr>
          <p:nvPr>
            <p:ph type="sldNum" sz="quarter" idx="12"/>
          </p:nvPr>
        </p:nvSpPr>
        <p:spPr/>
        <p:txBody>
          <a:bodyPr/>
          <a:lstStyle/>
          <a:p>
            <a:fld id="{9DCA53E8-1EE4-4F48-9E8E-F0E784C09B82}" type="slidenum">
              <a:rPr lang="en-US" smtClean="0"/>
              <a:pPr/>
              <a:t>8</a:t>
            </a:fld>
            <a:endParaRPr lang="en-US"/>
          </a:p>
        </p:txBody>
      </p:sp>
      <p:sp>
        <p:nvSpPr>
          <p:cNvPr id="7" name="Footer Placeholder 6"/>
          <p:cNvSpPr>
            <a:spLocks noGrp="1"/>
          </p:cNvSpPr>
          <p:nvPr>
            <p:ph type="ftr" sz="quarter" idx="11"/>
          </p:nvPr>
        </p:nvSpPr>
        <p:spPr>
          <a:xfrm>
            <a:off x="2819400" y="6356350"/>
            <a:ext cx="3581400" cy="365125"/>
          </a:xfrm>
        </p:spPr>
        <p:txBody>
          <a:bodyPr/>
          <a:lstStyle/>
          <a:p>
            <a:r>
              <a:rPr lang="en-US" dirty="0" smtClean="0"/>
              <a:t>Web Application for Crowd Management System</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2"/>
                </a:solidFill>
                <a:latin typeface="Times New Roman" pitchFamily="18" charset="0"/>
                <a:cs typeface="Times New Roman" pitchFamily="18" charset="0"/>
              </a:rPr>
              <a:t>LITERATURE SURVEY</a:t>
            </a:r>
            <a:endParaRPr lang="en-US" sz="2800" dirty="0"/>
          </a:p>
        </p:txBody>
      </p:sp>
      <p:graphicFrame>
        <p:nvGraphicFramePr>
          <p:cNvPr id="4" name="Content Placeholder 3"/>
          <p:cNvGraphicFramePr>
            <a:graphicFrameLocks noGrp="1"/>
          </p:cNvGraphicFramePr>
          <p:nvPr>
            <p:ph idx="1"/>
          </p:nvPr>
        </p:nvGraphicFramePr>
        <p:xfrm>
          <a:off x="457200" y="1524000"/>
          <a:ext cx="8229600" cy="4339492"/>
        </p:xfrm>
        <a:graphic>
          <a:graphicData uri="http://schemas.openxmlformats.org/drawingml/2006/table">
            <a:tbl>
              <a:tblPr firstRow="1" bandRow="1">
                <a:tableStyleId>{3B4B98B0-60AC-42C2-AFA5-B58CD77FA1E5}</a:tableStyleId>
              </a:tblPr>
              <a:tblGrid>
                <a:gridCol w="762000"/>
                <a:gridCol w="2133600"/>
                <a:gridCol w="1524000"/>
                <a:gridCol w="3810000"/>
              </a:tblGrid>
              <a:tr h="838200">
                <a:tc>
                  <a:txBody>
                    <a:bodyPr/>
                    <a:lstStyle/>
                    <a:p>
                      <a:r>
                        <a:rPr lang="en-US" dirty="0" smtClean="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    Approach</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Proposed  By</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               Description        </a:t>
                      </a:r>
                      <a:endParaRPr lang="en-US" dirty="0">
                        <a:latin typeface="Times New Roman" pitchFamily="18" charset="0"/>
                        <a:cs typeface="Times New Roman" pitchFamily="18" charset="0"/>
                      </a:endParaRPr>
                    </a:p>
                  </a:txBody>
                  <a:tcPr/>
                </a:tc>
              </a:tr>
              <a:tr h="2078892">
                <a:tc>
                  <a:txBody>
                    <a:bodyPr/>
                    <a:lstStyle/>
                    <a:p>
                      <a:r>
                        <a:rPr lang="en-US" dirty="0" smtClean="0">
                          <a:latin typeface="Times New Roman" pitchFamily="18" charset="0"/>
                          <a:cs typeface="Times New Roman" pitchFamily="18" charset="0"/>
                        </a:rPr>
                        <a:t>    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Counting people without people models</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Antoni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B.Chan</a:t>
                      </a:r>
                      <a:r>
                        <a:rPr lang="en-US" dirty="0" smtClean="0">
                          <a:latin typeface="Times New Roman" pitchFamily="18" charset="0"/>
                          <a:cs typeface="Times New Roman" pitchFamily="18" charset="0"/>
                        </a:rPr>
                        <a:t>, Zhang-</a:t>
                      </a:r>
                      <a:r>
                        <a:rPr lang="en-US" dirty="0" err="1" smtClean="0">
                          <a:latin typeface="Times New Roman" pitchFamily="18" charset="0"/>
                          <a:cs typeface="Times New Roman" pitchFamily="18" charset="0"/>
                        </a:rPr>
                        <a:t>Sheng</a:t>
                      </a:r>
                      <a:r>
                        <a:rPr lang="en-US" dirty="0" smtClean="0">
                          <a:latin typeface="Times New Roman" pitchFamily="18" charset="0"/>
                          <a:cs typeface="Times New Roman" pitchFamily="18" charset="0"/>
                        </a:rPr>
                        <a:t> John Liang and </a:t>
                      </a:r>
                      <a:r>
                        <a:rPr lang="en-US" dirty="0" err="1" smtClean="0">
                          <a:latin typeface="Times New Roman" pitchFamily="18" charset="0"/>
                          <a:cs typeface="Times New Roman" pitchFamily="18" charset="0"/>
                        </a:rPr>
                        <a:t>Nuno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Vasconcelos</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 privacy-preserving system for estimating the size of inhomogeneous crowds, composed of pedestrians that travel in different directions, without using explicit object segmentation or tracking or models. </a:t>
                      </a:r>
                      <a:endParaRPr lang="en-US" dirty="0">
                        <a:latin typeface="Times New Roman" pitchFamily="18" charset="0"/>
                        <a:cs typeface="Times New Roman" pitchFamily="18" charset="0"/>
                      </a:endParaRPr>
                    </a:p>
                  </a:txBody>
                  <a:tcPr/>
                </a:tc>
              </a:tr>
              <a:tr h="1422400">
                <a:tc>
                  <a:txBody>
                    <a:bodyPr/>
                    <a:lstStyle/>
                    <a:p>
                      <a:r>
                        <a:rPr lang="en-US" dirty="0" smtClean="0">
                          <a:latin typeface="Times New Roman" pitchFamily="18" charset="0"/>
                          <a:cs typeface="Times New Roman" pitchFamily="18" charset="0"/>
                        </a:rPr>
                        <a:t>   4</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Neural Network and EM based people counting and individual detection</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Ya</a:t>
                      </a:r>
                      <a:r>
                        <a:rPr lang="en-US" dirty="0" smtClean="0">
                          <a:latin typeface="Times New Roman" pitchFamily="18" charset="0"/>
                          <a:cs typeface="Times New Roman" pitchFamily="18" charset="0"/>
                        </a:rPr>
                        <a:t>-Li </a:t>
                      </a:r>
                      <a:r>
                        <a:rPr lang="en-US" dirty="0" err="1" smtClean="0">
                          <a:latin typeface="Times New Roman" pitchFamily="18" charset="0"/>
                          <a:cs typeface="Times New Roman" pitchFamily="18" charset="0"/>
                        </a:rPr>
                        <a:t>Hou</a:t>
                      </a:r>
                      <a:r>
                        <a:rPr lang="en-US" dirty="0" smtClean="0">
                          <a:latin typeface="Times New Roman" pitchFamily="18" charset="0"/>
                          <a:cs typeface="Times New Roman" pitchFamily="18" charset="0"/>
                        </a:rPr>
                        <a:t> and Grantham K.H. Pang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Neural network based people counting and EM based individual detection in a low resolution image with complicated scenes</a:t>
                      </a:r>
                      <a:endParaRPr lang="en-US" dirty="0">
                        <a:latin typeface="Times New Roman" pitchFamily="18" charset="0"/>
                        <a:cs typeface="Times New Roman" pitchFamily="18" charset="0"/>
                      </a:endParaRPr>
                    </a:p>
                  </a:txBody>
                  <a:tcPr/>
                </a:tc>
              </a:tr>
            </a:tbl>
          </a:graphicData>
        </a:graphic>
      </p:graphicFrame>
      <p:sp>
        <p:nvSpPr>
          <p:cNvPr id="5" name="Date Placeholder 4"/>
          <p:cNvSpPr>
            <a:spLocks noGrp="1"/>
          </p:cNvSpPr>
          <p:nvPr>
            <p:ph type="dt" sz="half" idx="10"/>
          </p:nvPr>
        </p:nvSpPr>
        <p:spPr/>
        <p:txBody>
          <a:bodyPr/>
          <a:lstStyle/>
          <a:p>
            <a:fld id="{D35AC3C3-C68B-4B84-8951-6673267345C6}" type="datetime1">
              <a:rPr lang="en-US" smtClean="0"/>
              <a:pPr/>
              <a:t>30-Jun-21</a:t>
            </a:fld>
            <a:endParaRPr lang="en-US"/>
          </a:p>
        </p:txBody>
      </p:sp>
      <p:sp>
        <p:nvSpPr>
          <p:cNvPr id="6" name="Slide Number Placeholder 5"/>
          <p:cNvSpPr>
            <a:spLocks noGrp="1"/>
          </p:cNvSpPr>
          <p:nvPr>
            <p:ph type="sldNum" sz="quarter" idx="12"/>
          </p:nvPr>
        </p:nvSpPr>
        <p:spPr/>
        <p:txBody>
          <a:bodyPr/>
          <a:lstStyle/>
          <a:p>
            <a:fld id="{9DCA53E8-1EE4-4F48-9E8E-F0E784C09B82}" type="slidenum">
              <a:rPr lang="en-US" smtClean="0"/>
              <a:pPr/>
              <a:t>9</a:t>
            </a:fld>
            <a:endParaRPr lang="en-US"/>
          </a:p>
        </p:txBody>
      </p:sp>
      <p:sp>
        <p:nvSpPr>
          <p:cNvPr id="7" name="Footer Placeholder 6"/>
          <p:cNvSpPr>
            <a:spLocks noGrp="1"/>
          </p:cNvSpPr>
          <p:nvPr>
            <p:ph type="ftr" sz="quarter" idx="11"/>
          </p:nvPr>
        </p:nvSpPr>
        <p:spPr>
          <a:xfrm>
            <a:off x="2819400" y="6356350"/>
            <a:ext cx="3505200" cy="365125"/>
          </a:xfrm>
        </p:spPr>
        <p:txBody>
          <a:bodyPr/>
          <a:lstStyle/>
          <a:p>
            <a:r>
              <a:rPr lang="en-US" dirty="0" smtClean="0"/>
              <a:t>Web Application for Crowd Management System</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2099</TotalTime>
  <Words>1613</Words>
  <Application>Microsoft Office PowerPoint</Application>
  <PresentationFormat>On-screen Show (4:3)</PresentationFormat>
  <Paragraphs>209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 CONTENTS </vt:lpstr>
      <vt:lpstr>ABSTRACT</vt:lpstr>
      <vt:lpstr>INTRODUCTION</vt:lpstr>
      <vt:lpstr>PROBLEM STATEMENT</vt:lpstr>
      <vt:lpstr>PROBLEM STATEMENT</vt:lpstr>
      <vt:lpstr>SCOPE OF THE PROJECT</vt:lpstr>
      <vt:lpstr>LITERATURE SURVEY</vt:lpstr>
      <vt:lpstr>LITERATURE SURVEY</vt:lpstr>
      <vt:lpstr> METHODOLOGY Histogram of Oriented Gradient (HOG) </vt:lpstr>
      <vt:lpstr>METHODOLOGY Histogram of Oriented Gradient (HOG)</vt:lpstr>
      <vt:lpstr>FLOW DIAGRAM</vt:lpstr>
      <vt:lpstr>MODULES</vt:lpstr>
      <vt:lpstr>SCREENSHOTS</vt:lpstr>
      <vt:lpstr>SCREENSHOTS</vt:lpstr>
      <vt:lpstr>SCREENSHOTS</vt:lpstr>
      <vt:lpstr>SCREENSHOTS</vt:lpstr>
      <vt:lpstr>SCREENSHOTS</vt:lpstr>
      <vt:lpstr>SCREENSHOTS</vt:lpstr>
      <vt:lpstr>CONCLUSION</vt:lpstr>
      <vt:lpstr>REFERENCES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103</cp:revision>
  <dcterms:created xsi:type="dcterms:W3CDTF">2020-11-04T02:17:14Z</dcterms:created>
  <dcterms:modified xsi:type="dcterms:W3CDTF">2021-06-30T11:50:45Z</dcterms:modified>
</cp:coreProperties>
</file>