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257" r:id="rId2"/>
    <p:sldId id="258" r:id="rId3"/>
    <p:sldId id="260" r:id="rId4"/>
    <p:sldId id="261" r:id="rId5"/>
    <p:sldId id="268" r:id="rId6"/>
    <p:sldId id="264" r:id="rId7"/>
    <p:sldId id="265" r:id="rId8"/>
    <p:sldId id="274" r:id="rId9"/>
    <p:sldId id="275" r:id="rId10"/>
    <p:sldId id="273" r:id="rId11"/>
    <p:sldId id="266" r:id="rId12"/>
    <p:sldId id="270" r:id="rId13"/>
    <p:sldId id="271" r:id="rId14"/>
    <p:sldId id="269" r:id="rId15"/>
    <p:sldId id="272" r:id="rId16"/>
    <p:sldId id="276" r:id="rId17"/>
    <p:sldId id="289" r:id="rId18"/>
    <p:sldId id="290" r:id="rId19"/>
    <p:sldId id="291" r:id="rId20"/>
    <p:sldId id="279" r:id="rId21"/>
    <p:sldId id="280" r:id="rId22"/>
    <p:sldId id="281" r:id="rId23"/>
    <p:sldId id="282" r:id="rId24"/>
    <p:sldId id="283" r:id="rId25"/>
    <p:sldId id="284" r:id="rId26"/>
    <p:sldId id="285" r:id="rId27"/>
    <p:sldId id="286" r:id="rId28"/>
    <p:sldId id="287" r:id="rId29"/>
    <p:sldId id="288" r:id="rId30"/>
    <p:sldId id="2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24" autoAdjust="0"/>
  </p:normalViewPr>
  <p:slideViewPr>
    <p:cSldViewPr>
      <p:cViewPr varScale="1">
        <p:scale>
          <a:sx n="62" d="100"/>
          <a:sy n="62" d="100"/>
        </p:scale>
        <p:origin x="1588" y="44"/>
      </p:cViewPr>
      <p:guideLst>
        <p:guide orient="horz" pos="2160"/>
        <p:guide pos="2880"/>
      </p:guideLst>
    </p:cSldViewPr>
  </p:slideViewPr>
  <p:outlineViewPr>
    <p:cViewPr>
      <p:scale>
        <a:sx n="33" d="100"/>
        <a:sy n="33" d="100"/>
      </p:scale>
      <p:origin x="0" y="66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F7E7C-A8A0-4D86-B11F-5A8314461714}" type="datetimeFigureOut">
              <a:rPr lang="en-US" smtClean="0"/>
              <a:pPr/>
              <a:t>5/19/2022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9F23FF-992E-4248-AC14-5CE3B6178A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9F23FF-992E-4248-AC14-5CE3B6178A9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Deep Learning techniques</a:t>
            </a:r>
          </a:p>
          <a:p>
            <a:endParaRPr lang="en-US" dirty="0"/>
          </a:p>
        </p:txBody>
      </p:sp>
      <p:sp>
        <p:nvSpPr>
          <p:cNvPr id="4" name="Slide Number Placeholder 3"/>
          <p:cNvSpPr>
            <a:spLocks noGrp="1"/>
          </p:cNvSpPr>
          <p:nvPr>
            <p:ph type="sldNum" sz="quarter" idx="10"/>
          </p:nvPr>
        </p:nvSpPr>
        <p:spPr/>
        <p:txBody>
          <a:bodyPr/>
          <a:lstStyle/>
          <a:p>
            <a:fld id="{8B9F23FF-992E-4248-AC14-5CE3B6178A92}"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Deep Learning techniques</a:t>
            </a:r>
          </a:p>
          <a:p>
            <a:endParaRPr lang="en-US" dirty="0"/>
          </a:p>
        </p:txBody>
      </p:sp>
      <p:sp>
        <p:nvSpPr>
          <p:cNvPr id="4" name="Slide Number Placeholder 3"/>
          <p:cNvSpPr>
            <a:spLocks noGrp="1"/>
          </p:cNvSpPr>
          <p:nvPr>
            <p:ph type="sldNum" sz="quarter" idx="10"/>
          </p:nvPr>
        </p:nvSpPr>
        <p:spPr/>
        <p:txBody>
          <a:bodyPr/>
          <a:lstStyle/>
          <a:p>
            <a:fld id="{8B9F23FF-992E-4248-AC14-5CE3B6178A92}"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Deep Learning techniques</a:t>
            </a:r>
          </a:p>
          <a:p>
            <a:endParaRPr lang="en-US" dirty="0"/>
          </a:p>
        </p:txBody>
      </p:sp>
      <p:sp>
        <p:nvSpPr>
          <p:cNvPr id="4" name="Slide Number Placeholder 3"/>
          <p:cNvSpPr>
            <a:spLocks noGrp="1"/>
          </p:cNvSpPr>
          <p:nvPr>
            <p:ph type="sldNum" sz="quarter" idx="10"/>
          </p:nvPr>
        </p:nvSpPr>
        <p:spPr/>
        <p:txBody>
          <a:bodyPr/>
          <a:lstStyle/>
          <a:p>
            <a:fld id="{8B9F23FF-992E-4248-AC14-5CE3B6178A9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0B44F1-5863-4089-B504-5E9C6206CF59}"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1BD41-113E-4409-B6F4-809DA1E62BCD}"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C4E69D-370F-497F-9C9A-5F62BE336CD2}"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391BE-1753-4699-A9CD-8E2105CAC88F}"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D342B2-728E-4BC9-B4E7-041C15969C20}" type="datetime1">
              <a:rPr lang="en-US" smtClean="0"/>
              <a:pPr/>
              <a:t>5/19/2022</a:t>
            </a:fld>
            <a:endParaRPr lang="en-US"/>
          </a:p>
        </p:txBody>
      </p:sp>
      <p:sp>
        <p:nvSpPr>
          <p:cNvPr id="6" name="Footer Placeholder 5"/>
          <p:cNvSpPr>
            <a:spLocks noGrp="1"/>
          </p:cNvSpPr>
          <p:nvPr>
            <p:ph type="ftr" sz="quarter" idx="11"/>
          </p:nvPr>
        </p:nvSpPr>
        <p:spPr/>
        <p:txBody>
          <a:bodyPr/>
          <a:lstStyle/>
          <a:p>
            <a:r>
              <a:rPr lang="en-US"/>
              <a:t>Cattle Recognition using Muzzle print images</a:t>
            </a:r>
          </a:p>
        </p:txBody>
      </p:sp>
      <p:sp>
        <p:nvSpPr>
          <p:cNvPr id="7" name="Slide Number Placeholder 6"/>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FC6E-CBBD-4124-B813-931914E74E4D}" type="datetime1">
              <a:rPr lang="en-US" smtClean="0"/>
              <a:pPr/>
              <a:t>5/19/2022</a:t>
            </a:fld>
            <a:endParaRPr lang="en-US"/>
          </a:p>
        </p:txBody>
      </p:sp>
      <p:sp>
        <p:nvSpPr>
          <p:cNvPr id="8" name="Footer Placeholder 7"/>
          <p:cNvSpPr>
            <a:spLocks noGrp="1"/>
          </p:cNvSpPr>
          <p:nvPr>
            <p:ph type="ftr" sz="quarter" idx="11"/>
          </p:nvPr>
        </p:nvSpPr>
        <p:spPr/>
        <p:txBody>
          <a:bodyPr/>
          <a:lstStyle/>
          <a:p>
            <a:r>
              <a:rPr lang="en-US"/>
              <a:t>Cattle Recognition using Muzzle print images</a:t>
            </a:r>
          </a:p>
        </p:txBody>
      </p:sp>
      <p:sp>
        <p:nvSpPr>
          <p:cNvPr id="9" name="Slide Number Placeholder 8"/>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09392-A32F-4916-8C54-FC90CF8DA103}" type="datetime1">
              <a:rPr lang="en-US" smtClean="0"/>
              <a:pPr/>
              <a:t>5/19/2022</a:t>
            </a:fld>
            <a:endParaRPr lang="en-US"/>
          </a:p>
        </p:txBody>
      </p:sp>
      <p:sp>
        <p:nvSpPr>
          <p:cNvPr id="4" name="Footer Placeholder 3"/>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B6E73-BF09-4104-890F-EE34315DD1E8}" type="datetime1">
              <a:rPr lang="en-US" smtClean="0"/>
              <a:pPr/>
              <a:t>5/19/2022</a:t>
            </a:fld>
            <a:endParaRPr lang="en-US"/>
          </a:p>
        </p:txBody>
      </p:sp>
      <p:sp>
        <p:nvSpPr>
          <p:cNvPr id="3" name="Footer Placeholder 2"/>
          <p:cNvSpPr>
            <a:spLocks noGrp="1"/>
          </p:cNvSpPr>
          <p:nvPr>
            <p:ph type="ftr" sz="quarter" idx="11"/>
          </p:nvPr>
        </p:nvSpPr>
        <p:spPr/>
        <p:txBody>
          <a:bodyPr/>
          <a:lstStyle/>
          <a:p>
            <a:r>
              <a:rPr lang="en-US"/>
              <a:t>Cattle Recognition using Muzzle print images</a:t>
            </a:r>
          </a:p>
        </p:txBody>
      </p:sp>
      <p:sp>
        <p:nvSpPr>
          <p:cNvPr id="4" name="Slide Number Placeholder 3"/>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F96DE-8EAA-44D9-81D4-1F7E0D9A65A6}" type="datetime1">
              <a:rPr lang="en-US" smtClean="0"/>
              <a:pPr/>
              <a:t>5/19/2022</a:t>
            </a:fld>
            <a:endParaRPr lang="en-US"/>
          </a:p>
        </p:txBody>
      </p:sp>
      <p:sp>
        <p:nvSpPr>
          <p:cNvPr id="6" name="Footer Placeholder 5"/>
          <p:cNvSpPr>
            <a:spLocks noGrp="1"/>
          </p:cNvSpPr>
          <p:nvPr>
            <p:ph type="ftr" sz="quarter" idx="11"/>
          </p:nvPr>
        </p:nvSpPr>
        <p:spPr/>
        <p:txBody>
          <a:bodyPr/>
          <a:lstStyle/>
          <a:p>
            <a:r>
              <a:rPr lang="en-US"/>
              <a:t>Cattle Recognition using Muzzle print images</a:t>
            </a:r>
          </a:p>
        </p:txBody>
      </p:sp>
      <p:sp>
        <p:nvSpPr>
          <p:cNvPr id="7" name="Slide Number Placeholder 6"/>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5F71EC-B738-46C8-8C0F-EFA43DC4929A}" type="datetime1">
              <a:rPr lang="en-US" smtClean="0"/>
              <a:pPr/>
              <a:t>5/19/2022</a:t>
            </a:fld>
            <a:endParaRPr lang="en-US"/>
          </a:p>
        </p:txBody>
      </p:sp>
      <p:sp>
        <p:nvSpPr>
          <p:cNvPr id="6" name="Footer Placeholder 5"/>
          <p:cNvSpPr>
            <a:spLocks noGrp="1"/>
          </p:cNvSpPr>
          <p:nvPr>
            <p:ph type="ftr" sz="quarter" idx="11"/>
          </p:nvPr>
        </p:nvSpPr>
        <p:spPr/>
        <p:txBody>
          <a:bodyPr/>
          <a:lstStyle/>
          <a:p>
            <a:r>
              <a:rPr lang="en-US"/>
              <a:t>Cattle Recognition using Muzzle print images</a:t>
            </a:r>
          </a:p>
        </p:txBody>
      </p:sp>
      <p:sp>
        <p:nvSpPr>
          <p:cNvPr id="7" name="Slide Number Placeholder 6"/>
          <p:cNvSpPr>
            <a:spLocks noGrp="1"/>
          </p:cNvSpPr>
          <p:nvPr>
            <p:ph type="sldNum" sz="quarter" idx="12"/>
          </p:nvPr>
        </p:nvSpPr>
        <p:spPr/>
        <p:txBody>
          <a:bodyPr/>
          <a:lstStyle/>
          <a:p>
            <a:fld id="{989C14F2-C8DE-4496-B278-83DB0EDA1F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272D8-E679-40AE-A424-24BF74DF6BC0}" type="datetime1">
              <a:rPr lang="en-US" smtClean="0"/>
              <a:pPr/>
              <a:t>5/19/2022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Cattle Recognition using Muzzle print images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C14F2-C8DE-4496-B278-83DB0EDA1F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28800"/>
            <a:ext cx="7826188" cy="584775"/>
          </a:xfrm>
          <a:prstGeom prst="rect">
            <a:avLst/>
          </a:prstGeom>
          <a:noFill/>
        </p:spPr>
        <p:txBody>
          <a:bodyPr wrap="square" rtlCol="0">
            <a:spAutoFit/>
          </a:bodyPr>
          <a:lstStyle/>
          <a:p>
            <a:r>
              <a:rPr lang="en-IN" sz="3200" b="1" dirty="0">
                <a:latin typeface="Times New Roman" pitchFamily="18" charset="0"/>
                <a:cs typeface="Times New Roman" pitchFamily="18" charset="0"/>
              </a:rPr>
              <a:t>                 </a:t>
            </a:r>
            <a:endParaRPr lang="en-GB" sz="2800" b="1" dirty="0">
              <a:latin typeface="Times New Roman" pitchFamily="18" charset="0"/>
              <a:cs typeface="Times New Roman" pitchFamily="18" charset="0"/>
            </a:endParaRPr>
          </a:p>
        </p:txBody>
      </p:sp>
      <p:sp>
        <p:nvSpPr>
          <p:cNvPr id="3" name="TextBox 2"/>
          <p:cNvSpPr txBox="1"/>
          <p:nvPr/>
        </p:nvSpPr>
        <p:spPr>
          <a:xfrm>
            <a:off x="533400" y="3810000"/>
            <a:ext cx="7858180" cy="369332"/>
          </a:xfrm>
          <a:prstGeom prst="rect">
            <a:avLst/>
          </a:prstGeom>
          <a:noFill/>
        </p:spPr>
        <p:txBody>
          <a:bodyPr wrap="square" rtlCol="0">
            <a:spAutoFit/>
          </a:bodyPr>
          <a:lstStyle/>
          <a:p>
            <a:r>
              <a:rPr lang="en-IN" b="1" dirty="0">
                <a:solidFill>
                  <a:schemeClr val="tx2"/>
                </a:solidFill>
                <a:latin typeface="Times New Roman" pitchFamily="18" charset="0"/>
                <a:cs typeface="Times New Roman" pitchFamily="18" charset="0"/>
              </a:rPr>
              <a:t>        PROJECT</a:t>
            </a:r>
            <a:r>
              <a:rPr lang="en-IN"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dirty="0">
                <a:solidFill>
                  <a:schemeClr val="tx2"/>
                </a:solidFill>
                <a:latin typeface="Times New Roman" pitchFamily="18" charset="0"/>
                <a:cs typeface="Times New Roman" pitchFamily="18" charset="0"/>
              </a:rPr>
              <a:t>GUIDE                                                          TEAM MEMBERS</a:t>
            </a:r>
            <a:endParaRPr lang="en-GB" b="1" dirty="0">
              <a:solidFill>
                <a:schemeClr val="tx2"/>
              </a:solidFill>
              <a:latin typeface="Times New Roman" pitchFamily="18" charset="0"/>
              <a:cs typeface="Times New Roman" pitchFamily="18" charset="0"/>
            </a:endParaRPr>
          </a:p>
        </p:txBody>
      </p:sp>
      <p:sp>
        <p:nvSpPr>
          <p:cNvPr id="4" name="TextBox 3"/>
          <p:cNvSpPr txBox="1"/>
          <p:nvPr/>
        </p:nvSpPr>
        <p:spPr>
          <a:xfrm>
            <a:off x="457200" y="4572000"/>
            <a:ext cx="2857520" cy="923330"/>
          </a:xfrm>
          <a:prstGeom prst="rect">
            <a:avLst/>
          </a:prstGeom>
          <a:noFill/>
        </p:spPr>
        <p:txBody>
          <a:bodyPr wrap="square" rtlCol="0">
            <a:spAutoFit/>
          </a:bodyPr>
          <a:lstStyle/>
          <a:p>
            <a:pPr algn="ctr"/>
            <a:r>
              <a:rPr lang="en-IN" dirty="0" err="1">
                <a:latin typeface="Times New Roman" pitchFamily="18" charset="0"/>
                <a:cs typeface="Times New Roman" pitchFamily="18" charset="0"/>
              </a:rPr>
              <a:t>Dr.J.Anitha</a:t>
            </a:r>
            <a:r>
              <a:rPr lang="en-IN" dirty="0">
                <a:latin typeface="Times New Roman" pitchFamily="18" charset="0"/>
                <a:cs typeface="Times New Roman" pitchFamily="18" charset="0"/>
              </a:rPr>
              <a:t>,</a:t>
            </a:r>
          </a:p>
          <a:p>
            <a:pPr algn="ctr"/>
            <a:r>
              <a:rPr lang="en-IN" dirty="0" err="1">
                <a:latin typeface="Times New Roman" pitchFamily="18" charset="0"/>
                <a:cs typeface="Times New Roman" pitchFamily="18" charset="0"/>
              </a:rPr>
              <a:t>Asso.Professor</a:t>
            </a:r>
            <a:r>
              <a:rPr lang="en-IN" dirty="0">
                <a:latin typeface="Times New Roman" pitchFamily="18" charset="0"/>
                <a:cs typeface="Times New Roman" pitchFamily="18" charset="0"/>
              </a:rPr>
              <a:t>, </a:t>
            </a:r>
            <a:r>
              <a:rPr lang="en-GB" dirty="0">
                <a:latin typeface="Times New Roman" pitchFamily="18" charset="0"/>
                <a:cs typeface="Times New Roman" pitchFamily="18" charset="0"/>
              </a:rPr>
              <a:t>IT</a:t>
            </a:r>
          </a:p>
          <a:p>
            <a:pPr algn="ctr"/>
            <a:r>
              <a:rPr lang="en-GB" dirty="0">
                <a:latin typeface="Times New Roman" pitchFamily="18" charset="0"/>
                <a:cs typeface="Times New Roman" pitchFamily="18" charset="0"/>
              </a:rPr>
              <a:t>Department of  IT</a:t>
            </a:r>
            <a:endParaRPr lang="en-IN" dirty="0">
              <a:latin typeface="Times New Roman" pitchFamily="18" charset="0"/>
              <a:cs typeface="Times New Roman" pitchFamily="18" charset="0"/>
            </a:endParaRPr>
          </a:p>
        </p:txBody>
      </p:sp>
      <p:sp>
        <p:nvSpPr>
          <p:cNvPr id="5" name="TextBox 4"/>
          <p:cNvSpPr txBox="1"/>
          <p:nvPr/>
        </p:nvSpPr>
        <p:spPr>
          <a:xfrm>
            <a:off x="4495800" y="4495800"/>
            <a:ext cx="5143536" cy="1200329"/>
          </a:xfrm>
          <a:prstGeom prst="rect">
            <a:avLst/>
          </a:prstGeom>
          <a:noFill/>
        </p:spPr>
        <p:txBody>
          <a:bodyPr wrap="square" rtlCol="0">
            <a:spAutoFit/>
          </a:bodyPr>
          <a:lstStyle/>
          <a:p>
            <a:pPr algn="ct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Sabitha</a:t>
            </a:r>
            <a:r>
              <a:rPr lang="en-IN" dirty="0">
                <a:latin typeface="Times New Roman" pitchFamily="18" charset="0"/>
                <a:cs typeface="Times New Roman" pitchFamily="18" charset="0"/>
              </a:rPr>
              <a:t> T (1805120)</a:t>
            </a:r>
          </a:p>
          <a:p>
            <a:pPr algn="ct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Samayanjali</a:t>
            </a:r>
            <a:r>
              <a:rPr lang="en-IN" dirty="0">
                <a:latin typeface="Times New Roman" pitchFamily="18" charset="0"/>
                <a:cs typeface="Times New Roman" pitchFamily="18" charset="0"/>
              </a:rPr>
              <a:t> M (1805121)</a:t>
            </a:r>
          </a:p>
          <a:p>
            <a:pPr algn="ct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Yogapriya</a:t>
            </a:r>
            <a:r>
              <a:rPr lang="en-IN" dirty="0">
                <a:latin typeface="Times New Roman" pitchFamily="18" charset="0"/>
                <a:cs typeface="Times New Roman" pitchFamily="18" charset="0"/>
              </a:rPr>
              <a:t> P (1805161)</a:t>
            </a:r>
          </a:p>
          <a:p>
            <a:pPr algn="ctr"/>
            <a:r>
              <a:rPr lang="en-IN" dirty="0">
                <a:latin typeface="Times New Roman" pitchFamily="18" charset="0"/>
                <a:cs typeface="Times New Roman" pitchFamily="18" charset="0"/>
              </a:rPr>
              <a:t>            IV </a:t>
            </a:r>
            <a:r>
              <a:rPr lang="en-IN" dirty="0" err="1">
                <a:latin typeface="Times New Roman" pitchFamily="18" charset="0"/>
                <a:cs typeface="Times New Roman" pitchFamily="18" charset="0"/>
              </a:rPr>
              <a:t>B.Tech</a:t>
            </a:r>
            <a:r>
              <a:rPr lang="en-IN" dirty="0">
                <a:latin typeface="Times New Roman" pitchFamily="18" charset="0"/>
                <a:cs typeface="Times New Roman" pitchFamily="18" charset="0"/>
              </a:rPr>
              <a:t> IT-B </a:t>
            </a:r>
            <a:endParaRPr lang="en-GB" dirty="0">
              <a:latin typeface="Times New Roman" pitchFamily="18" charset="0"/>
              <a:cs typeface="Times New Roman" pitchFamily="18" charset="0"/>
            </a:endParaRPr>
          </a:p>
        </p:txBody>
      </p:sp>
      <p:sp>
        <p:nvSpPr>
          <p:cNvPr id="8" name="Text Box 12"/>
          <p:cNvSpPr txBox="1"/>
          <p:nvPr/>
        </p:nvSpPr>
        <p:spPr>
          <a:xfrm>
            <a:off x="323215" y="296545"/>
            <a:ext cx="8437880" cy="1323439"/>
          </a:xfrm>
          <a:prstGeom prst="rect">
            <a:avLst/>
          </a:prstGeom>
          <a:noFill/>
        </p:spPr>
        <p:txBody>
          <a:bodyPr wrap="square" rtlCol="0">
            <a:spAutoFit/>
          </a:bodyPr>
          <a:lstStyle/>
          <a:p>
            <a:pPr marL="0" indent="0" algn="just">
              <a:buNone/>
            </a:pPr>
            <a:r>
              <a:rPr lang="en-US" dirty="0">
                <a:effectLst>
                  <a:outerShdw blurRad="38100" dist="38100" dir="2700000" algn="tl">
                    <a:srgbClr val="000000">
                      <a:alpha val="43137"/>
                    </a:srgbClr>
                  </a:outerShdw>
                </a:effectLst>
                <a:latin typeface="Times New Roman" pitchFamily="18" charset="0"/>
                <a:cs typeface="Times New Roman" pitchFamily="18" charset="0"/>
                <a:sym typeface="+mn-ea"/>
              </a:rPr>
              <a:t> </a:t>
            </a:r>
            <a:r>
              <a:rPr lang="en-US" sz="1200" dirty="0">
                <a:effectLst>
                  <a:outerShdw blurRad="38100" dist="38100" dir="2700000" algn="tl">
                    <a:srgbClr val="000000">
                      <a:alpha val="43137"/>
                    </a:srgbClr>
                  </a:outerShdw>
                </a:effectLst>
                <a:latin typeface="Times New Roman" pitchFamily="18" charset="0"/>
                <a:cs typeface="Times New Roman" pitchFamily="18" charset="0"/>
                <a:sym typeface="+mn-ea"/>
              </a:rPr>
              <a:t>                                   </a:t>
            </a:r>
            <a:r>
              <a:rPr lang="en-US" sz="2000" b="1" dirty="0">
                <a:latin typeface="Times New Roman" pitchFamily="18" charset="0"/>
                <a:cs typeface="Times New Roman" pitchFamily="18" charset="0"/>
                <a:sym typeface="+mn-ea"/>
              </a:rPr>
              <a:t>SRI RAMAKRISHNA ENGINEERING COLLEGE</a:t>
            </a:r>
            <a:endParaRPr lang="en-US" sz="2000" b="1" dirty="0">
              <a:solidFill>
                <a:schemeClr val="tx1"/>
              </a:solidFill>
              <a:latin typeface="Times New Roman" pitchFamily="18" charset="0"/>
              <a:cs typeface="Times New Roman" pitchFamily="18" charset="0"/>
            </a:endParaRPr>
          </a:p>
          <a:p>
            <a:pPr marL="0" indent="0" algn="just">
              <a:buNone/>
            </a:pPr>
            <a:r>
              <a:rPr lang="en-US" sz="1200" dirty="0">
                <a:latin typeface="Times New Roman" pitchFamily="18" charset="0"/>
                <a:cs typeface="Times New Roman" pitchFamily="18" charset="0"/>
                <a:sym typeface="+mn-ea"/>
              </a:rPr>
              <a:t>                                                                   [Educational Service : SNR Sons Charitable Trust]</a:t>
            </a:r>
          </a:p>
          <a:p>
            <a:pPr marL="0" indent="0" algn="just">
              <a:buNone/>
            </a:pPr>
            <a:r>
              <a:rPr lang="en-US" sz="1200" dirty="0">
                <a:latin typeface="Times New Roman" pitchFamily="18" charset="0"/>
                <a:cs typeface="Times New Roman" pitchFamily="18" charset="0"/>
                <a:sym typeface="+mn-ea"/>
              </a:rPr>
              <a:t>                                                          [Autonomous Institution, Accredited by NAAC with ‘A’ Grade]</a:t>
            </a:r>
            <a:endParaRPr lang="en-US" sz="1200" dirty="0">
              <a:latin typeface="Times New Roman" pitchFamily="18" charset="0"/>
              <a:cs typeface="Times New Roman" pitchFamily="18" charset="0"/>
            </a:endParaRPr>
          </a:p>
          <a:p>
            <a:pPr marL="0" indent="0" algn="just">
              <a:buNone/>
            </a:pPr>
            <a:r>
              <a:rPr lang="en-US" sz="1200" dirty="0">
                <a:latin typeface="Times New Roman" pitchFamily="18" charset="0"/>
                <a:cs typeface="Times New Roman" pitchFamily="18" charset="0"/>
                <a:sym typeface="+mn-ea"/>
              </a:rPr>
              <a:t>                                              [Approved by AICTE and Permanently Affiliated to Anna University, Chennai]</a:t>
            </a:r>
            <a:endParaRPr lang="en-US" sz="1200" dirty="0">
              <a:latin typeface="Times New Roman" pitchFamily="18" charset="0"/>
              <a:cs typeface="Times New Roman" pitchFamily="18" charset="0"/>
            </a:endParaRPr>
          </a:p>
          <a:p>
            <a:pPr marL="0" indent="0" algn="just">
              <a:buNone/>
            </a:pPr>
            <a:r>
              <a:rPr lang="en-US" sz="1200" dirty="0">
                <a:latin typeface="Times New Roman" pitchFamily="18" charset="0"/>
                <a:cs typeface="Times New Roman" pitchFamily="18" charset="0"/>
                <a:sym typeface="+mn-ea"/>
              </a:rPr>
              <a:t>                                                 [ISO 9001:2015 Certified and all eligible </a:t>
            </a:r>
            <a:r>
              <a:rPr lang="en-US" sz="1200" dirty="0" err="1">
                <a:latin typeface="Times New Roman" pitchFamily="18" charset="0"/>
                <a:cs typeface="Times New Roman" pitchFamily="18" charset="0"/>
                <a:sym typeface="+mn-ea"/>
              </a:rPr>
              <a:t>programmes</a:t>
            </a:r>
            <a:r>
              <a:rPr lang="en-US" sz="1200" dirty="0">
                <a:latin typeface="Times New Roman" pitchFamily="18" charset="0"/>
                <a:cs typeface="Times New Roman" pitchFamily="18" charset="0"/>
                <a:sym typeface="+mn-ea"/>
              </a:rPr>
              <a:t> Accredited by NBA]</a:t>
            </a:r>
            <a:endParaRPr lang="en-US" sz="1200" dirty="0">
              <a:latin typeface="Times New Roman" pitchFamily="18" charset="0"/>
              <a:cs typeface="Times New Roman" pitchFamily="18" charset="0"/>
            </a:endParaRPr>
          </a:p>
          <a:p>
            <a:pPr marL="0" indent="0" algn="just">
              <a:buNone/>
            </a:pPr>
            <a:r>
              <a:rPr lang="en-US" sz="1200" dirty="0">
                <a:effectLst>
                  <a:outerShdw blurRad="38100" dist="19050" dir="2700000" algn="tl" rotWithShape="0">
                    <a:schemeClr val="dk1">
                      <a:alpha val="40000"/>
                    </a:schemeClr>
                  </a:outerShdw>
                </a:effectLst>
                <a:latin typeface="Times New Roman" pitchFamily="18" charset="0"/>
                <a:cs typeface="Times New Roman" pitchFamily="18" charset="0"/>
                <a:sym typeface="+mn-ea"/>
              </a:rPr>
              <a:t>                                           </a:t>
            </a:r>
            <a:r>
              <a:rPr lang="en-US" sz="1200" dirty="0">
                <a:latin typeface="Times New Roman" pitchFamily="18" charset="0"/>
                <a:cs typeface="Times New Roman" pitchFamily="18" charset="0"/>
                <a:sym typeface="+mn-ea"/>
              </a:rPr>
              <a:t>VATTAMALAIPALAYAM, N.G.G.O. COLONY POST, COIMBATORE – 641 022.</a:t>
            </a:r>
            <a:endParaRPr lang="en-US" sz="1200" dirty="0">
              <a:latin typeface="Times New Roman" pitchFamily="18" charset="0"/>
              <a:cs typeface="Times New Roman" pitchFamily="18" charset="0"/>
            </a:endParaRPr>
          </a:p>
        </p:txBody>
      </p:sp>
      <p:pic>
        <p:nvPicPr>
          <p:cNvPr id="9" name="Picture 1"/>
          <p:cNvPicPr>
            <a:picLocks noChangeAspect="1"/>
          </p:cNvPicPr>
          <p:nvPr/>
        </p:nvPicPr>
        <p:blipFill>
          <a:blip r:embed="rId2" cstate="print"/>
          <a:srcRect/>
          <a:stretch>
            <a:fillRect/>
          </a:stretch>
        </p:blipFill>
        <p:spPr>
          <a:xfrm>
            <a:off x="838200" y="533400"/>
            <a:ext cx="744220" cy="840105"/>
          </a:xfrm>
          <a:prstGeom prst="rect">
            <a:avLst/>
          </a:prstGeom>
          <a:noFill/>
          <a:ln w="9525">
            <a:noFill/>
          </a:ln>
        </p:spPr>
      </p:pic>
      <p:pic>
        <p:nvPicPr>
          <p:cNvPr id="10" name="Picture 1"/>
          <p:cNvPicPr/>
          <p:nvPr/>
        </p:nvPicPr>
        <p:blipFill>
          <a:blip r:embed="rId3" cstate="print"/>
          <a:srcRect/>
          <a:stretch>
            <a:fillRect/>
          </a:stretch>
        </p:blipFill>
        <p:spPr>
          <a:xfrm>
            <a:off x="7391400" y="609600"/>
            <a:ext cx="808990" cy="762000"/>
          </a:xfrm>
          <a:prstGeom prst="rect">
            <a:avLst/>
          </a:prstGeom>
          <a:ln>
            <a:noFill/>
          </a:ln>
        </p:spPr>
      </p:pic>
      <p:sp>
        <p:nvSpPr>
          <p:cNvPr id="12" name="TextBox 11"/>
          <p:cNvSpPr txBox="1"/>
          <p:nvPr/>
        </p:nvSpPr>
        <p:spPr>
          <a:xfrm>
            <a:off x="304800" y="2438400"/>
            <a:ext cx="8624918" cy="830997"/>
          </a:xfrm>
          <a:prstGeom prst="rect">
            <a:avLst/>
          </a:prstGeom>
          <a:noFill/>
        </p:spPr>
        <p:txBody>
          <a:bodyPr wrap="square" rtlCol="0">
            <a:spAutoFit/>
          </a:bodyPr>
          <a:lstStyle/>
          <a:p>
            <a:pPr algn="ctr"/>
            <a:r>
              <a:rPr lang="en-GB" sz="2400" b="1" dirty="0">
                <a:solidFill>
                  <a:schemeClr val="tx2"/>
                </a:solidFill>
                <a:latin typeface="Times New Roman" pitchFamily="18" charset="0"/>
                <a:cs typeface="Times New Roman" pitchFamily="18" charset="0"/>
              </a:rPr>
              <a:t>CATTLE BREED IDENTIFICATION USING DEEP LEARNING</a:t>
            </a:r>
          </a:p>
        </p:txBody>
      </p:sp>
      <p:sp>
        <p:nvSpPr>
          <p:cNvPr id="13" name="Date Placeholder 12"/>
          <p:cNvSpPr>
            <a:spLocks noGrp="1"/>
          </p:cNvSpPr>
          <p:nvPr>
            <p:ph type="dt" sz="half" idx="10"/>
          </p:nvPr>
        </p:nvSpPr>
        <p:spPr/>
        <p:txBody>
          <a:bodyPr/>
          <a:lstStyle/>
          <a:p>
            <a:fld id="{32414AB1-6FD0-4636-A853-83D8BEB64CA0}" type="datetime1">
              <a:rPr lang="en-US" smtClean="0"/>
              <a:pPr/>
              <a:t>5/19/2022</a:t>
            </a:fld>
            <a:endParaRPr lang="en-US"/>
          </a:p>
        </p:txBody>
      </p:sp>
      <p:sp>
        <p:nvSpPr>
          <p:cNvPr id="15" name="Footer Placeholder 14"/>
          <p:cNvSpPr>
            <a:spLocks noGrp="1"/>
          </p:cNvSpPr>
          <p:nvPr>
            <p:ph type="ftr" sz="quarter" idx="11"/>
          </p:nvPr>
        </p:nvSpPr>
        <p:spPr/>
        <p:txBody>
          <a:bodyPr/>
          <a:lstStyle/>
          <a:p>
            <a:r>
              <a:rPr lang="en-US" dirty="0"/>
              <a:t>Cattle Recognition using Muzzle print images</a:t>
            </a:r>
          </a:p>
        </p:txBody>
      </p:sp>
      <p:sp>
        <p:nvSpPr>
          <p:cNvPr id="14" name="Slide Number Placeholder 13"/>
          <p:cNvSpPr>
            <a:spLocks noGrp="1"/>
          </p:cNvSpPr>
          <p:nvPr>
            <p:ph type="sldNum" sz="quarter" idx="12"/>
          </p:nvPr>
        </p:nvSpPr>
        <p:spPr/>
        <p:txBody>
          <a:bodyPr/>
          <a:lstStyle/>
          <a:p>
            <a:fld id="{989C14F2-C8DE-4496-B278-83DB0EDA1F4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BLOCK DIAGRAM</a:t>
            </a:r>
          </a:p>
        </p:txBody>
      </p:sp>
      <p:sp>
        <p:nvSpPr>
          <p:cNvPr id="3" name="Date Placeholder 2"/>
          <p:cNvSpPr>
            <a:spLocks noGrp="1"/>
          </p:cNvSpPr>
          <p:nvPr>
            <p:ph type="dt" sz="half" idx="10"/>
          </p:nvPr>
        </p:nvSpPr>
        <p:spPr/>
        <p:txBody>
          <a:bodyPr/>
          <a:lstStyle/>
          <a:p>
            <a:fld id="{98709392-A32F-4916-8C54-FC90CF8DA103}" type="datetime1">
              <a:rPr lang="en-US" smtClean="0"/>
              <a:pPr/>
              <a:t>5/19/2022</a:t>
            </a:fld>
            <a:endParaRPr lang="en-US"/>
          </a:p>
        </p:txBody>
      </p:sp>
      <p:sp>
        <p:nvSpPr>
          <p:cNvPr id="4" name="Footer Placeholder 3"/>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10</a:t>
            </a:fld>
            <a:endParaRPr lang="en-US"/>
          </a:p>
        </p:txBody>
      </p:sp>
      <p:sp>
        <p:nvSpPr>
          <p:cNvPr id="1026" name="AutoShape 2" descr="https://lh3.googleusercontent.com/VQOeL64Xoe1eeBUs1xGsIw6FXUeFRRF4Le_sqlc_603PMPfgkRmqYC1AYSu5acsgzXCEyQyMotZjZwdwEca8RJEcmY_5i2DJTAoT35MGtgS_phmZwzQzfDxOOMjp9YxwFP1v0T7-xcYKlDc3hA"/>
          <p:cNvSpPr>
            <a:spLocks noChangeAspect="1" noChangeArrowheads="1"/>
          </p:cNvSpPr>
          <p:nvPr/>
        </p:nvSpPr>
        <p:spPr bwMode="auto">
          <a:xfrm>
            <a:off x="155575" y="-922338"/>
            <a:ext cx="5495925" cy="24098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D011FFB-CEF1-BE82-4E38-F5D48112BE15}"/>
              </a:ext>
            </a:extLst>
          </p:cNvPr>
          <p:cNvPicPr>
            <a:picLocks noChangeAspect="1"/>
          </p:cNvPicPr>
          <p:nvPr/>
        </p:nvPicPr>
        <p:blipFill rotWithShape="1">
          <a:blip r:embed="rId2">
            <a:extLst>
              <a:ext uri="{28A0092B-C50C-407E-A947-70E740481C1C}">
                <a14:useLocalDpi xmlns:a14="http://schemas.microsoft.com/office/drawing/2010/main" val="0"/>
              </a:ext>
            </a:extLst>
          </a:blip>
          <a:srcRect l="55556" t="39473" r="23148" b="9312"/>
          <a:stretch/>
        </p:blipFill>
        <p:spPr>
          <a:xfrm>
            <a:off x="2514600" y="1600200"/>
            <a:ext cx="3657600"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MODULES</a:t>
            </a:r>
          </a:p>
        </p:txBody>
      </p:sp>
      <p:sp>
        <p:nvSpPr>
          <p:cNvPr id="4" name="Date Placeholder 3"/>
          <p:cNvSpPr>
            <a:spLocks noGrp="1"/>
          </p:cNvSpPr>
          <p:nvPr>
            <p:ph type="dt" sz="half" idx="10"/>
          </p:nvPr>
        </p:nvSpPr>
        <p:spPr/>
        <p:txBody>
          <a:bodyPr/>
          <a:lstStyle/>
          <a:p>
            <a:fld id="{8DD8E481-2D92-462D-ACE0-F5336C6A719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dirty="0"/>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11</a:t>
            </a:fld>
            <a:endParaRPr lang="en-US"/>
          </a:p>
        </p:txBody>
      </p:sp>
      <p:pic>
        <p:nvPicPr>
          <p:cNvPr id="10" name="Content Placeholder 9" descr="Blank diagram - Page 1.png"/>
          <p:cNvPicPr>
            <a:picLocks noGrp="1" noChangeAspect="1"/>
          </p:cNvPicPr>
          <p:nvPr>
            <p:ph idx="1"/>
          </p:nvPr>
        </p:nvPicPr>
        <p:blipFill>
          <a:blip r:embed="rId3"/>
          <a:stretch>
            <a:fillRect/>
          </a:stretch>
        </p:blipFill>
        <p:spPr>
          <a:xfrm>
            <a:off x="381000" y="2286000"/>
            <a:ext cx="8534400" cy="177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MODULES</a:t>
            </a:r>
          </a:p>
        </p:txBody>
      </p:sp>
      <p:sp>
        <p:nvSpPr>
          <p:cNvPr id="4" name="Date Placeholder 3"/>
          <p:cNvSpPr>
            <a:spLocks noGrp="1"/>
          </p:cNvSpPr>
          <p:nvPr>
            <p:ph type="dt" sz="half" idx="10"/>
          </p:nvPr>
        </p:nvSpPr>
        <p:spPr/>
        <p:txBody>
          <a:bodyPr/>
          <a:lstStyle/>
          <a:p>
            <a:fld id="{8DD8E481-2D92-462D-ACE0-F5336C6A719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dirty="0"/>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12</a:t>
            </a:fld>
            <a:endParaRPr lang="en-US"/>
          </a:p>
        </p:txBody>
      </p:sp>
      <p:sp>
        <p:nvSpPr>
          <p:cNvPr id="8" name="Content Placeholder 7"/>
          <p:cNvSpPr>
            <a:spLocks noGrp="1"/>
          </p:cNvSpPr>
          <p:nvPr>
            <p:ph idx="1"/>
          </p:nvPr>
        </p:nvSpPr>
        <p:spPr/>
        <p:txBody>
          <a:bodyPr>
            <a:normAutofit/>
          </a:bodyPr>
          <a:lstStyle/>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Collection of data</a:t>
            </a:r>
          </a:p>
          <a:p>
            <a:pPr>
              <a:buNone/>
            </a:pPr>
            <a:endParaRPr lang="en-US" sz="2000" b="1" dirty="0">
              <a:latin typeface="Times New Roman" pitchFamily="18" charset="0"/>
              <a:cs typeface="Times New Roman" pitchFamily="18" charset="0"/>
            </a:endParaRPr>
          </a:p>
          <a:p>
            <a:pPr marL="88265" marR="69215" algn="just">
              <a:spcBef>
                <a:spcPts val="880"/>
              </a:spcBef>
              <a:spcAft>
                <a:spcPts val="0"/>
              </a:spcAft>
            </a:pPr>
            <a:r>
              <a:rPr lang="en-US" sz="1800" dirty="0">
                <a:effectLst/>
                <a:latin typeface="Times New Roman" panose="02020603050405020304" pitchFamily="18" charset="0"/>
                <a:ea typeface="Times New Roman" panose="02020603050405020304" pitchFamily="18" charset="0"/>
              </a:rPr>
              <a:t>The Dataset is collected from several images around 150 different images of cattle’s was captured and it consists of 13 categories of cattle breeds from different regions in India.</a:t>
            </a:r>
            <a:endParaRPr lang="en-IN" sz="1800" dirty="0">
              <a:effectLst/>
              <a:latin typeface="Times New Roman" panose="02020603050405020304" pitchFamily="18" charset="0"/>
              <a:ea typeface="Times New Roman" panose="02020603050405020304" pitchFamily="18" charset="0"/>
            </a:endParaRPr>
          </a:p>
          <a:p>
            <a:pPr>
              <a:buNone/>
            </a:pPr>
            <a:endParaRPr lang="en-US" sz="18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Importing the datasets and preprocessing</a:t>
            </a: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dataset was loaded into the GUI. The undesirable parts of the image are deleted during pre-processing. The </a:t>
            </a:r>
            <a:r>
              <a:rPr lang="en-US" sz="1800" dirty="0" err="1">
                <a:latin typeface="Times New Roman" pitchFamily="18" charset="0"/>
                <a:cs typeface="Times New Roman" pitchFamily="18" charset="0"/>
              </a:rPr>
              <a:t>cattles</a:t>
            </a:r>
            <a:r>
              <a:rPr lang="en-US" sz="1800" dirty="0">
                <a:latin typeface="Times New Roman" pitchFamily="18" charset="0"/>
                <a:cs typeface="Times New Roman" pitchFamily="18" charset="0"/>
              </a:rPr>
              <a:t> are identified using the CNN approach.</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MODULES</a:t>
            </a:r>
          </a:p>
        </p:txBody>
      </p:sp>
      <p:sp>
        <p:nvSpPr>
          <p:cNvPr id="4" name="Date Placeholder 3"/>
          <p:cNvSpPr>
            <a:spLocks noGrp="1"/>
          </p:cNvSpPr>
          <p:nvPr>
            <p:ph type="dt" sz="half" idx="10"/>
          </p:nvPr>
        </p:nvSpPr>
        <p:spPr/>
        <p:txBody>
          <a:bodyPr/>
          <a:lstStyle/>
          <a:p>
            <a:fld id="{8DD8E481-2D92-462D-ACE0-F5336C6A719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dirty="0"/>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13</a:t>
            </a:fld>
            <a:endParaRPr lang="en-US"/>
          </a:p>
        </p:txBody>
      </p:sp>
      <p:sp>
        <p:nvSpPr>
          <p:cNvPr id="8" name="Content Placeholder 7"/>
          <p:cNvSpPr>
            <a:spLocks noGrp="1"/>
          </p:cNvSpPr>
          <p:nvPr>
            <p:ph idx="1"/>
          </p:nvPr>
        </p:nvSpPr>
        <p:spPr/>
        <p:txBody>
          <a:bodyPr>
            <a:normAutofit lnSpcReduction="10000"/>
          </a:bodyPr>
          <a:lstStyle/>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Training</a:t>
            </a:r>
          </a:p>
          <a:p>
            <a:pPr>
              <a:buNone/>
            </a:pPr>
            <a:endParaRPr lang="en-US" sz="2000" b="1" dirty="0">
              <a:latin typeface="Times New Roman" pitchFamily="18" charset="0"/>
              <a:cs typeface="Times New Roman" pitchFamily="18" charset="0"/>
            </a:endParaRPr>
          </a:p>
          <a:p>
            <a:r>
              <a:rPr lang="en-US" sz="1800" dirty="0">
                <a:latin typeface="Times New Roman" pitchFamily="18" charset="0"/>
                <a:cs typeface="Times New Roman" pitchFamily="18" charset="0"/>
              </a:rPr>
              <a:t>After pre-processing, the dataset is trained using convolutional architecture is </a:t>
            </a:r>
            <a:r>
              <a:rPr lang="en-US" sz="1800" dirty="0" err="1">
                <a:latin typeface="Times New Roman" pitchFamily="18" charset="0"/>
                <a:cs typeface="Times New Roman" pitchFamily="18" charset="0"/>
              </a:rPr>
              <a:t>utilised</a:t>
            </a:r>
            <a:r>
              <a:rPr lang="en-US" sz="1800" dirty="0">
                <a:latin typeface="Times New Roman" pitchFamily="18" charset="0"/>
                <a:cs typeface="Times New Roman" pitchFamily="18" charset="0"/>
              </a:rPr>
              <a:t> to determine a specific area or region directly. This approach is mostly used to segment image pixel values. After the cattle image has been transformed to grey scale, the image is classified into its specific number of classes.</a:t>
            </a:r>
          </a:p>
          <a:p>
            <a:pPr>
              <a:buNone/>
            </a:pPr>
            <a:endParaRPr lang="en-US" sz="1800" b="1"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Classification</a:t>
            </a:r>
          </a:p>
          <a:p>
            <a:pPr>
              <a:buNone/>
            </a:pPr>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CNN is the most commonly </a:t>
            </a:r>
            <a:r>
              <a:rPr lang="en-US" sz="1800" dirty="0" err="1">
                <a:latin typeface="Times New Roman" pitchFamily="18" charset="0"/>
                <a:cs typeface="Times New Roman" pitchFamily="18" charset="0"/>
              </a:rPr>
              <a:t>utilised</a:t>
            </a:r>
            <a:r>
              <a:rPr lang="en-US" sz="1800" dirty="0">
                <a:latin typeface="Times New Roman" pitchFamily="18" charset="0"/>
                <a:cs typeface="Times New Roman" pitchFamily="18" charset="0"/>
              </a:rPr>
              <a:t> domain that provides the best level of accuracy and classify the image using the CNN algorithm after extracting the features because CNN uses minimum knowledge of the training data. To trained the CNN model. Each method is carried out for individual cow, and the breed is identified and detected as a result.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5"/>
                </a:solidFill>
                <a:latin typeface="Times New Roman" pitchFamily="18" charset="0"/>
                <a:cs typeface="Times New Roman" pitchFamily="18" charset="0"/>
              </a:rPr>
              <a:t>DATASETS</a:t>
            </a:r>
          </a:p>
        </p:txBody>
      </p:sp>
      <p:sp>
        <p:nvSpPr>
          <p:cNvPr id="3" name="Content Placeholder 2"/>
          <p:cNvSpPr>
            <a:spLocks noGrp="1"/>
          </p:cNvSpPr>
          <p:nvPr>
            <p:ph idx="1"/>
          </p:nvPr>
        </p:nvSpPr>
        <p:spPr>
          <a:xfrm>
            <a:off x="457200" y="1600200"/>
            <a:ext cx="8534400" cy="3810000"/>
          </a:xfrm>
        </p:spPr>
        <p:txBody>
          <a:bodyPr>
            <a:normAutofit/>
          </a:bodyPr>
          <a:lstStyle/>
          <a:p>
            <a:r>
              <a:rPr lang="en-US" sz="1800" dirty="0">
                <a:latin typeface="Times New Roman" pitchFamily="18" charset="0"/>
                <a:cs typeface="Times New Roman" pitchFamily="18" charset="0"/>
              </a:rPr>
              <a:t>Image datasets of different breeds of cattle have been collected and the sample of the datasets is given below</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14</a:t>
            </a:fld>
            <a:endParaRPr lang="en-US" dirty="0"/>
          </a:p>
        </p:txBody>
      </p:sp>
      <p:sp>
        <p:nvSpPr>
          <p:cNvPr id="21" name="TextBox 20"/>
          <p:cNvSpPr txBox="1"/>
          <p:nvPr/>
        </p:nvSpPr>
        <p:spPr>
          <a:xfrm>
            <a:off x="2895600" y="5486400"/>
            <a:ext cx="3886200" cy="646331"/>
          </a:xfrm>
          <a:prstGeom prst="rect">
            <a:avLst/>
          </a:prstGeom>
          <a:noFill/>
        </p:spPr>
        <p:txBody>
          <a:bodyPr wrap="square" rtlCol="0">
            <a:spAutoFit/>
          </a:bodyPr>
          <a:lstStyle/>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            Figure 1 – Datasets</a:t>
            </a:r>
          </a:p>
        </p:txBody>
      </p:sp>
      <p:pic>
        <p:nvPicPr>
          <p:cNvPr id="10" name="Picture 9">
            <a:extLst>
              <a:ext uri="{FF2B5EF4-FFF2-40B4-BE49-F238E27FC236}">
                <a16:creationId xmlns:a16="http://schemas.microsoft.com/office/drawing/2014/main" id="{77091CA6-E883-A81E-E16D-DFBDB936A66D}"/>
              </a:ext>
            </a:extLst>
          </p:cNvPr>
          <p:cNvPicPr>
            <a:picLocks noChangeAspect="1"/>
          </p:cNvPicPr>
          <p:nvPr/>
        </p:nvPicPr>
        <p:blipFill>
          <a:blip r:embed="rId2"/>
          <a:stretch>
            <a:fillRect/>
          </a:stretch>
        </p:blipFill>
        <p:spPr>
          <a:xfrm>
            <a:off x="919055" y="2513743"/>
            <a:ext cx="1085850" cy="1352550"/>
          </a:xfrm>
          <a:prstGeom prst="rect">
            <a:avLst/>
          </a:prstGeom>
        </p:spPr>
      </p:pic>
      <p:pic>
        <p:nvPicPr>
          <p:cNvPr id="12" name="Picture 11">
            <a:extLst>
              <a:ext uri="{FF2B5EF4-FFF2-40B4-BE49-F238E27FC236}">
                <a16:creationId xmlns:a16="http://schemas.microsoft.com/office/drawing/2014/main" id="{A67B81F2-61E1-A7D7-37CE-0131DE21BC5B}"/>
              </a:ext>
            </a:extLst>
          </p:cNvPr>
          <p:cNvPicPr>
            <a:picLocks noChangeAspect="1"/>
          </p:cNvPicPr>
          <p:nvPr/>
        </p:nvPicPr>
        <p:blipFill>
          <a:blip r:embed="rId3"/>
          <a:stretch>
            <a:fillRect/>
          </a:stretch>
        </p:blipFill>
        <p:spPr>
          <a:xfrm>
            <a:off x="2449583" y="2519004"/>
            <a:ext cx="1349233" cy="1352550"/>
          </a:xfrm>
          <a:prstGeom prst="rect">
            <a:avLst/>
          </a:prstGeom>
        </p:spPr>
      </p:pic>
      <p:pic>
        <p:nvPicPr>
          <p:cNvPr id="14" name="Picture 13">
            <a:extLst>
              <a:ext uri="{FF2B5EF4-FFF2-40B4-BE49-F238E27FC236}">
                <a16:creationId xmlns:a16="http://schemas.microsoft.com/office/drawing/2014/main" id="{C5F8C0BF-D6D2-3A71-7C53-01AFB83AD8F0}"/>
              </a:ext>
            </a:extLst>
          </p:cNvPr>
          <p:cNvPicPr>
            <a:picLocks noChangeAspect="1"/>
          </p:cNvPicPr>
          <p:nvPr/>
        </p:nvPicPr>
        <p:blipFill>
          <a:blip r:embed="rId4"/>
          <a:stretch>
            <a:fillRect/>
          </a:stretch>
        </p:blipFill>
        <p:spPr>
          <a:xfrm>
            <a:off x="4095273" y="2513743"/>
            <a:ext cx="1624976" cy="1352550"/>
          </a:xfrm>
          <a:prstGeom prst="rect">
            <a:avLst/>
          </a:prstGeom>
        </p:spPr>
      </p:pic>
      <p:pic>
        <p:nvPicPr>
          <p:cNvPr id="16" name="Picture 15">
            <a:extLst>
              <a:ext uri="{FF2B5EF4-FFF2-40B4-BE49-F238E27FC236}">
                <a16:creationId xmlns:a16="http://schemas.microsoft.com/office/drawing/2014/main" id="{D6EBBE71-9CE4-0FA0-AA68-26F4A95B47FC}"/>
              </a:ext>
            </a:extLst>
          </p:cNvPr>
          <p:cNvPicPr>
            <a:picLocks noChangeAspect="1"/>
          </p:cNvPicPr>
          <p:nvPr/>
        </p:nvPicPr>
        <p:blipFill>
          <a:blip r:embed="rId5"/>
          <a:stretch>
            <a:fillRect/>
          </a:stretch>
        </p:blipFill>
        <p:spPr>
          <a:xfrm>
            <a:off x="5918827" y="2514599"/>
            <a:ext cx="1472574" cy="1352551"/>
          </a:xfrm>
          <a:prstGeom prst="rect">
            <a:avLst/>
          </a:prstGeom>
        </p:spPr>
      </p:pic>
      <p:pic>
        <p:nvPicPr>
          <p:cNvPr id="18" name="Picture 17">
            <a:extLst>
              <a:ext uri="{FF2B5EF4-FFF2-40B4-BE49-F238E27FC236}">
                <a16:creationId xmlns:a16="http://schemas.microsoft.com/office/drawing/2014/main" id="{1B6C4145-86F3-1D41-DFBC-AD18DBBBA4ED}"/>
              </a:ext>
            </a:extLst>
          </p:cNvPr>
          <p:cNvPicPr>
            <a:picLocks noChangeAspect="1"/>
          </p:cNvPicPr>
          <p:nvPr/>
        </p:nvPicPr>
        <p:blipFill>
          <a:blip r:embed="rId6"/>
          <a:stretch>
            <a:fillRect/>
          </a:stretch>
        </p:blipFill>
        <p:spPr>
          <a:xfrm>
            <a:off x="7485795" y="2383744"/>
            <a:ext cx="1349234" cy="1498084"/>
          </a:xfrm>
          <a:prstGeom prst="rect">
            <a:avLst/>
          </a:prstGeom>
        </p:spPr>
      </p:pic>
      <p:pic>
        <p:nvPicPr>
          <p:cNvPr id="20" name="Picture 19">
            <a:extLst>
              <a:ext uri="{FF2B5EF4-FFF2-40B4-BE49-F238E27FC236}">
                <a16:creationId xmlns:a16="http://schemas.microsoft.com/office/drawing/2014/main" id="{B225989C-FCD5-E413-CFDE-FAC7B282A781}"/>
              </a:ext>
            </a:extLst>
          </p:cNvPr>
          <p:cNvPicPr>
            <a:picLocks noChangeAspect="1"/>
          </p:cNvPicPr>
          <p:nvPr/>
        </p:nvPicPr>
        <p:blipFill>
          <a:blip r:embed="rId7"/>
          <a:stretch>
            <a:fillRect/>
          </a:stretch>
        </p:blipFill>
        <p:spPr>
          <a:xfrm>
            <a:off x="919055" y="3997929"/>
            <a:ext cx="1085850" cy="1563814"/>
          </a:xfrm>
          <a:prstGeom prst="rect">
            <a:avLst/>
          </a:prstGeom>
        </p:spPr>
      </p:pic>
      <p:pic>
        <p:nvPicPr>
          <p:cNvPr id="23" name="Picture 22">
            <a:extLst>
              <a:ext uri="{FF2B5EF4-FFF2-40B4-BE49-F238E27FC236}">
                <a16:creationId xmlns:a16="http://schemas.microsoft.com/office/drawing/2014/main" id="{8C7D22AF-7AAA-713C-2992-20E48A7EAAAC}"/>
              </a:ext>
            </a:extLst>
          </p:cNvPr>
          <p:cNvPicPr>
            <a:picLocks noChangeAspect="1"/>
          </p:cNvPicPr>
          <p:nvPr/>
        </p:nvPicPr>
        <p:blipFill>
          <a:blip r:embed="rId8"/>
          <a:stretch>
            <a:fillRect/>
          </a:stretch>
        </p:blipFill>
        <p:spPr>
          <a:xfrm>
            <a:off x="2273831" y="4043645"/>
            <a:ext cx="1612369" cy="1518098"/>
          </a:xfrm>
          <a:prstGeom prst="rect">
            <a:avLst/>
          </a:prstGeom>
        </p:spPr>
      </p:pic>
      <p:pic>
        <p:nvPicPr>
          <p:cNvPr id="25" name="Picture 24">
            <a:extLst>
              <a:ext uri="{FF2B5EF4-FFF2-40B4-BE49-F238E27FC236}">
                <a16:creationId xmlns:a16="http://schemas.microsoft.com/office/drawing/2014/main" id="{50093C92-A0A1-C5CB-53CC-F93976FF524B}"/>
              </a:ext>
            </a:extLst>
          </p:cNvPr>
          <p:cNvPicPr>
            <a:picLocks noChangeAspect="1"/>
          </p:cNvPicPr>
          <p:nvPr/>
        </p:nvPicPr>
        <p:blipFill>
          <a:blip r:embed="rId9"/>
          <a:stretch>
            <a:fillRect/>
          </a:stretch>
        </p:blipFill>
        <p:spPr>
          <a:xfrm>
            <a:off x="4038600" y="4160174"/>
            <a:ext cx="1681649" cy="1352551"/>
          </a:xfrm>
          <a:prstGeom prst="rect">
            <a:avLst/>
          </a:prstGeom>
        </p:spPr>
      </p:pic>
      <p:pic>
        <p:nvPicPr>
          <p:cNvPr id="27" name="Picture 26">
            <a:extLst>
              <a:ext uri="{FF2B5EF4-FFF2-40B4-BE49-F238E27FC236}">
                <a16:creationId xmlns:a16="http://schemas.microsoft.com/office/drawing/2014/main" id="{B27B5B0C-453B-CA01-D662-293C9E5A709D}"/>
              </a:ext>
            </a:extLst>
          </p:cNvPr>
          <p:cNvPicPr>
            <a:picLocks noChangeAspect="1"/>
          </p:cNvPicPr>
          <p:nvPr/>
        </p:nvPicPr>
        <p:blipFill>
          <a:blip r:embed="rId10"/>
          <a:stretch>
            <a:fillRect/>
          </a:stretch>
        </p:blipFill>
        <p:spPr>
          <a:xfrm>
            <a:off x="5779031" y="3958582"/>
            <a:ext cx="1612370" cy="1642507"/>
          </a:xfrm>
          <a:prstGeom prst="rect">
            <a:avLst/>
          </a:prstGeom>
        </p:spPr>
      </p:pic>
      <p:pic>
        <p:nvPicPr>
          <p:cNvPr id="29" name="Picture 28">
            <a:extLst>
              <a:ext uri="{FF2B5EF4-FFF2-40B4-BE49-F238E27FC236}">
                <a16:creationId xmlns:a16="http://schemas.microsoft.com/office/drawing/2014/main" id="{2E4D9F4D-9D77-3C21-089D-3B7AF16D1806}"/>
              </a:ext>
            </a:extLst>
          </p:cNvPr>
          <p:cNvPicPr>
            <a:picLocks noChangeAspect="1"/>
          </p:cNvPicPr>
          <p:nvPr/>
        </p:nvPicPr>
        <p:blipFill>
          <a:blip r:embed="rId11"/>
          <a:stretch>
            <a:fillRect/>
          </a:stretch>
        </p:blipFill>
        <p:spPr>
          <a:xfrm>
            <a:off x="7547972" y="4161568"/>
            <a:ext cx="1443628" cy="1400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METHODOLOGY</a:t>
            </a:r>
          </a:p>
        </p:txBody>
      </p:sp>
      <p:sp>
        <p:nvSpPr>
          <p:cNvPr id="3" name="Content Placeholder 2"/>
          <p:cNvSpPr>
            <a:spLocks noGrp="1"/>
          </p:cNvSpPr>
          <p:nvPr>
            <p:ph idx="1"/>
          </p:nvPr>
        </p:nvSpPr>
        <p:spPr/>
        <p:txBody>
          <a:bodyPr>
            <a:normAutofit/>
          </a:bodyPr>
          <a:lstStyle/>
          <a:p>
            <a:pPr>
              <a:buNone/>
            </a:pPr>
            <a:r>
              <a:rPr lang="en-US" sz="2000" b="1" dirty="0">
                <a:latin typeface="Times New Roman" pitchFamily="18" charset="0"/>
                <a:cs typeface="Times New Roman" pitchFamily="18" charset="0"/>
              </a:rPr>
              <a:t>Input Images</a:t>
            </a:r>
          </a:p>
          <a:p>
            <a:pPr marL="0" indent="0">
              <a:buNone/>
            </a:pP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This is the first step in the cattle identification system, in which over 150 images of various cows were taken in various locations of India.</a:t>
            </a:r>
            <a:endParaRPr lang="en-US" sz="18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Pre-Processing</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quality of the images was diverse due to the multiple cameras used to collect the images, this step was done after the image was loaded to the GUI as a through preparation of the images. The resolution of the photos was first increased to 247*247 pixels throughout this process. The image’s interrupts are removed during pre-processing. The CNN method is used to increase visual contrast.</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METHODOLOGY</a:t>
            </a:r>
          </a:p>
        </p:txBody>
      </p:sp>
      <p:sp>
        <p:nvSpPr>
          <p:cNvPr id="3" name="Content Placeholder 2"/>
          <p:cNvSpPr>
            <a:spLocks noGrp="1"/>
          </p:cNvSpPr>
          <p:nvPr>
            <p:ph idx="1"/>
          </p:nvPr>
        </p:nvSpPr>
        <p:spPr/>
        <p:txBody>
          <a:bodyPr>
            <a:normAutofit/>
          </a:bodyPr>
          <a:lstStyle/>
          <a:p>
            <a:pPr>
              <a:buNone/>
            </a:pPr>
            <a:r>
              <a:rPr lang="en-US" sz="2000" b="1" dirty="0" err="1">
                <a:latin typeface="Times New Roman" pitchFamily="18" charset="0"/>
                <a:cs typeface="Times New Roman" pitchFamily="18" charset="0"/>
              </a:rPr>
              <a:t>Convolutional</a:t>
            </a:r>
            <a:r>
              <a:rPr lang="en-US" sz="2000" b="1" dirty="0">
                <a:latin typeface="Times New Roman" pitchFamily="18" charset="0"/>
                <a:cs typeface="Times New Roman" pitchFamily="18" charset="0"/>
              </a:rPr>
              <a:t> Neural Network </a:t>
            </a:r>
          </a:p>
          <a:p>
            <a:pPr>
              <a:buNone/>
            </a:pPr>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Convolutional</a:t>
            </a:r>
            <a:r>
              <a:rPr lang="en-US" sz="1800" dirty="0">
                <a:latin typeface="Times New Roman" pitchFamily="18" charset="0"/>
                <a:cs typeface="Times New Roman" pitchFamily="18" charset="0"/>
              </a:rPr>
              <a:t> Neural Network (CNN) deals with the set of data to extract information .</a:t>
            </a:r>
          </a:p>
          <a:p>
            <a:r>
              <a:rPr lang="en-US" sz="1800" dirty="0">
                <a:latin typeface="Times New Roman" pitchFamily="18" charset="0"/>
                <a:cs typeface="Times New Roman" pitchFamily="18" charset="0"/>
              </a:rPr>
              <a:t>The model is trained in such a way that  when the input is given, the data is pre-processed and the feature is extracted on the basis of the set of stored data and the classification is done.</a:t>
            </a:r>
          </a:p>
          <a:p>
            <a:r>
              <a:rPr lang="en-US" sz="1800" dirty="0">
                <a:effectLst/>
                <a:latin typeface="Times New Roman" panose="02020603050405020304" pitchFamily="18" charset="0"/>
                <a:ea typeface="Times New Roman" panose="02020603050405020304" pitchFamily="18" charset="0"/>
              </a:rPr>
              <a:t>The CNN deep learning technique is used to accelerate the training of deep neural networks and take advantage of the multi-scale structure of the image pattern of cattle for cattle recognition</a:t>
            </a:r>
            <a:endParaRPr lang="en-IN" sz="1800" dirty="0">
              <a:effectLst/>
              <a:latin typeface="Times New Roman" panose="02020603050405020304" pitchFamily="18" charset="0"/>
              <a:ea typeface="Times New Roman" panose="02020603050405020304" pitchFamily="18" charset="0"/>
            </a:endParaRPr>
          </a:p>
          <a:p>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73DE-73C0-53DC-174F-F72884D7112C}"/>
              </a:ext>
            </a:extLst>
          </p:cNvPr>
          <p:cNvSpPr>
            <a:spLocks noGrp="1"/>
          </p:cNvSpPr>
          <p:nvPr>
            <p:ph type="title"/>
          </p:nvPr>
        </p:nvSpPr>
        <p:spPr/>
        <p:txBody>
          <a:bodyPr>
            <a:normAutofit/>
          </a:bodyPr>
          <a:lstStyle/>
          <a:p>
            <a:r>
              <a:rPr lang="en-IN" sz="2800" b="1" dirty="0">
                <a:solidFill>
                  <a:schemeClr val="accent5"/>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69142D8-F0B6-4975-E2C9-FC6F8E41CBE6}"/>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SEGMENTATION</a:t>
            </a:r>
          </a:p>
          <a:p>
            <a:pPr marL="0" indent="0">
              <a:buNone/>
            </a:pPr>
            <a:endParaRPr lang="en-IN"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Segmentation is a technique for grouping pixels into compact representations to determine a specific area or territory. </a:t>
            </a:r>
          </a:p>
          <a:p>
            <a:r>
              <a:rPr lang="en-US" sz="1800" dirty="0">
                <a:latin typeface="Times New Roman" panose="02020603050405020304" pitchFamily="18" charset="0"/>
                <a:cs typeface="Times New Roman" panose="02020603050405020304" pitchFamily="18" charset="0"/>
              </a:rPr>
              <a:t>This approach is mostly used to segment image pixel values. The seed points (Initial) of a picture are used to segment the image. </a:t>
            </a:r>
          </a:p>
          <a:p>
            <a:r>
              <a:rPr lang="en-US" sz="1800" dirty="0">
                <a:latin typeface="Times New Roman" panose="02020603050405020304" pitchFamily="18" charset="0"/>
                <a:cs typeface="Times New Roman" panose="02020603050405020304" pitchFamily="18" charset="0"/>
              </a:rPr>
              <a:t>After the cattle image has been transformed to grey scale, the image is classified into its specific number of classes. The cattle image was segmented stage by stage. </a:t>
            </a:r>
          </a:p>
          <a:p>
            <a:r>
              <a:rPr lang="en-US" sz="1800" dirty="0">
                <a:latin typeface="Times New Roman" panose="02020603050405020304" pitchFamily="18" charset="0"/>
                <a:cs typeface="Times New Roman" panose="02020603050405020304" pitchFamily="18" charset="0"/>
              </a:rPr>
              <a:t>The foreground and background of the cattle image are split independently at each level. The cattle's body parts will be segmented individually in the final stage.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702376-F2AB-E40D-D87E-0ABD7F4C57CF}"/>
              </a:ext>
            </a:extLst>
          </p:cNvPr>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a:extLst>
              <a:ext uri="{FF2B5EF4-FFF2-40B4-BE49-F238E27FC236}">
                <a16:creationId xmlns:a16="http://schemas.microsoft.com/office/drawing/2014/main" id="{209B2BA3-369C-A41F-B900-2690B8CA1897}"/>
              </a:ext>
            </a:extLst>
          </p:cNvPr>
          <p:cNvSpPr>
            <a:spLocks noGrp="1"/>
          </p:cNvSpPr>
          <p:nvPr>
            <p:ph type="ftr" sz="quarter" idx="11"/>
          </p:nvPr>
        </p:nvSpPr>
        <p:spPr/>
        <p:txBody>
          <a:bodyPr/>
          <a:lstStyle/>
          <a:p>
            <a:r>
              <a:rPr lang="en-US"/>
              <a:t>Cattle Recognition using Muzzle print images</a:t>
            </a:r>
          </a:p>
        </p:txBody>
      </p:sp>
      <p:sp>
        <p:nvSpPr>
          <p:cNvPr id="6" name="Slide Number Placeholder 5">
            <a:extLst>
              <a:ext uri="{FF2B5EF4-FFF2-40B4-BE49-F238E27FC236}">
                <a16:creationId xmlns:a16="http://schemas.microsoft.com/office/drawing/2014/main" id="{B1BC6380-00B9-7760-1071-F1D94FDE6856}"/>
              </a:ext>
            </a:extLst>
          </p:cNvPr>
          <p:cNvSpPr>
            <a:spLocks noGrp="1"/>
          </p:cNvSpPr>
          <p:nvPr>
            <p:ph type="sldNum" sz="quarter" idx="12"/>
          </p:nvPr>
        </p:nvSpPr>
        <p:spPr/>
        <p:txBody>
          <a:bodyPr/>
          <a:lstStyle/>
          <a:p>
            <a:fld id="{989C14F2-C8DE-4496-B278-83DB0EDA1F4E}" type="slidenum">
              <a:rPr lang="en-US" smtClean="0"/>
              <a:pPr/>
              <a:t>17</a:t>
            </a:fld>
            <a:endParaRPr lang="en-US"/>
          </a:p>
        </p:txBody>
      </p:sp>
    </p:spTree>
    <p:extLst>
      <p:ext uri="{BB962C8B-B14F-4D97-AF65-F5344CB8AC3E}">
        <p14:creationId xmlns:p14="http://schemas.microsoft.com/office/powerpoint/2010/main" val="184391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D701-5662-9AA5-20C4-422E2C7450FF}"/>
              </a:ext>
            </a:extLst>
          </p:cNvPr>
          <p:cNvSpPr>
            <a:spLocks noGrp="1"/>
          </p:cNvSpPr>
          <p:nvPr>
            <p:ph type="title"/>
          </p:nvPr>
        </p:nvSpPr>
        <p:spPr/>
        <p:txBody>
          <a:bodyPr>
            <a:normAutofit/>
          </a:bodyPr>
          <a:lstStyle/>
          <a:p>
            <a:r>
              <a:rPr lang="en-IN" sz="2800" b="1" dirty="0">
                <a:solidFill>
                  <a:schemeClr val="accent5"/>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DBB8470-DF4F-7C70-C5C3-FAF967E4C96C}"/>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Feature Extraction</a:t>
            </a:r>
          </a:p>
          <a:p>
            <a:pPr marL="0" indent="0">
              <a:buNone/>
            </a:pPr>
            <a:endParaRPr lang="en-IN"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Feature extraction is crucial. It's useful when you need to process larger groups more quickly. To extract local features of the cattle – horn, ear, and skin.</a:t>
            </a:r>
          </a:p>
          <a:p>
            <a:r>
              <a:rPr lang="en-US" sz="1800" dirty="0">
                <a:latin typeface="Times New Roman" panose="02020603050405020304" pitchFamily="18" charset="0"/>
                <a:cs typeface="Times New Roman" panose="02020603050405020304" pitchFamily="18" charset="0"/>
              </a:rPr>
              <a:t>The scale-invariant feature transform (SIFT) algorithm is applied. Each specific portion of the animal will be removed one by one. Using SIFT techniques are used to extract information from the cattle image. </a:t>
            </a:r>
          </a:p>
          <a:p>
            <a:r>
              <a:rPr lang="en-US" sz="1800" dirty="0">
                <a:latin typeface="Times New Roman" panose="02020603050405020304" pitchFamily="18" charset="0"/>
                <a:cs typeface="Times New Roman" panose="02020603050405020304" pitchFamily="18" charset="0"/>
              </a:rPr>
              <a:t>In order to </a:t>
            </a:r>
            <a:r>
              <a:rPr lang="en-US" sz="1800" dirty="0" err="1">
                <a:latin typeface="Times New Roman" panose="02020603050405020304" pitchFamily="18" charset="0"/>
                <a:cs typeface="Times New Roman" panose="02020603050405020304" pitchFamily="18" charset="0"/>
              </a:rPr>
              <a:t>recognise</a:t>
            </a:r>
            <a:r>
              <a:rPr lang="en-US" sz="1800" dirty="0">
                <a:latin typeface="Times New Roman" panose="02020603050405020304" pitchFamily="18" charset="0"/>
                <a:cs typeface="Times New Roman" panose="02020603050405020304" pitchFamily="18" charset="0"/>
              </a:rPr>
              <a:t> essential features such as body component feature extracted points based on the local feature extracted values from the cattle image.</a:t>
            </a:r>
            <a:endParaRPr lang="en-IN" sz="18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F37BDFD-E0C6-E5DF-1C9B-25A5539BF5C8}"/>
              </a:ext>
            </a:extLst>
          </p:cNvPr>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a:extLst>
              <a:ext uri="{FF2B5EF4-FFF2-40B4-BE49-F238E27FC236}">
                <a16:creationId xmlns:a16="http://schemas.microsoft.com/office/drawing/2014/main" id="{310B42BD-95FF-EB6F-6461-BF0AD24B0A55}"/>
              </a:ext>
            </a:extLst>
          </p:cNvPr>
          <p:cNvSpPr>
            <a:spLocks noGrp="1"/>
          </p:cNvSpPr>
          <p:nvPr>
            <p:ph type="ftr" sz="quarter" idx="11"/>
          </p:nvPr>
        </p:nvSpPr>
        <p:spPr/>
        <p:txBody>
          <a:bodyPr/>
          <a:lstStyle/>
          <a:p>
            <a:r>
              <a:rPr lang="en-US"/>
              <a:t>Cattle Recognition using Muzzle print images</a:t>
            </a:r>
          </a:p>
        </p:txBody>
      </p:sp>
      <p:sp>
        <p:nvSpPr>
          <p:cNvPr id="6" name="Slide Number Placeholder 5">
            <a:extLst>
              <a:ext uri="{FF2B5EF4-FFF2-40B4-BE49-F238E27FC236}">
                <a16:creationId xmlns:a16="http://schemas.microsoft.com/office/drawing/2014/main" id="{6F873DF8-B96D-5994-C5E4-B60B7003D082}"/>
              </a:ext>
            </a:extLst>
          </p:cNvPr>
          <p:cNvSpPr>
            <a:spLocks noGrp="1"/>
          </p:cNvSpPr>
          <p:nvPr>
            <p:ph type="sldNum" sz="quarter" idx="12"/>
          </p:nvPr>
        </p:nvSpPr>
        <p:spPr/>
        <p:txBody>
          <a:bodyPr/>
          <a:lstStyle/>
          <a:p>
            <a:fld id="{989C14F2-C8DE-4496-B278-83DB0EDA1F4E}" type="slidenum">
              <a:rPr lang="en-US" smtClean="0"/>
              <a:pPr/>
              <a:t>18</a:t>
            </a:fld>
            <a:endParaRPr lang="en-US"/>
          </a:p>
        </p:txBody>
      </p:sp>
    </p:spTree>
    <p:extLst>
      <p:ext uri="{BB962C8B-B14F-4D97-AF65-F5344CB8AC3E}">
        <p14:creationId xmlns:p14="http://schemas.microsoft.com/office/powerpoint/2010/main" val="411024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B42-7F15-C0DF-6C2B-A865F099CEB7}"/>
              </a:ext>
            </a:extLst>
          </p:cNvPr>
          <p:cNvSpPr>
            <a:spLocks noGrp="1"/>
          </p:cNvSpPr>
          <p:nvPr>
            <p:ph type="title"/>
          </p:nvPr>
        </p:nvSpPr>
        <p:spPr/>
        <p:txBody>
          <a:bodyPr>
            <a:normAutofit/>
          </a:bodyPr>
          <a:lstStyle/>
          <a:p>
            <a:r>
              <a:rPr lang="en-IN" sz="2800" b="1" dirty="0">
                <a:solidFill>
                  <a:schemeClr val="accent5"/>
                </a:solidFill>
                <a:latin typeface="Times New Roman" panose="02020603050405020304" pitchFamily="18" charset="0"/>
                <a:cs typeface="Times New Roman" panose="02020603050405020304" pitchFamily="18" charset="0"/>
              </a:rPr>
              <a:t>METHODOLOGY</a:t>
            </a:r>
            <a:endParaRPr lang="en-IN" sz="2800" dirty="0"/>
          </a:p>
        </p:txBody>
      </p:sp>
      <p:sp>
        <p:nvSpPr>
          <p:cNvPr id="3" name="Content Placeholder 2">
            <a:extLst>
              <a:ext uri="{FF2B5EF4-FFF2-40B4-BE49-F238E27FC236}">
                <a16:creationId xmlns:a16="http://schemas.microsoft.com/office/drawing/2014/main" id="{C30A4AFF-EE4D-BB56-34F4-328EBE9047D8}"/>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Classification and Cattle Breed Prediction</a:t>
            </a:r>
          </a:p>
          <a:p>
            <a:pPr marL="0" indent="0">
              <a:buNone/>
            </a:pP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Convolutional neural networks can be considered the mainstream classifier for classifying images in the deep neural network paradigm. CNN is the most commonly </a:t>
            </a:r>
            <a:r>
              <a:rPr lang="en-US" sz="1800" dirty="0" err="1">
                <a:latin typeface="Times New Roman" panose="02020603050405020304" pitchFamily="18" charset="0"/>
                <a:cs typeface="Times New Roman" panose="02020603050405020304" pitchFamily="18" charset="0"/>
              </a:rPr>
              <a:t>utilised</a:t>
            </a:r>
            <a:r>
              <a:rPr lang="en-US" sz="1800" dirty="0">
                <a:latin typeface="Times New Roman" panose="02020603050405020304" pitchFamily="18" charset="0"/>
                <a:cs typeface="Times New Roman" panose="02020603050405020304" pitchFamily="18" charset="0"/>
              </a:rPr>
              <a:t> domain for accuracy. </a:t>
            </a:r>
          </a:p>
          <a:p>
            <a:r>
              <a:rPr lang="en-US" sz="1800" dirty="0">
                <a:latin typeface="Times New Roman" panose="02020603050405020304" pitchFamily="18" charset="0"/>
                <a:cs typeface="Times New Roman" panose="02020603050405020304" pitchFamily="18" charset="0"/>
              </a:rPr>
              <a:t>After extracting the characteristics, we apply the CNN algorithm to classify the image. We built and trained the CNN model to classify cattle photos.</a:t>
            </a:r>
          </a:p>
          <a:p>
            <a:r>
              <a:rPr lang="en-US" sz="1800" dirty="0">
                <a:latin typeface="Times New Roman" panose="02020603050405020304" pitchFamily="18" charset="0"/>
                <a:cs typeface="Times New Roman" panose="02020603050405020304" pitchFamily="18" charset="0"/>
              </a:rPr>
              <a:t> Each operation is carried out for individual cattle, and the breed classification and detection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12D5B6-ADCB-0444-9CFD-D6CA3CFECE51}"/>
              </a:ext>
            </a:extLst>
          </p:cNvPr>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a:extLst>
              <a:ext uri="{FF2B5EF4-FFF2-40B4-BE49-F238E27FC236}">
                <a16:creationId xmlns:a16="http://schemas.microsoft.com/office/drawing/2014/main" id="{75287D52-DD72-74B8-A796-449D7DBBDEB2}"/>
              </a:ext>
            </a:extLst>
          </p:cNvPr>
          <p:cNvSpPr>
            <a:spLocks noGrp="1"/>
          </p:cNvSpPr>
          <p:nvPr>
            <p:ph type="ftr" sz="quarter" idx="11"/>
          </p:nvPr>
        </p:nvSpPr>
        <p:spPr/>
        <p:txBody>
          <a:bodyPr/>
          <a:lstStyle/>
          <a:p>
            <a:r>
              <a:rPr lang="en-US"/>
              <a:t>Cattle Recognition using Muzzle print images</a:t>
            </a:r>
          </a:p>
        </p:txBody>
      </p:sp>
      <p:sp>
        <p:nvSpPr>
          <p:cNvPr id="6" name="Slide Number Placeholder 5">
            <a:extLst>
              <a:ext uri="{FF2B5EF4-FFF2-40B4-BE49-F238E27FC236}">
                <a16:creationId xmlns:a16="http://schemas.microsoft.com/office/drawing/2014/main" id="{8A8A3CF2-02F7-326E-697C-AB7F7AF6A083}"/>
              </a:ext>
            </a:extLst>
          </p:cNvPr>
          <p:cNvSpPr>
            <a:spLocks noGrp="1"/>
          </p:cNvSpPr>
          <p:nvPr>
            <p:ph type="sldNum" sz="quarter" idx="12"/>
          </p:nvPr>
        </p:nvSpPr>
        <p:spPr/>
        <p:txBody>
          <a:bodyPr/>
          <a:lstStyle/>
          <a:p>
            <a:fld id="{989C14F2-C8DE-4496-B278-83DB0EDA1F4E}" type="slidenum">
              <a:rPr lang="en-US" smtClean="0"/>
              <a:pPr/>
              <a:t>19</a:t>
            </a:fld>
            <a:endParaRPr lang="en-US"/>
          </a:p>
        </p:txBody>
      </p:sp>
    </p:spTree>
    <p:extLst>
      <p:ext uri="{BB962C8B-B14F-4D97-AF65-F5344CB8AC3E}">
        <p14:creationId xmlns:p14="http://schemas.microsoft.com/office/powerpoint/2010/main" val="159760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normAutofit/>
          </a:bodyPr>
          <a:lstStyle/>
          <a:p>
            <a:r>
              <a:rPr lang="en-US" sz="2800" b="1" dirty="0">
                <a:solidFill>
                  <a:schemeClr val="tx2"/>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685800" y="1066800"/>
            <a:ext cx="8001000" cy="4953000"/>
          </a:xfrm>
        </p:spPr>
        <p:txBody>
          <a:bodyPr>
            <a:normAutofit fontScale="77500" lnSpcReduction="20000"/>
          </a:bodyPr>
          <a:lstStyle/>
          <a:p>
            <a:pPr algn="just">
              <a:lnSpc>
                <a:spcPct val="150000"/>
              </a:lnSpc>
            </a:pPr>
            <a:r>
              <a:rPr lang="en-US" sz="2000" dirty="0">
                <a:latin typeface="Times New Roman" pitchFamily="18" charset="0"/>
                <a:cs typeface="Times New Roman" pitchFamily="18" charset="0"/>
              </a:rPr>
              <a:t>Abstract</a:t>
            </a:r>
          </a:p>
          <a:p>
            <a:pPr algn="just">
              <a:lnSpc>
                <a:spcPct val="150000"/>
              </a:lnSpc>
            </a:pPr>
            <a:r>
              <a:rPr lang="en-US" sz="2000" dirty="0">
                <a:latin typeface="Times New Roman" pitchFamily="18" charset="0"/>
                <a:cs typeface="Times New Roman" pitchFamily="18" charset="0"/>
              </a:rPr>
              <a:t>Introduction</a:t>
            </a:r>
          </a:p>
          <a:p>
            <a:pPr algn="just">
              <a:lnSpc>
                <a:spcPct val="150000"/>
              </a:lnSpc>
            </a:pPr>
            <a:r>
              <a:rPr lang="en-US" sz="2000" dirty="0">
                <a:latin typeface="Times New Roman" pitchFamily="18" charset="0"/>
                <a:cs typeface="Times New Roman" pitchFamily="18" charset="0"/>
              </a:rPr>
              <a:t>Objectives</a:t>
            </a:r>
          </a:p>
          <a:p>
            <a:pPr algn="just">
              <a:lnSpc>
                <a:spcPct val="150000"/>
              </a:lnSpc>
            </a:pPr>
            <a:r>
              <a:rPr lang="en-US" sz="2000" dirty="0">
                <a:latin typeface="Times New Roman" pitchFamily="18" charset="0"/>
                <a:cs typeface="Times New Roman" pitchFamily="18" charset="0"/>
              </a:rPr>
              <a:t>Literature Survey</a:t>
            </a:r>
          </a:p>
          <a:p>
            <a:pPr algn="just">
              <a:lnSpc>
                <a:spcPct val="150000"/>
              </a:lnSpc>
            </a:pPr>
            <a:r>
              <a:rPr lang="en-US" sz="2000" dirty="0">
                <a:latin typeface="Times New Roman" pitchFamily="18" charset="0"/>
                <a:cs typeface="Times New Roman" pitchFamily="18" charset="0"/>
              </a:rPr>
              <a:t>Existing System</a:t>
            </a:r>
          </a:p>
          <a:p>
            <a:pPr algn="just">
              <a:lnSpc>
                <a:spcPct val="150000"/>
              </a:lnSpc>
            </a:pPr>
            <a:r>
              <a:rPr lang="en-US" sz="2000" dirty="0">
                <a:latin typeface="Times New Roman" pitchFamily="18" charset="0"/>
                <a:cs typeface="Times New Roman" pitchFamily="18" charset="0"/>
              </a:rPr>
              <a:t>Proposed system</a:t>
            </a:r>
          </a:p>
          <a:p>
            <a:pPr algn="just">
              <a:lnSpc>
                <a:spcPct val="150000"/>
              </a:lnSpc>
            </a:pPr>
            <a:r>
              <a:rPr lang="en-US" sz="2000" dirty="0">
                <a:latin typeface="Times New Roman" pitchFamily="18" charset="0"/>
                <a:cs typeface="Times New Roman" pitchFamily="18" charset="0"/>
              </a:rPr>
              <a:t>Block Diagram</a:t>
            </a:r>
          </a:p>
          <a:p>
            <a:pPr algn="just">
              <a:lnSpc>
                <a:spcPct val="150000"/>
              </a:lnSpc>
            </a:pPr>
            <a:r>
              <a:rPr lang="en-US" sz="2000" dirty="0">
                <a:latin typeface="Times New Roman" pitchFamily="18" charset="0"/>
                <a:cs typeface="Times New Roman" pitchFamily="18" charset="0"/>
              </a:rPr>
              <a:t>Modules</a:t>
            </a:r>
          </a:p>
          <a:p>
            <a:pPr algn="just">
              <a:lnSpc>
                <a:spcPct val="150000"/>
              </a:lnSpc>
            </a:pPr>
            <a:r>
              <a:rPr lang="en-US" sz="2000" dirty="0">
                <a:latin typeface="Times New Roman" pitchFamily="18" charset="0"/>
                <a:cs typeface="Times New Roman" pitchFamily="18" charset="0"/>
              </a:rPr>
              <a:t>Datasets</a:t>
            </a:r>
          </a:p>
          <a:p>
            <a:pPr algn="just">
              <a:lnSpc>
                <a:spcPct val="150000"/>
              </a:lnSpc>
            </a:pPr>
            <a:r>
              <a:rPr lang="en-US" sz="2000" dirty="0">
                <a:latin typeface="Times New Roman" pitchFamily="18" charset="0"/>
                <a:cs typeface="Times New Roman" pitchFamily="18" charset="0"/>
              </a:rPr>
              <a:t>Methodology</a:t>
            </a:r>
          </a:p>
          <a:p>
            <a:pPr algn="just">
              <a:lnSpc>
                <a:spcPct val="150000"/>
              </a:lnSpc>
            </a:pPr>
            <a:r>
              <a:rPr lang="en-US" sz="2000" dirty="0">
                <a:latin typeface="Times New Roman" pitchFamily="18" charset="0"/>
                <a:cs typeface="Times New Roman" pitchFamily="18" charset="0"/>
              </a:rPr>
              <a:t>Results</a:t>
            </a:r>
          </a:p>
          <a:p>
            <a:pPr algn="just">
              <a:lnSpc>
                <a:spcPct val="150000"/>
              </a:lnSpc>
            </a:pPr>
            <a:r>
              <a:rPr lang="en-US" sz="2000" dirty="0">
                <a:latin typeface="Times New Roman" pitchFamily="18" charset="0"/>
                <a:cs typeface="Times New Roman" pitchFamily="18" charset="0"/>
              </a:rPr>
              <a:t>Conclusion and Future Scope</a:t>
            </a:r>
          </a:p>
          <a:p>
            <a:pPr algn="just">
              <a:lnSpc>
                <a:spcPct val="150000"/>
              </a:lnSpc>
            </a:pPr>
            <a:r>
              <a:rPr lang="en-US" sz="2000" dirty="0">
                <a:latin typeface="Times New Roman" pitchFamily="18" charset="0"/>
                <a:cs typeface="Times New Roman" pitchFamily="18" charset="0"/>
              </a:rPr>
              <a:t>References</a:t>
            </a:r>
          </a:p>
          <a:p>
            <a:pPr>
              <a:buNone/>
            </a:pPr>
            <a:endParaRPr lang="en-US" dirty="0"/>
          </a:p>
        </p:txBody>
      </p:sp>
      <p:sp>
        <p:nvSpPr>
          <p:cNvPr id="5" name="Date Placeholder 4"/>
          <p:cNvSpPr>
            <a:spLocks noGrp="1"/>
          </p:cNvSpPr>
          <p:nvPr>
            <p:ph type="dt" sz="half" idx="10"/>
          </p:nvPr>
        </p:nvSpPr>
        <p:spPr/>
        <p:txBody>
          <a:bodyPr/>
          <a:lstStyle/>
          <a:p>
            <a:fld id="{00A9EF71-483C-49C5-A1EC-9E70788BEDDB}" type="datetime1">
              <a:rPr lang="en-US" smtClean="0"/>
              <a:pPr/>
              <a:t>5/19/2022</a:t>
            </a:fld>
            <a:endParaRPr lang="en-US" dirty="0"/>
          </a:p>
        </p:txBody>
      </p:sp>
      <p:sp>
        <p:nvSpPr>
          <p:cNvPr id="8" name="Footer Placeholder 7"/>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20</a:t>
            </a:fld>
            <a:endParaRPr lang="en-US"/>
          </a:p>
        </p:txBody>
      </p:sp>
      <p:pic>
        <p:nvPicPr>
          <p:cNvPr id="11" name="Content Placeholder 10" descr="WhatsApp Image 2022-05-15 at 2.26.25 PM.jpeg"/>
          <p:cNvPicPr>
            <a:picLocks noGrp="1" noChangeAspect="1"/>
          </p:cNvPicPr>
          <p:nvPr>
            <p:ph idx="1"/>
          </p:nvPr>
        </p:nvPicPr>
        <p:blipFill>
          <a:blip r:embed="rId2"/>
          <a:stretch>
            <a:fillRect/>
          </a:stretch>
        </p:blipFill>
        <p:spPr>
          <a:xfrm>
            <a:off x="914400" y="1905000"/>
            <a:ext cx="7599037" cy="2362200"/>
          </a:xfrm>
        </p:spPr>
      </p:pic>
      <p:sp>
        <p:nvSpPr>
          <p:cNvPr id="12" name="Rectangle 11"/>
          <p:cNvSpPr/>
          <p:nvPr/>
        </p:nvSpPr>
        <p:spPr>
          <a:xfrm>
            <a:off x="2819400" y="4876800"/>
            <a:ext cx="3074431" cy="369332"/>
          </a:xfrm>
          <a:prstGeom prst="rect">
            <a:avLst/>
          </a:prstGeom>
        </p:spPr>
        <p:txBody>
          <a:bodyPr wrap="none">
            <a:spAutoFit/>
          </a:bodyPr>
          <a:lstStyle/>
          <a:p>
            <a:r>
              <a:rPr lang="en-US" b="1" dirty="0">
                <a:latin typeface="Times New Roman" pitchFamily="18" charset="0"/>
                <a:cs typeface="Times New Roman" pitchFamily="18" charset="0"/>
              </a:rPr>
              <a:t>Fig 1. Training and accuracy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21</a:t>
            </a:fld>
            <a:endParaRPr lang="en-US"/>
          </a:p>
        </p:txBody>
      </p:sp>
      <p:pic>
        <p:nvPicPr>
          <p:cNvPr id="8" name="Content Placeholder 7" descr="WhatsApp Image 2022-05-15 at 2.26.27 PM.jpeg"/>
          <p:cNvPicPr>
            <a:picLocks noGrp="1" noChangeAspect="1"/>
          </p:cNvPicPr>
          <p:nvPr>
            <p:ph idx="1"/>
          </p:nvPr>
        </p:nvPicPr>
        <p:blipFill>
          <a:blip r:embed="rId2"/>
          <a:stretch>
            <a:fillRect/>
          </a:stretch>
        </p:blipFill>
        <p:spPr>
          <a:xfrm>
            <a:off x="457200" y="1981200"/>
            <a:ext cx="8144554" cy="3124200"/>
          </a:xfrm>
        </p:spPr>
      </p:pic>
      <p:sp>
        <p:nvSpPr>
          <p:cNvPr id="9" name="Rectangle 8"/>
          <p:cNvSpPr/>
          <p:nvPr/>
        </p:nvSpPr>
        <p:spPr>
          <a:xfrm>
            <a:off x="990600" y="5029200"/>
            <a:ext cx="7518084" cy="369332"/>
          </a:xfrm>
          <a:prstGeom prst="rect">
            <a:avLst/>
          </a:prstGeom>
        </p:spPr>
        <p:txBody>
          <a:bodyPr wrap="none">
            <a:spAutoFit/>
          </a:bodyPr>
          <a:lstStyle/>
          <a:p>
            <a:r>
              <a:rPr lang="en-US" b="1" dirty="0">
                <a:latin typeface="Times New Roman" pitchFamily="18" charset="0"/>
                <a:cs typeface="Times New Roman" pitchFamily="18" charset="0"/>
              </a:rPr>
              <a:t>Fig 2. Graphical representation of training an validation accuracy and loss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22</a:t>
            </a:fld>
            <a:endParaRPr lang="en-US"/>
          </a:p>
        </p:txBody>
      </p:sp>
      <p:pic>
        <p:nvPicPr>
          <p:cNvPr id="19" name="Content Placeholder 18" descr="WhatsApp Image 2022-05-15 at 2.26.05 PM.jpeg"/>
          <p:cNvPicPr>
            <a:picLocks noGrp="1" noChangeAspect="1"/>
          </p:cNvPicPr>
          <p:nvPr>
            <p:ph idx="1"/>
          </p:nvPr>
        </p:nvPicPr>
        <p:blipFill>
          <a:blip r:embed="rId2"/>
          <a:stretch>
            <a:fillRect/>
          </a:stretch>
        </p:blipFill>
        <p:spPr>
          <a:xfrm>
            <a:off x="1219200" y="1295400"/>
            <a:ext cx="6934200" cy="3900487"/>
          </a:xfrm>
        </p:spPr>
      </p:pic>
      <p:sp>
        <p:nvSpPr>
          <p:cNvPr id="20" name="TextBox 19"/>
          <p:cNvSpPr txBox="1"/>
          <p:nvPr/>
        </p:nvSpPr>
        <p:spPr>
          <a:xfrm>
            <a:off x="2971800" y="5562600"/>
            <a:ext cx="6172200" cy="369332"/>
          </a:xfrm>
          <a:prstGeom prst="rect">
            <a:avLst/>
          </a:prstGeom>
          <a:noFill/>
        </p:spPr>
        <p:txBody>
          <a:bodyPr wrap="square" rtlCol="0">
            <a:spAutoFit/>
          </a:bodyPr>
          <a:lstStyle/>
          <a:p>
            <a:r>
              <a:rPr lang="en-US" b="1" dirty="0">
                <a:latin typeface="Times New Roman" pitchFamily="18" charset="0"/>
                <a:cs typeface="Times New Roman" pitchFamily="18" charset="0"/>
              </a:rPr>
              <a:t>Fig 3. Python GUI Representation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23</a:t>
            </a:fld>
            <a:endParaRPr lang="en-US"/>
          </a:p>
        </p:txBody>
      </p:sp>
      <p:pic>
        <p:nvPicPr>
          <p:cNvPr id="8" name="Content Placeholder 7" descr="WhatsApp Image 2022-05-15 at 2.26.06 PM.jpeg"/>
          <p:cNvPicPr>
            <a:picLocks noGrp="1" noChangeAspect="1"/>
          </p:cNvPicPr>
          <p:nvPr>
            <p:ph idx="1"/>
          </p:nvPr>
        </p:nvPicPr>
        <p:blipFill>
          <a:blip r:embed="rId2"/>
          <a:stretch>
            <a:fillRect/>
          </a:stretch>
        </p:blipFill>
        <p:spPr>
          <a:xfrm>
            <a:off x="1447800" y="1371600"/>
            <a:ext cx="6637866" cy="3733800"/>
          </a:xfrm>
        </p:spPr>
      </p:pic>
      <p:sp>
        <p:nvSpPr>
          <p:cNvPr id="9" name="Rectangle 8"/>
          <p:cNvSpPr/>
          <p:nvPr/>
        </p:nvSpPr>
        <p:spPr>
          <a:xfrm>
            <a:off x="2971800" y="5562600"/>
            <a:ext cx="3262432" cy="369332"/>
          </a:xfrm>
          <a:prstGeom prst="rect">
            <a:avLst/>
          </a:prstGeom>
        </p:spPr>
        <p:txBody>
          <a:bodyPr wrap="none">
            <a:spAutoFit/>
          </a:bodyPr>
          <a:lstStyle/>
          <a:p>
            <a:r>
              <a:rPr lang="en-US" b="1" dirty="0">
                <a:latin typeface="Times New Roman" pitchFamily="18" charset="0"/>
                <a:cs typeface="Times New Roman" pitchFamily="18" charset="0"/>
              </a:rPr>
              <a:t>Fig 4. Cattle detection - </a:t>
            </a:r>
            <a:r>
              <a:rPr lang="en-US" b="1" dirty="0" err="1">
                <a:latin typeface="Times New Roman" pitchFamily="18" charset="0"/>
                <a:cs typeface="Times New Roman" pitchFamily="18" charset="0"/>
              </a:rPr>
              <a:t>Bargur</a:t>
            </a:r>
            <a:endParaRPr lang="en-US"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24</a:t>
            </a:fld>
            <a:endParaRPr lang="en-US"/>
          </a:p>
        </p:txBody>
      </p:sp>
      <p:pic>
        <p:nvPicPr>
          <p:cNvPr id="9" name="Content Placeholder 8" descr="WhatsApp Image 2022-05-15 at 2.26.07 PM.jpeg"/>
          <p:cNvPicPr>
            <a:picLocks noGrp="1" noChangeAspect="1"/>
          </p:cNvPicPr>
          <p:nvPr>
            <p:ph idx="1"/>
          </p:nvPr>
        </p:nvPicPr>
        <p:blipFill>
          <a:blip r:embed="rId2"/>
          <a:stretch>
            <a:fillRect/>
          </a:stretch>
        </p:blipFill>
        <p:spPr>
          <a:xfrm>
            <a:off x="1219200" y="1371600"/>
            <a:ext cx="6629400" cy="3729038"/>
          </a:xfrm>
        </p:spPr>
      </p:pic>
      <p:sp>
        <p:nvSpPr>
          <p:cNvPr id="10" name="Rectangle 9"/>
          <p:cNvSpPr/>
          <p:nvPr/>
        </p:nvSpPr>
        <p:spPr>
          <a:xfrm>
            <a:off x="2971800" y="5562600"/>
            <a:ext cx="3121367" cy="369332"/>
          </a:xfrm>
          <a:prstGeom prst="rect">
            <a:avLst/>
          </a:prstGeom>
        </p:spPr>
        <p:txBody>
          <a:bodyPr wrap="none">
            <a:spAutoFit/>
          </a:bodyPr>
          <a:lstStyle/>
          <a:p>
            <a:r>
              <a:rPr lang="en-US" b="1" dirty="0">
                <a:latin typeface="Times New Roman" pitchFamily="18" charset="0"/>
                <a:cs typeface="Times New Roman" pitchFamily="18" charset="0"/>
              </a:rPr>
              <a:t>Fig 5. Cattle detection - </a:t>
            </a:r>
            <a:r>
              <a:rPr lang="en-US" b="1" dirty="0" err="1">
                <a:latin typeface="Times New Roman" pitchFamily="18" charset="0"/>
                <a:cs typeface="Times New Roman" pitchFamily="18" charset="0"/>
              </a:rPr>
              <a:t>Deoni</a:t>
            </a:r>
            <a:endParaRPr lang="en-US"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25</a:t>
            </a:fld>
            <a:endParaRPr lang="en-US"/>
          </a:p>
        </p:txBody>
      </p:sp>
      <p:pic>
        <p:nvPicPr>
          <p:cNvPr id="8" name="Content Placeholder 7" descr="WhatsApp Image 2022-05-15 at 2.26.08 PM.jpeg"/>
          <p:cNvPicPr>
            <a:picLocks noGrp="1" noChangeAspect="1"/>
          </p:cNvPicPr>
          <p:nvPr>
            <p:ph idx="1"/>
          </p:nvPr>
        </p:nvPicPr>
        <p:blipFill>
          <a:blip r:embed="rId2"/>
          <a:stretch>
            <a:fillRect/>
          </a:stretch>
        </p:blipFill>
        <p:spPr>
          <a:xfrm>
            <a:off x="1524000" y="1447800"/>
            <a:ext cx="6537678" cy="3677444"/>
          </a:xfrm>
        </p:spPr>
      </p:pic>
      <p:sp>
        <p:nvSpPr>
          <p:cNvPr id="10" name="Rectangle 9"/>
          <p:cNvSpPr/>
          <p:nvPr/>
        </p:nvSpPr>
        <p:spPr>
          <a:xfrm>
            <a:off x="3124200" y="5486400"/>
            <a:ext cx="2890535" cy="369332"/>
          </a:xfrm>
          <a:prstGeom prst="rect">
            <a:avLst/>
          </a:prstGeom>
        </p:spPr>
        <p:txBody>
          <a:bodyPr wrap="none">
            <a:spAutoFit/>
          </a:bodyPr>
          <a:lstStyle/>
          <a:p>
            <a:r>
              <a:rPr lang="en-US" b="1" dirty="0">
                <a:latin typeface="Times New Roman" pitchFamily="18" charset="0"/>
                <a:cs typeface="Times New Roman" pitchFamily="18" charset="0"/>
              </a:rPr>
              <a:t>Fig 6. Cattle detection - </a:t>
            </a:r>
            <a:r>
              <a:rPr lang="en-US" b="1" dirty="0" err="1">
                <a:latin typeface="Times New Roman" pitchFamily="18" charset="0"/>
                <a:cs typeface="Times New Roman" pitchFamily="18" charset="0"/>
              </a:rPr>
              <a:t>Gir</a:t>
            </a:r>
            <a:endParaRPr lang="en-US"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26</a:t>
            </a:fld>
            <a:endParaRPr lang="en-US"/>
          </a:p>
        </p:txBody>
      </p:sp>
      <p:pic>
        <p:nvPicPr>
          <p:cNvPr id="9" name="Content Placeholder 8" descr="WhatsApp Image 2022-05-15 at 2.26.10 PM.jpeg"/>
          <p:cNvPicPr>
            <a:picLocks noGrp="1" noChangeAspect="1"/>
          </p:cNvPicPr>
          <p:nvPr>
            <p:ph idx="1"/>
          </p:nvPr>
        </p:nvPicPr>
        <p:blipFill>
          <a:blip r:embed="rId2"/>
          <a:stretch>
            <a:fillRect/>
          </a:stretch>
        </p:blipFill>
        <p:spPr>
          <a:xfrm>
            <a:off x="1524000" y="1447800"/>
            <a:ext cx="6766278" cy="3806032"/>
          </a:xfrm>
        </p:spPr>
      </p:pic>
      <p:sp>
        <p:nvSpPr>
          <p:cNvPr id="10" name="Rectangle 9"/>
          <p:cNvSpPr/>
          <p:nvPr/>
        </p:nvSpPr>
        <p:spPr>
          <a:xfrm>
            <a:off x="3048000" y="5638800"/>
            <a:ext cx="3313728" cy="369332"/>
          </a:xfrm>
          <a:prstGeom prst="rect">
            <a:avLst/>
          </a:prstGeom>
        </p:spPr>
        <p:txBody>
          <a:bodyPr wrap="none">
            <a:spAutoFit/>
          </a:bodyPr>
          <a:lstStyle/>
          <a:p>
            <a:r>
              <a:rPr lang="en-US" b="1" dirty="0">
                <a:latin typeface="Times New Roman" pitchFamily="18" charset="0"/>
                <a:cs typeface="Times New Roman" pitchFamily="18" charset="0"/>
              </a:rPr>
              <a:t>Fig 7. Cattle detection - </a:t>
            </a:r>
            <a:r>
              <a:rPr lang="en-US" b="1" dirty="0" err="1">
                <a:latin typeface="Times New Roman" pitchFamily="18" charset="0"/>
                <a:cs typeface="Times New Roman" pitchFamily="18" charset="0"/>
              </a:rPr>
              <a:t>Halikar</a:t>
            </a:r>
            <a:endParaRPr lang="en-US"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27</a:t>
            </a:fld>
            <a:endParaRPr lang="en-US"/>
          </a:p>
        </p:txBody>
      </p:sp>
      <p:pic>
        <p:nvPicPr>
          <p:cNvPr id="8" name="Content Placeholder 7" descr="WhatsApp Image 2022-05-15 at 2.26.11 PM (1).jpeg"/>
          <p:cNvPicPr>
            <a:picLocks noGrp="1" noChangeAspect="1"/>
          </p:cNvPicPr>
          <p:nvPr>
            <p:ph idx="1"/>
          </p:nvPr>
        </p:nvPicPr>
        <p:blipFill>
          <a:blip r:embed="rId2"/>
          <a:stretch>
            <a:fillRect/>
          </a:stretch>
        </p:blipFill>
        <p:spPr>
          <a:xfrm>
            <a:off x="1219200" y="1371600"/>
            <a:ext cx="7010400" cy="3943350"/>
          </a:xfrm>
        </p:spPr>
      </p:pic>
      <p:sp>
        <p:nvSpPr>
          <p:cNvPr id="10" name="Rectangle 9"/>
          <p:cNvSpPr/>
          <p:nvPr/>
        </p:nvSpPr>
        <p:spPr>
          <a:xfrm>
            <a:off x="3048000" y="5715000"/>
            <a:ext cx="3621504" cy="369332"/>
          </a:xfrm>
          <a:prstGeom prst="rect">
            <a:avLst/>
          </a:prstGeom>
        </p:spPr>
        <p:txBody>
          <a:bodyPr wrap="none">
            <a:spAutoFit/>
          </a:bodyPr>
          <a:lstStyle/>
          <a:p>
            <a:r>
              <a:rPr lang="en-US" b="1" dirty="0">
                <a:latin typeface="Times New Roman" pitchFamily="18" charset="0"/>
                <a:cs typeface="Times New Roman" pitchFamily="18" charset="0"/>
              </a:rPr>
              <a:t>Fig 8. Cattle detection - </a:t>
            </a:r>
            <a:r>
              <a:rPr lang="en-US" b="1" dirty="0" err="1">
                <a:latin typeface="Times New Roman" pitchFamily="18" charset="0"/>
                <a:cs typeface="Times New Roman" pitchFamily="18" charset="0"/>
              </a:rPr>
              <a:t>Kangayam</a:t>
            </a:r>
            <a:endParaRPr lang="en-US"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RESULTS</a:t>
            </a:r>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28</a:t>
            </a:fld>
            <a:endParaRPr lang="en-US" dirty="0"/>
          </a:p>
        </p:txBody>
      </p:sp>
      <p:pic>
        <p:nvPicPr>
          <p:cNvPr id="9" name="Content Placeholder 8" descr="WhatsApp Image 2022-05-15 at 2.26.11 PM (2).jpeg"/>
          <p:cNvPicPr>
            <a:picLocks noGrp="1" noChangeAspect="1"/>
          </p:cNvPicPr>
          <p:nvPr>
            <p:ph idx="1"/>
          </p:nvPr>
        </p:nvPicPr>
        <p:blipFill>
          <a:blip r:embed="rId2"/>
          <a:stretch>
            <a:fillRect/>
          </a:stretch>
        </p:blipFill>
        <p:spPr>
          <a:xfrm>
            <a:off x="1371600" y="1447800"/>
            <a:ext cx="6537678" cy="3677444"/>
          </a:xfrm>
        </p:spPr>
      </p:pic>
      <p:sp>
        <p:nvSpPr>
          <p:cNvPr id="10" name="Rectangle 9"/>
          <p:cNvSpPr/>
          <p:nvPr/>
        </p:nvSpPr>
        <p:spPr>
          <a:xfrm>
            <a:off x="2971800" y="5486400"/>
            <a:ext cx="3640740" cy="369332"/>
          </a:xfrm>
          <a:prstGeom prst="rect">
            <a:avLst/>
          </a:prstGeom>
        </p:spPr>
        <p:txBody>
          <a:bodyPr wrap="none">
            <a:spAutoFit/>
          </a:bodyPr>
          <a:lstStyle/>
          <a:p>
            <a:r>
              <a:rPr lang="en-US" b="1" dirty="0">
                <a:latin typeface="Times New Roman" pitchFamily="18" charset="0"/>
                <a:cs typeface="Times New Roman" pitchFamily="18" charset="0"/>
              </a:rPr>
              <a:t>Fig 9. Cattle detection – Red </a:t>
            </a:r>
            <a:r>
              <a:rPr lang="en-US" b="1" dirty="0" err="1">
                <a:latin typeface="Times New Roman" pitchFamily="18" charset="0"/>
                <a:cs typeface="Times New Roman" pitchFamily="18" charset="0"/>
              </a:rPr>
              <a:t>sindhi</a:t>
            </a:r>
            <a:endParaRPr lang="en-US" b="1"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solidFill>
                <a:latin typeface="Times New Roman" pitchFamily="18" charset="0"/>
                <a:cs typeface="Times New Roman" pitchFamily="18" charset="0"/>
              </a:rPr>
              <a:t>CONCLUSION AND FUTURE SCOPE</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 We collected over 150 cattle picture datasets for our suggested system, and these photos were preprocessed to transform them to a specific dimension and reduce noise.</a:t>
            </a:r>
          </a:p>
          <a:p>
            <a:pPr algn="just"/>
            <a:r>
              <a:rPr lang="en-US" sz="1800" dirty="0">
                <a:latin typeface="Times New Roman" pitchFamily="18" charset="0"/>
                <a:cs typeface="Times New Roman" pitchFamily="18" charset="0"/>
              </a:rPr>
              <a:t>After that, used the SIFT method to extract features, and The cattle's various body parts were extracted. Finally, we categorized CNN was used to divide the animals into 13 classes and forecast the breed.</a:t>
            </a:r>
          </a:p>
          <a:p>
            <a:pPr algn="just"/>
            <a:r>
              <a:rPr lang="en-US" sz="1800" dirty="0">
                <a:latin typeface="Times New Roman" pitchFamily="18" charset="0"/>
                <a:cs typeface="Times New Roman" pitchFamily="18" charset="0"/>
              </a:rPr>
              <a:t>Only when the image of the cattle is visible does this proposed system work a single entire animal Identification of cattle in the future diverse backdrops with other animals in the images. Further livestock separation where the image consists Cattle of several breeds.</a:t>
            </a:r>
          </a:p>
          <a:p>
            <a:pPr algn="just"/>
            <a:r>
              <a:rPr lang="en-US" sz="1800" dirty="0">
                <a:latin typeface="Times New Roman" pitchFamily="18" charset="0"/>
                <a:cs typeface="Times New Roman" pitchFamily="18" charset="0"/>
              </a:rPr>
              <a:t> As a result, the image pattern ensures both efficiency and animal welfare in cow farms.</a:t>
            </a:r>
          </a:p>
          <a:p>
            <a:pPr algn="just"/>
            <a:endParaRPr lang="en-US" dirty="0"/>
          </a:p>
        </p:txBody>
      </p:sp>
      <p:sp>
        <p:nvSpPr>
          <p:cNvPr id="4" name="Date Placeholder 3"/>
          <p:cNvSpPr>
            <a:spLocks noGrp="1"/>
          </p:cNvSpPr>
          <p:nvPr>
            <p:ph type="dt" sz="half" idx="10"/>
          </p:nvPr>
        </p:nvSpPr>
        <p:spPr/>
        <p:txBody>
          <a:bodyPr/>
          <a:lstStyle/>
          <a:p>
            <a:fld id="{468051C4-2604-475D-9D5D-FA4C2148530A}" type="datetime1">
              <a:rPr lang="en-US" smtClean="0"/>
              <a:pPr/>
              <a:t>5/19/2022</a:t>
            </a:fld>
            <a:endParaRPr lang="en-US"/>
          </a:p>
        </p:txBody>
      </p:sp>
      <p:sp>
        <p:nvSpPr>
          <p:cNvPr id="5" name="Footer Placeholder 4"/>
          <p:cNvSpPr>
            <a:spLocks noGrp="1"/>
          </p:cNvSpPr>
          <p:nvPr>
            <p:ph type="ftr" sz="quarter" idx="11"/>
          </p:nvPr>
        </p:nvSpPr>
        <p:spPr/>
        <p:txBody>
          <a:bodyPr/>
          <a:lstStyle/>
          <a:p>
            <a:r>
              <a:rPr lang="en-US"/>
              <a:t>Cattle Recognition using Muzzle print images</a:t>
            </a:r>
          </a:p>
        </p:txBody>
      </p:sp>
      <p:sp>
        <p:nvSpPr>
          <p:cNvPr id="6" name="Slide Number Placeholder 5"/>
          <p:cNvSpPr>
            <a:spLocks noGrp="1"/>
          </p:cNvSpPr>
          <p:nvPr>
            <p:ph type="sldNum" sz="quarter" idx="12"/>
          </p:nvPr>
        </p:nvSpPr>
        <p:spPr/>
        <p:txBody>
          <a:bodyPr/>
          <a:lstStyle/>
          <a:p>
            <a:fld id="{989C14F2-C8DE-4496-B278-83DB0EDA1F4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944562"/>
          </a:xfrm>
        </p:spPr>
        <p:txBody>
          <a:bodyPr>
            <a:normAutofit/>
          </a:bodyPr>
          <a:lstStyle/>
          <a:p>
            <a:r>
              <a:rPr lang="en-US" sz="2400" b="1" dirty="0">
                <a:solidFill>
                  <a:schemeClr val="tx2"/>
                </a:solidFill>
                <a:latin typeface="Times New Roman" pitchFamily="18" charset="0"/>
                <a:cs typeface="Times New Roman" pitchFamily="18" charset="0"/>
              </a:rPr>
              <a:t>ABSTRACT</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pPr>
              <a:lnSpc>
                <a:spcPct val="150000"/>
              </a:lnSpc>
            </a:pPr>
            <a:r>
              <a:rPr lang="en-US" sz="1800" dirty="0">
                <a:latin typeface="Times New Roman" pitchFamily="18" charset="0"/>
                <a:cs typeface="Times New Roman" pitchFamily="18" charset="0"/>
              </a:rPr>
              <a:t>Animals breeds are determined using cattle identification techniques based on their size and </a:t>
            </a:r>
            <a:r>
              <a:rPr lang="en-US" sz="1800" dirty="0" err="1">
                <a:latin typeface="Times New Roman" pitchFamily="18" charset="0"/>
                <a:cs typeface="Times New Roman" pitchFamily="18" charset="0"/>
              </a:rPr>
              <a:t>colour</a:t>
            </a:r>
            <a:r>
              <a:rPr lang="en-US" sz="1800" dirty="0">
                <a:latin typeface="Times New Roman" pitchFamily="18" charset="0"/>
                <a:cs typeface="Times New Roman" pitchFamily="18" charset="0"/>
              </a:rPr>
              <a:t>. Radio frequency, optical frequency, and ear tagging are currently used among the many alternatives available for forecasting individual cattle breeds.</a:t>
            </a:r>
          </a:p>
          <a:p>
            <a:pPr>
              <a:lnSpc>
                <a:spcPct val="150000"/>
              </a:lnSpc>
            </a:pPr>
            <a:r>
              <a:rPr lang="en-US" sz="1800" dirty="0">
                <a:latin typeface="Times New Roman" pitchFamily="18" charset="0"/>
                <a:cs typeface="Times New Roman" pitchFamily="18" charset="0"/>
              </a:rPr>
              <a:t>A mixture of image datasets can be used to identify a cattle breed. The cattle images are significant features from the front, back, and side perspectives can be extracted and </a:t>
            </a:r>
            <a:r>
              <a:rPr lang="en-US" sz="1800" dirty="0" err="1">
                <a:latin typeface="Times New Roman" pitchFamily="18" charset="0"/>
                <a:cs typeface="Times New Roman" pitchFamily="18" charset="0"/>
              </a:rPr>
              <a:t>utilised</a:t>
            </a:r>
            <a:r>
              <a:rPr lang="en-US" sz="1800" dirty="0">
                <a:latin typeface="Times New Roman" pitchFamily="18" charset="0"/>
                <a:cs typeface="Times New Roman" pitchFamily="18" charset="0"/>
              </a:rPr>
              <a:t> to identify individual cattle. </a:t>
            </a:r>
          </a:p>
          <a:p>
            <a:pPr>
              <a:lnSpc>
                <a:spcPct val="150000"/>
              </a:lnSpc>
            </a:pPr>
            <a:r>
              <a:rPr lang="en-US" sz="1800" dirty="0">
                <a:latin typeface="Times New Roman" pitchFamily="18" charset="0"/>
                <a:cs typeface="Times New Roman" pitchFamily="18" charset="0"/>
              </a:rPr>
              <a:t>Rare cow breeds will be classified independently using the preprocessed images dataset. Faces are </a:t>
            </a:r>
            <a:r>
              <a:rPr lang="en-US" sz="1800" dirty="0" err="1">
                <a:latin typeface="Times New Roman" pitchFamily="18" charset="0"/>
                <a:cs typeface="Times New Roman" pitchFamily="18" charset="0"/>
              </a:rPr>
              <a:t>recognised</a:t>
            </a:r>
            <a:r>
              <a:rPr lang="en-US" sz="1800" dirty="0">
                <a:latin typeface="Times New Roman" pitchFamily="18" charset="0"/>
                <a:cs typeface="Times New Roman" pitchFamily="18" charset="0"/>
              </a:rPr>
              <a:t> throughout the body of the cow image using CNN deep learning.</a:t>
            </a: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F3D7B1A0-DC1B-4B29-B706-7B51DD93C55A}"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fontScale="55000" lnSpcReduction="20000"/>
          </a:bodyPr>
          <a:lstStyle/>
          <a:p>
            <a:pPr fontAlgn="base"/>
            <a:r>
              <a:rPr lang="en-US" sz="2900" dirty="0">
                <a:latin typeface="Times New Roman" pitchFamily="18" charset="0"/>
                <a:cs typeface="Times New Roman" pitchFamily="18" charset="0"/>
              </a:rPr>
              <a:t>Okura, F., </a:t>
            </a:r>
            <a:r>
              <a:rPr lang="en-US" sz="2900" dirty="0" err="1">
                <a:latin typeface="Times New Roman" pitchFamily="18" charset="0"/>
                <a:cs typeface="Times New Roman" pitchFamily="18" charset="0"/>
              </a:rPr>
              <a:t>Ikuma</a:t>
            </a:r>
            <a:r>
              <a:rPr lang="en-US" sz="2900" dirty="0">
                <a:latin typeface="Times New Roman" pitchFamily="18" charset="0"/>
                <a:cs typeface="Times New Roman" pitchFamily="18" charset="0"/>
              </a:rPr>
              <a:t>, S., </a:t>
            </a:r>
            <a:r>
              <a:rPr lang="en-US" sz="2900" dirty="0" err="1">
                <a:latin typeface="Times New Roman" pitchFamily="18" charset="0"/>
                <a:cs typeface="Times New Roman" pitchFamily="18" charset="0"/>
              </a:rPr>
              <a:t>Makihara</a:t>
            </a:r>
            <a:r>
              <a:rPr lang="en-US" sz="2900" dirty="0">
                <a:latin typeface="Times New Roman" pitchFamily="18" charset="0"/>
                <a:cs typeface="Times New Roman" pitchFamily="18" charset="0"/>
              </a:rPr>
              <a:t>, Y., </a:t>
            </a:r>
            <a:r>
              <a:rPr lang="en-US" sz="2900" dirty="0" err="1">
                <a:latin typeface="Times New Roman" pitchFamily="18" charset="0"/>
                <a:cs typeface="Times New Roman" pitchFamily="18" charset="0"/>
              </a:rPr>
              <a:t>Muramatsu</a:t>
            </a:r>
            <a:r>
              <a:rPr lang="en-US" sz="2900" dirty="0">
                <a:latin typeface="Times New Roman" pitchFamily="18" charset="0"/>
                <a:cs typeface="Times New Roman" pitchFamily="18" charset="0"/>
              </a:rPr>
              <a:t>, D., </a:t>
            </a:r>
            <a:r>
              <a:rPr lang="en-US" sz="2900" dirty="0" err="1">
                <a:latin typeface="Times New Roman" pitchFamily="18" charset="0"/>
                <a:cs typeface="Times New Roman" pitchFamily="18" charset="0"/>
              </a:rPr>
              <a:t>Nakada</a:t>
            </a:r>
            <a:r>
              <a:rPr lang="en-US" sz="2900" dirty="0">
                <a:latin typeface="Times New Roman" pitchFamily="18" charset="0"/>
                <a:cs typeface="Times New Roman" pitchFamily="18" charset="0"/>
              </a:rPr>
              <a:t>, K., and </a:t>
            </a:r>
            <a:r>
              <a:rPr lang="en-US" sz="2900" dirty="0" err="1">
                <a:latin typeface="Times New Roman" pitchFamily="18" charset="0"/>
                <a:cs typeface="Times New Roman" pitchFamily="18" charset="0"/>
              </a:rPr>
              <a:t>Yagi</a:t>
            </a:r>
            <a:r>
              <a:rPr lang="en-US" sz="2900" dirty="0">
                <a:latin typeface="Times New Roman" pitchFamily="18" charset="0"/>
                <a:cs typeface="Times New Roman" pitchFamily="18" charset="0"/>
              </a:rPr>
              <a:t>, Y. (2019). RGB- D video-based individual identification of dairy cows using gait and texture analyses. </a:t>
            </a:r>
            <a:r>
              <a:rPr lang="en-US" sz="2900" i="1" dirty="0" err="1">
                <a:latin typeface="Times New Roman" pitchFamily="18" charset="0"/>
                <a:cs typeface="Times New Roman" pitchFamily="18" charset="0"/>
              </a:rPr>
              <a:t>Comput</a:t>
            </a:r>
            <a:r>
              <a:rPr lang="en-US" sz="2900" i="1" dirty="0">
                <a:latin typeface="Times New Roman" pitchFamily="18" charset="0"/>
                <a:cs typeface="Times New Roman" pitchFamily="18" charset="0"/>
              </a:rPr>
              <a:t>. Electron. Agric</a:t>
            </a:r>
            <a:r>
              <a:rPr lang="en-US" sz="2900" dirty="0">
                <a:latin typeface="Times New Roman" pitchFamily="18" charset="0"/>
                <a:cs typeface="Times New Roman" pitchFamily="18" charset="0"/>
              </a:rPr>
              <a:t>. 165:104944. </a:t>
            </a:r>
            <a:r>
              <a:rPr lang="en-US" sz="2900" dirty="0" err="1">
                <a:latin typeface="Times New Roman" pitchFamily="18" charset="0"/>
                <a:cs typeface="Times New Roman" pitchFamily="18" charset="0"/>
              </a:rPr>
              <a:t>doi</a:t>
            </a:r>
            <a:r>
              <a:rPr lang="en-US" sz="2900" dirty="0">
                <a:latin typeface="Times New Roman" pitchFamily="18" charset="0"/>
                <a:cs typeface="Times New Roman" pitchFamily="18" charset="0"/>
              </a:rPr>
              <a:t>: 10.1016/j.compag.2019.104944.</a:t>
            </a:r>
          </a:p>
          <a:p>
            <a:pPr fontAlgn="base"/>
            <a:r>
              <a:rPr lang="en-US" sz="2900" dirty="0">
                <a:latin typeface="Times New Roman" pitchFamily="18" charset="0"/>
                <a:cs typeface="Times New Roman" pitchFamily="18" charset="0"/>
              </a:rPr>
              <a:t>Alberto, R., C. Pablo, G.-B. Alfonso, and C. Juan. 2018. “Detection Of Cattle Using Drones and </a:t>
            </a:r>
            <a:r>
              <a:rPr lang="en-US" sz="2900" dirty="0" err="1">
                <a:latin typeface="Times New Roman" pitchFamily="18" charset="0"/>
                <a:cs typeface="Times New Roman" pitchFamily="18" charset="0"/>
              </a:rPr>
              <a:t>Convolutional</a:t>
            </a:r>
            <a:r>
              <a:rPr lang="en-US" sz="2900" dirty="0">
                <a:latin typeface="Times New Roman" pitchFamily="18" charset="0"/>
                <a:cs typeface="Times New Roman" pitchFamily="18" charset="0"/>
              </a:rPr>
              <a:t> Neural Networks.” Sensors 18 (7): 2048.</a:t>
            </a:r>
          </a:p>
          <a:p>
            <a:pPr fontAlgn="base"/>
            <a:r>
              <a:rPr lang="en-US" sz="2900" dirty="0">
                <a:latin typeface="Times New Roman" pitchFamily="18" charset="0"/>
                <a:cs typeface="Times New Roman" pitchFamily="18" charset="0"/>
              </a:rPr>
              <a:t>Chen, Y., Z. Wang, Y. </a:t>
            </a:r>
            <a:r>
              <a:rPr lang="en-US" sz="2900" dirty="0" err="1">
                <a:latin typeface="Times New Roman" pitchFamily="18" charset="0"/>
                <a:cs typeface="Times New Roman" pitchFamily="18" charset="0"/>
              </a:rPr>
              <a:t>Peng</a:t>
            </a:r>
            <a:r>
              <a:rPr lang="en-US" sz="2900" dirty="0">
                <a:latin typeface="Times New Roman" pitchFamily="18" charset="0"/>
                <a:cs typeface="Times New Roman" pitchFamily="18" charset="0"/>
              </a:rPr>
              <a:t>, Z. Zhang, Y. Gang, and J. Sun. 2018. “Cascaded Pyramid Network for Multi-person Pose Estimation.” Paper presented at the Proceedings of the IEEE Conference on Computer Vision and Pattern Recognition, Salt Lake </a:t>
            </a:r>
            <a:r>
              <a:rPr lang="en-US" sz="2900" dirty="0" err="1">
                <a:latin typeface="Times New Roman" pitchFamily="18" charset="0"/>
                <a:cs typeface="Times New Roman" pitchFamily="18" charset="0"/>
              </a:rPr>
              <a:t>City,USA</a:t>
            </a:r>
            <a:r>
              <a:rPr lang="en-US" sz="2900" dirty="0">
                <a:latin typeface="Times New Roman" pitchFamily="18" charset="0"/>
                <a:cs typeface="Times New Roman" pitchFamily="18" charset="0"/>
              </a:rPr>
              <a:t>.</a:t>
            </a:r>
          </a:p>
          <a:p>
            <a:r>
              <a:rPr lang="en-US" sz="2900" dirty="0">
                <a:latin typeface="Times New Roman" pitchFamily="18" charset="0"/>
                <a:cs typeface="Times New Roman" pitchFamily="18" charset="0"/>
              </a:rPr>
              <a:t>S. Kumar, S. </a:t>
            </a:r>
            <a:r>
              <a:rPr lang="en-US" sz="2900" dirty="0" err="1">
                <a:latin typeface="Times New Roman" pitchFamily="18" charset="0"/>
                <a:cs typeface="Times New Roman" pitchFamily="18" charset="0"/>
              </a:rPr>
              <a:t>Chandrakar</a:t>
            </a:r>
            <a:r>
              <a:rPr lang="en-US" sz="2900" dirty="0">
                <a:latin typeface="Times New Roman" pitchFamily="18" charset="0"/>
                <a:cs typeface="Times New Roman" pitchFamily="18" charset="0"/>
              </a:rPr>
              <a:t>, A. </a:t>
            </a:r>
            <a:r>
              <a:rPr lang="en-US" sz="2900" dirty="0" err="1">
                <a:latin typeface="Times New Roman" pitchFamily="18" charset="0"/>
                <a:cs typeface="Times New Roman" pitchFamily="18" charset="0"/>
              </a:rPr>
              <a:t>Panigrahi</a:t>
            </a:r>
            <a:r>
              <a:rPr lang="en-US" sz="2900" dirty="0">
                <a:latin typeface="Times New Roman" pitchFamily="18" charset="0"/>
                <a:cs typeface="Times New Roman" pitchFamily="18" charset="0"/>
              </a:rPr>
              <a:t> and S. K. Singh, "Muzzle point pattern recognition system using image pre-processing techniques," 2017 Fourth International Conference on Image Information Processing (ICIIP), 2017, pp. 1-6, </a:t>
            </a:r>
            <a:r>
              <a:rPr lang="en-US" sz="2900" dirty="0" err="1">
                <a:latin typeface="Times New Roman" pitchFamily="18" charset="0"/>
                <a:cs typeface="Times New Roman" pitchFamily="18" charset="0"/>
              </a:rPr>
              <a:t>doi</a:t>
            </a:r>
            <a:r>
              <a:rPr lang="en-US" sz="2900" dirty="0">
                <a:latin typeface="Times New Roman" pitchFamily="18" charset="0"/>
                <a:cs typeface="Times New Roman" pitchFamily="18" charset="0"/>
              </a:rPr>
              <a:t>: 10.1109/ICIIP.2017.8313697.</a:t>
            </a:r>
            <a:endParaRPr lang="en-US" sz="2900" b="0" dirty="0">
              <a:latin typeface="Times New Roman" pitchFamily="18" charset="0"/>
              <a:cs typeface="Times New Roman" pitchFamily="18" charset="0"/>
            </a:endParaRPr>
          </a:p>
          <a:p>
            <a:r>
              <a:rPr lang="en-US" sz="2900" dirty="0">
                <a:latin typeface="Times New Roman" pitchFamily="18" charset="0"/>
                <a:cs typeface="Times New Roman" pitchFamily="18" charset="0"/>
              </a:rPr>
              <a:t>W. </a:t>
            </a:r>
            <a:r>
              <a:rPr lang="en-US" sz="2900" dirty="0" err="1">
                <a:latin typeface="Times New Roman" pitchFamily="18" charset="0"/>
                <a:cs typeface="Times New Roman" pitchFamily="18" charset="0"/>
              </a:rPr>
              <a:t>Kusakunniran</a:t>
            </a:r>
            <a:r>
              <a:rPr lang="en-US" sz="2900" dirty="0">
                <a:latin typeface="Times New Roman" pitchFamily="18" charset="0"/>
                <a:cs typeface="Times New Roman" pitchFamily="18" charset="0"/>
              </a:rPr>
              <a:t>, A. </a:t>
            </a:r>
            <a:r>
              <a:rPr lang="en-US" sz="2900" dirty="0" err="1">
                <a:latin typeface="Times New Roman" pitchFamily="18" charset="0"/>
                <a:cs typeface="Times New Roman" pitchFamily="18" charset="0"/>
              </a:rPr>
              <a:t>Wiratsudakul</a:t>
            </a:r>
            <a:r>
              <a:rPr lang="en-US" sz="2900" dirty="0">
                <a:latin typeface="Times New Roman" pitchFamily="18" charset="0"/>
                <a:cs typeface="Times New Roman" pitchFamily="18" charset="0"/>
              </a:rPr>
              <a:t>, U. </a:t>
            </a:r>
            <a:r>
              <a:rPr lang="en-US" sz="2900" dirty="0" err="1">
                <a:latin typeface="Times New Roman" pitchFamily="18" charset="0"/>
                <a:cs typeface="Times New Roman" pitchFamily="18" charset="0"/>
              </a:rPr>
              <a:t>Chuachan</a:t>
            </a:r>
            <a:r>
              <a:rPr lang="en-US" sz="2900" dirty="0">
                <a:latin typeface="Times New Roman" pitchFamily="18" charset="0"/>
                <a:cs typeface="Times New Roman" pitchFamily="18" charset="0"/>
              </a:rPr>
              <a:t>, S. </a:t>
            </a:r>
            <a:r>
              <a:rPr lang="en-US" sz="2900" dirty="0" err="1">
                <a:latin typeface="Times New Roman" pitchFamily="18" charset="0"/>
                <a:cs typeface="Times New Roman" pitchFamily="18" charset="0"/>
              </a:rPr>
              <a:t>Kanchanapreechakorn</a:t>
            </a:r>
            <a:r>
              <a:rPr lang="en-US" sz="2900" dirty="0">
                <a:latin typeface="Times New Roman" pitchFamily="18" charset="0"/>
                <a:cs typeface="Times New Roman" pitchFamily="18" charset="0"/>
              </a:rPr>
              <a:t> and T. </a:t>
            </a:r>
            <a:r>
              <a:rPr lang="en-US" sz="2900" dirty="0" err="1">
                <a:latin typeface="Times New Roman" pitchFamily="18" charset="0"/>
                <a:cs typeface="Times New Roman" pitchFamily="18" charset="0"/>
              </a:rPr>
              <a:t>Imaromkul</a:t>
            </a:r>
            <a:r>
              <a:rPr lang="en-US" sz="2900" dirty="0">
                <a:latin typeface="Times New Roman" pitchFamily="18" charset="0"/>
                <a:cs typeface="Times New Roman" pitchFamily="18" charset="0"/>
              </a:rPr>
              <a:t>, "Automatic cattle identification based on fusion of texture features extracted from muzzle images," 2018 IEEE International Conference on Industrial Technology (ICIT), 2018, pp. 1484-1489, </a:t>
            </a:r>
            <a:r>
              <a:rPr lang="en-US" sz="2900" dirty="0" err="1">
                <a:latin typeface="Times New Roman" pitchFamily="18" charset="0"/>
                <a:cs typeface="Times New Roman" pitchFamily="18" charset="0"/>
              </a:rPr>
              <a:t>doi</a:t>
            </a:r>
            <a:r>
              <a:rPr lang="en-US" sz="2900" dirty="0">
                <a:latin typeface="Times New Roman" pitchFamily="18" charset="0"/>
                <a:cs typeface="Times New Roman" pitchFamily="18" charset="0"/>
              </a:rPr>
              <a:t>: 10.1109/ICIT.2018.8352400.</a:t>
            </a:r>
          </a:p>
          <a:p>
            <a:r>
              <a:rPr lang="en-US" sz="2900" dirty="0">
                <a:latin typeface="Times New Roman" pitchFamily="18" charset="0"/>
                <a:cs typeface="Times New Roman" pitchFamily="18" charset="0"/>
              </a:rPr>
              <a:t>T. T. </a:t>
            </a:r>
            <a:r>
              <a:rPr lang="en-US" sz="2900" dirty="0" err="1">
                <a:latin typeface="Times New Roman" pitchFamily="18" charset="0"/>
                <a:cs typeface="Times New Roman" pitchFamily="18" charset="0"/>
              </a:rPr>
              <a:t>Zin</a:t>
            </a:r>
            <a:r>
              <a:rPr lang="en-US" sz="2900" dirty="0">
                <a:latin typeface="Times New Roman" pitchFamily="18" charset="0"/>
                <a:cs typeface="Times New Roman" pitchFamily="18" charset="0"/>
              </a:rPr>
              <a:t> et al., "Cow Identification System using Ear Tag Recognition," 2020 IEEE 2nd Global Conference on Life Sciences and Technologies (</a:t>
            </a:r>
            <a:r>
              <a:rPr lang="en-US" sz="2900" dirty="0" err="1">
                <a:latin typeface="Times New Roman" pitchFamily="18" charset="0"/>
                <a:cs typeface="Times New Roman" pitchFamily="18" charset="0"/>
              </a:rPr>
              <a:t>LifeTech</a:t>
            </a:r>
            <a:r>
              <a:rPr lang="en-US" sz="2900" dirty="0">
                <a:latin typeface="Times New Roman" pitchFamily="18" charset="0"/>
                <a:cs typeface="Times New Roman" pitchFamily="18" charset="0"/>
              </a:rPr>
              <a:t>), 2020, pp. 65-66, </a:t>
            </a:r>
            <a:r>
              <a:rPr lang="en-US" sz="2900" dirty="0" err="1">
                <a:latin typeface="Times New Roman" pitchFamily="18" charset="0"/>
                <a:cs typeface="Times New Roman" pitchFamily="18" charset="0"/>
              </a:rPr>
              <a:t>doi</a:t>
            </a:r>
            <a:r>
              <a:rPr lang="en-US" sz="2900" dirty="0">
                <a:latin typeface="Times New Roman" pitchFamily="18" charset="0"/>
                <a:cs typeface="Times New Roman" pitchFamily="18" charset="0"/>
              </a:rPr>
              <a:t>: 10.1109/LifeTech48969.2020.1570625232.</a:t>
            </a:r>
            <a:endParaRPr lang="en-US" sz="2900" b="0" dirty="0">
              <a:latin typeface="Times New Roman" pitchFamily="18" charset="0"/>
              <a:cs typeface="Times New Roman" pitchFamily="18" charset="0"/>
            </a:endParaRPr>
          </a:p>
          <a:p>
            <a:endParaRPr lang="en-US" sz="2300" b="0" dirty="0">
              <a:latin typeface="Times New Roman" pitchFamily="18" charset="0"/>
              <a:cs typeface="Times New Roman" pitchFamily="18" charset="0"/>
            </a:endParaRPr>
          </a:p>
          <a:p>
            <a:pPr>
              <a:buNone/>
            </a:pPr>
            <a:br>
              <a:rPr lang="en-US" sz="1600" dirty="0"/>
            </a:br>
            <a:br>
              <a:rPr lang="en-US" sz="1600" dirty="0"/>
            </a:br>
            <a:br>
              <a:rPr lang="en-US" sz="1600" dirty="0"/>
            </a:b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F915F2-5E64-43F0-A07A-4F12B5F8A340}"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219200"/>
            <a:ext cx="8305800" cy="4648200"/>
          </a:xfrm>
        </p:spPr>
        <p:txBody>
          <a:bodyPr>
            <a:noAutofit/>
          </a:bodyPr>
          <a:lstStyle/>
          <a:p>
            <a:pPr algn="just">
              <a:lnSpc>
                <a:spcPct val="150000"/>
              </a:lnSpc>
            </a:pPr>
            <a:r>
              <a:rPr lang="en-US" sz="1800" dirty="0">
                <a:latin typeface="Times New Roman" pitchFamily="18" charset="0"/>
                <a:cs typeface="Times New Roman" pitchFamily="18" charset="0"/>
              </a:rPr>
              <a:t> Dairy farming is a key employment and source of landless </a:t>
            </a:r>
            <a:r>
              <a:rPr lang="en-US" sz="1800" dirty="0" err="1">
                <a:latin typeface="Times New Roman" pitchFamily="18" charset="0"/>
                <a:cs typeface="Times New Roman" pitchFamily="18" charset="0"/>
              </a:rPr>
              <a:t>labour</a:t>
            </a:r>
            <a:r>
              <a:rPr lang="en-US" sz="1800" dirty="0">
                <a:latin typeface="Times New Roman" pitchFamily="18" charset="0"/>
                <a:cs typeface="Times New Roman" pitchFamily="18" charset="0"/>
              </a:rPr>
              <a:t>. Animal breeds are intraspecific groups of animals that share a variety of features that set them apart from other breeds.</a:t>
            </a:r>
          </a:p>
          <a:p>
            <a:pPr algn="just">
              <a:lnSpc>
                <a:spcPct val="150000"/>
              </a:lnSpc>
            </a:pPr>
            <a:r>
              <a:rPr lang="en-US" sz="1800" dirty="0">
                <a:latin typeface="Times New Roman" pitchFamily="18" charset="0"/>
                <a:cs typeface="Times New Roman" pitchFamily="18" charset="0"/>
              </a:rPr>
              <a:t>The cameras were primarily employed to detect cow activity in cattle farms, although distinguishing between livestock with similar features, particularly black and brown cattle, can be challenging.</a:t>
            </a:r>
          </a:p>
          <a:p>
            <a:pPr algn="just">
              <a:lnSpc>
                <a:spcPct val="150000"/>
              </a:lnSpc>
            </a:pPr>
            <a:r>
              <a:rPr lang="en-US" sz="1800" dirty="0">
                <a:latin typeface="Times New Roman" pitchFamily="18" charset="0"/>
                <a:cs typeface="Times New Roman" pitchFamily="18" charset="0"/>
              </a:rPr>
              <a:t>The face and numerous shapes in the complete body of the cattle image are distinguished using the CNN deep learning approach. </a:t>
            </a:r>
          </a:p>
        </p:txBody>
      </p:sp>
      <p:sp>
        <p:nvSpPr>
          <p:cNvPr id="4" name="Date Placeholder 3"/>
          <p:cNvSpPr>
            <a:spLocks noGrp="1"/>
          </p:cNvSpPr>
          <p:nvPr>
            <p:ph type="dt" sz="half" idx="10"/>
          </p:nvPr>
        </p:nvSpPr>
        <p:spPr/>
        <p:txBody>
          <a:bodyPr/>
          <a:lstStyle/>
          <a:p>
            <a:fld id="{329AA7EF-FC4D-4965-9835-2A0164AF798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OBJECTIVES</a:t>
            </a:r>
          </a:p>
        </p:txBody>
      </p:sp>
      <p:sp>
        <p:nvSpPr>
          <p:cNvPr id="3" name="Content Placeholder 2"/>
          <p:cNvSpPr>
            <a:spLocks noGrp="1"/>
          </p:cNvSpPr>
          <p:nvPr>
            <p:ph idx="1"/>
          </p:nvPr>
        </p:nvSpPr>
        <p:spPr>
          <a:xfrm>
            <a:off x="381000" y="1524000"/>
            <a:ext cx="8229600" cy="4525963"/>
          </a:xfrm>
        </p:spPr>
        <p:txBody>
          <a:bodyPr>
            <a:noAutofit/>
          </a:bodyPr>
          <a:lstStyle/>
          <a:p>
            <a:pPr algn="just">
              <a:lnSpc>
                <a:spcPct val="150000"/>
              </a:lnSpc>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The goal was to capture images of cattle with a rich, dense texture.</a:t>
            </a:r>
          </a:p>
          <a:p>
            <a:pPr algn="just">
              <a:lnSpc>
                <a:spcPct val="150000"/>
              </a:lnSpc>
            </a:pPr>
            <a:r>
              <a:rPr lang="en-US" sz="1800" dirty="0">
                <a:latin typeface="Times New Roman" pitchFamily="18" charset="0"/>
                <a:cs typeface="Times New Roman" pitchFamily="18" charset="0"/>
              </a:rPr>
              <a:t>The texture feature of the images was extracted and encoded using a convolutional neural network.</a:t>
            </a:r>
          </a:p>
          <a:p>
            <a:pPr algn="just">
              <a:lnSpc>
                <a:spcPct val="150000"/>
              </a:lnSpc>
            </a:pPr>
            <a:r>
              <a:rPr lang="en-US" sz="1800" dirty="0">
                <a:latin typeface="Times New Roman" pitchFamily="18" charset="0"/>
                <a:cs typeface="Times New Roman" pitchFamily="18" charset="0"/>
              </a:rPr>
              <a:t>From the images, identify the individual cow.</a:t>
            </a:r>
          </a:p>
          <a:p>
            <a:pPr algn="just">
              <a:lnSpc>
                <a:spcPct val="150000"/>
              </a:lnSpc>
            </a:pPr>
            <a:r>
              <a:rPr lang="en-US" sz="1800" dirty="0">
                <a:latin typeface="Times New Roman" pitchFamily="18" charset="0"/>
                <a:cs typeface="Times New Roman" pitchFamily="18" charset="0"/>
              </a:rPr>
              <a:t>To be used for biometric recognition of cattle.</a:t>
            </a:r>
          </a:p>
          <a:p>
            <a:pPr algn="just">
              <a:lnSpc>
                <a:spcPct val="150000"/>
              </a:lnSpc>
              <a:buNone/>
            </a:pPr>
            <a:endParaRPr lang="en-US"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9AA7EF-FC4D-4965-9835-2A0164AF798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dirty="0"/>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normAutofit/>
          </a:bodyPr>
          <a:lstStyle/>
          <a:p>
            <a:r>
              <a:rPr lang="en-US" sz="2400" b="1" dirty="0">
                <a:solidFill>
                  <a:schemeClr val="tx2"/>
                </a:solidFill>
                <a:latin typeface="Times New Roman" pitchFamily="18" charset="0"/>
                <a:cs typeface="Times New Roman" pitchFamily="18" charset="0"/>
              </a:rPr>
              <a:t>LITERATURE SURVEY</a:t>
            </a:r>
          </a:p>
        </p:txBody>
      </p:sp>
      <p:sp>
        <p:nvSpPr>
          <p:cNvPr id="4" name="Date Placeholder 3"/>
          <p:cNvSpPr>
            <a:spLocks noGrp="1"/>
          </p:cNvSpPr>
          <p:nvPr>
            <p:ph type="dt" sz="half" idx="10"/>
          </p:nvPr>
        </p:nvSpPr>
        <p:spPr/>
        <p:txBody>
          <a:bodyPr/>
          <a:lstStyle/>
          <a:p>
            <a:fld id="{E201F9A6-C3C4-48B7-8DDC-10351E72DBC5}"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6</a:t>
            </a:fld>
            <a:endParaRPr lang="en-US"/>
          </a:p>
        </p:txBody>
      </p:sp>
      <p:graphicFrame>
        <p:nvGraphicFramePr>
          <p:cNvPr id="3" name="Content Placeholder 3"/>
          <p:cNvGraphicFramePr>
            <a:graphicFrameLocks/>
          </p:cNvGraphicFramePr>
          <p:nvPr/>
        </p:nvGraphicFramePr>
        <p:xfrm>
          <a:off x="838200" y="1524000"/>
          <a:ext cx="7772399" cy="4419601"/>
        </p:xfrm>
        <a:graphic>
          <a:graphicData uri="http://schemas.openxmlformats.org/drawingml/2006/table">
            <a:tbl>
              <a:tblPr firstRow="1" bandRow="1">
                <a:tableStyleId>{3B4B98B0-60AC-42C2-AFA5-B58CD77FA1E5}</a:tableStyleId>
              </a:tblPr>
              <a:tblGrid>
                <a:gridCol w="719666">
                  <a:extLst>
                    <a:ext uri="{9D8B030D-6E8A-4147-A177-3AD203B41FA5}">
                      <a16:colId xmlns:a16="http://schemas.microsoft.com/office/drawing/2014/main" val="20000"/>
                    </a:ext>
                  </a:extLst>
                </a:gridCol>
                <a:gridCol w="1655233">
                  <a:extLst>
                    <a:ext uri="{9D8B030D-6E8A-4147-A177-3AD203B41FA5}">
                      <a16:colId xmlns:a16="http://schemas.microsoft.com/office/drawing/2014/main" val="20001"/>
                    </a:ext>
                  </a:extLst>
                </a:gridCol>
                <a:gridCol w="1655233">
                  <a:extLst>
                    <a:ext uri="{9D8B030D-6E8A-4147-A177-3AD203B41FA5}">
                      <a16:colId xmlns:a16="http://schemas.microsoft.com/office/drawing/2014/main" val="20002"/>
                    </a:ext>
                  </a:extLst>
                </a:gridCol>
                <a:gridCol w="3742267">
                  <a:extLst>
                    <a:ext uri="{9D8B030D-6E8A-4147-A177-3AD203B41FA5}">
                      <a16:colId xmlns:a16="http://schemas.microsoft.com/office/drawing/2014/main" val="20003"/>
                    </a:ext>
                  </a:extLst>
                </a:gridCol>
              </a:tblGrid>
              <a:tr h="593368">
                <a:tc>
                  <a:txBody>
                    <a:bodyPr/>
                    <a:lstStyle/>
                    <a:p>
                      <a:r>
                        <a:rPr lang="en-US" dirty="0">
                          <a:latin typeface="Times New Roman" pitchFamily="18" charset="0"/>
                          <a:cs typeface="Times New Roman" pitchFamily="18" charset="0"/>
                        </a:rPr>
                        <a:t>    No</a:t>
                      </a:r>
                    </a:p>
                  </a:txBody>
                  <a:tcPr/>
                </a:tc>
                <a:tc>
                  <a:txBody>
                    <a:bodyPr/>
                    <a:lstStyle/>
                    <a:p>
                      <a:r>
                        <a:rPr lang="en-US" dirty="0">
                          <a:latin typeface="Times New Roman" pitchFamily="18" charset="0"/>
                          <a:cs typeface="Times New Roman" pitchFamily="18" charset="0"/>
                        </a:rPr>
                        <a:t>    Approach</a:t>
                      </a:r>
                    </a:p>
                  </a:txBody>
                  <a:tcPr/>
                </a:tc>
                <a:tc>
                  <a:txBody>
                    <a:bodyPr/>
                    <a:lstStyle/>
                    <a:p>
                      <a:r>
                        <a:rPr lang="en-US" dirty="0">
                          <a:latin typeface="Times New Roman" pitchFamily="18" charset="0"/>
                          <a:cs typeface="Times New Roman" pitchFamily="18" charset="0"/>
                        </a:rPr>
                        <a:t>Proposed   By</a:t>
                      </a:r>
                    </a:p>
                  </a:txBody>
                  <a:tcPr/>
                </a:tc>
                <a:tc>
                  <a:txBody>
                    <a:bodyPr/>
                    <a:lstStyle/>
                    <a:p>
                      <a:r>
                        <a:rPr lang="en-US" dirty="0">
                          <a:latin typeface="Times New Roman" pitchFamily="18" charset="0"/>
                          <a:cs typeface="Times New Roman" pitchFamily="18" charset="0"/>
                        </a:rPr>
                        <a:t>                 Description        </a:t>
                      </a:r>
                    </a:p>
                  </a:txBody>
                  <a:tcPr/>
                </a:tc>
                <a:extLst>
                  <a:ext uri="{0D108BD9-81ED-4DB2-BD59-A6C34878D82A}">
                    <a16:rowId xmlns:a16="http://schemas.microsoft.com/office/drawing/2014/main" val="10000"/>
                  </a:ext>
                </a:extLst>
              </a:tr>
              <a:tr h="2021406">
                <a:tc>
                  <a:txBody>
                    <a:bodyPr/>
                    <a:lstStyle/>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1</a:t>
                      </a:r>
                    </a:p>
                    <a:p>
                      <a:r>
                        <a:rPr lang="en-US" sz="1600" dirty="0">
                          <a:latin typeface="Times New Roman" pitchFamily="18" charset="0"/>
                          <a:cs typeface="Times New Roman" pitchFamily="18" charset="0"/>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Identification of Cattle Breed using the </a:t>
                      </a:r>
                      <a:r>
                        <a:rPr lang="en-US" sz="1600" b="0" i="0" kern="1200" dirty="0" err="1">
                          <a:solidFill>
                            <a:schemeClr val="tx1"/>
                          </a:solidFill>
                          <a:latin typeface="Times New Roman" pitchFamily="18" charset="0"/>
                          <a:ea typeface="+mn-ea"/>
                          <a:cs typeface="Times New Roman" pitchFamily="18" charset="0"/>
                        </a:rPr>
                        <a:t>Convolutional</a:t>
                      </a:r>
                      <a:r>
                        <a:rPr lang="en-US" sz="1600" b="0" i="0" kern="1200" dirty="0">
                          <a:solidFill>
                            <a:schemeClr val="tx1"/>
                          </a:solidFill>
                          <a:latin typeface="Times New Roman" pitchFamily="18" charset="0"/>
                          <a:ea typeface="+mn-ea"/>
                          <a:cs typeface="Times New Roman" pitchFamily="18" charset="0"/>
                        </a:rPr>
                        <a:t> Neural Network</a:t>
                      </a:r>
                    </a:p>
                    <a:p>
                      <a:endParaRPr lang="en-US" sz="1600" dirty="0">
                        <a:latin typeface="Times New Roman" pitchFamily="18" charset="0"/>
                        <a:cs typeface="Times New Roman" pitchFamily="18" charset="0"/>
                      </a:endParaRPr>
                    </a:p>
                  </a:txBody>
                  <a:tcPr/>
                </a:tc>
                <a:tc>
                  <a:txBody>
                    <a:bodyPr/>
                    <a:lstStyle/>
                    <a:p>
                      <a:pPr algn="ctr"/>
                      <a:r>
                        <a:rPr lang="en-US" sz="1600" b="0" i="0" u="none" strike="noStrike" kern="1200" dirty="0" err="1">
                          <a:solidFill>
                            <a:schemeClr val="tx1"/>
                          </a:solidFill>
                          <a:latin typeface="Times New Roman" pitchFamily="18" charset="0"/>
                          <a:ea typeface="+mn-ea"/>
                          <a:cs typeface="Times New Roman" pitchFamily="18" charset="0"/>
                        </a:rPr>
                        <a:t>Sreenand</a:t>
                      </a:r>
                      <a:r>
                        <a:rPr lang="en-US" sz="1600" b="0" i="0" u="none" strike="noStrike" kern="1200" dirty="0">
                          <a:solidFill>
                            <a:schemeClr val="tx1"/>
                          </a:solidFill>
                          <a:latin typeface="Times New Roman" pitchFamily="18" charset="0"/>
                          <a:ea typeface="+mn-ea"/>
                          <a:cs typeface="Times New Roman" pitchFamily="18" charset="0"/>
                        </a:rPr>
                        <a:t> </a:t>
                      </a:r>
                      <a:r>
                        <a:rPr lang="en-US" sz="1600" b="0" i="0" u="none" strike="noStrike" kern="1200" dirty="0" err="1">
                          <a:solidFill>
                            <a:schemeClr val="tx1"/>
                          </a:solidFill>
                          <a:latin typeface="Times New Roman" pitchFamily="18" charset="0"/>
                          <a:ea typeface="+mn-ea"/>
                          <a:cs typeface="Times New Roman" pitchFamily="18" charset="0"/>
                        </a:rPr>
                        <a:t>Manoj</a:t>
                      </a:r>
                      <a:r>
                        <a:rPr lang="en-US" sz="1600" b="0" i="0" u="none" strike="noStrike" kern="1200" dirty="0">
                          <a:solidFill>
                            <a:schemeClr val="tx1"/>
                          </a:solidFill>
                          <a:latin typeface="Times New Roman" pitchFamily="18" charset="0"/>
                          <a:ea typeface="+mn-ea"/>
                          <a:cs typeface="Times New Roman" pitchFamily="18" charset="0"/>
                        </a:rPr>
                        <a:t>,</a:t>
                      </a:r>
                    </a:p>
                    <a:p>
                      <a:pPr algn="ctr"/>
                      <a:r>
                        <a:rPr lang="en-US" sz="1600" b="0" i="0" u="none" strike="noStrike" kern="1200" dirty="0" err="1">
                          <a:solidFill>
                            <a:schemeClr val="tx1"/>
                          </a:solidFill>
                          <a:latin typeface="Times New Roman" pitchFamily="18" charset="0"/>
                          <a:ea typeface="+mn-ea"/>
                          <a:cs typeface="Times New Roman" pitchFamily="18" charset="0"/>
                        </a:rPr>
                        <a:t>Rakshith</a:t>
                      </a:r>
                      <a:r>
                        <a:rPr lang="en-US" sz="1600" b="0" i="0" u="none" strike="noStrike" kern="1200" dirty="0">
                          <a:solidFill>
                            <a:schemeClr val="tx1"/>
                          </a:solidFill>
                          <a:latin typeface="Times New Roman" pitchFamily="18" charset="0"/>
                          <a:ea typeface="+mn-ea"/>
                          <a:cs typeface="Times New Roman" pitchFamily="18" charset="0"/>
                        </a:rPr>
                        <a:t> S and </a:t>
                      </a:r>
                      <a:r>
                        <a:rPr lang="en-US" sz="1600" b="0" i="0" u="none" strike="noStrike" kern="1200" dirty="0" err="1">
                          <a:solidFill>
                            <a:schemeClr val="tx1"/>
                          </a:solidFill>
                          <a:latin typeface="Times New Roman" pitchFamily="18" charset="0"/>
                          <a:ea typeface="+mn-ea"/>
                          <a:cs typeface="Times New Roman" pitchFamily="18" charset="0"/>
                        </a:rPr>
                        <a:t>Kanchana</a:t>
                      </a:r>
                      <a:r>
                        <a:rPr lang="en-US" sz="1600" b="0" i="0" u="none" strike="noStrike" kern="1200" dirty="0">
                          <a:solidFill>
                            <a:schemeClr val="tx1"/>
                          </a:solidFill>
                          <a:latin typeface="Times New Roman" pitchFamily="18" charset="0"/>
                          <a:ea typeface="+mn-ea"/>
                          <a:cs typeface="Times New Roman" pitchFamily="18" charset="0"/>
                        </a:rPr>
                        <a:t> V</a:t>
                      </a:r>
                      <a:endParaRPr lang="en-US" sz="1600" u="none" dirty="0">
                        <a:solidFill>
                          <a:schemeClr val="tx1"/>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An image of the cattle will be taken to get the prominent features of the front, rear and side view and these image dataset will be processed and according to the processed image the cattle breed will be determined.</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04827">
                <a:tc>
                  <a:txBody>
                    <a:bodyPr/>
                    <a:lstStyle/>
                    <a:p>
                      <a:r>
                        <a:rPr lang="en-US" sz="1600" dirty="0">
                          <a:latin typeface="Times New Roman" pitchFamily="18" charset="0"/>
                          <a:cs typeface="Times New Roman" pitchFamily="18"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Evaluation of Deep Learning for Automatic Multi-View Face Detection in Cattle</a:t>
                      </a:r>
                    </a:p>
                    <a:p>
                      <a:endParaRPr lang="en-US" sz="16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Beibei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Wensheng</a:t>
                      </a:r>
                      <a:r>
                        <a:rPr lang="en-US" sz="1600" dirty="0">
                          <a:latin typeface="Times New Roman" pitchFamily="18" charset="0"/>
                          <a:cs typeface="Times New Roman" pitchFamily="18" charset="0"/>
                        </a:rPr>
                        <a:t> Wang, </a:t>
                      </a:r>
                      <a:r>
                        <a:rPr lang="en-US" sz="1600" dirty="0" err="1">
                          <a:latin typeface="Times New Roman" pitchFamily="18" charset="0"/>
                          <a:cs typeface="Times New Roman" pitchFamily="18" charset="0"/>
                        </a:rPr>
                        <a:t>Leifeng</a:t>
                      </a:r>
                      <a:r>
                        <a:rPr lang="en-US" sz="1600" baseline="0" dirty="0">
                          <a:latin typeface="Times New Roman" pitchFamily="18" charset="0"/>
                          <a:cs typeface="Times New Roman" pitchFamily="18" charset="0"/>
                        </a:rPr>
                        <a:t> </a:t>
                      </a:r>
                      <a:r>
                        <a:rPr lang="en-US" sz="1600" baseline="0" dirty="0" err="1">
                          <a:latin typeface="Times New Roman" pitchFamily="18" charset="0"/>
                          <a:cs typeface="Times New Roman" pitchFamily="18" charset="0"/>
                        </a:rPr>
                        <a:t>Guo</a:t>
                      </a:r>
                      <a:r>
                        <a:rPr lang="en-US" sz="1600" baseline="0" dirty="0">
                          <a:latin typeface="Times New Roman" pitchFamily="18" charset="0"/>
                          <a:cs typeface="Times New Roman" pitchFamily="18" charset="0"/>
                        </a:rPr>
                        <a:t>, </a:t>
                      </a:r>
                      <a:r>
                        <a:rPr lang="en-US" sz="1600" baseline="0" dirty="0" err="1">
                          <a:latin typeface="Times New Roman" pitchFamily="18" charset="0"/>
                          <a:cs typeface="Times New Roman" pitchFamily="18" charset="0"/>
                        </a:rPr>
                        <a:t>Guipeng</a:t>
                      </a:r>
                      <a:r>
                        <a:rPr lang="en-US" sz="1600" baseline="0" dirty="0">
                          <a:latin typeface="Times New Roman" pitchFamily="18" charset="0"/>
                          <a:cs typeface="Times New Roman" pitchFamily="18" charset="0"/>
                        </a:rPr>
                        <a:t> Chen</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This </a:t>
                      </a:r>
                      <a:r>
                        <a:rPr lang="en-US" sz="1600" b="0" i="0" kern="1200" baseline="0" dirty="0">
                          <a:solidFill>
                            <a:schemeClr val="tx1"/>
                          </a:solidFill>
                          <a:latin typeface="Times New Roman" pitchFamily="18" charset="0"/>
                          <a:ea typeface="+mn-ea"/>
                          <a:cs typeface="Times New Roman" pitchFamily="18" charset="0"/>
                        </a:rPr>
                        <a:t> approach</a:t>
                      </a:r>
                      <a:r>
                        <a:rPr lang="en-US" sz="1600" b="0" i="0" kern="1200" dirty="0">
                          <a:solidFill>
                            <a:schemeClr val="tx1"/>
                          </a:solidFill>
                          <a:latin typeface="Times New Roman" pitchFamily="18" charset="0"/>
                          <a:ea typeface="+mn-ea"/>
                          <a:cs typeface="Times New Roman" pitchFamily="18" charset="0"/>
                        </a:rPr>
                        <a:t> evaluated the possibility of the cutting-edge object detection algorithm, </a:t>
                      </a:r>
                      <a:r>
                        <a:rPr lang="en-US" sz="1600" b="0" i="0" kern="1200" dirty="0" err="1">
                          <a:solidFill>
                            <a:schemeClr val="tx1"/>
                          </a:solidFill>
                          <a:latin typeface="Times New Roman" pitchFamily="18" charset="0"/>
                          <a:ea typeface="+mn-ea"/>
                          <a:cs typeface="Times New Roman" pitchFamily="18" charset="0"/>
                        </a:rPr>
                        <a:t>RetinaNet</a:t>
                      </a:r>
                      <a:r>
                        <a:rPr lang="en-US" sz="1600" b="0" i="0" kern="1200" dirty="0">
                          <a:solidFill>
                            <a:schemeClr val="tx1"/>
                          </a:solidFill>
                          <a:latin typeface="Times New Roman" pitchFamily="18" charset="0"/>
                          <a:ea typeface="+mn-ea"/>
                          <a:cs typeface="Times New Roman" pitchFamily="18" charset="0"/>
                        </a:rPr>
                        <a:t>, performing multi-view cattle face detection in housing farms with fluctuating illumination, overlapping, and occlusion.</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normAutofit/>
          </a:bodyPr>
          <a:lstStyle/>
          <a:p>
            <a:r>
              <a:rPr lang="en-US" sz="2400" b="1" dirty="0">
                <a:solidFill>
                  <a:schemeClr val="tx2"/>
                </a:solidFill>
                <a:latin typeface="Times New Roman" pitchFamily="18" charset="0"/>
                <a:cs typeface="Times New Roman" pitchFamily="18" charset="0"/>
              </a:rPr>
              <a:t>LITERATURE SURVEY</a:t>
            </a:r>
          </a:p>
        </p:txBody>
      </p:sp>
      <p:sp>
        <p:nvSpPr>
          <p:cNvPr id="4" name="Date Placeholder 3"/>
          <p:cNvSpPr>
            <a:spLocks noGrp="1"/>
          </p:cNvSpPr>
          <p:nvPr>
            <p:ph type="dt" sz="half" idx="10"/>
          </p:nvPr>
        </p:nvSpPr>
        <p:spPr/>
        <p:txBody>
          <a:bodyPr/>
          <a:lstStyle/>
          <a:p>
            <a:fld id="{2B81F09B-9627-403C-9F41-41789D97BAA3}"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7</a:t>
            </a:fld>
            <a:endParaRPr lang="en-US"/>
          </a:p>
        </p:txBody>
      </p:sp>
      <p:graphicFrame>
        <p:nvGraphicFramePr>
          <p:cNvPr id="3" name="Content Placeholder 3"/>
          <p:cNvGraphicFramePr>
            <a:graphicFrameLocks/>
          </p:cNvGraphicFramePr>
          <p:nvPr/>
        </p:nvGraphicFramePr>
        <p:xfrm>
          <a:off x="838200" y="1066800"/>
          <a:ext cx="7772399" cy="5004035"/>
        </p:xfrm>
        <a:graphic>
          <a:graphicData uri="http://schemas.openxmlformats.org/drawingml/2006/table">
            <a:tbl>
              <a:tblPr firstRow="1" bandRow="1">
                <a:tableStyleId>{3B4B98B0-60AC-42C2-AFA5-B58CD77FA1E5}</a:tableStyleId>
              </a:tblPr>
              <a:tblGrid>
                <a:gridCol w="719666">
                  <a:extLst>
                    <a:ext uri="{9D8B030D-6E8A-4147-A177-3AD203B41FA5}">
                      <a16:colId xmlns:a16="http://schemas.microsoft.com/office/drawing/2014/main" val="20000"/>
                    </a:ext>
                  </a:extLst>
                </a:gridCol>
                <a:gridCol w="1655233">
                  <a:extLst>
                    <a:ext uri="{9D8B030D-6E8A-4147-A177-3AD203B41FA5}">
                      <a16:colId xmlns:a16="http://schemas.microsoft.com/office/drawing/2014/main" val="20001"/>
                    </a:ext>
                  </a:extLst>
                </a:gridCol>
                <a:gridCol w="1655233">
                  <a:extLst>
                    <a:ext uri="{9D8B030D-6E8A-4147-A177-3AD203B41FA5}">
                      <a16:colId xmlns:a16="http://schemas.microsoft.com/office/drawing/2014/main" val="20002"/>
                    </a:ext>
                  </a:extLst>
                </a:gridCol>
                <a:gridCol w="3742267">
                  <a:extLst>
                    <a:ext uri="{9D8B030D-6E8A-4147-A177-3AD203B41FA5}">
                      <a16:colId xmlns:a16="http://schemas.microsoft.com/office/drawing/2014/main" val="20003"/>
                    </a:ext>
                  </a:extLst>
                </a:gridCol>
              </a:tblGrid>
              <a:tr h="634765">
                <a:tc>
                  <a:txBody>
                    <a:bodyPr/>
                    <a:lstStyle/>
                    <a:p>
                      <a:r>
                        <a:rPr lang="en-US" dirty="0">
                          <a:latin typeface="Times New Roman" pitchFamily="18" charset="0"/>
                          <a:cs typeface="Times New Roman" pitchFamily="18" charset="0"/>
                        </a:rPr>
                        <a:t>    No</a:t>
                      </a:r>
                    </a:p>
                  </a:txBody>
                  <a:tcPr/>
                </a:tc>
                <a:tc>
                  <a:txBody>
                    <a:bodyPr/>
                    <a:lstStyle/>
                    <a:p>
                      <a:r>
                        <a:rPr lang="en-US" dirty="0">
                          <a:latin typeface="Times New Roman" pitchFamily="18" charset="0"/>
                          <a:cs typeface="Times New Roman" pitchFamily="18" charset="0"/>
                        </a:rPr>
                        <a:t>    Approach</a:t>
                      </a:r>
                    </a:p>
                  </a:txBody>
                  <a:tcPr/>
                </a:tc>
                <a:tc>
                  <a:txBody>
                    <a:bodyPr/>
                    <a:lstStyle/>
                    <a:p>
                      <a:r>
                        <a:rPr lang="en-US" dirty="0">
                          <a:latin typeface="Times New Roman" pitchFamily="18" charset="0"/>
                          <a:cs typeface="Times New Roman" pitchFamily="18" charset="0"/>
                        </a:rPr>
                        <a:t>Proposed   By</a:t>
                      </a:r>
                    </a:p>
                  </a:txBody>
                  <a:tcPr/>
                </a:tc>
                <a:tc>
                  <a:txBody>
                    <a:bodyPr/>
                    <a:lstStyle/>
                    <a:p>
                      <a:r>
                        <a:rPr lang="en-US" dirty="0">
                          <a:latin typeface="Times New Roman" pitchFamily="18" charset="0"/>
                          <a:cs typeface="Times New Roman" pitchFamily="18" charset="0"/>
                        </a:rPr>
                        <a:t>                 Description        </a:t>
                      </a:r>
                    </a:p>
                  </a:txBody>
                  <a:tcPr/>
                </a:tc>
                <a:extLst>
                  <a:ext uri="{0D108BD9-81ED-4DB2-BD59-A6C34878D82A}">
                    <a16:rowId xmlns:a16="http://schemas.microsoft.com/office/drawing/2014/main" val="10000"/>
                  </a:ext>
                </a:extLst>
              </a:tr>
              <a:tr h="2184635">
                <a:tc>
                  <a:txBody>
                    <a:bodyPr/>
                    <a:lstStyle/>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3</a:t>
                      </a:r>
                    </a:p>
                    <a:p>
                      <a:r>
                        <a:rPr lang="en-US" sz="1600" dirty="0">
                          <a:latin typeface="Times New Roman" pitchFamily="18" charset="0"/>
                          <a:cs typeface="Times New Roman" pitchFamily="18" charset="0"/>
                        </a:rPr>
                        <a:t>      </a:t>
                      </a:r>
                    </a:p>
                  </a:txBody>
                  <a:tcPr/>
                </a:tc>
                <a:tc>
                  <a:txBody>
                    <a:bodyPr/>
                    <a:lstStyle/>
                    <a:p>
                      <a:pPr algn="ctr"/>
                      <a:r>
                        <a:rPr lang="en-US" sz="1600" dirty="0">
                          <a:latin typeface="Times New Roman" pitchFamily="18" charset="0"/>
                          <a:cs typeface="Times New Roman" pitchFamily="18" charset="0"/>
                        </a:rPr>
                        <a:t>Cattle Identification Using LBP Descriptor And SVM Classifier</a:t>
                      </a:r>
                    </a:p>
                  </a:txBody>
                  <a:tcPr/>
                </a:tc>
                <a:tc>
                  <a:txBody>
                    <a:bodyPr/>
                    <a:lstStyle/>
                    <a:p>
                      <a:pPr algn="ctr"/>
                      <a:r>
                        <a:rPr lang="fi-FI" sz="1600" dirty="0">
                          <a:latin typeface="Times New Roman" pitchFamily="18" charset="0"/>
                          <a:cs typeface="Times New Roman" pitchFamily="18" charset="0"/>
                        </a:rPr>
                        <a:t>Supriya Rajankar, Rahul Mankar, Omprakash Rajankar</a:t>
                      </a:r>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In order to implement positive cattle identification delectability, the paper proposes a new model dependent on the histogram of Gradients (HOG) and Convolution Neural Networks (CNN). Training algorithm was applied separately on a number of normalized gray faces of cattle images.</a:t>
                      </a:r>
                    </a:p>
                  </a:txBody>
                  <a:tcPr/>
                </a:tc>
                <a:extLst>
                  <a:ext uri="{0D108BD9-81ED-4DB2-BD59-A6C34878D82A}">
                    <a16:rowId xmlns:a16="http://schemas.microsoft.com/office/drawing/2014/main" val="10001"/>
                  </a:ext>
                </a:extLst>
              </a:tr>
              <a:tr h="2184635">
                <a:tc>
                  <a:txBody>
                    <a:bodyPr/>
                    <a:lstStyle/>
                    <a:p>
                      <a:r>
                        <a:rPr lang="en-US" sz="1600" dirty="0">
                          <a:latin typeface="Times New Roman" pitchFamily="18" charset="0"/>
                          <a:cs typeface="Times New Roman" pitchFamily="18" charset="0"/>
                        </a:rPr>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Individual Cattle Identification Using a Deep Learning Based Framework</a:t>
                      </a:r>
                    </a:p>
                    <a:p>
                      <a:endParaRPr lang="en-US" sz="1600" dirty="0">
                        <a:latin typeface="Times New Roman" pitchFamily="18" charset="0"/>
                        <a:cs typeface="Times New Roman" pitchFamily="18" charset="0"/>
                      </a:endParaRPr>
                    </a:p>
                  </a:txBody>
                  <a:tcPr/>
                </a:tc>
                <a:tc>
                  <a:txBody>
                    <a:bodyPr/>
                    <a:lstStyle/>
                    <a:p>
                      <a:pPr algn="ctr"/>
                      <a:r>
                        <a:rPr lang="en-US" sz="1600" dirty="0" err="1">
                          <a:latin typeface="Times New Roman" pitchFamily="18" charset="0"/>
                          <a:cs typeface="Times New Roman" pitchFamily="18" charset="0"/>
                        </a:rPr>
                        <a:t>Yongliang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Qiao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Daobilinge</a:t>
                      </a:r>
                      <a:r>
                        <a:rPr lang="en-US" sz="1600" dirty="0">
                          <a:latin typeface="Times New Roman" pitchFamily="18" charset="0"/>
                          <a:cs typeface="Times New Roman" pitchFamily="18" charset="0"/>
                        </a:rPr>
                        <a:t> Su, He Kong, </a:t>
                      </a:r>
                      <a:r>
                        <a:rPr lang="en-US" sz="1600" dirty="0" err="1">
                          <a:latin typeface="Times New Roman" pitchFamily="18" charset="0"/>
                          <a:cs typeface="Times New Roman" pitchFamily="18" charset="0"/>
                        </a:rPr>
                        <a:t>Salah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Sukkarieh</a:t>
                      </a:r>
                      <a:r>
                        <a:rPr lang="en-US" sz="1600" dirty="0">
                          <a:latin typeface="Times New Roman" pitchFamily="18" charset="0"/>
                          <a:cs typeface="Times New Roman" pitchFamily="18" charset="0"/>
                        </a:rPr>
                        <a:t>,</a:t>
                      </a:r>
                      <a:r>
                        <a:rPr lang="en-US" sz="1600" baseline="0" dirty="0">
                          <a:latin typeface="Times New Roman" pitchFamily="18" charset="0"/>
                          <a:cs typeface="Times New Roman" pitchFamily="18" charset="0"/>
                        </a:rPr>
                        <a:t> Sabrina Lomax and Cameron Clark</a:t>
                      </a:r>
                      <a:endParaRPr lang="en-US" sz="1600" dirty="0">
                        <a:latin typeface="Times New Roman" pitchFamily="18" charset="0"/>
                        <a:cs typeface="Times New Roman" pitchFamily="18" charset="0"/>
                      </a:endParaRPr>
                    </a:p>
                  </a:txBody>
                  <a:tcPr/>
                </a:tc>
                <a:tc>
                  <a:txBody>
                    <a:bodyPr/>
                    <a:lstStyle/>
                    <a:p>
                      <a:pPr algn="just"/>
                      <a:r>
                        <a:rPr lang="en-US" sz="1600" b="0" i="0" kern="1200" dirty="0">
                          <a:solidFill>
                            <a:schemeClr val="tx1"/>
                          </a:solidFill>
                          <a:latin typeface="Times New Roman" pitchFamily="18" charset="0"/>
                          <a:ea typeface="+mn-ea"/>
                          <a:cs typeface="Times New Roman" pitchFamily="18" charset="0"/>
                        </a:rPr>
                        <a:t> A CNN network was used </a:t>
                      </a:r>
                      <a:r>
                        <a:rPr lang="en-US" sz="1600" b="0" i="0" kern="1200" baseline="0" dirty="0">
                          <a:solidFill>
                            <a:schemeClr val="tx1"/>
                          </a:solidFill>
                          <a:latin typeface="Times New Roman" pitchFamily="18" charset="0"/>
                          <a:ea typeface="+mn-ea"/>
                          <a:cs typeface="Times New Roman" pitchFamily="18" charset="0"/>
                        </a:rPr>
                        <a:t> </a:t>
                      </a:r>
                      <a:r>
                        <a:rPr lang="en-US" sz="1600" b="0" i="0" kern="1200" dirty="0">
                          <a:solidFill>
                            <a:schemeClr val="tx1"/>
                          </a:solidFill>
                          <a:latin typeface="Times New Roman" pitchFamily="18" charset="0"/>
                          <a:ea typeface="+mn-ea"/>
                          <a:cs typeface="Times New Roman" pitchFamily="18" charset="0"/>
                        </a:rPr>
                        <a:t>to extract features from a rear-view cattle video dataset and these extracted features were then used to train an LSTM model to capture temporal information and identify each individual animal.</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EXISTING SYSTEM</a:t>
            </a:r>
          </a:p>
        </p:txBody>
      </p:sp>
      <p:sp>
        <p:nvSpPr>
          <p:cNvPr id="3" name="Content Placeholder 2"/>
          <p:cNvSpPr>
            <a:spLocks noGrp="1"/>
          </p:cNvSpPr>
          <p:nvPr>
            <p:ph idx="1"/>
          </p:nvPr>
        </p:nvSpPr>
        <p:spPr>
          <a:xfrm>
            <a:off x="533400" y="1828800"/>
            <a:ext cx="8077200" cy="4038600"/>
          </a:xfrm>
        </p:spPr>
        <p:txBody>
          <a:bodyPr>
            <a:noAutofit/>
          </a:bodyPr>
          <a:lstStyle/>
          <a:p>
            <a:pPr algn="just">
              <a:lnSpc>
                <a:spcPct val="150000"/>
              </a:lnSpc>
            </a:pPr>
            <a:r>
              <a:rPr lang="en-US" sz="1800" dirty="0">
                <a:solidFill>
                  <a:srgbClr val="1C1D1E"/>
                </a:solidFill>
                <a:effectLst/>
                <a:latin typeface="Times New Roman" panose="02020603050405020304" pitchFamily="18" charset="0"/>
                <a:ea typeface="Times New Roman" panose="02020603050405020304" pitchFamily="18" charset="0"/>
              </a:rPr>
              <a:t>The identification of cattle is an emerging research field in computer vision, pattern recognition, animal biometrics, and cognitive science. It is getting more proliferation due to a wide range of applications and uses for identification of individual animals, development of traceability system for cattle</a:t>
            </a:r>
            <a:r>
              <a:rPr lang="en-US" sz="1800" dirty="0">
                <a:latin typeface="Times New Roman" pitchFamily="18" charset="0"/>
                <a:cs typeface="Times New Roman" pitchFamily="18" charset="0"/>
              </a:rPr>
              <a:t> </a:t>
            </a:r>
          </a:p>
          <a:p>
            <a:pPr algn="just">
              <a:lnSpc>
                <a:spcPct val="150000"/>
              </a:lnSpc>
            </a:pPr>
            <a:r>
              <a:rPr lang="en-US" sz="1800" dirty="0">
                <a:solidFill>
                  <a:srgbClr val="1C1D1E"/>
                </a:solidFill>
                <a:effectLst/>
                <a:latin typeface="Times New Roman" panose="02020603050405020304" pitchFamily="18" charset="0"/>
                <a:ea typeface="Times New Roman" panose="02020603050405020304" pitchFamily="18" charset="0"/>
              </a:rPr>
              <a:t>This approach makes use of Local Binary Pattern (LBP), </a:t>
            </a:r>
            <a:r>
              <a:rPr lang="en-US" sz="1800" dirty="0">
                <a:effectLst/>
                <a:latin typeface="Times New Roman" panose="02020603050405020304" pitchFamily="18" charset="0"/>
                <a:ea typeface="Times New Roman" panose="02020603050405020304" pitchFamily="18" charset="0"/>
              </a:rPr>
              <a:t>Convolution Neural Network</a:t>
            </a:r>
            <a:r>
              <a:rPr lang="en-US" sz="1800" dirty="0">
                <a:solidFill>
                  <a:srgbClr val="1C1D1E"/>
                </a:solidFill>
                <a:effectLst/>
                <a:latin typeface="Times New Roman" panose="02020603050405020304" pitchFamily="18" charset="0"/>
                <a:ea typeface="Times New Roman" panose="02020603050405020304" pitchFamily="18" charset="0"/>
              </a:rPr>
              <a:t> (CNN) and </a:t>
            </a:r>
            <a:r>
              <a:rPr lang="en-US" sz="1800" dirty="0">
                <a:effectLst/>
                <a:latin typeface="Times New Roman" panose="02020603050405020304" pitchFamily="18" charset="0"/>
                <a:ea typeface="Times New Roman" panose="02020603050405020304" pitchFamily="18" charset="0"/>
              </a:rPr>
              <a:t>Support Vector Machine (SVM) </a:t>
            </a:r>
            <a:r>
              <a:rPr lang="en-US" sz="1800" dirty="0">
                <a:solidFill>
                  <a:srgbClr val="1C1D1E"/>
                </a:solidFill>
                <a:effectLst/>
                <a:latin typeface="Times New Roman" panose="02020603050405020304" pitchFamily="18" charset="0"/>
                <a:ea typeface="Times New Roman" panose="02020603050405020304" pitchFamily="18" charset="0"/>
              </a:rPr>
              <a:t>for cattle identification to extract local invariant features from cattle images.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9AA7EF-FC4D-4965-9835-2A0164AF798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2"/>
                </a:solidFill>
                <a:latin typeface="Times New Roman" pitchFamily="18" charset="0"/>
                <a:cs typeface="Times New Roman" pitchFamily="18" charset="0"/>
              </a:rPr>
              <a:t>PROPOSED SYSTEM</a:t>
            </a:r>
          </a:p>
        </p:txBody>
      </p:sp>
      <p:sp>
        <p:nvSpPr>
          <p:cNvPr id="3" name="Content Placeholder 2"/>
          <p:cNvSpPr>
            <a:spLocks noGrp="1"/>
          </p:cNvSpPr>
          <p:nvPr>
            <p:ph idx="1"/>
          </p:nvPr>
        </p:nvSpPr>
        <p:spPr>
          <a:xfrm>
            <a:off x="533400" y="1828800"/>
            <a:ext cx="8077200" cy="4038600"/>
          </a:xfrm>
        </p:spPr>
        <p:txBody>
          <a:bodyPr>
            <a:noAutofit/>
          </a:bodyPr>
          <a:lstStyle/>
          <a:p>
            <a:pPr algn="just">
              <a:lnSpc>
                <a:spcPct val="150000"/>
              </a:lnSpc>
            </a:pPr>
            <a:r>
              <a:rPr lang="en-US" sz="1800" dirty="0">
                <a:latin typeface="Times New Roman" pitchFamily="18" charset="0"/>
                <a:cs typeface="Times New Roman" pitchFamily="18" charset="0"/>
              </a:rPr>
              <a:t>We acquired around 150 cattle picture datasets for our proposed system, which were then preprocessed to transform them to a specific dimension. Then, using the SIFT approach, the distinct bodily sections of the cattle were retrieved. </a:t>
            </a:r>
          </a:p>
          <a:p>
            <a:pPr algn="just">
              <a:lnSpc>
                <a:spcPct val="150000"/>
              </a:lnSpc>
            </a:pPr>
            <a:r>
              <a:rPr lang="en-US" sz="1800" dirty="0">
                <a:latin typeface="Times New Roman" pitchFamily="18" charset="0"/>
                <a:cs typeface="Times New Roman" pitchFamily="18" charset="0"/>
              </a:rPr>
              <a:t>Finally, we used CNN to divide the cattle into 13 classes and forecast their breed. Only when the image of the cattle is a complete single animal will this proposed technique work. </a:t>
            </a:r>
          </a:p>
          <a:p>
            <a:pPr algn="just">
              <a:lnSpc>
                <a:spcPct val="150000"/>
              </a:lnSpc>
            </a:pPr>
            <a:r>
              <a:rPr lang="en-US" sz="1800" dirty="0">
                <a:latin typeface="Times New Roman" pitchFamily="18" charset="0"/>
                <a:cs typeface="Times New Roman" pitchFamily="18" charset="0"/>
              </a:rPr>
              <a:t>Future work will include identifying cattle in images with other animals. Separation of cow breeds in the image. </a:t>
            </a: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9AA7EF-FC4D-4965-9835-2A0164AF798C}" type="datetime1">
              <a:rPr lang="en-US" smtClean="0"/>
              <a:pPr/>
              <a:t>5/19/2022</a:t>
            </a:fld>
            <a:endParaRPr lang="en-US"/>
          </a:p>
        </p:txBody>
      </p:sp>
      <p:sp>
        <p:nvSpPr>
          <p:cNvPr id="7" name="Footer Placeholder 6"/>
          <p:cNvSpPr>
            <a:spLocks noGrp="1"/>
          </p:cNvSpPr>
          <p:nvPr>
            <p:ph type="ftr" sz="quarter" idx="11"/>
          </p:nvPr>
        </p:nvSpPr>
        <p:spPr/>
        <p:txBody>
          <a:bodyPr/>
          <a:lstStyle/>
          <a:p>
            <a:r>
              <a:rPr lang="en-US" dirty="0"/>
              <a:t>Cattle Recognition using Muzzle print images</a:t>
            </a:r>
          </a:p>
        </p:txBody>
      </p:sp>
      <p:sp>
        <p:nvSpPr>
          <p:cNvPr id="5" name="Slide Number Placeholder 4"/>
          <p:cNvSpPr>
            <a:spLocks noGrp="1"/>
          </p:cNvSpPr>
          <p:nvPr>
            <p:ph type="sldNum" sz="quarter" idx="12"/>
          </p:nvPr>
        </p:nvSpPr>
        <p:spPr/>
        <p:txBody>
          <a:bodyPr/>
          <a:lstStyle/>
          <a:p>
            <a:fld id="{989C14F2-C8DE-4496-B278-83DB0EDA1F4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TotalTime>
  <Words>2309</Words>
  <Application>Microsoft Office PowerPoint</Application>
  <PresentationFormat>On-screen Show (4:3)</PresentationFormat>
  <Paragraphs>272</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PowerPoint Presentation</vt:lpstr>
      <vt:lpstr>CONTENTS</vt:lpstr>
      <vt:lpstr>ABSTRACT</vt:lpstr>
      <vt:lpstr>INTRODUCTION</vt:lpstr>
      <vt:lpstr>OBJECTIVES</vt:lpstr>
      <vt:lpstr>LITERATURE SURVEY</vt:lpstr>
      <vt:lpstr>LITERATURE SURVEY</vt:lpstr>
      <vt:lpstr>EXISTING SYSTEM</vt:lpstr>
      <vt:lpstr>PROPOSED SYSTEM</vt:lpstr>
      <vt:lpstr>BLOCK DIAGRAM</vt:lpstr>
      <vt:lpstr>MODULES</vt:lpstr>
      <vt:lpstr>MODULES</vt:lpstr>
      <vt:lpstr>MODULES</vt:lpstr>
      <vt:lpstr>DATASETS</vt:lpstr>
      <vt:lpstr>METHODOLOGY</vt:lpstr>
      <vt:lpstr>METHODOLOGY</vt:lpstr>
      <vt:lpstr>METHODOLOGY</vt:lpstr>
      <vt:lpstr>METHODOLOGY</vt:lpstr>
      <vt:lpstr>METHODOLOGY</vt:lpstr>
      <vt:lpstr>RESULTS</vt:lpstr>
      <vt:lpstr>RESULTS</vt:lpstr>
      <vt:lpstr>RESULTS</vt:lpstr>
      <vt:lpstr>RESULTS</vt:lpstr>
      <vt:lpstr>RESULTS</vt:lpstr>
      <vt:lpstr>RESULTS</vt:lpstr>
      <vt:lpstr>RESULTS</vt:lpstr>
      <vt:lpstr>RESULTS</vt:lpstr>
      <vt:lpstr>RESULTS</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Samayanjali M</cp:lastModifiedBy>
  <cp:revision>61</cp:revision>
  <dcterms:created xsi:type="dcterms:W3CDTF">2022-03-17T13:05:44Z</dcterms:created>
  <dcterms:modified xsi:type="dcterms:W3CDTF">2022-05-20T04:03:21Z</dcterms:modified>
</cp:coreProperties>
</file>