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9" r:id="rId3"/>
    <p:sldId id="263" r:id="rId4"/>
    <p:sldId id="258" r:id="rId5"/>
    <p:sldId id="264" r:id="rId6"/>
    <p:sldId id="265" r:id="rId7"/>
    <p:sldId id="266" r:id="rId8"/>
    <p:sldId id="267" r:id="rId9"/>
    <p:sldId id="268" r:id="rId10"/>
    <p:sldId id="269" r:id="rId11"/>
    <p:sldId id="270" r:id="rId12"/>
    <p:sldId id="271" r:id="rId13"/>
    <p:sldId id="262" r:id="rId1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448" autoAdjust="0"/>
  </p:normalViewPr>
  <p:slideViewPr>
    <p:cSldViewPr snapToGrid="0">
      <p:cViewPr varScale="1">
        <p:scale>
          <a:sx n="83" d="100"/>
          <a:sy n="83" d="100"/>
        </p:scale>
        <p:origin x="2205" y="30"/>
      </p:cViewPr>
      <p:guideLst>
        <p:guide orient="horz" pos="2160"/>
        <p:guide pos="2880"/>
      </p:guideLst>
    </p:cSldViewPr>
  </p:slideViewPr>
  <p:notesTextViewPr>
    <p:cViewPr>
      <p:scale>
        <a:sx n="1" d="1"/>
        <a:sy n="1" d="1"/>
      </p:scale>
      <p:origin x="0" y="0"/>
    </p:cViewPr>
  </p:notesTextViewPr>
  <p:notesViewPr>
    <p:cSldViewPr snapToGrid="0">
      <p:cViewPr varScale="1">
        <p:scale>
          <a:sx n="90" d="100"/>
          <a:sy n="90" d="100"/>
        </p:scale>
        <p:origin x="3531" y="6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960BD9-DDA6-4FC3-B561-A94D8EFD1236}" type="datetimeFigureOut">
              <a:rPr lang="es-ES" smtClean="0"/>
              <a:t>03/02/2018</a:t>
            </a:fld>
            <a:endParaRPr lang="es-E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1FB864-8BEA-4770-98B4-60C1CE4750E5}" type="slidenum">
              <a:rPr lang="es-ES" smtClean="0"/>
              <a:t>‹#›</a:t>
            </a:fld>
            <a:endParaRPr lang="es-ES"/>
          </a:p>
        </p:txBody>
      </p:sp>
    </p:spTree>
    <p:extLst>
      <p:ext uri="{BB962C8B-B14F-4D97-AF65-F5344CB8AC3E}">
        <p14:creationId xmlns:p14="http://schemas.microsoft.com/office/powerpoint/2010/main" val="1377577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C57F9AD4-52F8-43D5-8679-4C204DB16A56}" type="slidenum">
              <a:rPr lang="es-ES" smtClean="0"/>
              <a:t>5</a:t>
            </a:fld>
            <a:endParaRPr lang="es-ES"/>
          </a:p>
        </p:txBody>
      </p:sp>
    </p:spTree>
    <p:extLst>
      <p:ext uri="{BB962C8B-B14F-4D97-AF65-F5344CB8AC3E}">
        <p14:creationId xmlns:p14="http://schemas.microsoft.com/office/powerpoint/2010/main" val="3675935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https://medium.com/angular-japan-user-group/why-developers-and-companies-choose-angular-4c9ba6098e1c</a:t>
            </a:r>
          </a:p>
          <a:p>
            <a:endParaRPr lang="es-ES" dirty="0"/>
          </a:p>
        </p:txBody>
      </p:sp>
      <p:sp>
        <p:nvSpPr>
          <p:cNvPr id="4" name="Slide Number Placeholder 3"/>
          <p:cNvSpPr>
            <a:spLocks noGrp="1"/>
          </p:cNvSpPr>
          <p:nvPr>
            <p:ph type="sldNum" sz="quarter" idx="10"/>
          </p:nvPr>
        </p:nvSpPr>
        <p:spPr/>
        <p:txBody>
          <a:bodyPr/>
          <a:lstStyle/>
          <a:p>
            <a:fld id="{C57F9AD4-52F8-43D5-8679-4C204DB16A56}" type="slidenum">
              <a:rPr lang="es-ES" smtClean="0"/>
              <a:t>6</a:t>
            </a:fld>
            <a:endParaRPr lang="es-ES"/>
          </a:p>
        </p:txBody>
      </p:sp>
    </p:spTree>
    <p:extLst>
      <p:ext uri="{BB962C8B-B14F-4D97-AF65-F5344CB8AC3E}">
        <p14:creationId xmlns:p14="http://schemas.microsoft.com/office/powerpoint/2010/main" val="7692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C57F9AD4-52F8-43D5-8679-4C204DB16A56}" type="slidenum">
              <a:rPr lang="es-ES" smtClean="0"/>
              <a:t>7</a:t>
            </a:fld>
            <a:endParaRPr lang="es-ES"/>
          </a:p>
        </p:txBody>
      </p:sp>
    </p:spTree>
    <p:extLst>
      <p:ext uri="{BB962C8B-B14F-4D97-AF65-F5344CB8AC3E}">
        <p14:creationId xmlns:p14="http://schemas.microsoft.com/office/powerpoint/2010/main" val="3500467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C57F9AD4-52F8-43D5-8679-4C204DB16A56}" type="slidenum">
              <a:rPr lang="es-ES" smtClean="0"/>
              <a:t>8</a:t>
            </a:fld>
            <a:endParaRPr lang="es-ES"/>
          </a:p>
        </p:txBody>
      </p:sp>
    </p:spTree>
    <p:extLst>
      <p:ext uri="{BB962C8B-B14F-4D97-AF65-F5344CB8AC3E}">
        <p14:creationId xmlns:p14="http://schemas.microsoft.com/office/powerpoint/2010/main" val="533102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C57F9AD4-52F8-43D5-8679-4C204DB16A56}" type="slidenum">
              <a:rPr lang="es-ES" smtClean="0"/>
              <a:t>9</a:t>
            </a:fld>
            <a:endParaRPr lang="es-ES"/>
          </a:p>
        </p:txBody>
      </p:sp>
    </p:spTree>
    <p:extLst>
      <p:ext uri="{BB962C8B-B14F-4D97-AF65-F5344CB8AC3E}">
        <p14:creationId xmlns:p14="http://schemas.microsoft.com/office/powerpoint/2010/main" val="1205695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C57F9AD4-52F8-43D5-8679-4C204DB16A56}" type="slidenum">
              <a:rPr lang="es-ES" smtClean="0"/>
              <a:t>10</a:t>
            </a:fld>
            <a:endParaRPr lang="es-ES"/>
          </a:p>
        </p:txBody>
      </p:sp>
    </p:spTree>
    <p:extLst>
      <p:ext uri="{BB962C8B-B14F-4D97-AF65-F5344CB8AC3E}">
        <p14:creationId xmlns:p14="http://schemas.microsoft.com/office/powerpoint/2010/main" val="4068317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C57F9AD4-52F8-43D5-8679-4C204DB16A56}" type="slidenum">
              <a:rPr lang="es-ES" smtClean="0"/>
              <a:t>11</a:t>
            </a:fld>
            <a:endParaRPr lang="es-ES"/>
          </a:p>
        </p:txBody>
      </p:sp>
    </p:spTree>
    <p:extLst>
      <p:ext uri="{BB962C8B-B14F-4D97-AF65-F5344CB8AC3E}">
        <p14:creationId xmlns:p14="http://schemas.microsoft.com/office/powerpoint/2010/main" val="3263253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C57F9AD4-52F8-43D5-8679-4C204DB16A56}" type="slidenum">
              <a:rPr lang="es-ES" smtClean="0"/>
              <a:t>12</a:t>
            </a:fld>
            <a:endParaRPr lang="es-ES"/>
          </a:p>
        </p:txBody>
      </p:sp>
    </p:spTree>
    <p:extLst>
      <p:ext uri="{BB962C8B-B14F-4D97-AF65-F5344CB8AC3E}">
        <p14:creationId xmlns:p14="http://schemas.microsoft.com/office/powerpoint/2010/main" val="14864033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19.png"/><Relationship Id="rId2" Type="http://schemas.openxmlformats.org/officeDocument/2006/relationships/image" Target="../media/image6.png"/><Relationship Id="rId16" Type="http://schemas.openxmlformats.org/officeDocument/2006/relationships/image" Target="../media/image18.gif"/><Relationship Id="rId20" Type="http://schemas.openxmlformats.org/officeDocument/2006/relationships/image" Target="../media/image22.png"/><Relationship Id="rId1" Type="http://schemas.openxmlformats.org/officeDocument/2006/relationships/slideMaster" Target="../slideMasters/slideMaster1.xml"/><Relationship Id="rId6" Type="http://schemas.microsoft.com/office/2007/relationships/hdphoto" Target="../media/hdphoto1.wdp"/><Relationship Id="rId11" Type="http://schemas.openxmlformats.org/officeDocument/2006/relationships/image" Target="../media/image14.png"/><Relationship Id="rId5" Type="http://schemas.openxmlformats.org/officeDocument/2006/relationships/image" Target="../media/image9.png"/><Relationship Id="rId15" Type="http://schemas.openxmlformats.org/officeDocument/2006/relationships/image" Target="../media/image1.png"/><Relationship Id="rId10" Type="http://schemas.openxmlformats.org/officeDocument/2006/relationships/image" Target="../media/image13.png"/><Relationship Id="rId19" Type="http://schemas.openxmlformats.org/officeDocument/2006/relationships/image" Target="../media/image21.png"/><Relationship Id="rId4" Type="http://schemas.openxmlformats.org/officeDocument/2006/relationships/image" Target="../media/image8.png"/><Relationship Id="rId9" Type="http://schemas.openxmlformats.org/officeDocument/2006/relationships/image" Target="../media/image12.png"/><Relationship Id="rId14"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ortada">
    <p:spTree>
      <p:nvGrpSpPr>
        <p:cNvPr id="1" name=""/>
        <p:cNvGrpSpPr/>
        <p:nvPr/>
      </p:nvGrpSpPr>
      <p:grpSpPr>
        <a:xfrm>
          <a:off x="0" y="0"/>
          <a:ext cx="0" cy="0"/>
          <a:chOff x="0" y="0"/>
          <a:chExt cx="0" cy="0"/>
        </a:xfrm>
      </p:grpSpPr>
      <p:pic>
        <p:nvPicPr>
          <p:cNvPr id="2" name="Imagen 22"/>
          <p:cNvPicPr>
            <a:picLocks noChangeAspect="1"/>
          </p:cNvPicPr>
          <p:nvPr/>
        </p:nvPicPr>
        <p:blipFill>
          <a:blip r:embed="rId2"/>
          <a:srcRect l="-1156" r="77762"/>
          <a:stretch>
            <a:fillRect/>
          </a:stretch>
        </p:blipFill>
        <p:spPr>
          <a:xfrm>
            <a:off x="4766063" y="-233281"/>
            <a:ext cx="4377936" cy="5055763"/>
          </a:xfrm>
          <a:prstGeom prst="rect">
            <a:avLst/>
          </a:prstGeom>
          <a:noFill/>
          <a:ln cap="flat">
            <a:noFill/>
          </a:ln>
        </p:spPr>
      </p:pic>
      <p:sp>
        <p:nvSpPr>
          <p:cNvPr id="3" name="Rectángulo 24"/>
          <p:cNvSpPr/>
          <p:nvPr/>
        </p:nvSpPr>
        <p:spPr>
          <a:xfrm>
            <a:off x="4288471" y="0"/>
            <a:ext cx="4855528" cy="5321899"/>
          </a:xfrm>
          <a:prstGeom prst="rect">
            <a:avLst/>
          </a:prstGeom>
          <a:solidFill>
            <a:srgbClr val="FFFFFF">
              <a:alpha val="92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itle 1"/>
          <p:cNvSpPr txBox="1">
            <a:spLocks noGrp="1"/>
          </p:cNvSpPr>
          <p:nvPr>
            <p:ph type="ctrTitle"/>
          </p:nvPr>
        </p:nvSpPr>
        <p:spPr>
          <a:xfrm>
            <a:off x="877888" y="4981806"/>
            <a:ext cx="7772400" cy="364635"/>
          </a:xfrm>
        </p:spPr>
        <p:txBody>
          <a:bodyPr>
            <a:noAutofit/>
          </a:bodyPr>
          <a:lstStyle>
            <a:lvl1pPr>
              <a:lnSpc>
                <a:spcPct val="100000"/>
              </a:lnSpc>
              <a:defRPr sz="4400" b="1">
                <a:solidFill>
                  <a:srgbClr val="595959"/>
                </a:solidFill>
              </a:defRPr>
            </a:lvl1pPr>
          </a:lstStyle>
          <a:p>
            <a:pPr lvl="0"/>
            <a:r>
              <a:rPr lang="es-ES"/>
              <a:t>Nombre curso</a:t>
            </a:r>
            <a:endParaRPr lang="en-US"/>
          </a:p>
        </p:txBody>
      </p:sp>
      <p:sp>
        <p:nvSpPr>
          <p:cNvPr id="5" name="Subtitle 2"/>
          <p:cNvSpPr txBox="1">
            <a:spLocks noGrp="1"/>
          </p:cNvSpPr>
          <p:nvPr>
            <p:ph type="subTitle" idx="1"/>
          </p:nvPr>
        </p:nvSpPr>
        <p:spPr>
          <a:xfrm>
            <a:off x="877888" y="5555181"/>
            <a:ext cx="7772400" cy="408261"/>
          </a:xfrm>
        </p:spPr>
        <p:txBody>
          <a:bodyPr anchor="ctr">
            <a:noAutofit/>
          </a:bodyPr>
          <a:lstStyle>
            <a:lvl1pPr marL="0" indent="0">
              <a:buNone/>
              <a:defRPr>
                <a:solidFill>
                  <a:srgbClr val="595959"/>
                </a:solidFill>
              </a:defRPr>
            </a:lvl1pPr>
          </a:lstStyle>
          <a:p>
            <a:pPr lvl="0"/>
            <a:r>
              <a:rPr lang="es-ES"/>
              <a:t>Nombre profesor e email</a:t>
            </a:r>
            <a:endParaRPr lang="en-US"/>
          </a:p>
        </p:txBody>
      </p:sp>
      <p:pic>
        <p:nvPicPr>
          <p:cNvPr id="6" name="Imagen 11"/>
          <p:cNvPicPr>
            <a:picLocks noChangeAspect="1"/>
          </p:cNvPicPr>
          <p:nvPr/>
        </p:nvPicPr>
        <p:blipFill>
          <a:blip r:embed="rId2"/>
          <a:stretch>
            <a:fillRect/>
          </a:stretch>
        </p:blipFill>
        <p:spPr>
          <a:xfrm>
            <a:off x="877888" y="3494242"/>
            <a:ext cx="5253822" cy="1419395"/>
          </a:xfrm>
          <a:prstGeom prst="rect">
            <a:avLst/>
          </a:prstGeom>
          <a:noFill/>
          <a:ln cap="flat">
            <a:noFill/>
          </a:ln>
        </p:spPr>
      </p:pic>
      <p:sp>
        <p:nvSpPr>
          <p:cNvPr id="7"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379196030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ítulo, viñetas y foto">
    <p:spTree>
      <p:nvGrpSpPr>
        <p:cNvPr id="1" name=""/>
        <p:cNvGrpSpPr/>
        <p:nvPr/>
      </p:nvGrpSpPr>
      <p:grpSpPr>
        <a:xfrm>
          <a:off x="0" y="0"/>
          <a:ext cx="0" cy="0"/>
          <a:chOff x="0" y="0"/>
          <a:chExt cx="0" cy="0"/>
        </a:xfrm>
      </p:grpSpPr>
      <p:sp>
        <p:nvSpPr>
          <p:cNvPr id="2" name="Shape 70"/>
          <p:cNvSpPr txBox="1">
            <a:spLocks noGrp="1"/>
          </p:cNvSpPr>
          <p:nvPr>
            <p:ph type="pic" idx="4294967295"/>
          </p:nvPr>
        </p:nvSpPr>
        <p:spPr>
          <a:xfrm>
            <a:off x="4572000" y="0"/>
            <a:ext cx="4572000" cy="6858000"/>
          </a:xfrm>
        </p:spPr>
        <p:txBody>
          <a:bodyPr>
            <a:noAutofit/>
          </a:bodyPr>
          <a:lstStyle>
            <a:lvl1pPr>
              <a:defRPr/>
            </a:lvl1pPr>
          </a:lstStyle>
          <a:p>
            <a:pPr lvl="0"/>
            <a:endParaRPr lang="es-ES"/>
          </a:p>
        </p:txBody>
      </p:sp>
      <p:sp>
        <p:nvSpPr>
          <p:cNvPr id="3" name="Shape 72"/>
          <p:cNvSpPr txBox="1">
            <a:spLocks noGrp="1"/>
          </p:cNvSpPr>
          <p:nvPr>
            <p:ph type="body" idx="4294967295"/>
          </p:nvPr>
        </p:nvSpPr>
        <p:spPr>
          <a:xfrm>
            <a:off x="401833" y="1562691"/>
            <a:ext cx="3571874" cy="4688083"/>
          </a:xfrm>
        </p:spPr>
        <p:txBody>
          <a:bodyPr/>
          <a:lstStyle>
            <a:lvl1pPr marL="232166" indent="-232166">
              <a:spcBef>
                <a:spcPts val="2110"/>
              </a:spcBef>
              <a:buSzPct val="125000"/>
              <a:defRPr sz="2000">
                <a:latin typeface="Calibri Light"/>
                <a:ea typeface="Helvetica Neue"/>
                <a:cs typeface="Helvetica Neue"/>
              </a:defRPr>
            </a:lvl1pPr>
          </a:lstStyle>
          <a:p>
            <a:pPr lvl="0"/>
            <a:r>
              <a:rPr lang="es-ES"/>
              <a:t>Nivel de texto 1</a:t>
            </a:r>
          </a:p>
        </p:txBody>
      </p:sp>
      <p:pic>
        <p:nvPicPr>
          <p:cNvPr id="4" name="Imagen 6"/>
          <p:cNvPicPr>
            <a:picLocks noChangeAspect="1"/>
          </p:cNvPicPr>
          <p:nvPr/>
        </p:nvPicPr>
        <p:blipFill>
          <a:blip r:embed="rId2"/>
          <a:stretch>
            <a:fillRect/>
          </a:stretch>
        </p:blipFill>
        <p:spPr>
          <a:xfrm>
            <a:off x="468803" y="401476"/>
            <a:ext cx="3504904" cy="946897"/>
          </a:xfrm>
          <a:prstGeom prst="rect">
            <a:avLst/>
          </a:prstGeom>
          <a:noFill/>
          <a:ln cap="flat">
            <a:noFill/>
          </a:ln>
        </p:spPr>
      </p:pic>
    </p:spTree>
    <p:extLst>
      <p:ext uri="{BB962C8B-B14F-4D97-AF65-F5344CB8AC3E}">
        <p14:creationId xmlns:p14="http://schemas.microsoft.com/office/powerpoint/2010/main" val="16041967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Quote1">
    <p:spTree>
      <p:nvGrpSpPr>
        <p:cNvPr id="1" name=""/>
        <p:cNvGrpSpPr/>
        <p:nvPr/>
      </p:nvGrpSpPr>
      <p:grpSpPr>
        <a:xfrm>
          <a:off x="0" y="0"/>
          <a:ext cx="0" cy="0"/>
          <a:chOff x="0" y="0"/>
          <a:chExt cx="0" cy="0"/>
        </a:xfrm>
      </p:grpSpPr>
      <p:sp>
        <p:nvSpPr>
          <p:cNvPr id="29" name="Rectángulo 28"/>
          <p:cNvSpPr/>
          <p:nvPr userDrawn="1"/>
        </p:nvSpPr>
        <p:spPr>
          <a:xfrm>
            <a:off x="0" y="264629"/>
            <a:ext cx="9143999" cy="461665"/>
          </a:xfrm>
          <a:prstGeom prst="rect">
            <a:avLst/>
          </a:prstGeom>
        </p:spPr>
        <p:txBody>
          <a:bodyPr wrap="square">
            <a:spAutoFit/>
          </a:bodyPr>
          <a:lstStyle/>
          <a:p>
            <a:pPr algn="ctr"/>
            <a:r>
              <a:rPr lang="es-ES" sz="2400" b="1" dirty="0">
                <a:solidFill>
                  <a:schemeClr val="bg2"/>
                </a:solidFill>
                <a:latin typeface="+mj-lt"/>
              </a:rPr>
              <a:t>&lt;/ Sobre                           &gt;</a:t>
            </a:r>
            <a:endParaRPr lang="es-ES" sz="2400" dirty="0">
              <a:solidFill>
                <a:schemeClr val="bg2"/>
              </a:solidFill>
              <a:latin typeface="+mj-lt"/>
            </a:endParaRPr>
          </a:p>
        </p:txBody>
      </p:sp>
      <p:sp>
        <p:nvSpPr>
          <p:cNvPr id="3" name="Rectángulo 10"/>
          <p:cNvSpPr/>
          <p:nvPr/>
        </p:nvSpPr>
        <p:spPr>
          <a:xfrm>
            <a:off x="3607518" y="1544358"/>
            <a:ext cx="1225712" cy="1037209"/>
          </a:xfrm>
          <a:prstGeom prst="rect">
            <a:avLst/>
          </a:prstGeom>
          <a:solidFill>
            <a:srgbClr val="FFFFFF">
              <a:alpha val="92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
        <p:nvSpPr>
          <p:cNvPr id="7" name="Shape 133"/>
          <p:cNvSpPr txBox="1">
            <a:spLocks/>
          </p:cNvSpPr>
          <p:nvPr userDrawn="1"/>
        </p:nvSpPr>
        <p:spPr>
          <a:xfrm>
            <a:off x="498051" y="5501178"/>
            <a:ext cx="6768916" cy="1025764"/>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357356">
              <a:spcBef>
                <a:spcPts val="1830"/>
              </a:spcBef>
              <a:buFont typeface="Arial" pitchFamily="34"/>
              <a:buNone/>
            </a:pPr>
            <a:r>
              <a:rPr lang="es-ES" sz="1800" dirty="0" err="1">
                <a:latin typeface="Calibri Light"/>
              </a:rPr>
              <a:t>Devacademy</a:t>
            </a:r>
            <a:r>
              <a:rPr lang="es-ES" sz="1800" dirty="0">
                <a:latin typeface="Calibri Light"/>
              </a:rPr>
              <a:t> ha sido seleccionada como proyecto innovador en el programa de emprendedores </a:t>
            </a:r>
            <a:r>
              <a:rPr lang="es-ES" sz="1800" dirty="0" err="1">
                <a:latin typeface="Calibri Light"/>
              </a:rPr>
              <a:t>Yuzz</a:t>
            </a:r>
            <a:r>
              <a:rPr lang="es-ES" sz="1800" dirty="0">
                <a:latin typeface="Calibri Light"/>
              </a:rPr>
              <a:t> patrocinado por el Banco Santander. </a:t>
            </a:r>
          </a:p>
        </p:txBody>
      </p:sp>
      <p:pic>
        <p:nvPicPr>
          <p:cNvPr id="8" name="Picture 2" descr="&lt;span&gt;¿Qué piensan los chicos sobre YUZZ?&lt;/span&g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24868" y="5090906"/>
            <a:ext cx="1125515" cy="112551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www.eec-conference.com/EEC15/media/logo-banco-santander-350x350.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36947" b="37509"/>
          <a:stretch/>
        </p:blipFill>
        <p:spPr bwMode="auto">
          <a:xfrm>
            <a:off x="539771" y="5027713"/>
            <a:ext cx="1853490" cy="473465"/>
          </a:xfrm>
          <a:prstGeom prst="rect">
            <a:avLst/>
          </a:prstGeom>
          <a:noFill/>
          <a:extLst>
            <a:ext uri="{909E8E84-426E-40DD-AFC4-6F175D3DCCD1}">
              <a14:hiddenFill xmlns:a14="http://schemas.microsoft.com/office/drawing/2010/main">
                <a:solidFill>
                  <a:srgbClr val="FFFFFF"/>
                </a:solidFill>
              </a14:hiddenFill>
            </a:ext>
          </a:extLst>
        </p:spPr>
      </p:pic>
      <p:sp>
        <p:nvSpPr>
          <p:cNvPr id="10" name="Shape 133"/>
          <p:cNvSpPr txBox="1">
            <a:spLocks/>
          </p:cNvSpPr>
          <p:nvPr userDrawn="1"/>
        </p:nvSpPr>
        <p:spPr>
          <a:xfrm>
            <a:off x="1603786" y="1185989"/>
            <a:ext cx="2461847" cy="485483"/>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dirty="0">
                <a:latin typeface="Calibri Light"/>
              </a:rPr>
              <a:t>La comunidad de entusiastas de </a:t>
            </a:r>
            <a:r>
              <a:rPr lang="es-ES" sz="1800" dirty="0" err="1">
                <a:latin typeface="Calibri Light"/>
              </a:rPr>
              <a:t>DevAcademy</a:t>
            </a:r>
            <a:r>
              <a:rPr lang="es-ES" sz="1800" dirty="0">
                <a:latin typeface="Calibri Light"/>
              </a:rPr>
              <a:t> está formada por </a:t>
            </a:r>
            <a:r>
              <a:rPr lang="es-ES" sz="1800" b="1" dirty="0">
                <a:latin typeface="Calibri Light"/>
              </a:rPr>
              <a:t>más de 40 profesionales </a:t>
            </a:r>
            <a:r>
              <a:rPr lang="es-ES" sz="1800" dirty="0">
                <a:latin typeface="Calibri Light"/>
              </a:rPr>
              <a:t>a lo largo de 4 áreas: Big Data, Data </a:t>
            </a:r>
            <a:r>
              <a:rPr lang="es-ES" sz="1800" dirty="0" err="1">
                <a:latin typeface="Calibri Light"/>
              </a:rPr>
              <a:t>Science</a:t>
            </a:r>
            <a:r>
              <a:rPr lang="es-ES" sz="1800" dirty="0">
                <a:latin typeface="Calibri Light"/>
              </a:rPr>
              <a:t>, </a:t>
            </a:r>
            <a:r>
              <a:rPr lang="es-ES" sz="1800" dirty="0" err="1">
                <a:latin typeface="Calibri Light"/>
              </a:rPr>
              <a:t>DevOps</a:t>
            </a:r>
            <a:r>
              <a:rPr lang="es-ES" sz="1800" dirty="0">
                <a:latin typeface="Calibri Light"/>
              </a:rPr>
              <a:t> y </a:t>
            </a:r>
            <a:r>
              <a:rPr lang="es-ES" sz="1800" dirty="0" err="1">
                <a:latin typeface="Calibri Light"/>
              </a:rPr>
              <a:t>Fintech</a:t>
            </a:r>
            <a:r>
              <a:rPr lang="es-ES" sz="1800" dirty="0">
                <a:latin typeface="Calibri Light"/>
              </a:rPr>
              <a:t>. </a:t>
            </a:r>
          </a:p>
        </p:txBody>
      </p:sp>
      <p:pic>
        <p:nvPicPr>
          <p:cNvPr id="11" name="Picture 6" descr="https://d30y9cdsu7xlg0.cloudfront.net/png/2554-200.png"/>
          <p:cNvPicPr>
            <a:picLocks noChangeAspect="1" noChangeArrowheads="1"/>
          </p:cNvPicPr>
          <p:nvPr userDrawn="1"/>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416809" y="1185989"/>
            <a:ext cx="864577" cy="86457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adityajyoteyehospital.org/images/Graduation.png"/>
          <p:cNvPicPr>
            <a:picLocks noChangeAspect="1" noChangeArrowheads="1"/>
          </p:cNvPicPr>
          <p:nvPr userDrawn="1"/>
        </p:nvPicPr>
        <p:blipFill>
          <a:blip r:embed="rId5" cstate="print">
            <a:lum bright="70000" contrast="-70000"/>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324593" y="3524496"/>
            <a:ext cx="1009549" cy="1009549"/>
          </a:xfrm>
          <a:prstGeom prst="rect">
            <a:avLst/>
          </a:prstGeom>
          <a:noFill/>
          <a:extLst>
            <a:ext uri="{909E8E84-426E-40DD-AFC4-6F175D3DCCD1}">
              <a14:hiddenFill xmlns:a14="http://schemas.microsoft.com/office/drawing/2010/main">
                <a:solidFill>
                  <a:srgbClr val="FFFFFF"/>
                </a:solidFill>
              </a14:hiddenFill>
            </a:ext>
          </a:extLst>
        </p:spPr>
      </p:pic>
      <p:sp>
        <p:nvSpPr>
          <p:cNvPr id="13" name="Shape 133"/>
          <p:cNvSpPr txBox="1">
            <a:spLocks/>
          </p:cNvSpPr>
          <p:nvPr userDrawn="1"/>
        </p:nvSpPr>
        <p:spPr>
          <a:xfrm>
            <a:off x="1584056" y="3524496"/>
            <a:ext cx="2912011" cy="676489"/>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b="1" dirty="0">
                <a:latin typeface="Calibri Light"/>
              </a:rPr>
              <a:t>Más de 50 cursos innovadores </a:t>
            </a:r>
            <a:r>
              <a:rPr lang="es-ES" sz="1800" dirty="0">
                <a:latin typeface="Calibri Light"/>
              </a:rPr>
              <a:t>en tecnologías específicas: </a:t>
            </a:r>
            <a:r>
              <a:rPr lang="es-ES" sz="1800" dirty="0" err="1">
                <a:latin typeface="Calibri Light"/>
              </a:rPr>
              <a:t>Hadoop</a:t>
            </a:r>
            <a:r>
              <a:rPr lang="es-ES" sz="1800" dirty="0">
                <a:latin typeface="Calibri Light"/>
              </a:rPr>
              <a:t>, </a:t>
            </a:r>
            <a:r>
              <a:rPr lang="es-ES" sz="1800" dirty="0" err="1">
                <a:latin typeface="Calibri Light"/>
              </a:rPr>
              <a:t>Spark</a:t>
            </a:r>
            <a:r>
              <a:rPr lang="es-ES" sz="1800" dirty="0">
                <a:latin typeface="Calibri Light"/>
              </a:rPr>
              <a:t>, </a:t>
            </a:r>
            <a:r>
              <a:rPr lang="es-ES" sz="1800" dirty="0" err="1">
                <a:latin typeface="Calibri Light"/>
              </a:rPr>
              <a:t>Blockchain</a:t>
            </a:r>
            <a:r>
              <a:rPr lang="es-ES" sz="1800" dirty="0">
                <a:latin typeface="Calibri Light"/>
              </a:rPr>
              <a:t>, Jenkins, </a:t>
            </a:r>
            <a:r>
              <a:rPr lang="es-ES" sz="1800" dirty="0" err="1">
                <a:latin typeface="Calibri Light"/>
              </a:rPr>
              <a:t>Puppet</a:t>
            </a:r>
            <a:r>
              <a:rPr lang="es-ES" sz="1800" dirty="0">
                <a:latin typeface="Calibri Light"/>
              </a:rPr>
              <a:t>, </a:t>
            </a:r>
            <a:r>
              <a:rPr lang="es-ES" sz="1800" dirty="0" err="1">
                <a:latin typeface="Calibri Light"/>
              </a:rPr>
              <a:t>Mongodb</a:t>
            </a:r>
            <a:r>
              <a:rPr lang="es-ES" sz="1800" dirty="0">
                <a:latin typeface="Calibri Light"/>
              </a:rPr>
              <a:t>, Python, etc.</a:t>
            </a:r>
          </a:p>
        </p:txBody>
      </p:sp>
      <p:pic>
        <p:nvPicPr>
          <p:cNvPr id="14" name="Picture 10" descr="logobbva"/>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250297" y="1786414"/>
            <a:ext cx="740995" cy="32531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 descr="repsol"/>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342849" y="2029343"/>
            <a:ext cx="869168" cy="38158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4" descr="synergicparts"/>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80291" y="2110203"/>
            <a:ext cx="976879" cy="42887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indra"/>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7525444" y="2055577"/>
            <a:ext cx="1229704" cy="53987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0" descr="sopralogo"/>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7123652" y="2432960"/>
            <a:ext cx="1072768" cy="47097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2" descr="mgtconsulting"/>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7708351" y="1847248"/>
            <a:ext cx="893222" cy="39214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4" descr="lastminute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301143" y="1679136"/>
            <a:ext cx="1229704" cy="53987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6" descr="softek"/>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391507" y="2812659"/>
            <a:ext cx="933256" cy="409722"/>
          </a:xfrm>
          <a:prstGeom prst="rect">
            <a:avLst/>
          </a:prstGeom>
          <a:noFill/>
          <a:extLst>
            <a:ext uri="{909E8E84-426E-40DD-AFC4-6F175D3DCCD1}">
              <a14:hiddenFill xmlns:a14="http://schemas.microsoft.com/office/drawing/2010/main">
                <a:solidFill>
                  <a:srgbClr val="FFFFFF"/>
                </a:solidFill>
              </a14:hiddenFill>
            </a:ext>
          </a:extLst>
        </p:spPr>
      </p:pic>
      <p:sp>
        <p:nvSpPr>
          <p:cNvPr id="22" name="Shape 133"/>
          <p:cNvSpPr txBox="1">
            <a:spLocks/>
          </p:cNvSpPr>
          <p:nvPr userDrawn="1"/>
        </p:nvSpPr>
        <p:spPr>
          <a:xfrm>
            <a:off x="4624090" y="1225714"/>
            <a:ext cx="4519909" cy="490459"/>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dirty="0">
                <a:latin typeface="Calibri Light"/>
              </a:rPr>
              <a:t>Formación abierta y formación in-Company. </a:t>
            </a:r>
          </a:p>
          <a:p>
            <a:pPr marL="0" indent="0" algn="ctr" defTabSz="357356">
              <a:spcBef>
                <a:spcPts val="0"/>
              </a:spcBef>
              <a:buFont typeface="Arial" pitchFamily="34"/>
              <a:buNone/>
            </a:pPr>
            <a:r>
              <a:rPr lang="es-ES" sz="1800" dirty="0">
                <a:latin typeface="Calibri Light"/>
              </a:rPr>
              <a:t>Algunos de los que confían en nosotros:</a:t>
            </a:r>
          </a:p>
        </p:txBody>
      </p:sp>
      <p:pic>
        <p:nvPicPr>
          <p:cNvPr id="25" name="Imagen 8"/>
          <p:cNvPicPr>
            <a:picLocks noChangeAspect="1"/>
          </p:cNvPicPr>
          <p:nvPr userDrawn="1"/>
        </p:nvPicPr>
        <p:blipFill>
          <a:blip r:embed="rId15"/>
          <a:stretch>
            <a:fillRect/>
          </a:stretch>
        </p:blipFill>
        <p:spPr>
          <a:xfrm>
            <a:off x="4262345" y="299140"/>
            <a:ext cx="1453338" cy="392643"/>
          </a:xfrm>
          <a:prstGeom prst="rect">
            <a:avLst/>
          </a:prstGeom>
          <a:noFill/>
          <a:ln cap="flat">
            <a:noFill/>
          </a:ln>
        </p:spPr>
      </p:pic>
      <p:pic>
        <p:nvPicPr>
          <p:cNvPr id="5124" name="Picture 4" descr="http://lourdesdiezfajardo.com/wp-content/uploads/2015/02/Loterias-y-Apuestas.gif"/>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6341022" y="2660158"/>
            <a:ext cx="987014" cy="505351"/>
          </a:xfrm>
          <a:prstGeom prst="rect">
            <a:avLst/>
          </a:prstGeom>
          <a:noFill/>
          <a:extLst>
            <a:ext uri="{909E8E84-426E-40DD-AFC4-6F175D3DCCD1}">
              <a14:hiddenFill xmlns:a14="http://schemas.microsoft.com/office/drawing/2010/main">
                <a:solidFill>
                  <a:srgbClr val="FFFFFF"/>
                </a:solidFill>
              </a14:hiddenFill>
            </a:ext>
          </a:extLst>
        </p:spPr>
      </p:pic>
      <p:sp>
        <p:nvSpPr>
          <p:cNvPr id="26" name="Shape 133"/>
          <p:cNvSpPr txBox="1">
            <a:spLocks/>
          </p:cNvSpPr>
          <p:nvPr userDrawn="1"/>
        </p:nvSpPr>
        <p:spPr>
          <a:xfrm>
            <a:off x="5968862" y="3524496"/>
            <a:ext cx="2912011" cy="676489"/>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b="1" dirty="0">
                <a:latin typeface="Calibri Light"/>
              </a:rPr>
              <a:t>Más de 350 profesionales formados en 2017 </a:t>
            </a:r>
            <a:r>
              <a:rPr lang="es-ES" sz="1800" dirty="0">
                <a:latin typeface="Calibri Light"/>
              </a:rPr>
              <a:t>por diferentes especialistas en tecnologías innovadoras</a:t>
            </a:r>
          </a:p>
        </p:txBody>
      </p:sp>
      <p:pic>
        <p:nvPicPr>
          <p:cNvPr id="1026" name="Picture 2" descr="https://d30y9cdsu7xlg0.cloudfront.net/png/126068-200.png"/>
          <p:cNvPicPr>
            <a:picLocks noChangeAspect="1" noChangeArrowheads="1"/>
          </p:cNvPicPr>
          <p:nvPr userDrawn="1"/>
        </p:nvPicPr>
        <p:blipFill>
          <a:blip r:embed="rId17">
            <a:lum bright="70000" contrast="-70000"/>
            <a:extLst>
              <a:ext uri="{28A0092B-C50C-407E-A947-70E740481C1C}">
                <a14:useLocalDpi xmlns:a14="http://schemas.microsoft.com/office/drawing/2010/main" val="0"/>
              </a:ext>
            </a:extLst>
          </a:blip>
          <a:srcRect/>
          <a:stretch>
            <a:fillRect/>
          </a:stretch>
        </p:blipFill>
        <p:spPr bwMode="auto">
          <a:xfrm>
            <a:off x="4266272" y="2962027"/>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esquinas redondeadas 3"/>
          <p:cNvSpPr/>
          <p:nvPr userDrawn="1"/>
        </p:nvSpPr>
        <p:spPr>
          <a:xfrm>
            <a:off x="324593" y="4970899"/>
            <a:ext cx="8556280" cy="1460182"/>
          </a:xfrm>
          <a:prstGeom prst="round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464F7CB2-AB6D-4EE2-9D83-ECFE7D2A60F0}"/>
              </a:ext>
            </a:extLst>
          </p:cNvPr>
          <p:cNvPicPr>
            <a:picLocks noChangeAspect="1"/>
          </p:cNvPicPr>
          <p:nvPr userDrawn="1"/>
        </p:nvPicPr>
        <p:blipFill>
          <a:blip r:embed="rId18"/>
          <a:stretch>
            <a:fillRect/>
          </a:stretch>
        </p:blipFill>
        <p:spPr>
          <a:xfrm>
            <a:off x="7529240" y="2834814"/>
            <a:ext cx="670673" cy="670673"/>
          </a:xfrm>
          <a:prstGeom prst="rect">
            <a:avLst/>
          </a:prstGeom>
        </p:spPr>
      </p:pic>
      <p:pic>
        <p:nvPicPr>
          <p:cNvPr id="24" name="Picture 2" descr="Resultado de imagen de accenture">
            <a:extLst>
              <a:ext uri="{FF2B5EF4-FFF2-40B4-BE49-F238E27FC236}">
                <a16:creationId xmlns:a16="http://schemas.microsoft.com/office/drawing/2014/main" id="{D5F45505-FF5D-4EF8-AC8C-ABB743934C29}"/>
              </a:ext>
            </a:extLst>
          </p:cNvPr>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5354227" y="2441305"/>
            <a:ext cx="1014284" cy="267482"/>
          </a:xfrm>
          <a:prstGeom prst="rect">
            <a:avLst/>
          </a:prstGeom>
          <a:noFill/>
          <a:extLst>
            <a:ext uri="{909E8E84-426E-40DD-AFC4-6F175D3DCCD1}">
              <a14:hiddenFill xmlns:a14="http://schemas.microsoft.com/office/drawing/2010/main">
                <a:solidFill>
                  <a:srgbClr val="FFFFFF"/>
                </a:solidFill>
              </a14:hiddenFill>
            </a:ext>
          </a:extLst>
        </p:spPr>
      </p:pic>
      <p:pic>
        <p:nvPicPr>
          <p:cNvPr id="27" name="Imagen 26">
            <a:extLst>
              <a:ext uri="{FF2B5EF4-FFF2-40B4-BE49-F238E27FC236}">
                <a16:creationId xmlns:a16="http://schemas.microsoft.com/office/drawing/2014/main" id="{693D46B2-2AC8-4309-9126-60EBDA0FC918}"/>
              </a:ext>
            </a:extLst>
          </p:cNvPr>
          <p:cNvPicPr>
            <a:picLocks noChangeAspect="1"/>
          </p:cNvPicPr>
          <p:nvPr userDrawn="1"/>
        </p:nvPicPr>
        <p:blipFill>
          <a:blip r:embed="rId20"/>
          <a:stretch>
            <a:fillRect/>
          </a:stretch>
        </p:blipFill>
        <p:spPr>
          <a:xfrm>
            <a:off x="8188701" y="2386872"/>
            <a:ext cx="709257" cy="709257"/>
          </a:xfrm>
          <a:prstGeom prst="rect">
            <a:avLst/>
          </a:prstGeom>
        </p:spPr>
      </p:pic>
    </p:spTree>
    <p:extLst>
      <p:ext uri="{BB962C8B-B14F-4D97-AF65-F5344CB8AC3E}">
        <p14:creationId xmlns:p14="http://schemas.microsoft.com/office/powerpoint/2010/main" val="90231514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ido">
    <p:spTree>
      <p:nvGrpSpPr>
        <p:cNvPr id="1" name=""/>
        <p:cNvGrpSpPr/>
        <p:nvPr/>
      </p:nvGrpSpPr>
      <p:grpSpPr>
        <a:xfrm>
          <a:off x="0" y="0"/>
          <a:ext cx="0" cy="0"/>
          <a:chOff x="0" y="0"/>
          <a:chExt cx="0" cy="0"/>
        </a:xfrm>
      </p:grpSpPr>
      <p:sp>
        <p:nvSpPr>
          <p:cNvPr id="2" name="Title 1"/>
          <p:cNvSpPr txBox="1">
            <a:spLocks noGrp="1"/>
          </p:cNvSpPr>
          <p:nvPr>
            <p:ph type="title"/>
          </p:nvPr>
        </p:nvSpPr>
        <p:spPr>
          <a:xfrm>
            <a:off x="628650" y="365129"/>
            <a:ext cx="8254096" cy="510088"/>
          </a:xfrm>
        </p:spPr>
        <p:txBody>
          <a:bodyPr>
            <a:noAutofit/>
          </a:bodyPr>
          <a:lstStyle>
            <a:lvl1pPr>
              <a:defRPr b="1">
                <a:ea typeface="Arial Unicode MS" pitchFamily="34"/>
                <a:cs typeface="Arial Unicode MS" pitchFamily="34"/>
              </a:defRPr>
            </a:lvl1pPr>
          </a:lstStyle>
          <a:p>
            <a:pPr lvl="0"/>
            <a:r>
              <a:rPr lang="es-ES"/>
              <a:t>Haga clic para modificar el estilo de título del patrón</a:t>
            </a:r>
            <a:endParaRPr lang="en-US"/>
          </a:p>
        </p:txBody>
      </p:sp>
      <p:sp>
        <p:nvSpPr>
          <p:cNvPr id="3" name="Content Placeholder 2"/>
          <p:cNvSpPr txBox="1">
            <a:spLocks noGrp="1"/>
          </p:cNvSpPr>
          <p:nvPr>
            <p:ph idx="1"/>
          </p:nvPr>
        </p:nvSpPr>
        <p:spPr>
          <a:xfrm>
            <a:off x="628650" y="1018906"/>
            <a:ext cx="8254096" cy="5158057"/>
          </a:xfrm>
        </p:spPr>
        <p:txBody>
          <a:bodyPr/>
          <a:lstStyle>
            <a:lvl1pPr>
              <a:defRPr/>
            </a:lvl1pPr>
            <a:lvl2pPr>
              <a:defRPr/>
            </a:lvl2pPr>
            <a:lvl3pPr>
              <a:defRPr/>
            </a:lvl3pPr>
            <a:lvl4pPr>
              <a:defRPr/>
            </a:lvl4pPr>
            <a:lvl5pPr>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Rectángulo 6"/>
          <p:cNvSpPr/>
          <p:nvPr/>
        </p:nvSpPr>
        <p:spPr>
          <a:xfrm>
            <a:off x="0" y="365129"/>
            <a:ext cx="535573" cy="510088"/>
          </a:xfrm>
          <a:prstGeom prst="rect">
            <a:avLst/>
          </a:prstGeom>
          <a:solidFill>
            <a:srgbClr val="B8EA0F"/>
          </a:solidFill>
          <a:ln cap="flat">
            <a:noFill/>
            <a:prstDash val="solid"/>
          </a:ln>
        </p:spPr>
        <p:txBody>
          <a:bodyPr vert="horz" wrap="square" lIns="0" tIns="0" rIns="0" bIns="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400" b="0" i="0" u="none" strike="noStrike" kern="1200" cap="none" spc="0" baseline="0">
                <a:solidFill>
                  <a:srgbClr val="FFFFFF"/>
                </a:solidFill>
                <a:uFillTx/>
                <a:latin typeface="Consolas" pitchFamily="49"/>
              </a:rPr>
              <a:t>&lt;/&gt;</a:t>
            </a:r>
          </a:p>
        </p:txBody>
      </p:sp>
      <p:pic>
        <p:nvPicPr>
          <p:cNvPr id="5" name="Imagen 8"/>
          <p:cNvPicPr>
            <a:picLocks noChangeAspect="1"/>
          </p:cNvPicPr>
          <p:nvPr/>
        </p:nvPicPr>
        <p:blipFill>
          <a:blip r:embed="rId2"/>
          <a:stretch>
            <a:fillRect/>
          </a:stretch>
        </p:blipFill>
        <p:spPr>
          <a:xfrm>
            <a:off x="7429408" y="6320652"/>
            <a:ext cx="1453338" cy="392643"/>
          </a:xfrm>
          <a:prstGeom prst="rect">
            <a:avLst/>
          </a:prstGeom>
          <a:noFill/>
          <a:ln cap="flat">
            <a:noFill/>
          </a:ln>
        </p:spPr>
      </p:pic>
      <p:sp>
        <p:nvSpPr>
          <p:cNvPr id="6" name="Rectángulo 9"/>
          <p:cNvSpPr/>
          <p:nvPr/>
        </p:nvSpPr>
        <p:spPr>
          <a:xfrm>
            <a:off x="0" y="-1033"/>
            <a:ext cx="9144000" cy="35999"/>
          </a:xfrm>
          <a:prstGeom prst="rect">
            <a:avLst/>
          </a:prstGeom>
          <a:solidFill>
            <a:srgbClr val="B8EA0F"/>
          </a:solidFill>
          <a:ln w="12701" cap="flat">
            <a:solidFill>
              <a:srgbClr val="86AC08"/>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7"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227920592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ontenido">
    <p:spTree>
      <p:nvGrpSpPr>
        <p:cNvPr id="1" name=""/>
        <p:cNvGrpSpPr/>
        <p:nvPr/>
      </p:nvGrpSpPr>
      <p:grpSpPr>
        <a:xfrm>
          <a:off x="0" y="0"/>
          <a:ext cx="0" cy="0"/>
          <a:chOff x="0" y="0"/>
          <a:chExt cx="0" cy="0"/>
        </a:xfrm>
      </p:grpSpPr>
      <p:sp>
        <p:nvSpPr>
          <p:cNvPr id="2" name="Title 1"/>
          <p:cNvSpPr txBox="1">
            <a:spLocks noGrp="1"/>
          </p:cNvSpPr>
          <p:nvPr>
            <p:ph type="title"/>
          </p:nvPr>
        </p:nvSpPr>
        <p:spPr>
          <a:xfrm>
            <a:off x="628650" y="365129"/>
            <a:ext cx="8254096" cy="510088"/>
          </a:xfrm>
        </p:spPr>
        <p:txBody>
          <a:bodyPr>
            <a:noAutofit/>
          </a:bodyPr>
          <a:lstStyle>
            <a:lvl1pPr>
              <a:defRPr b="1">
                <a:ea typeface="Arial Unicode MS" pitchFamily="34"/>
                <a:cs typeface="Arial Unicode MS" pitchFamily="34"/>
              </a:defRPr>
            </a:lvl1pPr>
          </a:lstStyle>
          <a:p>
            <a:pPr lvl="0"/>
            <a:r>
              <a:rPr lang="es-ES"/>
              <a:t>Haga clic para modificar el estilo de título del patrón</a:t>
            </a:r>
            <a:endParaRPr lang="en-US"/>
          </a:p>
        </p:txBody>
      </p:sp>
      <p:sp>
        <p:nvSpPr>
          <p:cNvPr id="3" name="Rectángulo 6"/>
          <p:cNvSpPr/>
          <p:nvPr/>
        </p:nvSpPr>
        <p:spPr>
          <a:xfrm>
            <a:off x="0" y="365129"/>
            <a:ext cx="535573" cy="510088"/>
          </a:xfrm>
          <a:prstGeom prst="rect">
            <a:avLst/>
          </a:prstGeom>
          <a:solidFill>
            <a:srgbClr val="B8EA0F"/>
          </a:solidFill>
          <a:ln cap="flat">
            <a:noFill/>
            <a:prstDash val="solid"/>
          </a:ln>
        </p:spPr>
        <p:txBody>
          <a:bodyPr vert="horz" wrap="square" lIns="0" tIns="0" rIns="0" bIns="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400" b="0" i="0" u="none" strike="noStrike" kern="1200" cap="none" spc="0" baseline="0">
                <a:solidFill>
                  <a:srgbClr val="FFFFFF"/>
                </a:solidFill>
                <a:uFillTx/>
                <a:latin typeface="Consolas" pitchFamily="49"/>
              </a:rPr>
              <a:t>&lt;/&gt;</a:t>
            </a:r>
          </a:p>
        </p:txBody>
      </p:sp>
      <p:pic>
        <p:nvPicPr>
          <p:cNvPr id="4" name="Imagen 8"/>
          <p:cNvPicPr>
            <a:picLocks noChangeAspect="1"/>
          </p:cNvPicPr>
          <p:nvPr/>
        </p:nvPicPr>
        <p:blipFill>
          <a:blip r:embed="rId2"/>
          <a:stretch>
            <a:fillRect/>
          </a:stretch>
        </p:blipFill>
        <p:spPr>
          <a:xfrm>
            <a:off x="7429408" y="6320652"/>
            <a:ext cx="1453338" cy="392643"/>
          </a:xfrm>
          <a:prstGeom prst="rect">
            <a:avLst/>
          </a:prstGeom>
          <a:noFill/>
          <a:ln cap="flat">
            <a:noFill/>
          </a:ln>
        </p:spPr>
      </p:pic>
      <p:sp>
        <p:nvSpPr>
          <p:cNvPr id="5" name="Rectángulo 9"/>
          <p:cNvSpPr/>
          <p:nvPr/>
        </p:nvSpPr>
        <p:spPr>
          <a:xfrm>
            <a:off x="0" y="-1033"/>
            <a:ext cx="9144000" cy="35999"/>
          </a:xfrm>
          <a:prstGeom prst="rect">
            <a:avLst/>
          </a:prstGeom>
          <a:solidFill>
            <a:srgbClr val="B8EA0F"/>
          </a:solidFill>
          <a:ln w="12701" cap="flat">
            <a:solidFill>
              <a:srgbClr val="86AC08"/>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
        <p:nvSpPr>
          <p:cNvPr id="7" name="Marcador de contenido 2"/>
          <p:cNvSpPr txBox="1">
            <a:spLocks noGrp="1"/>
          </p:cNvSpPr>
          <p:nvPr>
            <p:ph idx="4294967295"/>
          </p:nvPr>
        </p:nvSpPr>
        <p:spPr>
          <a:xfrm>
            <a:off x="628650" y="1018906"/>
            <a:ext cx="8254096" cy="5158057"/>
          </a:xfrm>
        </p:spPr>
        <p:txBody>
          <a:bodyPr/>
          <a:lstStyle>
            <a:lvl1pPr marL="0" indent="0" algn="just">
              <a:buNone/>
              <a:defRPr lang="pt-BR" sz="1800">
                <a:latin typeface="Calibri Light"/>
                <a:cs typeface="Century Gothic"/>
              </a:defRPr>
            </a:lvl1pPr>
          </a:lstStyle>
          <a:p>
            <a:pPr lvl="0"/>
            <a:r>
              <a:rPr lang="pt-BR"/>
              <a:t>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a:t>
            </a:r>
          </a:p>
        </p:txBody>
      </p:sp>
    </p:spTree>
    <p:extLst>
      <p:ext uri="{BB962C8B-B14F-4D97-AF65-F5344CB8AC3E}">
        <p14:creationId xmlns:p14="http://schemas.microsoft.com/office/powerpoint/2010/main" val="2089060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1">
    <p:spTree>
      <p:nvGrpSpPr>
        <p:cNvPr id="1" name=""/>
        <p:cNvGrpSpPr/>
        <p:nvPr/>
      </p:nvGrpSpPr>
      <p:grpSpPr>
        <a:xfrm>
          <a:off x="0" y="0"/>
          <a:ext cx="0" cy="0"/>
          <a:chOff x="0" y="0"/>
          <a:chExt cx="0" cy="0"/>
        </a:xfrm>
      </p:grpSpPr>
      <p:sp>
        <p:nvSpPr>
          <p:cNvPr id="2" name="Título 1"/>
          <p:cNvSpPr txBox="1">
            <a:spLocks noGrp="1"/>
          </p:cNvSpPr>
          <p:nvPr>
            <p:ph type="title"/>
          </p:nvPr>
        </p:nvSpPr>
        <p:spPr>
          <a:xfrm>
            <a:off x="628650" y="2906328"/>
            <a:ext cx="7886700" cy="1045342"/>
          </a:xfrm>
        </p:spPr>
        <p:txBody>
          <a:bodyPr anchorCtr="1">
            <a:noAutofit/>
          </a:bodyPr>
          <a:lstStyle>
            <a:lvl1pPr algn="ctr">
              <a:defRPr sz="4000" i="1">
                <a:solidFill>
                  <a:srgbClr val="7F7F7F"/>
                </a:solidFill>
                <a:latin typeface="Consolas" pitchFamily="49"/>
              </a:defRPr>
            </a:lvl1pPr>
          </a:lstStyle>
          <a:p>
            <a:pPr lvl="0"/>
            <a:r>
              <a:rPr lang="es-ES"/>
              <a:t>Una cita</a:t>
            </a:r>
          </a:p>
        </p:txBody>
      </p:sp>
      <p:pic>
        <p:nvPicPr>
          <p:cNvPr id="3" name="Imagen 5"/>
          <p:cNvPicPr>
            <a:picLocks noChangeAspect="1"/>
          </p:cNvPicPr>
          <p:nvPr/>
        </p:nvPicPr>
        <p:blipFill>
          <a:blip r:embed="rId2"/>
          <a:stretch>
            <a:fillRect/>
          </a:stretch>
        </p:blipFill>
        <p:spPr>
          <a:xfrm>
            <a:off x="3095893" y="1241298"/>
            <a:ext cx="2759622" cy="745556"/>
          </a:xfrm>
          <a:prstGeom prst="rect">
            <a:avLst/>
          </a:prstGeom>
          <a:noFill/>
          <a:ln cap="flat">
            <a:noFill/>
          </a:ln>
        </p:spPr>
      </p:pic>
      <p:sp>
        <p:nvSpPr>
          <p:cNvPr id="4"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168801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Quote1">
    <p:spTree>
      <p:nvGrpSpPr>
        <p:cNvPr id="1" name=""/>
        <p:cNvGrpSpPr/>
        <p:nvPr/>
      </p:nvGrpSpPr>
      <p:grpSpPr>
        <a:xfrm>
          <a:off x="0" y="0"/>
          <a:ext cx="0" cy="0"/>
          <a:chOff x="0" y="0"/>
          <a:chExt cx="0" cy="0"/>
        </a:xfrm>
      </p:grpSpPr>
      <p:pic>
        <p:nvPicPr>
          <p:cNvPr id="2" name="Imagen 7"/>
          <p:cNvPicPr>
            <a:picLocks noChangeAspect="1"/>
          </p:cNvPicPr>
          <p:nvPr/>
        </p:nvPicPr>
        <p:blipFill>
          <a:blip r:embed="rId2"/>
          <a:srcRect l="-1156" r="77762"/>
          <a:stretch>
            <a:fillRect/>
          </a:stretch>
        </p:blipFill>
        <p:spPr>
          <a:xfrm>
            <a:off x="4766063" y="1023369"/>
            <a:ext cx="4377936" cy="5055763"/>
          </a:xfrm>
          <a:prstGeom prst="rect">
            <a:avLst/>
          </a:prstGeom>
          <a:noFill/>
          <a:ln cap="flat">
            <a:noFill/>
          </a:ln>
        </p:spPr>
      </p:pic>
      <p:sp>
        <p:nvSpPr>
          <p:cNvPr id="3" name="Rectángulo 10"/>
          <p:cNvSpPr/>
          <p:nvPr/>
        </p:nvSpPr>
        <p:spPr>
          <a:xfrm>
            <a:off x="4288471" y="890305"/>
            <a:ext cx="4855528" cy="5321899"/>
          </a:xfrm>
          <a:prstGeom prst="rect">
            <a:avLst/>
          </a:prstGeom>
          <a:solidFill>
            <a:srgbClr val="FFFFFF">
              <a:alpha val="92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ítulo 1"/>
          <p:cNvSpPr txBox="1">
            <a:spLocks noGrp="1"/>
          </p:cNvSpPr>
          <p:nvPr>
            <p:ph type="title"/>
          </p:nvPr>
        </p:nvSpPr>
        <p:spPr>
          <a:xfrm>
            <a:off x="628650" y="2906328"/>
            <a:ext cx="7886700" cy="1045342"/>
          </a:xfrm>
        </p:spPr>
        <p:txBody>
          <a:bodyPr anchorCtr="1">
            <a:noAutofit/>
          </a:bodyPr>
          <a:lstStyle>
            <a:lvl1pPr algn="ctr">
              <a:defRPr sz="4000" i="1">
                <a:solidFill>
                  <a:srgbClr val="7F7F7F"/>
                </a:solidFill>
                <a:latin typeface="Consolas" pitchFamily="49"/>
              </a:defRPr>
            </a:lvl1pPr>
          </a:lstStyle>
          <a:p>
            <a:pPr lvl="0"/>
            <a:r>
              <a:rPr lang="es-ES"/>
              <a:t>Una cita</a:t>
            </a:r>
          </a:p>
        </p:txBody>
      </p:sp>
      <p:pic>
        <p:nvPicPr>
          <p:cNvPr id="5" name="Imagen 5"/>
          <p:cNvPicPr>
            <a:picLocks noChangeAspect="1"/>
          </p:cNvPicPr>
          <p:nvPr/>
        </p:nvPicPr>
        <p:blipFill>
          <a:blip r:embed="rId2"/>
          <a:stretch>
            <a:fillRect/>
          </a:stretch>
        </p:blipFill>
        <p:spPr>
          <a:xfrm>
            <a:off x="3095893" y="1241298"/>
            <a:ext cx="2759622" cy="745556"/>
          </a:xfrm>
          <a:prstGeom prst="rect">
            <a:avLst/>
          </a:prstGeom>
          <a:noFill/>
          <a:ln cap="flat">
            <a:noFill/>
          </a:ln>
        </p:spPr>
      </p:pic>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296089762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ote2">
    <p:bg>
      <p:bgPr>
        <a:solidFill>
          <a:srgbClr val="B8EA0F"/>
        </a:solidFill>
        <a:effectLst/>
      </p:bgPr>
    </p:bg>
    <p:spTree>
      <p:nvGrpSpPr>
        <p:cNvPr id="1" name=""/>
        <p:cNvGrpSpPr/>
        <p:nvPr/>
      </p:nvGrpSpPr>
      <p:grpSpPr>
        <a:xfrm>
          <a:off x="0" y="0"/>
          <a:ext cx="0" cy="0"/>
          <a:chOff x="0" y="0"/>
          <a:chExt cx="0" cy="0"/>
        </a:xfrm>
      </p:grpSpPr>
      <p:pic>
        <p:nvPicPr>
          <p:cNvPr id="2" name="Imagen 7"/>
          <p:cNvPicPr>
            <a:picLocks noChangeAspect="1"/>
          </p:cNvPicPr>
          <p:nvPr/>
        </p:nvPicPr>
        <p:blipFill>
          <a:blip r:embed="rId2"/>
          <a:srcRect r="77283"/>
          <a:stretch>
            <a:fillRect/>
          </a:stretch>
        </p:blipFill>
        <p:spPr>
          <a:xfrm>
            <a:off x="4359731" y="584127"/>
            <a:ext cx="4784268" cy="5689735"/>
          </a:xfrm>
          <a:prstGeom prst="rect">
            <a:avLst/>
          </a:prstGeom>
          <a:noFill/>
          <a:ln cap="flat">
            <a:noFill/>
          </a:ln>
        </p:spPr>
      </p:pic>
      <p:sp>
        <p:nvSpPr>
          <p:cNvPr id="3" name="Rectángulo 8"/>
          <p:cNvSpPr/>
          <p:nvPr/>
        </p:nvSpPr>
        <p:spPr>
          <a:xfrm>
            <a:off x="1828800" y="317497"/>
            <a:ext cx="7315200" cy="5956365"/>
          </a:xfrm>
          <a:prstGeom prst="rect">
            <a:avLst/>
          </a:prstGeom>
          <a:solidFill>
            <a:srgbClr val="B8EA0F">
              <a:alpha val="86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ítulo 1"/>
          <p:cNvSpPr txBox="1">
            <a:spLocks noGrp="1"/>
          </p:cNvSpPr>
          <p:nvPr>
            <p:ph type="title"/>
          </p:nvPr>
        </p:nvSpPr>
        <p:spPr>
          <a:xfrm>
            <a:off x="628650" y="2906328"/>
            <a:ext cx="7886700" cy="1045342"/>
          </a:xfrm>
        </p:spPr>
        <p:txBody>
          <a:bodyPr anchorCtr="1">
            <a:noAutofit/>
          </a:bodyPr>
          <a:lstStyle>
            <a:lvl1pPr algn="ctr">
              <a:defRPr sz="4000" i="1">
                <a:solidFill>
                  <a:srgbClr val="FFFFFF"/>
                </a:solidFill>
                <a:latin typeface="Consolas" pitchFamily="49"/>
              </a:defRPr>
            </a:lvl1pPr>
          </a:lstStyle>
          <a:p>
            <a:pPr lvl="0"/>
            <a:r>
              <a:rPr lang="es-ES"/>
              <a:t>Una cita</a:t>
            </a:r>
          </a:p>
        </p:txBody>
      </p:sp>
      <p:pic>
        <p:nvPicPr>
          <p:cNvPr id="5" name="Imagen 2"/>
          <p:cNvPicPr>
            <a:picLocks noChangeAspect="1"/>
          </p:cNvPicPr>
          <p:nvPr/>
        </p:nvPicPr>
        <p:blipFill>
          <a:blip r:embed="rId2"/>
          <a:stretch>
            <a:fillRect/>
          </a:stretch>
        </p:blipFill>
        <p:spPr>
          <a:xfrm>
            <a:off x="3122026" y="1254355"/>
            <a:ext cx="2612568" cy="705825"/>
          </a:xfrm>
          <a:prstGeom prst="rect">
            <a:avLst/>
          </a:prstGeom>
          <a:noFill/>
          <a:ln cap="flat">
            <a:noFill/>
          </a:ln>
        </p:spPr>
      </p:pic>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FFFFFF"/>
                </a:solidFill>
                <a:uFillTx/>
                <a:latin typeface="Helvetica Light"/>
                <a:ea typeface="Helvetica Light"/>
                <a:cs typeface="Helvetica Light"/>
              </a:rPr>
              <a:t>Info</a:t>
            </a:r>
            <a:r>
              <a:rPr lang="es-ES" sz="1400" b="0" i="0" u="none" strike="noStrike" kern="1200" cap="none" spc="0" baseline="0" dirty="0">
                <a:solidFill>
                  <a:srgbClr val="FFFFFF"/>
                </a:solidFill>
                <a:uFillTx/>
                <a:latin typeface="Helvetica Light"/>
                <a:ea typeface="Helvetica Light"/>
                <a:cs typeface="Helvetica Light"/>
              </a:rPr>
              <a:t> 2018 – www.devacademy.es</a:t>
            </a:r>
            <a:endParaRPr lang="es-ES" sz="1400" b="0" i="0" u="sng" strike="noStrike" kern="1200" cap="none" spc="0" baseline="0" dirty="0">
              <a:solidFill>
                <a:srgbClr val="FFFFFF"/>
              </a:solidFill>
              <a:uFillTx/>
              <a:latin typeface="Helvetica Light"/>
              <a:ea typeface="Helvetica Light"/>
              <a:cs typeface="Helvetica Light"/>
            </a:endParaRPr>
          </a:p>
        </p:txBody>
      </p:sp>
    </p:spTree>
    <p:extLst>
      <p:ext uri="{BB962C8B-B14F-4D97-AF65-F5344CB8AC3E}">
        <p14:creationId xmlns:p14="http://schemas.microsoft.com/office/powerpoint/2010/main" val="258851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3">
    <p:bg>
      <p:bgPr>
        <a:solidFill>
          <a:srgbClr val="7F7F7F"/>
        </a:solidFill>
        <a:effectLst/>
      </p:bgPr>
    </p:bg>
    <p:spTree>
      <p:nvGrpSpPr>
        <p:cNvPr id="1" name=""/>
        <p:cNvGrpSpPr/>
        <p:nvPr/>
      </p:nvGrpSpPr>
      <p:grpSpPr>
        <a:xfrm>
          <a:off x="0" y="0"/>
          <a:ext cx="0" cy="0"/>
          <a:chOff x="0" y="0"/>
          <a:chExt cx="0" cy="0"/>
        </a:xfrm>
      </p:grpSpPr>
      <p:pic>
        <p:nvPicPr>
          <p:cNvPr id="2" name="Imagen 3"/>
          <p:cNvPicPr>
            <a:picLocks noChangeAspect="1"/>
          </p:cNvPicPr>
          <p:nvPr/>
        </p:nvPicPr>
        <p:blipFill>
          <a:blip r:embed="rId2"/>
          <a:srcRect r="77283"/>
          <a:stretch>
            <a:fillRect/>
          </a:stretch>
        </p:blipFill>
        <p:spPr>
          <a:xfrm>
            <a:off x="4359731" y="584127"/>
            <a:ext cx="4784268" cy="5689735"/>
          </a:xfrm>
          <a:prstGeom prst="rect">
            <a:avLst/>
          </a:prstGeom>
          <a:noFill/>
          <a:ln cap="flat">
            <a:noFill/>
          </a:ln>
        </p:spPr>
      </p:pic>
      <p:sp>
        <p:nvSpPr>
          <p:cNvPr id="3" name="Rectángulo 4"/>
          <p:cNvSpPr/>
          <p:nvPr/>
        </p:nvSpPr>
        <p:spPr>
          <a:xfrm>
            <a:off x="1828800" y="317497"/>
            <a:ext cx="7315200" cy="5956365"/>
          </a:xfrm>
          <a:prstGeom prst="rect">
            <a:avLst/>
          </a:prstGeom>
          <a:solidFill>
            <a:srgbClr val="7F7F7F">
              <a:alpha val="94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ítulo 1"/>
          <p:cNvSpPr txBox="1">
            <a:spLocks noGrp="1"/>
          </p:cNvSpPr>
          <p:nvPr>
            <p:ph type="title"/>
          </p:nvPr>
        </p:nvSpPr>
        <p:spPr>
          <a:xfrm>
            <a:off x="628650" y="2906328"/>
            <a:ext cx="7886700" cy="1045342"/>
          </a:xfrm>
        </p:spPr>
        <p:txBody>
          <a:bodyPr anchorCtr="1">
            <a:noAutofit/>
          </a:bodyPr>
          <a:lstStyle>
            <a:lvl1pPr algn="ctr">
              <a:defRPr sz="4000" i="1">
                <a:solidFill>
                  <a:srgbClr val="FFFFFF"/>
                </a:solidFill>
                <a:latin typeface="Consolas" pitchFamily="49"/>
              </a:defRPr>
            </a:lvl1pPr>
          </a:lstStyle>
          <a:p>
            <a:pPr lvl="0"/>
            <a:r>
              <a:rPr lang="es-ES"/>
              <a:t>Una cita </a:t>
            </a:r>
          </a:p>
        </p:txBody>
      </p:sp>
      <p:pic>
        <p:nvPicPr>
          <p:cNvPr id="5" name="Imagen 2"/>
          <p:cNvPicPr>
            <a:picLocks noChangeAspect="1"/>
          </p:cNvPicPr>
          <p:nvPr/>
        </p:nvPicPr>
        <p:blipFill>
          <a:blip r:embed="rId2"/>
          <a:stretch>
            <a:fillRect/>
          </a:stretch>
        </p:blipFill>
        <p:spPr>
          <a:xfrm>
            <a:off x="3122026" y="1254355"/>
            <a:ext cx="2612568" cy="705825"/>
          </a:xfrm>
          <a:prstGeom prst="rect">
            <a:avLst/>
          </a:prstGeom>
          <a:noFill/>
          <a:ln cap="flat">
            <a:noFill/>
          </a:ln>
        </p:spPr>
      </p:pic>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FFFFFF"/>
                </a:solidFill>
                <a:uFillTx/>
                <a:latin typeface="Helvetica Light"/>
                <a:ea typeface="Helvetica Light"/>
                <a:cs typeface="Helvetica Light"/>
              </a:rPr>
              <a:t>Info</a:t>
            </a:r>
            <a:r>
              <a:rPr lang="es-ES" sz="1400" b="0" i="0" u="none" strike="noStrike" kern="1200" cap="none" spc="0" baseline="0" dirty="0">
                <a:solidFill>
                  <a:srgbClr val="FFFFFF"/>
                </a:solidFill>
                <a:uFillTx/>
                <a:latin typeface="Helvetica Light"/>
                <a:ea typeface="Helvetica Light"/>
                <a:cs typeface="Helvetica Light"/>
              </a:rPr>
              <a:t> 2018 – www.devacademy.es</a:t>
            </a:r>
            <a:endParaRPr lang="es-ES" sz="1400" b="0" i="0" u="sng" strike="noStrike" kern="1200" cap="none" spc="0" baseline="0" dirty="0">
              <a:solidFill>
                <a:srgbClr val="FFFFFF"/>
              </a:solidFill>
              <a:uFillTx/>
              <a:latin typeface="Helvetica Light"/>
              <a:ea typeface="Helvetica Light"/>
              <a:cs typeface="Helvetica Light"/>
            </a:endParaRPr>
          </a:p>
        </p:txBody>
      </p:sp>
    </p:spTree>
    <p:extLst>
      <p:ext uri="{BB962C8B-B14F-4D97-AF65-F5344CB8AC3E}">
        <p14:creationId xmlns:p14="http://schemas.microsoft.com/office/powerpoint/2010/main" val="1832496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co">
    <p:spTree>
      <p:nvGrpSpPr>
        <p:cNvPr id="1" name=""/>
        <p:cNvGrpSpPr/>
        <p:nvPr/>
      </p:nvGrpSpPr>
      <p:grpSpPr>
        <a:xfrm>
          <a:off x="0" y="0"/>
          <a:ext cx="0" cy="0"/>
          <a:chOff x="0" y="0"/>
          <a:chExt cx="0" cy="0"/>
        </a:xfrm>
      </p:grpSpPr>
      <p:sp>
        <p:nvSpPr>
          <p:cNvPr id="2"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1360847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irma">
    <p:spTree>
      <p:nvGrpSpPr>
        <p:cNvPr id="1" name=""/>
        <p:cNvGrpSpPr/>
        <p:nvPr/>
      </p:nvGrpSpPr>
      <p:grpSpPr>
        <a:xfrm>
          <a:off x="0" y="0"/>
          <a:ext cx="0" cy="0"/>
          <a:chOff x="0" y="0"/>
          <a:chExt cx="0" cy="0"/>
        </a:xfrm>
      </p:grpSpPr>
      <p:sp>
        <p:nvSpPr>
          <p:cNvPr id="2"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pic>
        <p:nvPicPr>
          <p:cNvPr id="3" name="Imagen 11"/>
          <p:cNvPicPr>
            <a:picLocks noChangeAspect="1"/>
          </p:cNvPicPr>
          <p:nvPr/>
        </p:nvPicPr>
        <p:blipFill>
          <a:blip r:embed="rId2"/>
          <a:stretch>
            <a:fillRect/>
          </a:stretch>
        </p:blipFill>
        <p:spPr>
          <a:xfrm>
            <a:off x="2411154" y="224867"/>
            <a:ext cx="4027493" cy="1088090"/>
          </a:xfrm>
          <a:prstGeom prst="rect">
            <a:avLst/>
          </a:prstGeom>
          <a:noFill/>
          <a:ln cap="flat">
            <a:noFill/>
          </a:ln>
        </p:spPr>
      </p:pic>
      <p:sp>
        <p:nvSpPr>
          <p:cNvPr id="4" name="Subtitle 2"/>
          <p:cNvSpPr txBox="1">
            <a:spLocks noGrp="1"/>
          </p:cNvSpPr>
          <p:nvPr>
            <p:ph type="subTitle" idx="4294967295" hasCustomPrompt="1"/>
          </p:nvPr>
        </p:nvSpPr>
        <p:spPr>
          <a:xfrm>
            <a:off x="861282" y="3005821"/>
            <a:ext cx="7772400" cy="1410059"/>
          </a:xfrm>
        </p:spPr>
        <p:txBody>
          <a:bodyPr anchor="ctr">
            <a:noAutofit/>
          </a:bodyPr>
          <a:lstStyle>
            <a:lvl1pPr marL="0" indent="0">
              <a:buNone/>
              <a:defRPr/>
            </a:lvl1pPr>
            <a:lvl2pPr marL="0" lvl="0" indent="0">
              <a:spcBef>
                <a:spcPts val="1000"/>
              </a:spcBef>
              <a:buNone/>
              <a:defRPr sz="2800"/>
            </a:lvl2pPr>
          </a:lstStyle>
          <a:p>
            <a:pPr lvl="0"/>
            <a:r>
              <a:rPr lang="es-ES" dirty="0"/>
              <a:t>Profesor: NOMBRE APELLIDO1 APELLIDO2</a:t>
            </a:r>
          </a:p>
          <a:p>
            <a:pPr lvl="0"/>
            <a:r>
              <a:rPr lang="es-ES" dirty="0"/>
              <a:t>Email: email@profesor.com</a:t>
            </a:r>
          </a:p>
          <a:p>
            <a:pPr lvl="0"/>
            <a:endParaRPr lang="es-ES" dirty="0"/>
          </a:p>
        </p:txBody>
      </p:sp>
      <p:sp>
        <p:nvSpPr>
          <p:cNvPr id="5" name="Rectangle 1"/>
          <p:cNvSpPr/>
          <p:nvPr/>
        </p:nvSpPr>
        <p:spPr>
          <a:xfrm>
            <a:off x="4854476" y="5159922"/>
            <a:ext cx="3349172" cy="523220"/>
          </a:xfrm>
          <a:prstGeom prst="rect">
            <a:avLst/>
          </a:prstGeom>
          <a:noFill/>
          <a:ln cap="flat">
            <a:noFill/>
            <a:prstDash val="solid"/>
          </a:ln>
        </p:spPr>
        <p:txBody>
          <a:bodyPr vert="horz" wrap="square" lIns="91440" tIns="45720" rIns="91440" bIns="45720" anchor="t" anchorCtr="0" compatLnSpc="1">
            <a:spAutoFit/>
          </a:bodyPr>
          <a:lstStyle/>
          <a:p>
            <a:pPr algn="r"/>
            <a:r>
              <a:rPr lang="es-ES" sz="2800" b="0" i="0" kern="1200" dirty="0">
                <a:solidFill>
                  <a:schemeClr val="tx1">
                    <a:lumMod val="50000"/>
                    <a:lumOff val="50000"/>
                  </a:schemeClr>
                </a:solidFill>
                <a:effectLst/>
                <a:latin typeface="+mj-lt"/>
                <a:ea typeface="+mn-ea"/>
                <a:cs typeface="+mn-cs"/>
              </a:rPr>
              <a:t>687374918</a:t>
            </a:r>
          </a:p>
        </p:txBody>
      </p:sp>
      <p:pic>
        <p:nvPicPr>
          <p:cNvPr id="6" name="Picture 2" descr="https://cdn3.iconfinder.com/data/icons/picons-social/57/43-twitter-512.png"/>
          <p:cNvPicPr>
            <a:picLocks noChangeAspect="1"/>
          </p:cNvPicPr>
          <p:nvPr/>
        </p:nvPicPr>
        <p:blipFill>
          <a:blip r:embed="rId3"/>
          <a:srcRect/>
          <a:stretch>
            <a:fillRect/>
          </a:stretch>
        </p:blipFill>
        <p:spPr>
          <a:xfrm>
            <a:off x="8273683" y="5853751"/>
            <a:ext cx="359999" cy="359999"/>
          </a:xfrm>
          <a:prstGeom prst="rect">
            <a:avLst/>
          </a:prstGeom>
          <a:noFill/>
          <a:ln cap="flat">
            <a:noFill/>
          </a:ln>
        </p:spPr>
      </p:pic>
      <p:pic>
        <p:nvPicPr>
          <p:cNvPr id="7" name="Picture 6" descr="http://www.suelosteide.com/images/desktop/phone.png"/>
          <p:cNvPicPr>
            <a:picLocks noChangeAspect="1"/>
          </p:cNvPicPr>
          <p:nvPr/>
        </p:nvPicPr>
        <p:blipFill>
          <a:blip r:embed="rId4"/>
          <a:srcRect/>
          <a:stretch>
            <a:fillRect/>
          </a:stretch>
        </p:blipFill>
        <p:spPr>
          <a:xfrm>
            <a:off x="8281675" y="5276499"/>
            <a:ext cx="359999" cy="359999"/>
          </a:xfrm>
          <a:prstGeom prst="rect">
            <a:avLst/>
          </a:prstGeom>
          <a:noFill/>
          <a:ln cap="flat">
            <a:noFill/>
          </a:ln>
        </p:spPr>
      </p:pic>
      <p:pic>
        <p:nvPicPr>
          <p:cNvPr id="8" name="Picture 8" descr="http://static.wixstatic.com/media/5133be_b24ab82685b14e20bf20378c8f4742da.png"/>
          <p:cNvPicPr>
            <a:picLocks noChangeAspect="1"/>
          </p:cNvPicPr>
          <p:nvPr/>
        </p:nvPicPr>
        <p:blipFill>
          <a:blip r:embed="rId5"/>
          <a:srcRect/>
          <a:stretch>
            <a:fillRect/>
          </a:stretch>
        </p:blipFill>
        <p:spPr>
          <a:xfrm>
            <a:off x="8273683" y="4722793"/>
            <a:ext cx="359999" cy="359999"/>
          </a:xfrm>
          <a:prstGeom prst="rect">
            <a:avLst/>
          </a:prstGeom>
          <a:noFill/>
          <a:ln cap="flat">
            <a:noFill/>
          </a:ln>
        </p:spPr>
      </p:pic>
      <p:sp>
        <p:nvSpPr>
          <p:cNvPr id="9" name="Rectangle 1"/>
          <p:cNvSpPr/>
          <p:nvPr/>
        </p:nvSpPr>
        <p:spPr>
          <a:xfrm>
            <a:off x="4854476" y="4582671"/>
            <a:ext cx="3293065" cy="523219"/>
          </a:xfrm>
          <a:prstGeom prst="rect">
            <a:avLst/>
          </a:prstGeom>
          <a:noFill/>
          <a:ln cap="flat">
            <a:noFill/>
            <a:prstDash val="solid"/>
          </a:ln>
        </p:spPr>
        <p:txBody>
          <a:bodyPr vert="horz" wrap="square" lIns="91440" tIns="45720" rIns="91440" bIns="45720" anchor="t" anchorCtr="0" compatLnSpc="1">
            <a:sp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800" b="0" i="0" u="none" strike="noStrike" kern="1200" cap="none" spc="0" baseline="0" dirty="0">
                <a:solidFill>
                  <a:srgbClr val="7F7F7F"/>
                </a:solidFill>
                <a:uFillTx/>
                <a:latin typeface="Calibri Light"/>
                <a:cs typeface="Century Gothic"/>
              </a:rPr>
              <a:t>info@devacademy.es</a:t>
            </a:r>
          </a:p>
        </p:txBody>
      </p:sp>
      <p:sp>
        <p:nvSpPr>
          <p:cNvPr id="10" name="Rectangle 1"/>
          <p:cNvSpPr/>
          <p:nvPr/>
        </p:nvSpPr>
        <p:spPr>
          <a:xfrm>
            <a:off x="4798368" y="5690530"/>
            <a:ext cx="3349172" cy="523220"/>
          </a:xfrm>
          <a:prstGeom prst="rect">
            <a:avLst/>
          </a:prstGeom>
          <a:noFill/>
          <a:ln cap="flat">
            <a:noFill/>
            <a:prstDash val="solid"/>
          </a:ln>
        </p:spPr>
        <p:txBody>
          <a:bodyPr vert="horz" wrap="square" lIns="91440" tIns="45720" rIns="91440" bIns="45720" anchor="t" anchorCtr="0" compatLnSpc="1">
            <a:sp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800" b="0" i="0" u="none" strike="noStrike" kern="1200" cap="none" spc="0" baseline="0" dirty="0">
                <a:solidFill>
                  <a:srgbClr val="7F7F7F"/>
                </a:solidFill>
                <a:uFillTx/>
                <a:latin typeface="Calibri Light"/>
                <a:cs typeface="Century Gothic"/>
              </a:rPr>
              <a:t>@</a:t>
            </a:r>
            <a:r>
              <a:rPr lang="es-ES" sz="2800" b="0" i="0" u="none" strike="noStrike" kern="1200" cap="none" spc="0" baseline="0" dirty="0" err="1">
                <a:solidFill>
                  <a:srgbClr val="7F7F7F"/>
                </a:solidFill>
                <a:uFillTx/>
                <a:latin typeface="Calibri Light"/>
                <a:cs typeface="Century Gothic"/>
              </a:rPr>
              <a:t>DevAcademyES</a:t>
            </a:r>
            <a:endParaRPr lang="es-ES" sz="2000" b="0" i="0" u="none" strike="noStrike" kern="1200" cap="none" spc="0" baseline="0" dirty="0">
              <a:solidFill>
                <a:srgbClr val="7F7F7F"/>
              </a:solidFill>
              <a:uFillTx/>
              <a:latin typeface="Calibri Light"/>
              <a:cs typeface="Century Gothic"/>
            </a:endParaRPr>
          </a:p>
        </p:txBody>
      </p:sp>
    </p:spTree>
    <p:extLst>
      <p:ext uri="{BB962C8B-B14F-4D97-AF65-F5344CB8AC3E}">
        <p14:creationId xmlns:p14="http://schemas.microsoft.com/office/powerpoint/2010/main" val="173721246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628650" y="365129"/>
            <a:ext cx="7886700" cy="510088"/>
          </a:xfrm>
          <a:prstGeom prst="rect">
            <a:avLst/>
          </a:prstGeom>
          <a:noFill/>
          <a:ln>
            <a:noFill/>
          </a:ln>
        </p:spPr>
        <p:txBody>
          <a:bodyPr vert="horz" wrap="square" lIns="91440" tIns="45720" rIns="91440" bIns="45720" anchor="ctr" anchorCtr="0" compatLnSpc="1">
            <a:normAutofit/>
          </a:bodyPr>
          <a:lstStyle/>
          <a:p>
            <a:pPr lvl="0"/>
            <a:r>
              <a:rPr lang="es-ES"/>
              <a:t>Haga clic para modificar el estilo de título del patrón</a:t>
            </a:r>
            <a:endParaRPr lang="en-US"/>
          </a:p>
        </p:txBody>
      </p:sp>
      <p:sp>
        <p:nvSpPr>
          <p:cNvPr id="3" name="Text Placeholder 2"/>
          <p:cNvSpPr txBox="1">
            <a:spLocks noGrp="1"/>
          </p:cNvSpPr>
          <p:nvPr>
            <p:ph type="body" idx="1"/>
          </p:nvPr>
        </p:nvSpPr>
        <p:spPr>
          <a:xfrm>
            <a:off x="628650" y="1018906"/>
            <a:ext cx="7886700" cy="5158057"/>
          </a:xfrm>
          <a:prstGeom prst="rect">
            <a:avLst/>
          </a:prstGeom>
          <a:noFill/>
          <a:ln>
            <a:noFill/>
          </a:ln>
        </p:spPr>
        <p:txBody>
          <a:bodyPr vert="horz" wrap="square" lIns="91440" tIns="45720" rIns="91440" bIns="45720" anchor="t" anchorCtr="0" compatLnSpc="1">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s-ES" sz="2800" b="0" i="0" u="none" strike="noStrike" kern="1200" cap="none" spc="0" baseline="0">
          <a:solidFill>
            <a:srgbClr val="B8EA0F"/>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eg"/><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ítulo 1"/>
          <p:cNvSpPr txBox="1">
            <a:spLocks noGrp="1"/>
          </p:cNvSpPr>
          <p:nvPr>
            <p:ph type="ctrTitle"/>
          </p:nvPr>
        </p:nvSpPr>
        <p:spPr/>
        <p:txBody>
          <a:bodyPr/>
          <a:lstStyle/>
          <a:p>
            <a:r>
              <a:rPr lang="es-ES" dirty="0"/>
              <a:t>Angular desde cero</a:t>
            </a:r>
          </a:p>
        </p:txBody>
      </p:sp>
      <p:sp>
        <p:nvSpPr>
          <p:cNvPr id="3" name="Subtítulo 2"/>
          <p:cNvSpPr txBox="1">
            <a:spLocks noGrp="1"/>
          </p:cNvSpPr>
          <p:nvPr>
            <p:ph type="subTitle" idx="1"/>
          </p:nvPr>
        </p:nvSpPr>
        <p:spPr>
          <a:xfrm>
            <a:off x="877888" y="5714670"/>
            <a:ext cx="7772400" cy="408261"/>
          </a:xfrm>
        </p:spPr>
        <p:txBody>
          <a:bodyPr/>
          <a:lstStyle/>
          <a:p>
            <a:r>
              <a:rPr lang="es-ES" sz="2000" dirty="0"/>
              <a:t>Samuel Comino</a:t>
            </a:r>
          </a:p>
          <a:p>
            <a:r>
              <a:rPr lang="es-ES" sz="2000" dirty="0"/>
              <a:t>Software </a:t>
            </a:r>
            <a:r>
              <a:rPr lang="es-ES" sz="2000" dirty="0" err="1"/>
              <a:t>developer</a:t>
            </a:r>
            <a:r>
              <a:rPr lang="es-ES" sz="2000"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noGrp="1"/>
          </p:cNvSpPr>
          <p:nvPr>
            <p:ph type="title"/>
          </p:nvPr>
        </p:nvSpPr>
        <p:spPr>
          <a:xfrm>
            <a:off x="628650" y="365129"/>
            <a:ext cx="8254096" cy="510088"/>
          </a:xfrm>
        </p:spPr>
        <p:txBody>
          <a:bodyPr/>
          <a:lstStyle/>
          <a:p>
            <a:pPr lvl="0"/>
            <a:r>
              <a:rPr lang="es-ES" dirty="0"/>
              <a:t>Angular</a:t>
            </a:r>
          </a:p>
        </p:txBody>
      </p:sp>
      <p:sp>
        <p:nvSpPr>
          <p:cNvPr id="5" name="Equals 4">
            <a:extLst>
              <a:ext uri="{FF2B5EF4-FFF2-40B4-BE49-F238E27FC236}">
                <a16:creationId xmlns:a16="http://schemas.microsoft.com/office/drawing/2014/main" id="{A8588E93-93F3-476A-9C89-BA376FA25F2F}"/>
              </a:ext>
            </a:extLst>
          </p:cNvPr>
          <p:cNvSpPr/>
          <p:nvPr/>
        </p:nvSpPr>
        <p:spPr>
          <a:xfrm>
            <a:off x="2114782" y="3058136"/>
            <a:ext cx="628049" cy="349767"/>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9" name="Rectangle 8">
            <a:extLst>
              <a:ext uri="{FF2B5EF4-FFF2-40B4-BE49-F238E27FC236}">
                <a16:creationId xmlns:a16="http://schemas.microsoft.com/office/drawing/2014/main" id="{C7478524-DA76-4AB9-874E-139FFB993EE7}"/>
              </a:ext>
            </a:extLst>
          </p:cNvPr>
          <p:cNvSpPr/>
          <p:nvPr/>
        </p:nvSpPr>
        <p:spPr>
          <a:xfrm>
            <a:off x="259746" y="2554543"/>
            <a:ext cx="1625819" cy="144235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a:t>COMPONENTE</a:t>
            </a:r>
          </a:p>
        </p:txBody>
      </p:sp>
      <p:sp>
        <p:nvSpPr>
          <p:cNvPr id="7" name="Plus Sign 6">
            <a:extLst>
              <a:ext uri="{FF2B5EF4-FFF2-40B4-BE49-F238E27FC236}">
                <a16:creationId xmlns:a16="http://schemas.microsoft.com/office/drawing/2014/main" id="{F90AE556-7E38-4ACC-B3AA-F62B42AC17C3}"/>
              </a:ext>
            </a:extLst>
          </p:cNvPr>
          <p:cNvSpPr/>
          <p:nvPr/>
        </p:nvSpPr>
        <p:spPr>
          <a:xfrm>
            <a:off x="4501441" y="3009557"/>
            <a:ext cx="446923" cy="44692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angle 10">
            <a:extLst>
              <a:ext uri="{FF2B5EF4-FFF2-40B4-BE49-F238E27FC236}">
                <a16:creationId xmlns:a16="http://schemas.microsoft.com/office/drawing/2014/main" id="{FAEB2508-4555-42B7-8D3F-F10FD46D5FE1}"/>
              </a:ext>
            </a:extLst>
          </p:cNvPr>
          <p:cNvSpPr/>
          <p:nvPr/>
        </p:nvSpPr>
        <p:spPr>
          <a:xfrm>
            <a:off x="4974358" y="2554543"/>
            <a:ext cx="1625819" cy="1442353"/>
          </a:xfrm>
          <a:prstGeom prst="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ES" dirty="0"/>
          </a:p>
          <a:p>
            <a:pPr algn="ctr"/>
            <a:endParaRPr lang="es-ES" dirty="0"/>
          </a:p>
          <a:p>
            <a:pPr algn="ctr"/>
            <a:endParaRPr lang="es-ES" dirty="0"/>
          </a:p>
        </p:txBody>
      </p:sp>
      <p:sp>
        <p:nvSpPr>
          <p:cNvPr id="12" name="Plus Sign 11">
            <a:extLst>
              <a:ext uri="{FF2B5EF4-FFF2-40B4-BE49-F238E27FC236}">
                <a16:creationId xmlns:a16="http://schemas.microsoft.com/office/drawing/2014/main" id="{FF8390A8-C3CC-4C2B-9CBB-29B71A7C4645}"/>
              </a:ext>
            </a:extLst>
          </p:cNvPr>
          <p:cNvSpPr/>
          <p:nvPr/>
        </p:nvSpPr>
        <p:spPr>
          <a:xfrm>
            <a:off x="6642965" y="3052259"/>
            <a:ext cx="446923" cy="44692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ectangle 12">
            <a:extLst>
              <a:ext uri="{FF2B5EF4-FFF2-40B4-BE49-F238E27FC236}">
                <a16:creationId xmlns:a16="http://schemas.microsoft.com/office/drawing/2014/main" id="{491AACD3-7C29-4BFD-B866-A62DE35D6BE0}"/>
              </a:ext>
            </a:extLst>
          </p:cNvPr>
          <p:cNvSpPr/>
          <p:nvPr/>
        </p:nvSpPr>
        <p:spPr>
          <a:xfrm>
            <a:off x="7148588" y="2554543"/>
            <a:ext cx="1625819" cy="1442353"/>
          </a:xfrm>
          <a:prstGeom prst="rect">
            <a:avLst/>
          </a:prstGeom>
          <a:solidFill>
            <a:schemeClr val="accent1">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dirty="0"/>
          </a:p>
        </p:txBody>
      </p:sp>
      <p:sp>
        <p:nvSpPr>
          <p:cNvPr id="8" name="Rectangle 7">
            <a:extLst>
              <a:ext uri="{FF2B5EF4-FFF2-40B4-BE49-F238E27FC236}">
                <a16:creationId xmlns:a16="http://schemas.microsoft.com/office/drawing/2014/main" id="{543A59A4-2EFC-493B-8809-DBB531483CA8}"/>
              </a:ext>
            </a:extLst>
          </p:cNvPr>
          <p:cNvSpPr/>
          <p:nvPr/>
        </p:nvSpPr>
        <p:spPr>
          <a:xfrm>
            <a:off x="1855230" y="1081015"/>
            <a:ext cx="5433539" cy="523220"/>
          </a:xfrm>
          <a:prstGeom prst="rect">
            <a:avLst/>
          </a:prstGeom>
        </p:spPr>
        <p:txBody>
          <a:bodyPr wrap="none">
            <a:spAutoFit/>
          </a:bodyPr>
          <a:lstStyle/>
          <a:p>
            <a:r>
              <a:rPr lang="es-ES" sz="2800" b="1" dirty="0">
                <a:solidFill>
                  <a:srgbClr val="B8EA0F"/>
                </a:solidFill>
                <a:latin typeface="Calibri Light"/>
              </a:rPr>
              <a:t>¿Qué es un componente de Angular?</a:t>
            </a:r>
          </a:p>
        </p:txBody>
      </p:sp>
      <p:sp>
        <p:nvSpPr>
          <p:cNvPr id="14" name="Rectangle 13">
            <a:extLst>
              <a:ext uri="{FF2B5EF4-FFF2-40B4-BE49-F238E27FC236}">
                <a16:creationId xmlns:a16="http://schemas.microsoft.com/office/drawing/2014/main" id="{FD086BF6-7B8D-4EEB-AE79-8515AB3092CE}"/>
              </a:ext>
            </a:extLst>
          </p:cNvPr>
          <p:cNvSpPr/>
          <p:nvPr/>
        </p:nvSpPr>
        <p:spPr>
          <a:xfrm>
            <a:off x="2786279" y="2554543"/>
            <a:ext cx="1625819" cy="14423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a:p>
            <a:pPr algn="ctr"/>
            <a:endParaRPr lang="es-ES" dirty="0"/>
          </a:p>
        </p:txBody>
      </p:sp>
      <p:sp>
        <p:nvSpPr>
          <p:cNvPr id="4" name="Rectangle 3">
            <a:extLst>
              <a:ext uri="{FF2B5EF4-FFF2-40B4-BE49-F238E27FC236}">
                <a16:creationId xmlns:a16="http://schemas.microsoft.com/office/drawing/2014/main" id="{F570B0CA-58B6-44C9-A411-57F7ADF4FCFE}"/>
              </a:ext>
            </a:extLst>
          </p:cNvPr>
          <p:cNvSpPr/>
          <p:nvPr/>
        </p:nvSpPr>
        <p:spPr>
          <a:xfrm>
            <a:off x="2973553" y="3038354"/>
            <a:ext cx="1251273" cy="349767"/>
          </a:xfrm>
          <a:prstGeom prst="rect">
            <a:avLst/>
          </a:prstGeom>
          <a:solidFill>
            <a:schemeClr val="bg2">
              <a:lumMod val="50000"/>
            </a:schemeClr>
          </a:solidFill>
          <a:ln>
            <a:noFill/>
          </a:ln>
          <a:effectLst/>
          <a:scene3d>
            <a:camera prst="orthographicFront">
              <a:rot lat="0" lon="0" rev="0"/>
            </a:camera>
            <a:lightRig rig="contrasting" dir="t">
              <a:rot lat="0" lon="0" rev="7800000"/>
            </a:lightRig>
          </a:scene3d>
          <a:sp3d>
            <a:bevelT w="139700" h="139700"/>
          </a:sp3d>
        </p:spPr>
        <p:style>
          <a:lnRef idx="1">
            <a:schemeClr val="dk1"/>
          </a:lnRef>
          <a:fillRef idx="3">
            <a:schemeClr val="dk1"/>
          </a:fillRef>
          <a:effectRef idx="2">
            <a:schemeClr val="dk1"/>
          </a:effectRef>
          <a:fontRef idx="minor">
            <a:schemeClr val="lt1"/>
          </a:fontRef>
        </p:style>
        <p:txBody>
          <a:bodyPr rtlCol="0" anchor="ctr"/>
          <a:lstStyle/>
          <a:p>
            <a:pPr algn="ctr"/>
            <a:r>
              <a:rPr lang="es-ES" dirty="0"/>
              <a:t>HTML</a:t>
            </a:r>
          </a:p>
        </p:txBody>
      </p:sp>
      <p:sp>
        <p:nvSpPr>
          <p:cNvPr id="15" name="Rectangle 14">
            <a:extLst>
              <a:ext uri="{FF2B5EF4-FFF2-40B4-BE49-F238E27FC236}">
                <a16:creationId xmlns:a16="http://schemas.microsoft.com/office/drawing/2014/main" id="{AA98E67F-2A1F-4212-B9A9-FD70A1A41634}"/>
              </a:ext>
            </a:extLst>
          </p:cNvPr>
          <p:cNvSpPr/>
          <p:nvPr/>
        </p:nvSpPr>
        <p:spPr>
          <a:xfrm>
            <a:off x="2973553" y="3499182"/>
            <a:ext cx="1251273" cy="349767"/>
          </a:xfrm>
          <a:prstGeom prst="rect">
            <a:avLst/>
          </a:prstGeom>
          <a:solidFill>
            <a:schemeClr val="bg2">
              <a:lumMod val="50000"/>
            </a:schemeClr>
          </a:solidFill>
          <a:ln>
            <a:noFill/>
          </a:ln>
          <a:effectLst/>
          <a:scene3d>
            <a:camera prst="orthographicFront">
              <a:rot lat="0" lon="0" rev="0"/>
            </a:camera>
            <a:lightRig rig="contrasting" dir="t">
              <a:rot lat="0" lon="0" rev="7800000"/>
            </a:lightRig>
          </a:scene3d>
          <a:sp3d>
            <a:bevelT w="139700" h="139700"/>
          </a:sp3d>
        </p:spPr>
        <p:style>
          <a:lnRef idx="1">
            <a:schemeClr val="dk1"/>
          </a:lnRef>
          <a:fillRef idx="3">
            <a:schemeClr val="dk1"/>
          </a:fillRef>
          <a:effectRef idx="2">
            <a:schemeClr val="dk1"/>
          </a:effectRef>
          <a:fontRef idx="minor">
            <a:schemeClr val="lt1"/>
          </a:fontRef>
        </p:style>
        <p:txBody>
          <a:bodyPr rtlCol="0" anchor="ctr"/>
          <a:lstStyle/>
          <a:p>
            <a:pPr algn="ctr"/>
            <a:r>
              <a:rPr lang="es-ES" dirty="0"/>
              <a:t>ESTILOS</a:t>
            </a:r>
          </a:p>
        </p:txBody>
      </p:sp>
      <p:sp>
        <p:nvSpPr>
          <p:cNvPr id="17" name="Rectangle 16">
            <a:extLst>
              <a:ext uri="{FF2B5EF4-FFF2-40B4-BE49-F238E27FC236}">
                <a16:creationId xmlns:a16="http://schemas.microsoft.com/office/drawing/2014/main" id="{96F97032-BEE7-498C-9F96-E96DC3E7F35F}"/>
              </a:ext>
            </a:extLst>
          </p:cNvPr>
          <p:cNvSpPr/>
          <p:nvPr/>
        </p:nvSpPr>
        <p:spPr>
          <a:xfrm>
            <a:off x="5001259" y="3014233"/>
            <a:ext cx="1565075" cy="349767"/>
          </a:xfrm>
          <a:prstGeom prst="rect">
            <a:avLst/>
          </a:prstGeom>
          <a:solidFill>
            <a:schemeClr val="bg2">
              <a:lumMod val="50000"/>
            </a:schemeClr>
          </a:solidFill>
          <a:ln>
            <a:noFill/>
          </a:ln>
          <a:effectLst/>
          <a:scene3d>
            <a:camera prst="orthographicFront">
              <a:rot lat="0" lon="0" rev="0"/>
            </a:camera>
            <a:lightRig rig="contrasting" dir="t">
              <a:rot lat="0" lon="0" rev="7800000"/>
            </a:lightRig>
          </a:scene3d>
          <a:sp3d>
            <a:bevelT w="139700" h="139700"/>
          </a:sp3d>
        </p:spPr>
        <p:style>
          <a:lnRef idx="1">
            <a:schemeClr val="dk1"/>
          </a:lnRef>
          <a:fillRef idx="3">
            <a:schemeClr val="dk1"/>
          </a:fillRef>
          <a:effectRef idx="2">
            <a:schemeClr val="dk1"/>
          </a:effectRef>
          <a:fontRef idx="minor">
            <a:schemeClr val="lt1"/>
          </a:fontRef>
        </p:style>
        <p:txBody>
          <a:bodyPr rtlCol="0" anchor="ctr"/>
          <a:lstStyle/>
          <a:p>
            <a:pPr algn="ctr"/>
            <a:r>
              <a:rPr lang="es-ES" dirty="0"/>
              <a:t>PROPIEDADES</a:t>
            </a:r>
          </a:p>
        </p:txBody>
      </p:sp>
      <p:sp>
        <p:nvSpPr>
          <p:cNvPr id="18" name="Rectangle 17">
            <a:extLst>
              <a:ext uri="{FF2B5EF4-FFF2-40B4-BE49-F238E27FC236}">
                <a16:creationId xmlns:a16="http://schemas.microsoft.com/office/drawing/2014/main" id="{1C366A67-B261-4B53-BFF0-E74292DECB81}"/>
              </a:ext>
            </a:extLst>
          </p:cNvPr>
          <p:cNvSpPr/>
          <p:nvPr/>
        </p:nvSpPr>
        <p:spPr>
          <a:xfrm>
            <a:off x="5001259" y="3505564"/>
            <a:ext cx="1565075" cy="349767"/>
          </a:xfrm>
          <a:prstGeom prst="rect">
            <a:avLst/>
          </a:prstGeom>
          <a:solidFill>
            <a:schemeClr val="bg2">
              <a:lumMod val="50000"/>
            </a:schemeClr>
          </a:solidFill>
          <a:ln>
            <a:noFill/>
          </a:ln>
          <a:effectLst/>
          <a:scene3d>
            <a:camera prst="orthographicFront">
              <a:rot lat="0" lon="0" rev="0"/>
            </a:camera>
            <a:lightRig rig="contrasting" dir="t">
              <a:rot lat="0" lon="0" rev="7800000"/>
            </a:lightRig>
          </a:scene3d>
          <a:sp3d>
            <a:bevelT w="139700" h="139700"/>
          </a:sp3d>
        </p:spPr>
        <p:style>
          <a:lnRef idx="1">
            <a:schemeClr val="dk1"/>
          </a:lnRef>
          <a:fillRef idx="3">
            <a:schemeClr val="dk1"/>
          </a:fillRef>
          <a:effectRef idx="2">
            <a:schemeClr val="dk1"/>
          </a:effectRef>
          <a:fontRef idx="minor">
            <a:schemeClr val="lt1"/>
          </a:fontRef>
        </p:style>
        <p:txBody>
          <a:bodyPr rtlCol="0" anchor="ctr"/>
          <a:lstStyle/>
          <a:p>
            <a:pPr algn="ctr"/>
            <a:r>
              <a:rPr lang="es-ES" dirty="0"/>
              <a:t>MÉTODOS</a:t>
            </a:r>
          </a:p>
        </p:txBody>
      </p:sp>
      <p:sp>
        <p:nvSpPr>
          <p:cNvPr id="6" name="TextBox 5">
            <a:extLst>
              <a:ext uri="{FF2B5EF4-FFF2-40B4-BE49-F238E27FC236}">
                <a16:creationId xmlns:a16="http://schemas.microsoft.com/office/drawing/2014/main" id="{867711DE-E27D-4D2D-A5C7-28306F370E83}"/>
              </a:ext>
            </a:extLst>
          </p:cNvPr>
          <p:cNvSpPr txBox="1"/>
          <p:nvPr/>
        </p:nvSpPr>
        <p:spPr>
          <a:xfrm>
            <a:off x="3007669" y="2648435"/>
            <a:ext cx="1162113" cy="369332"/>
          </a:xfrm>
          <a:prstGeom prst="rect">
            <a:avLst/>
          </a:prstGeom>
          <a:noFill/>
        </p:spPr>
        <p:txBody>
          <a:bodyPr wrap="none" rtlCol="0">
            <a:spAutoFit/>
          </a:bodyPr>
          <a:lstStyle/>
          <a:p>
            <a:r>
              <a:rPr lang="es-ES" dirty="0">
                <a:solidFill>
                  <a:schemeClr val="lt1"/>
                </a:solidFill>
              </a:rPr>
              <a:t>TEMPLATE</a:t>
            </a:r>
          </a:p>
        </p:txBody>
      </p:sp>
      <p:sp>
        <p:nvSpPr>
          <p:cNvPr id="19" name="TextBox 18">
            <a:extLst>
              <a:ext uri="{FF2B5EF4-FFF2-40B4-BE49-F238E27FC236}">
                <a16:creationId xmlns:a16="http://schemas.microsoft.com/office/drawing/2014/main" id="{A0264236-9744-426C-AB9B-53490F35BD05}"/>
              </a:ext>
            </a:extLst>
          </p:cNvPr>
          <p:cNvSpPr txBox="1"/>
          <p:nvPr/>
        </p:nvSpPr>
        <p:spPr>
          <a:xfrm>
            <a:off x="5408533" y="2636118"/>
            <a:ext cx="750526" cy="369332"/>
          </a:xfrm>
          <a:prstGeom prst="rect">
            <a:avLst/>
          </a:prstGeom>
          <a:noFill/>
        </p:spPr>
        <p:txBody>
          <a:bodyPr wrap="none" rtlCol="0">
            <a:spAutoFit/>
          </a:bodyPr>
          <a:lstStyle/>
          <a:p>
            <a:r>
              <a:rPr lang="es-ES" dirty="0">
                <a:solidFill>
                  <a:schemeClr val="lt1"/>
                </a:solidFill>
              </a:rPr>
              <a:t>CLASS</a:t>
            </a:r>
          </a:p>
        </p:txBody>
      </p:sp>
      <p:sp>
        <p:nvSpPr>
          <p:cNvPr id="20" name="Rectangle 19">
            <a:extLst>
              <a:ext uri="{FF2B5EF4-FFF2-40B4-BE49-F238E27FC236}">
                <a16:creationId xmlns:a16="http://schemas.microsoft.com/office/drawing/2014/main" id="{B6E25554-64D5-4ECA-885C-C2BFCB4D4016}"/>
              </a:ext>
            </a:extLst>
          </p:cNvPr>
          <p:cNvSpPr/>
          <p:nvPr/>
        </p:nvSpPr>
        <p:spPr>
          <a:xfrm>
            <a:off x="7165957" y="3295749"/>
            <a:ext cx="1595448" cy="349767"/>
          </a:xfrm>
          <a:prstGeom prst="rect">
            <a:avLst/>
          </a:prstGeom>
          <a:solidFill>
            <a:schemeClr val="bg2">
              <a:lumMod val="50000"/>
            </a:schemeClr>
          </a:solidFill>
          <a:ln>
            <a:noFill/>
          </a:ln>
          <a:effectLst/>
          <a:scene3d>
            <a:camera prst="orthographicFront">
              <a:rot lat="0" lon="0" rev="0"/>
            </a:camera>
            <a:lightRig rig="contrasting" dir="t">
              <a:rot lat="0" lon="0" rev="7800000"/>
            </a:lightRig>
          </a:scene3d>
          <a:sp3d>
            <a:bevelT w="139700" h="139700"/>
          </a:sp3d>
        </p:spPr>
        <p:style>
          <a:lnRef idx="1">
            <a:schemeClr val="dk1"/>
          </a:lnRef>
          <a:fillRef idx="3">
            <a:schemeClr val="dk1"/>
          </a:fillRef>
          <a:effectRef idx="2">
            <a:schemeClr val="dk1"/>
          </a:effectRef>
          <a:fontRef idx="minor">
            <a:schemeClr val="lt1"/>
          </a:fontRef>
        </p:style>
        <p:txBody>
          <a:bodyPr rtlCol="0" anchor="ctr"/>
          <a:lstStyle/>
          <a:p>
            <a:pPr algn="ctr"/>
            <a:r>
              <a:rPr lang="es-ES" dirty="0"/>
              <a:t>DECORADORES</a:t>
            </a:r>
          </a:p>
        </p:txBody>
      </p:sp>
      <p:sp>
        <p:nvSpPr>
          <p:cNvPr id="21" name="TextBox 20">
            <a:extLst>
              <a:ext uri="{FF2B5EF4-FFF2-40B4-BE49-F238E27FC236}">
                <a16:creationId xmlns:a16="http://schemas.microsoft.com/office/drawing/2014/main" id="{B7292E51-4F60-4A94-8AE3-065AB3FD68BE}"/>
              </a:ext>
            </a:extLst>
          </p:cNvPr>
          <p:cNvSpPr txBox="1"/>
          <p:nvPr/>
        </p:nvSpPr>
        <p:spPr>
          <a:xfrm>
            <a:off x="7291826" y="2623693"/>
            <a:ext cx="1339341" cy="369332"/>
          </a:xfrm>
          <a:prstGeom prst="rect">
            <a:avLst/>
          </a:prstGeom>
          <a:noFill/>
        </p:spPr>
        <p:txBody>
          <a:bodyPr wrap="none" rtlCol="0">
            <a:spAutoFit/>
          </a:bodyPr>
          <a:lstStyle/>
          <a:p>
            <a:r>
              <a:rPr lang="es-ES" dirty="0">
                <a:solidFill>
                  <a:schemeClr val="lt1"/>
                </a:solidFill>
              </a:rPr>
              <a:t>METADATOS</a:t>
            </a:r>
          </a:p>
        </p:txBody>
      </p:sp>
    </p:spTree>
    <p:extLst>
      <p:ext uri="{BB962C8B-B14F-4D97-AF65-F5344CB8AC3E}">
        <p14:creationId xmlns:p14="http://schemas.microsoft.com/office/powerpoint/2010/main" val="3740485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000B581-3496-45A6-B073-1BCDAF932F21}"/>
              </a:ext>
            </a:extLst>
          </p:cNvPr>
          <p:cNvSpPr/>
          <p:nvPr/>
        </p:nvSpPr>
        <p:spPr>
          <a:xfrm>
            <a:off x="537373" y="2249164"/>
            <a:ext cx="3839613" cy="3956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p:cNvSpPr txBox="1">
            <a:spLocks noGrp="1"/>
          </p:cNvSpPr>
          <p:nvPr>
            <p:ph type="title"/>
          </p:nvPr>
        </p:nvSpPr>
        <p:spPr>
          <a:xfrm>
            <a:off x="628650" y="365129"/>
            <a:ext cx="8254096" cy="510088"/>
          </a:xfrm>
        </p:spPr>
        <p:txBody>
          <a:bodyPr/>
          <a:lstStyle/>
          <a:p>
            <a:pPr lvl="0"/>
            <a:r>
              <a:rPr lang="es-ES" dirty="0"/>
              <a:t>Angular</a:t>
            </a:r>
          </a:p>
        </p:txBody>
      </p:sp>
      <p:sp>
        <p:nvSpPr>
          <p:cNvPr id="9" name="Rectangle 8">
            <a:extLst>
              <a:ext uri="{FF2B5EF4-FFF2-40B4-BE49-F238E27FC236}">
                <a16:creationId xmlns:a16="http://schemas.microsoft.com/office/drawing/2014/main" id="{C7478524-DA76-4AB9-874E-139FFB993EE7}"/>
              </a:ext>
            </a:extLst>
          </p:cNvPr>
          <p:cNvSpPr/>
          <p:nvPr/>
        </p:nvSpPr>
        <p:spPr>
          <a:xfrm>
            <a:off x="1005855" y="3087582"/>
            <a:ext cx="1339341" cy="11882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1400" dirty="0"/>
              <a:t>COMPONENT</a:t>
            </a:r>
          </a:p>
        </p:txBody>
      </p:sp>
      <p:sp>
        <p:nvSpPr>
          <p:cNvPr id="8" name="Rectangle 7">
            <a:extLst>
              <a:ext uri="{FF2B5EF4-FFF2-40B4-BE49-F238E27FC236}">
                <a16:creationId xmlns:a16="http://schemas.microsoft.com/office/drawing/2014/main" id="{543A59A4-2EFC-493B-8809-DBB531483CA8}"/>
              </a:ext>
            </a:extLst>
          </p:cNvPr>
          <p:cNvSpPr/>
          <p:nvPr/>
        </p:nvSpPr>
        <p:spPr>
          <a:xfrm>
            <a:off x="2014801" y="652214"/>
            <a:ext cx="4724370" cy="523220"/>
          </a:xfrm>
          <a:prstGeom prst="rect">
            <a:avLst/>
          </a:prstGeom>
        </p:spPr>
        <p:txBody>
          <a:bodyPr wrap="none">
            <a:spAutoFit/>
          </a:bodyPr>
          <a:lstStyle/>
          <a:p>
            <a:r>
              <a:rPr lang="es-ES" sz="2800" b="1" dirty="0">
                <a:solidFill>
                  <a:srgbClr val="B8EA0F"/>
                </a:solidFill>
                <a:latin typeface="Calibri Light"/>
              </a:rPr>
              <a:t>¿Qué es un módulo de Angular?</a:t>
            </a:r>
          </a:p>
        </p:txBody>
      </p:sp>
      <p:sp>
        <p:nvSpPr>
          <p:cNvPr id="21" name="TextBox 20">
            <a:extLst>
              <a:ext uri="{FF2B5EF4-FFF2-40B4-BE49-F238E27FC236}">
                <a16:creationId xmlns:a16="http://schemas.microsoft.com/office/drawing/2014/main" id="{B7292E51-4F60-4A94-8AE3-065AB3FD68BE}"/>
              </a:ext>
            </a:extLst>
          </p:cNvPr>
          <p:cNvSpPr txBox="1"/>
          <p:nvPr/>
        </p:nvSpPr>
        <p:spPr>
          <a:xfrm>
            <a:off x="7291826" y="2623693"/>
            <a:ext cx="1339341" cy="369332"/>
          </a:xfrm>
          <a:prstGeom prst="rect">
            <a:avLst/>
          </a:prstGeom>
          <a:noFill/>
        </p:spPr>
        <p:txBody>
          <a:bodyPr wrap="none" rtlCol="0">
            <a:spAutoFit/>
          </a:bodyPr>
          <a:lstStyle/>
          <a:p>
            <a:r>
              <a:rPr lang="es-ES" dirty="0">
                <a:solidFill>
                  <a:schemeClr val="lt1"/>
                </a:solidFill>
              </a:rPr>
              <a:t>METADATOS</a:t>
            </a:r>
          </a:p>
        </p:txBody>
      </p:sp>
      <p:sp>
        <p:nvSpPr>
          <p:cNvPr id="22" name="Rectangle 21">
            <a:extLst>
              <a:ext uri="{FF2B5EF4-FFF2-40B4-BE49-F238E27FC236}">
                <a16:creationId xmlns:a16="http://schemas.microsoft.com/office/drawing/2014/main" id="{92F80132-BB90-4EC8-B9E8-E526E469DAB8}"/>
              </a:ext>
            </a:extLst>
          </p:cNvPr>
          <p:cNvSpPr/>
          <p:nvPr/>
        </p:nvSpPr>
        <p:spPr>
          <a:xfrm>
            <a:off x="2552968" y="3087582"/>
            <a:ext cx="1339341" cy="11882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1400" dirty="0"/>
              <a:t>COMPONENT</a:t>
            </a:r>
          </a:p>
        </p:txBody>
      </p:sp>
      <p:sp>
        <p:nvSpPr>
          <p:cNvPr id="23" name="Rectangle 22">
            <a:extLst>
              <a:ext uri="{FF2B5EF4-FFF2-40B4-BE49-F238E27FC236}">
                <a16:creationId xmlns:a16="http://schemas.microsoft.com/office/drawing/2014/main" id="{3F778DF4-A85F-4DD5-AD4E-C15AED166296}"/>
              </a:ext>
            </a:extLst>
          </p:cNvPr>
          <p:cNvSpPr/>
          <p:nvPr/>
        </p:nvSpPr>
        <p:spPr>
          <a:xfrm>
            <a:off x="1005856" y="4414400"/>
            <a:ext cx="1339341" cy="11882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1400" dirty="0"/>
              <a:t>COMPONENT</a:t>
            </a:r>
          </a:p>
        </p:txBody>
      </p:sp>
      <p:sp>
        <p:nvSpPr>
          <p:cNvPr id="24" name="Rectangle 23">
            <a:extLst>
              <a:ext uri="{FF2B5EF4-FFF2-40B4-BE49-F238E27FC236}">
                <a16:creationId xmlns:a16="http://schemas.microsoft.com/office/drawing/2014/main" id="{B2986C6C-F0A8-4A78-A685-A54F3BD0DC4A}"/>
              </a:ext>
            </a:extLst>
          </p:cNvPr>
          <p:cNvSpPr/>
          <p:nvPr/>
        </p:nvSpPr>
        <p:spPr>
          <a:xfrm>
            <a:off x="2552968" y="4414399"/>
            <a:ext cx="1339341" cy="11882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1400" dirty="0"/>
              <a:t>COMPONENT</a:t>
            </a:r>
          </a:p>
        </p:txBody>
      </p:sp>
      <p:sp>
        <p:nvSpPr>
          <p:cNvPr id="29" name="Rectangle 28">
            <a:extLst>
              <a:ext uri="{FF2B5EF4-FFF2-40B4-BE49-F238E27FC236}">
                <a16:creationId xmlns:a16="http://schemas.microsoft.com/office/drawing/2014/main" id="{B9D39EB9-D304-4461-9F6C-6274090959BA}"/>
              </a:ext>
            </a:extLst>
          </p:cNvPr>
          <p:cNvSpPr/>
          <p:nvPr/>
        </p:nvSpPr>
        <p:spPr>
          <a:xfrm>
            <a:off x="1097510" y="5680732"/>
            <a:ext cx="2651097" cy="4469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dirty="0"/>
              <a:t>SERVICES</a:t>
            </a:r>
          </a:p>
        </p:txBody>
      </p:sp>
      <p:sp>
        <p:nvSpPr>
          <p:cNvPr id="30" name="TextBox 29">
            <a:extLst>
              <a:ext uri="{FF2B5EF4-FFF2-40B4-BE49-F238E27FC236}">
                <a16:creationId xmlns:a16="http://schemas.microsoft.com/office/drawing/2014/main" id="{DFCE4111-F949-43B8-BE4E-EC7399361701}"/>
              </a:ext>
            </a:extLst>
          </p:cNvPr>
          <p:cNvSpPr txBox="1"/>
          <p:nvPr/>
        </p:nvSpPr>
        <p:spPr>
          <a:xfrm>
            <a:off x="1629420" y="2481194"/>
            <a:ext cx="1620508" cy="369332"/>
          </a:xfrm>
          <a:prstGeom prst="rect">
            <a:avLst/>
          </a:prstGeom>
          <a:noFill/>
        </p:spPr>
        <p:txBody>
          <a:bodyPr wrap="none" rtlCol="0">
            <a:spAutoFit/>
          </a:bodyPr>
          <a:lstStyle/>
          <a:p>
            <a:r>
              <a:rPr lang="es-ES" dirty="0">
                <a:solidFill>
                  <a:schemeClr val="lt1"/>
                </a:solidFill>
              </a:rPr>
              <a:t>ROOT MODULE</a:t>
            </a:r>
          </a:p>
        </p:txBody>
      </p:sp>
      <p:sp>
        <p:nvSpPr>
          <p:cNvPr id="31" name="Rectangle 30">
            <a:extLst>
              <a:ext uri="{FF2B5EF4-FFF2-40B4-BE49-F238E27FC236}">
                <a16:creationId xmlns:a16="http://schemas.microsoft.com/office/drawing/2014/main" id="{53EBBA87-CB92-4EDF-A4EE-31AACAF70FAC}"/>
              </a:ext>
            </a:extLst>
          </p:cNvPr>
          <p:cNvSpPr/>
          <p:nvPr/>
        </p:nvSpPr>
        <p:spPr>
          <a:xfrm>
            <a:off x="5087356" y="2249164"/>
            <a:ext cx="3839613" cy="3956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Rectangle 31">
            <a:extLst>
              <a:ext uri="{FF2B5EF4-FFF2-40B4-BE49-F238E27FC236}">
                <a16:creationId xmlns:a16="http://schemas.microsoft.com/office/drawing/2014/main" id="{EBAAFC8B-0D22-4C26-8A5C-922401CC741A}"/>
              </a:ext>
            </a:extLst>
          </p:cNvPr>
          <p:cNvSpPr/>
          <p:nvPr/>
        </p:nvSpPr>
        <p:spPr>
          <a:xfrm>
            <a:off x="5555838" y="3087582"/>
            <a:ext cx="1339341" cy="11882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1400" dirty="0"/>
              <a:t>COMPONENT</a:t>
            </a:r>
          </a:p>
        </p:txBody>
      </p:sp>
      <p:sp>
        <p:nvSpPr>
          <p:cNvPr id="33" name="Rectangle 32">
            <a:extLst>
              <a:ext uri="{FF2B5EF4-FFF2-40B4-BE49-F238E27FC236}">
                <a16:creationId xmlns:a16="http://schemas.microsoft.com/office/drawing/2014/main" id="{54EF9E47-7592-40E2-8916-5D6319A95227}"/>
              </a:ext>
            </a:extLst>
          </p:cNvPr>
          <p:cNvSpPr/>
          <p:nvPr/>
        </p:nvSpPr>
        <p:spPr>
          <a:xfrm>
            <a:off x="7102951" y="3087582"/>
            <a:ext cx="1339341" cy="11882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1400" dirty="0"/>
              <a:t>COMPONENT</a:t>
            </a:r>
          </a:p>
        </p:txBody>
      </p:sp>
      <p:sp>
        <p:nvSpPr>
          <p:cNvPr id="34" name="Rectangle 33">
            <a:extLst>
              <a:ext uri="{FF2B5EF4-FFF2-40B4-BE49-F238E27FC236}">
                <a16:creationId xmlns:a16="http://schemas.microsoft.com/office/drawing/2014/main" id="{45E53F82-D60D-4891-A933-8DB27FCCD720}"/>
              </a:ext>
            </a:extLst>
          </p:cNvPr>
          <p:cNvSpPr/>
          <p:nvPr/>
        </p:nvSpPr>
        <p:spPr>
          <a:xfrm>
            <a:off x="5555839" y="4414400"/>
            <a:ext cx="1339341" cy="11882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1400" dirty="0"/>
              <a:t>COMPONENT</a:t>
            </a:r>
          </a:p>
        </p:txBody>
      </p:sp>
      <p:sp>
        <p:nvSpPr>
          <p:cNvPr id="35" name="Rectangle 34">
            <a:extLst>
              <a:ext uri="{FF2B5EF4-FFF2-40B4-BE49-F238E27FC236}">
                <a16:creationId xmlns:a16="http://schemas.microsoft.com/office/drawing/2014/main" id="{CCF33472-95C0-4679-9635-DF041F60FBDC}"/>
              </a:ext>
            </a:extLst>
          </p:cNvPr>
          <p:cNvSpPr/>
          <p:nvPr/>
        </p:nvSpPr>
        <p:spPr>
          <a:xfrm>
            <a:off x="7102951" y="4414399"/>
            <a:ext cx="1339341" cy="11882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1400" dirty="0"/>
              <a:t>COMPONENT</a:t>
            </a:r>
          </a:p>
        </p:txBody>
      </p:sp>
      <p:sp>
        <p:nvSpPr>
          <p:cNvPr id="36" name="Rectangle 35">
            <a:extLst>
              <a:ext uri="{FF2B5EF4-FFF2-40B4-BE49-F238E27FC236}">
                <a16:creationId xmlns:a16="http://schemas.microsoft.com/office/drawing/2014/main" id="{DEBE12F9-3F97-4800-8D25-B26999E71884}"/>
              </a:ext>
            </a:extLst>
          </p:cNvPr>
          <p:cNvSpPr/>
          <p:nvPr/>
        </p:nvSpPr>
        <p:spPr>
          <a:xfrm>
            <a:off x="5647493" y="5680732"/>
            <a:ext cx="2651097" cy="4469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dirty="0"/>
              <a:t>SERVICES</a:t>
            </a:r>
          </a:p>
        </p:txBody>
      </p:sp>
      <p:sp>
        <p:nvSpPr>
          <p:cNvPr id="37" name="TextBox 36">
            <a:extLst>
              <a:ext uri="{FF2B5EF4-FFF2-40B4-BE49-F238E27FC236}">
                <a16:creationId xmlns:a16="http://schemas.microsoft.com/office/drawing/2014/main" id="{04C8D91E-91EC-4959-B59C-B92F6A7A9B09}"/>
              </a:ext>
            </a:extLst>
          </p:cNvPr>
          <p:cNvSpPr txBox="1"/>
          <p:nvPr/>
        </p:nvSpPr>
        <p:spPr>
          <a:xfrm>
            <a:off x="6076300" y="2494519"/>
            <a:ext cx="1684820" cy="369332"/>
          </a:xfrm>
          <a:prstGeom prst="rect">
            <a:avLst/>
          </a:prstGeom>
          <a:noFill/>
        </p:spPr>
        <p:txBody>
          <a:bodyPr wrap="none" rtlCol="0">
            <a:spAutoFit/>
          </a:bodyPr>
          <a:lstStyle/>
          <a:p>
            <a:r>
              <a:rPr lang="es-ES" dirty="0">
                <a:solidFill>
                  <a:schemeClr val="lt1"/>
                </a:solidFill>
              </a:rPr>
              <a:t>LOGIN MODULE</a:t>
            </a:r>
          </a:p>
        </p:txBody>
      </p:sp>
    </p:spTree>
    <p:extLst>
      <p:ext uri="{BB962C8B-B14F-4D97-AF65-F5344CB8AC3E}">
        <p14:creationId xmlns:p14="http://schemas.microsoft.com/office/powerpoint/2010/main" val="1863786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ES" dirty="0"/>
              <a:t>Angular</a:t>
            </a:r>
          </a:p>
        </p:txBody>
      </p:sp>
      <p:pic>
        <p:nvPicPr>
          <p:cNvPr id="6" name="Picture 2" descr="Resultado de imagen de show me some code">
            <a:extLst>
              <a:ext uri="{FF2B5EF4-FFF2-40B4-BE49-F238E27FC236}">
                <a16:creationId xmlns:a16="http://schemas.microsoft.com/office/drawing/2014/main" id="{AEDEAC3D-FA5F-40A2-8E96-728052ACA1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2309" y="1524000"/>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651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Subtítulo 1"/>
          <p:cNvSpPr txBox="1">
            <a:spLocks noGrp="1"/>
          </p:cNvSpPr>
          <p:nvPr>
            <p:ph type="subTitle" idx="4294967295"/>
          </p:nvPr>
        </p:nvSpPr>
        <p:spPr>
          <a:xfrm>
            <a:off x="932870" y="4150879"/>
            <a:ext cx="4884712" cy="581826"/>
          </a:xfrm>
        </p:spPr>
        <p:txBody>
          <a:bodyPr>
            <a:normAutofit/>
          </a:bodyPr>
          <a:lstStyle/>
          <a:p>
            <a:pPr marL="0" lvl="0" indent="0">
              <a:lnSpc>
                <a:spcPct val="100000"/>
              </a:lnSpc>
              <a:buNone/>
            </a:pPr>
            <a:r>
              <a:rPr lang="es-ES" sz="2400" dirty="0">
                <a:latin typeface="Calibri Light" panose="020F0302020204030204" pitchFamily="34" charset="0"/>
                <a:cs typeface="Calibri Light" panose="020F0302020204030204" pitchFamily="34" charset="0"/>
              </a:rPr>
              <a:t>    @</a:t>
            </a:r>
            <a:r>
              <a:rPr lang="es-ES" sz="2400" dirty="0" err="1">
                <a:latin typeface="Calibri Light" panose="020F0302020204030204" pitchFamily="34" charset="0"/>
                <a:cs typeface="Calibri Light" panose="020F0302020204030204" pitchFamily="34" charset="0"/>
              </a:rPr>
              <a:t>Samazooo</a:t>
            </a:r>
            <a:endParaRPr lang="es-ES" dirty="0">
              <a:latin typeface="Calibri Light" panose="020F0302020204030204" pitchFamily="34" charset="0"/>
              <a:cs typeface="Calibri Light" panose="020F0302020204030204" pitchFamily="34" charset="0"/>
            </a:endParaRPr>
          </a:p>
        </p:txBody>
      </p:sp>
      <p:sp>
        <p:nvSpPr>
          <p:cNvPr id="5" name="Subtítulo 1">
            <a:extLst>
              <a:ext uri="{FF2B5EF4-FFF2-40B4-BE49-F238E27FC236}">
                <a16:creationId xmlns:a16="http://schemas.microsoft.com/office/drawing/2014/main" id="{1581B233-9C11-43B8-9E5B-E611B49D6F6D}"/>
              </a:ext>
            </a:extLst>
          </p:cNvPr>
          <p:cNvSpPr txBox="1">
            <a:spLocks noGrp="1"/>
          </p:cNvSpPr>
          <p:nvPr>
            <p:ph type="subTitle" idx="4294967295"/>
          </p:nvPr>
        </p:nvSpPr>
        <p:spPr>
          <a:xfrm>
            <a:off x="837614" y="3653197"/>
            <a:ext cx="7772400" cy="581826"/>
          </a:xfrm>
        </p:spPr>
        <p:txBody>
          <a:bodyPr>
            <a:normAutofit/>
          </a:bodyPr>
          <a:lstStyle/>
          <a:p>
            <a:pPr marL="0" lvl="0" indent="0">
              <a:lnSpc>
                <a:spcPct val="100000"/>
              </a:lnSpc>
              <a:buNone/>
            </a:pPr>
            <a:r>
              <a:rPr lang="es-ES" sz="2400" dirty="0">
                <a:latin typeface="Calibri Light" panose="020F0302020204030204" pitchFamily="34" charset="0"/>
                <a:cs typeface="Calibri Light" panose="020F0302020204030204" pitchFamily="34" charset="0"/>
              </a:rPr>
              <a:t>Samuel Comino Villalba</a:t>
            </a:r>
          </a:p>
        </p:txBody>
      </p:sp>
      <p:sp>
        <p:nvSpPr>
          <p:cNvPr id="6" name="Subtítulo 1">
            <a:extLst>
              <a:ext uri="{FF2B5EF4-FFF2-40B4-BE49-F238E27FC236}">
                <a16:creationId xmlns:a16="http://schemas.microsoft.com/office/drawing/2014/main" id="{9F9AAA21-A8F3-4A4A-9027-60FC29407A80}"/>
              </a:ext>
            </a:extLst>
          </p:cNvPr>
          <p:cNvSpPr txBox="1">
            <a:spLocks noGrp="1"/>
          </p:cNvSpPr>
          <p:nvPr>
            <p:ph type="subTitle" idx="4294967295"/>
          </p:nvPr>
        </p:nvSpPr>
        <p:spPr>
          <a:xfrm>
            <a:off x="911517" y="4644550"/>
            <a:ext cx="4884712" cy="581826"/>
          </a:xfrm>
        </p:spPr>
        <p:txBody>
          <a:bodyPr>
            <a:normAutofit/>
          </a:bodyPr>
          <a:lstStyle/>
          <a:p>
            <a:pPr marL="0" indent="0">
              <a:lnSpc>
                <a:spcPct val="100000"/>
              </a:lnSpc>
              <a:buNone/>
            </a:pPr>
            <a:r>
              <a:rPr lang="es-ES" sz="2400" dirty="0">
                <a:latin typeface="Calibri Light" panose="020F0302020204030204" pitchFamily="34" charset="0"/>
                <a:cs typeface="Calibri Light" panose="020F0302020204030204" pitchFamily="34" charset="0"/>
              </a:rPr>
              <a:t>     samuel.covi@gmail.com</a:t>
            </a:r>
            <a:endParaRPr lang="es-ES" dirty="0">
              <a:latin typeface="Calibri Light" panose="020F0302020204030204" pitchFamily="34" charset="0"/>
              <a:cs typeface="Calibri Light" panose="020F0302020204030204" pitchFamily="34" charset="0"/>
            </a:endParaRPr>
          </a:p>
        </p:txBody>
      </p:sp>
      <p:pic>
        <p:nvPicPr>
          <p:cNvPr id="1026" name="Picture 2" descr="Image result for question">
            <a:extLst>
              <a:ext uri="{FF2B5EF4-FFF2-40B4-BE49-F238E27FC236}">
                <a16:creationId xmlns:a16="http://schemas.microsoft.com/office/drawing/2014/main" id="{CA664773-A5C3-48B8-B816-EFCEDFD135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5929" y="1359978"/>
            <a:ext cx="4433395" cy="197039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cdn3.iconfinder.com/data/icons/picons-social/57/43-twitter-512.png">
            <a:extLst>
              <a:ext uri="{FF2B5EF4-FFF2-40B4-BE49-F238E27FC236}">
                <a16:creationId xmlns:a16="http://schemas.microsoft.com/office/drawing/2014/main" id="{E0419093-A5C9-4F80-9172-96BD9AF6DA10}"/>
              </a:ext>
            </a:extLst>
          </p:cNvPr>
          <p:cNvPicPr>
            <a:picLocks noChangeAspect="1"/>
          </p:cNvPicPr>
          <p:nvPr/>
        </p:nvPicPr>
        <p:blipFill>
          <a:blip r:embed="rId3"/>
          <a:srcRect/>
          <a:stretch>
            <a:fillRect/>
          </a:stretch>
        </p:blipFill>
        <p:spPr>
          <a:xfrm>
            <a:off x="816594" y="4146868"/>
            <a:ext cx="406784" cy="406784"/>
          </a:xfrm>
          <a:prstGeom prst="rect">
            <a:avLst/>
          </a:prstGeom>
          <a:noFill/>
          <a:ln cap="flat">
            <a:noFill/>
          </a:ln>
        </p:spPr>
      </p:pic>
      <p:pic>
        <p:nvPicPr>
          <p:cNvPr id="8" name="Picture 8" descr="http://static.wixstatic.com/media/5133be_b24ab82685b14e20bf20378c8f4742da.png">
            <a:extLst>
              <a:ext uri="{FF2B5EF4-FFF2-40B4-BE49-F238E27FC236}">
                <a16:creationId xmlns:a16="http://schemas.microsoft.com/office/drawing/2014/main" id="{8B39B972-1F8A-4B0E-8F19-D3275A3C805E}"/>
              </a:ext>
            </a:extLst>
          </p:cNvPr>
          <p:cNvPicPr>
            <a:picLocks noChangeAspect="1"/>
          </p:cNvPicPr>
          <p:nvPr/>
        </p:nvPicPr>
        <p:blipFill>
          <a:blip r:embed="rId4"/>
          <a:srcRect/>
          <a:stretch>
            <a:fillRect/>
          </a:stretch>
        </p:blipFill>
        <p:spPr>
          <a:xfrm>
            <a:off x="837614" y="4711112"/>
            <a:ext cx="359999" cy="359999"/>
          </a:xfrm>
          <a:prstGeom prst="rect">
            <a:avLst/>
          </a:prstGeom>
          <a:noFill/>
          <a:ln cap="flat">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Shape 133"/>
          <p:cNvSpPr txBox="1">
            <a:spLocks noGrp="1"/>
          </p:cNvSpPr>
          <p:nvPr>
            <p:ph type="body" idx="4294967295"/>
          </p:nvPr>
        </p:nvSpPr>
        <p:spPr>
          <a:xfrm>
            <a:off x="401833" y="1562691"/>
            <a:ext cx="3917024" cy="4688083"/>
          </a:xfrm>
        </p:spPr>
        <p:txBody>
          <a:bodyPr>
            <a:noAutofit/>
          </a:bodyPr>
          <a:lstStyle/>
          <a:p>
            <a:pPr marL="0" lvl="0" indent="0" algn="just" defTabSz="357356">
              <a:spcBef>
                <a:spcPts val="1830"/>
              </a:spcBef>
              <a:buNone/>
            </a:pPr>
            <a:r>
              <a:rPr lang="es-ES" sz="1800" b="1" dirty="0" err="1">
                <a:solidFill>
                  <a:srgbClr val="86CC03"/>
                </a:solidFill>
                <a:latin typeface="Calibri Light"/>
              </a:rPr>
              <a:t>DevAcademy</a:t>
            </a:r>
            <a:r>
              <a:rPr lang="es-ES" sz="1800" dirty="0">
                <a:latin typeface="Calibri Light"/>
              </a:rPr>
              <a:t> es una comunidad compuesta por</a:t>
            </a:r>
            <a:r>
              <a:rPr lang="es-ES" sz="1800" b="1" dirty="0">
                <a:latin typeface="Calibri Light"/>
              </a:rPr>
              <a:t> profesionales entusiastas </a:t>
            </a:r>
            <a:r>
              <a:rPr lang="es-ES" sz="1800" dirty="0">
                <a:latin typeface="Calibri Light"/>
              </a:rPr>
              <a:t>de innovadoras tecnologías en áreas como Big Data, Data </a:t>
            </a:r>
            <a:r>
              <a:rPr lang="es-ES" sz="1800" dirty="0" err="1">
                <a:latin typeface="Calibri Light"/>
              </a:rPr>
              <a:t>Science</a:t>
            </a:r>
            <a:r>
              <a:rPr lang="es-ES" sz="1800" dirty="0">
                <a:latin typeface="Calibri Light"/>
              </a:rPr>
              <a:t>, </a:t>
            </a:r>
            <a:r>
              <a:rPr lang="es-ES" sz="1800" dirty="0" err="1">
                <a:latin typeface="Calibri Light"/>
              </a:rPr>
              <a:t>DevOps</a:t>
            </a:r>
            <a:r>
              <a:rPr lang="es-ES" sz="1800" dirty="0">
                <a:latin typeface="Calibri Light"/>
              </a:rPr>
              <a:t>, Ciberseguridad o </a:t>
            </a:r>
            <a:r>
              <a:rPr lang="es-ES" sz="1800" dirty="0" err="1">
                <a:latin typeface="Calibri Light"/>
              </a:rPr>
              <a:t>Fintech</a:t>
            </a:r>
            <a:r>
              <a:rPr lang="es-ES" sz="1800" dirty="0">
                <a:latin typeface="Calibri Light"/>
              </a:rPr>
              <a:t>. </a:t>
            </a:r>
          </a:p>
          <a:p>
            <a:pPr marL="0" lvl="0" indent="0" algn="just" defTabSz="357356">
              <a:spcBef>
                <a:spcPts val="1830"/>
              </a:spcBef>
              <a:buNone/>
            </a:pPr>
            <a:r>
              <a:rPr lang="es-ES" sz="1800" dirty="0">
                <a:latin typeface="Calibri Light"/>
              </a:rPr>
              <a:t>Este proyecto busca crear “píldoras formativas” que imparten profesionales a través de diferentes rutas formativas con el fin de que los profesionales puedan aprender de forma práctica y en formato ágil. </a:t>
            </a:r>
          </a:p>
          <a:p>
            <a:pPr marL="0" lvl="0" indent="0" algn="just" defTabSz="357356">
              <a:spcBef>
                <a:spcPts val="1830"/>
              </a:spcBef>
              <a:buNone/>
            </a:pPr>
            <a:r>
              <a:rPr lang="es-ES" sz="1800" b="1" dirty="0">
                <a:latin typeface="Calibri Light"/>
              </a:rPr>
              <a:t>Los expertos de </a:t>
            </a:r>
            <a:r>
              <a:rPr lang="es-ES" sz="1800" b="1" dirty="0" err="1">
                <a:latin typeface="Calibri Light"/>
              </a:rPr>
              <a:t>DevAcademy</a:t>
            </a:r>
            <a:r>
              <a:rPr lang="es-ES" sz="1800" b="1" dirty="0">
                <a:latin typeface="Calibri Light"/>
              </a:rPr>
              <a:t> saben qué se necesita en el mundo laboral y componen sus programas formativos con el fin de disminuir la curva de aprendizaje </a:t>
            </a:r>
            <a:r>
              <a:rPr lang="es-ES" sz="1800" dirty="0">
                <a:latin typeface="Calibri Light"/>
              </a:rPr>
              <a:t>en base a su experiencia, dando los mejores consejos e indicaciones profesionales.</a:t>
            </a:r>
          </a:p>
        </p:txBody>
      </p:sp>
      <p:pic>
        <p:nvPicPr>
          <p:cNvPr id="9" name="Picture 2"/>
          <p:cNvPicPr>
            <a:picLocks noChangeAspect="1"/>
          </p:cNvPicPr>
          <p:nvPr/>
        </p:nvPicPr>
        <p:blipFill rotWithShape="1">
          <a:blip r:embed="rId2"/>
          <a:srcRect l="26585" r="23415"/>
          <a:stretch/>
        </p:blipFill>
        <p:spPr>
          <a:xfrm>
            <a:off x="4572000" y="0"/>
            <a:ext cx="4572000" cy="6858000"/>
          </a:xfrm>
          <a:prstGeom prst="rect">
            <a:avLst/>
          </a:prstGeom>
          <a:noFill/>
          <a:ln cap="flat">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7863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ES" dirty="0"/>
              <a:t>Índice</a:t>
            </a:r>
          </a:p>
        </p:txBody>
      </p:sp>
      <p:sp>
        <p:nvSpPr>
          <p:cNvPr id="3" name="Marcador de contenido 2"/>
          <p:cNvSpPr txBox="1">
            <a:spLocks noGrp="1"/>
          </p:cNvSpPr>
          <p:nvPr>
            <p:ph idx="1"/>
          </p:nvPr>
        </p:nvSpPr>
        <p:spPr>
          <a:xfrm>
            <a:off x="628650" y="1018907"/>
            <a:ext cx="8254096" cy="3300846"/>
          </a:xfrm>
        </p:spPr>
        <p:txBody>
          <a:bodyPr>
            <a:normAutofit/>
          </a:bodyPr>
          <a:lstStyle/>
          <a:p>
            <a:pPr marL="457200" lvl="0" indent="-457200">
              <a:buFont typeface="+mj-lt"/>
              <a:buAutoNum type="arabicPeriod"/>
            </a:pPr>
            <a:r>
              <a:rPr lang="es-ES" sz="2400" dirty="0"/>
              <a:t>¿Qué es Angular?</a:t>
            </a:r>
          </a:p>
          <a:p>
            <a:pPr marL="457200" indent="-457200">
              <a:buFont typeface="+mj-lt"/>
              <a:buAutoNum type="arabicPeriod"/>
            </a:pPr>
            <a:r>
              <a:rPr lang="es-ES" sz="2400" dirty="0"/>
              <a:t>Qué jaleo es esto de </a:t>
            </a:r>
            <a:r>
              <a:rPr lang="es-ES" sz="2400" dirty="0" err="1"/>
              <a:t>AngularJS</a:t>
            </a:r>
            <a:r>
              <a:rPr lang="es-ES" sz="2400" dirty="0"/>
              <a:t>, Angular 2,… ¿Es lo mismo?</a:t>
            </a:r>
          </a:p>
          <a:p>
            <a:pPr marL="457200" indent="-457200">
              <a:buFont typeface="+mj-lt"/>
              <a:buAutoNum type="arabicPeriod"/>
            </a:pPr>
            <a:r>
              <a:rPr lang="es-ES" sz="2400" dirty="0"/>
              <a:t>¿Por qué Angular?</a:t>
            </a:r>
          </a:p>
          <a:p>
            <a:pPr marL="457200" indent="-457200">
              <a:buFont typeface="+mj-lt"/>
              <a:buAutoNum type="arabicPeriod"/>
            </a:pPr>
            <a:r>
              <a:rPr lang="es-ES" sz="2400" dirty="0" err="1"/>
              <a:t>Typescript</a:t>
            </a:r>
            <a:endParaRPr lang="es-ES" sz="2400" dirty="0"/>
          </a:p>
          <a:p>
            <a:pPr marL="457200" indent="-457200">
              <a:buFont typeface="+mj-lt"/>
              <a:buAutoNum type="arabicPeriod"/>
            </a:pPr>
            <a:r>
              <a:rPr lang="es-ES" sz="2400" dirty="0" err="1"/>
              <a:t>Typescript</a:t>
            </a:r>
            <a:r>
              <a:rPr lang="es-ES" sz="2400" dirty="0"/>
              <a:t> </a:t>
            </a:r>
            <a:r>
              <a:rPr lang="es-ES" sz="2400" dirty="0" err="1"/>
              <a:t>playground</a:t>
            </a:r>
            <a:endParaRPr lang="es-ES" sz="2400" dirty="0"/>
          </a:p>
          <a:p>
            <a:pPr marL="457200" indent="-457200">
              <a:buFont typeface="+mj-lt"/>
              <a:buAutoNum type="arabicPeriod"/>
            </a:pPr>
            <a:r>
              <a:rPr lang="es-ES" sz="2400" dirty="0"/>
              <a:t>Angular</a:t>
            </a:r>
          </a:p>
          <a:p>
            <a:pPr marL="457200" indent="-457200">
              <a:buFont typeface="+mj-lt"/>
              <a:buAutoNum type="arabicPeriod"/>
            </a:pPr>
            <a:r>
              <a:rPr lang="es-ES" sz="2400" dirty="0"/>
              <a:t>Angular </a:t>
            </a:r>
            <a:r>
              <a:rPr lang="es-ES" sz="2400" dirty="0" err="1"/>
              <a:t>playground</a:t>
            </a:r>
            <a:endParaRPr lang="es-ES" sz="2400" dirty="0"/>
          </a:p>
          <a:p>
            <a:pPr marL="457200" indent="-457200">
              <a:buFont typeface="+mj-lt"/>
              <a:buAutoNum type="arabicPeriod"/>
            </a:pPr>
            <a:endParaRPr lang="es-E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mage result for angular image web desktop mobile">
            <a:extLst>
              <a:ext uri="{FF2B5EF4-FFF2-40B4-BE49-F238E27FC236}">
                <a16:creationId xmlns:a16="http://schemas.microsoft.com/office/drawing/2014/main" id="{2845124E-FAFD-434A-89F8-B5D49421C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631801"/>
            <a:ext cx="4408519" cy="1797199"/>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p:cNvSpPr txBox="1">
            <a:spLocks noGrp="1"/>
          </p:cNvSpPr>
          <p:nvPr>
            <p:ph idx="1"/>
          </p:nvPr>
        </p:nvSpPr>
        <p:spPr>
          <a:xfrm>
            <a:off x="628650" y="859670"/>
            <a:ext cx="8254096" cy="3233963"/>
          </a:xfrm>
        </p:spPr>
        <p:txBody>
          <a:bodyPr>
            <a:normAutofit/>
          </a:bodyPr>
          <a:lstStyle/>
          <a:p>
            <a:r>
              <a:rPr lang="es-ES" sz="1800" dirty="0">
                <a:latin typeface="Calibri Light"/>
              </a:rPr>
              <a:t>Angular es un </a:t>
            </a:r>
            <a:r>
              <a:rPr lang="es-ES" sz="1800" dirty="0" err="1">
                <a:latin typeface="Calibri Light"/>
              </a:rPr>
              <a:t>framework</a:t>
            </a:r>
            <a:r>
              <a:rPr lang="es-ES" sz="1800" dirty="0">
                <a:latin typeface="Calibri Light"/>
              </a:rPr>
              <a:t> para crear aplicaciones del lado cliente en HTML y </a:t>
            </a:r>
            <a:r>
              <a:rPr lang="es-ES" sz="1800" dirty="0" err="1">
                <a:latin typeface="Calibri Light"/>
              </a:rPr>
              <a:t>javascript</a:t>
            </a:r>
            <a:r>
              <a:rPr lang="es-ES" sz="1800" dirty="0">
                <a:latin typeface="Calibri Light"/>
              </a:rPr>
              <a:t>. Estas se pueden ejecutar en la web, en un dispositivo móvil (</a:t>
            </a:r>
            <a:r>
              <a:rPr lang="es-ES" sz="1800" dirty="0" err="1">
                <a:latin typeface="Calibri Light"/>
              </a:rPr>
              <a:t>NativeScript</a:t>
            </a:r>
            <a:r>
              <a:rPr lang="es-ES" sz="1800" dirty="0">
                <a:latin typeface="Calibri Light"/>
              </a:rPr>
              <a:t>) o en el escritorio (</a:t>
            </a:r>
            <a:r>
              <a:rPr lang="es-ES" sz="1800" dirty="0" err="1">
                <a:latin typeface="Calibri Light"/>
              </a:rPr>
              <a:t>Electron</a:t>
            </a:r>
            <a:r>
              <a:rPr lang="es-ES" sz="1800" dirty="0">
                <a:latin typeface="Calibri Light"/>
              </a:rPr>
              <a:t>).</a:t>
            </a:r>
          </a:p>
          <a:p>
            <a:endParaRPr lang="es-ES" sz="1800" b="1" dirty="0">
              <a:latin typeface="Calibri Light"/>
            </a:endParaRPr>
          </a:p>
          <a:p>
            <a:pPr marL="0" indent="0">
              <a:buNone/>
            </a:pPr>
            <a:endParaRPr lang="es-ES" sz="1800" dirty="0">
              <a:latin typeface="Calibri Light"/>
            </a:endParaRPr>
          </a:p>
          <a:p>
            <a:pPr marL="0" indent="0">
              <a:buNone/>
            </a:pPr>
            <a:endParaRPr lang="es-ES" sz="1800" dirty="0">
              <a:latin typeface="Calibri Light"/>
            </a:endParaRPr>
          </a:p>
          <a:p>
            <a:pPr marL="0" indent="0">
              <a:buNone/>
            </a:pPr>
            <a:endParaRPr lang="es-ES" sz="1800" dirty="0">
              <a:latin typeface="Calibri Light"/>
            </a:endParaRPr>
          </a:p>
          <a:p>
            <a:endParaRPr lang="es-ES" sz="1800" dirty="0">
              <a:latin typeface="Calibri Light"/>
            </a:endParaRPr>
          </a:p>
          <a:p>
            <a:pPr marL="0" indent="0">
              <a:buNone/>
            </a:pPr>
            <a:r>
              <a:rPr lang="es-ES" sz="1800" dirty="0">
                <a:latin typeface="Calibri Light"/>
              </a:rPr>
              <a:t>Adopta el estándar de componentes.</a:t>
            </a:r>
          </a:p>
        </p:txBody>
      </p:sp>
      <p:sp>
        <p:nvSpPr>
          <p:cNvPr id="2" name="Título 1"/>
          <p:cNvSpPr txBox="1">
            <a:spLocks noGrp="1"/>
          </p:cNvSpPr>
          <p:nvPr>
            <p:ph type="title"/>
          </p:nvPr>
        </p:nvSpPr>
        <p:spPr/>
        <p:txBody>
          <a:bodyPr/>
          <a:lstStyle/>
          <a:p>
            <a:pPr lvl="0"/>
            <a:r>
              <a:rPr lang="es-ES" dirty="0"/>
              <a:t>¿Qué es Angular?</a:t>
            </a:r>
          </a:p>
        </p:txBody>
      </p:sp>
      <p:sp>
        <p:nvSpPr>
          <p:cNvPr id="4" name="Rectangle 3">
            <a:extLst>
              <a:ext uri="{FF2B5EF4-FFF2-40B4-BE49-F238E27FC236}">
                <a16:creationId xmlns:a16="http://schemas.microsoft.com/office/drawing/2014/main" id="{72B48D1B-01B7-4D60-8157-80E0CB7E7D91}"/>
              </a:ext>
            </a:extLst>
          </p:cNvPr>
          <p:cNvSpPr/>
          <p:nvPr/>
        </p:nvSpPr>
        <p:spPr>
          <a:xfrm>
            <a:off x="628650" y="4130165"/>
            <a:ext cx="8767234" cy="400110"/>
          </a:xfrm>
          <a:prstGeom prst="rect">
            <a:avLst/>
          </a:prstGeom>
        </p:spPr>
        <p:txBody>
          <a:bodyPr wrap="square">
            <a:spAutoFit/>
          </a:bodyPr>
          <a:lstStyle/>
          <a:p>
            <a:pPr algn="just">
              <a:spcAft>
                <a:spcPts val="0"/>
              </a:spcAft>
            </a:pPr>
            <a:r>
              <a:rPr lang="es-ES" sz="2000" b="1" dirty="0">
                <a:solidFill>
                  <a:srgbClr val="B8EA0F"/>
                </a:solidFill>
                <a:latin typeface="Calibri Light"/>
              </a:rPr>
              <a:t>Qué jaleo es esto de </a:t>
            </a:r>
            <a:r>
              <a:rPr lang="es-ES" sz="2000" b="1" dirty="0" err="1">
                <a:solidFill>
                  <a:srgbClr val="B8EA0F"/>
                </a:solidFill>
                <a:latin typeface="Calibri Light"/>
              </a:rPr>
              <a:t>AngularJS</a:t>
            </a:r>
            <a:r>
              <a:rPr lang="es-ES" sz="2000" b="1" dirty="0">
                <a:solidFill>
                  <a:srgbClr val="B8EA0F"/>
                </a:solidFill>
                <a:latin typeface="Calibri Light"/>
              </a:rPr>
              <a:t>, Angular 2, Angular 4, … ¿Es lo mismo?</a:t>
            </a:r>
            <a:endParaRPr lang="en-GB" sz="2000" b="1" dirty="0">
              <a:solidFill>
                <a:srgbClr val="B8EA0F"/>
              </a:solidFill>
              <a:latin typeface="Calibri Light"/>
            </a:endParaRPr>
          </a:p>
        </p:txBody>
      </p:sp>
      <p:sp>
        <p:nvSpPr>
          <p:cNvPr id="5" name="Marcador de contenido 2">
            <a:extLst>
              <a:ext uri="{FF2B5EF4-FFF2-40B4-BE49-F238E27FC236}">
                <a16:creationId xmlns:a16="http://schemas.microsoft.com/office/drawing/2014/main" id="{F4F7048B-3545-44F5-A324-51FFB64AB95C}"/>
              </a:ext>
            </a:extLst>
          </p:cNvPr>
          <p:cNvSpPr txBox="1">
            <a:spLocks/>
          </p:cNvSpPr>
          <p:nvPr/>
        </p:nvSpPr>
        <p:spPr>
          <a:xfrm>
            <a:off x="628650" y="4738704"/>
            <a:ext cx="8254096" cy="1588827"/>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800" dirty="0" err="1">
                <a:latin typeface="Calibri Light"/>
              </a:rPr>
              <a:t>AngularJs</a:t>
            </a:r>
            <a:r>
              <a:rPr lang="es-ES" sz="1800" dirty="0">
                <a:latin typeface="Calibri Light"/>
              </a:rPr>
              <a:t> </a:t>
            </a:r>
            <a:r>
              <a:rPr lang="en-GB" sz="1800" dirty="0">
                <a:latin typeface="Calibri Light"/>
              </a:rPr>
              <a:t>(version 1.x)</a:t>
            </a:r>
            <a:r>
              <a:rPr lang="es-ES" sz="1800" dirty="0">
                <a:latin typeface="Calibri Light"/>
              </a:rPr>
              <a:t> versión anterior</a:t>
            </a:r>
          </a:p>
          <a:p>
            <a:r>
              <a:rPr lang="es-ES" sz="1800" b="1" dirty="0">
                <a:latin typeface="Calibri Light"/>
              </a:rPr>
              <a:t>Angular 2, Angular 4 </a:t>
            </a:r>
            <a:r>
              <a:rPr lang="es-ES" sz="1800" b="1" dirty="0" err="1">
                <a:latin typeface="Calibri Light"/>
              </a:rPr>
              <a:t>is</a:t>
            </a:r>
            <a:r>
              <a:rPr lang="es-ES" sz="1800" b="1" dirty="0">
                <a:latin typeface="Calibri Light"/>
              </a:rPr>
              <a:t> </a:t>
            </a:r>
            <a:r>
              <a:rPr lang="es-ES" sz="1800" b="1" dirty="0" err="1">
                <a:latin typeface="Calibri Light"/>
              </a:rPr>
              <a:t>just</a:t>
            </a:r>
            <a:r>
              <a:rPr lang="es-ES" sz="1800" b="1" dirty="0">
                <a:latin typeface="Calibri Light"/>
              </a:rPr>
              <a:t> Angular</a:t>
            </a:r>
          </a:p>
          <a:p>
            <a:endParaRPr lang="es-ES" sz="1800" b="1" dirty="0">
              <a:latin typeface="Calibri Light"/>
            </a:endParaRPr>
          </a:p>
          <a:p>
            <a:pPr marL="0" indent="0">
              <a:buFont typeface="Arial" pitchFamily="34"/>
              <a:buNone/>
            </a:pPr>
            <a:endParaRPr lang="es-ES" sz="1800" dirty="0">
              <a:latin typeface="Calibri Light"/>
            </a:endParaRPr>
          </a:p>
        </p:txBody>
      </p:sp>
      <p:pic>
        <p:nvPicPr>
          <p:cNvPr id="1028" name="Picture 4" descr="2.3.1 - major = breaking change, minor = new features, not breaking, patch = bugfixes, not breaking">
            <a:extLst>
              <a:ext uri="{FF2B5EF4-FFF2-40B4-BE49-F238E27FC236}">
                <a16:creationId xmlns:a16="http://schemas.microsoft.com/office/drawing/2014/main" id="{70E053D5-BFDB-4605-AE96-D8AF645968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6437" y="4950370"/>
            <a:ext cx="2383366" cy="912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510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ES" dirty="0"/>
              <a:t>¿Por qué Angular?</a:t>
            </a:r>
          </a:p>
        </p:txBody>
      </p:sp>
      <p:sp>
        <p:nvSpPr>
          <p:cNvPr id="5" name="Marcador de contenido 2">
            <a:extLst>
              <a:ext uri="{FF2B5EF4-FFF2-40B4-BE49-F238E27FC236}">
                <a16:creationId xmlns:a16="http://schemas.microsoft.com/office/drawing/2014/main" id="{F4F7048B-3545-44F5-A324-51FFB64AB95C}"/>
              </a:ext>
            </a:extLst>
          </p:cNvPr>
          <p:cNvSpPr txBox="1">
            <a:spLocks/>
          </p:cNvSpPr>
          <p:nvPr/>
        </p:nvSpPr>
        <p:spPr>
          <a:xfrm>
            <a:off x="628650" y="875218"/>
            <a:ext cx="8254096" cy="4975747"/>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800" dirty="0">
                <a:latin typeface="Calibri" panose="020F0502020204030204" pitchFamily="34" charset="0"/>
                <a:cs typeface="Calibri" panose="020F0502020204030204" pitchFamily="34" charset="0"/>
              </a:rPr>
              <a:t>Enfocado en desarrollar aplicaciones de forma rápida es las empresas es un desafío clave.</a:t>
            </a:r>
          </a:p>
          <a:p>
            <a:r>
              <a:rPr lang="es-ES" sz="1800" b="1" dirty="0">
                <a:latin typeface="Calibri" panose="020F0502020204030204" pitchFamily="34" charset="0"/>
                <a:cs typeface="Calibri" panose="020F0502020204030204" pitchFamily="34" charset="0"/>
              </a:rPr>
              <a:t>Angular es dogmático</a:t>
            </a:r>
            <a:r>
              <a:rPr lang="es-ES" sz="1800" dirty="0">
                <a:latin typeface="Calibri" panose="020F0502020204030204" pitchFamily="34" charset="0"/>
                <a:cs typeface="Calibri" panose="020F0502020204030204" pitchFamily="34" charset="0"/>
              </a:rPr>
              <a:t>: </a:t>
            </a:r>
            <a:r>
              <a:rPr lang="es-ES" sz="1600" dirty="0">
                <a:latin typeface="+mj-lt"/>
                <a:cs typeface="Calibri" panose="020F0502020204030204" pitchFamily="34" charset="0"/>
              </a:rPr>
              <a:t>da a los desarrolladores </a:t>
            </a:r>
            <a:r>
              <a:rPr lang="es-ES" sz="1600" b="1" dirty="0">
                <a:latin typeface="+mn-lt"/>
                <a:cs typeface="Calibri" panose="020F0502020204030204" pitchFamily="34" charset="0"/>
              </a:rPr>
              <a:t>muchas decisiones tomadas por defecto</a:t>
            </a:r>
            <a:r>
              <a:rPr lang="es-ES" sz="1600" b="1" dirty="0">
                <a:latin typeface="+mj-lt"/>
                <a:cs typeface="Calibri" panose="020F0502020204030204" pitchFamily="34" charset="0"/>
              </a:rPr>
              <a:t> </a:t>
            </a:r>
            <a:r>
              <a:rPr lang="es-ES" sz="1600" dirty="0">
                <a:latin typeface="+mj-lt"/>
                <a:cs typeface="Calibri" panose="020F0502020204030204" pitchFamily="34" charset="0"/>
              </a:rPr>
              <a:t>como la conectividad de red, elección del idioma, herramientas para compilar aplicaciones… Todo esto se valida de forma continua entre si para garantizar que Angular avanza a un ritmo constante y fiable.</a:t>
            </a:r>
          </a:p>
          <a:p>
            <a:r>
              <a:rPr lang="es-ES" sz="1800" b="1" dirty="0">
                <a:latin typeface="Calibri" panose="020F0502020204030204" pitchFamily="34" charset="0"/>
                <a:cs typeface="Calibri" panose="020F0502020204030204" pitchFamily="34" charset="0"/>
              </a:rPr>
              <a:t>Angular es escalable</a:t>
            </a:r>
            <a:r>
              <a:rPr lang="es-ES" sz="1800" dirty="0">
                <a:latin typeface="Calibri" panose="020F0502020204030204" pitchFamily="34" charset="0"/>
                <a:cs typeface="Calibri" panose="020F0502020204030204" pitchFamily="34" charset="0"/>
              </a:rPr>
              <a:t>: </a:t>
            </a:r>
            <a:r>
              <a:rPr lang="es-ES" sz="1600" dirty="0">
                <a:latin typeface="+mj-lt"/>
                <a:cs typeface="Calibri" panose="020F0502020204030204" pitchFamily="34" charset="0"/>
              </a:rPr>
              <a:t>Angular fue creado en Google para resolver los problemas de escalabilidad de Google. El </a:t>
            </a:r>
            <a:r>
              <a:rPr lang="es-ES" sz="1600" b="1" dirty="0">
                <a:latin typeface="+mn-lt"/>
                <a:cs typeface="Calibri" panose="020F0502020204030204" pitchFamily="34" charset="0"/>
              </a:rPr>
              <a:t>modelo basado en componentes </a:t>
            </a:r>
            <a:r>
              <a:rPr lang="es-ES" sz="1600" dirty="0">
                <a:latin typeface="+mj-lt"/>
                <a:cs typeface="Calibri" panose="020F0502020204030204" pitchFamily="34" charset="0"/>
              </a:rPr>
              <a:t>utilizado en Angular fue diseñado para separar todos estos roles, y para permitir a un mayor número de desarrolladores </a:t>
            </a:r>
            <a:r>
              <a:rPr lang="es-ES" sz="1600" b="1" dirty="0">
                <a:latin typeface="+mn-lt"/>
                <a:cs typeface="Calibri" panose="020F0502020204030204" pitchFamily="34" charset="0"/>
              </a:rPr>
              <a:t>participar en un desarrollo colaborativo</a:t>
            </a:r>
            <a:r>
              <a:rPr lang="es-ES" sz="1600" dirty="0">
                <a:latin typeface="+mj-lt"/>
                <a:cs typeface="Calibri" panose="020F0502020204030204" pitchFamily="34" charset="0"/>
              </a:rPr>
              <a:t>.</a:t>
            </a:r>
          </a:p>
          <a:p>
            <a:r>
              <a:rPr lang="es-ES" sz="1800" b="1" dirty="0">
                <a:latin typeface="Calibri" panose="020F0502020204030204" pitchFamily="34" charset="0"/>
                <a:cs typeface="Calibri" panose="020F0502020204030204" pitchFamily="34" charset="0"/>
              </a:rPr>
              <a:t>Angular es fiable: </a:t>
            </a:r>
            <a:r>
              <a:rPr lang="es-ES" sz="1600" dirty="0">
                <a:latin typeface="+mj-lt"/>
                <a:cs typeface="Calibri" panose="020F0502020204030204" pitchFamily="34" charset="0"/>
              </a:rPr>
              <a:t>Cada cambio que se hace en Angular se valida contra cada proyecto Angular dentro de Google.</a:t>
            </a:r>
          </a:p>
          <a:p>
            <a:r>
              <a:rPr lang="es-ES" sz="1600" b="1" dirty="0">
                <a:latin typeface="Calibri" panose="020F0502020204030204" pitchFamily="34" charset="0"/>
                <a:cs typeface="Calibri" panose="020F0502020204030204" pitchFamily="34" charset="0"/>
              </a:rPr>
              <a:t>Angular es familiar: </a:t>
            </a:r>
            <a:r>
              <a:rPr lang="es-ES" sz="1600" dirty="0">
                <a:latin typeface="+mj-lt"/>
                <a:cs typeface="Calibri" panose="020F0502020204030204" pitchFamily="34" charset="0"/>
              </a:rPr>
              <a:t>Los desarrolladores que utilizan Angular en su mayoría vienen de una de dos ramas. La primera rama son </a:t>
            </a:r>
            <a:r>
              <a:rPr lang="es-ES" sz="1600" b="1" dirty="0">
                <a:latin typeface="+mn-lt"/>
                <a:cs typeface="Calibri" panose="020F0502020204030204" pitchFamily="34" charset="0"/>
              </a:rPr>
              <a:t>desarrolladores con experiencia en </a:t>
            </a:r>
            <a:r>
              <a:rPr lang="es-ES" sz="1600" b="1" dirty="0" err="1">
                <a:latin typeface="+mn-lt"/>
                <a:cs typeface="Calibri" panose="020F0502020204030204" pitchFamily="34" charset="0"/>
              </a:rPr>
              <a:t>AngularJS</a:t>
            </a:r>
            <a:r>
              <a:rPr lang="es-ES" sz="1600" dirty="0">
                <a:latin typeface="+mn-lt"/>
                <a:cs typeface="Calibri" panose="020F0502020204030204" pitchFamily="34" charset="0"/>
              </a:rPr>
              <a:t>.</a:t>
            </a:r>
            <a:r>
              <a:rPr lang="es-ES" sz="1600" dirty="0">
                <a:latin typeface="+mj-lt"/>
                <a:cs typeface="Calibri" panose="020F0502020204030204" pitchFamily="34" charset="0"/>
              </a:rPr>
              <a:t> La otra rama incluye a </a:t>
            </a:r>
            <a:r>
              <a:rPr lang="es-ES" sz="1600" b="1" dirty="0">
                <a:latin typeface="+mn-lt"/>
                <a:cs typeface="Calibri" panose="020F0502020204030204" pitchFamily="34" charset="0"/>
              </a:rPr>
              <a:t>desarrolladores que vienen de Java o C#.NET.</a:t>
            </a:r>
            <a:r>
              <a:rPr lang="es-ES" sz="1600" dirty="0">
                <a:latin typeface="+mn-lt"/>
                <a:cs typeface="Calibri" panose="020F0502020204030204" pitchFamily="34" charset="0"/>
              </a:rPr>
              <a:t> </a:t>
            </a:r>
          </a:p>
          <a:p>
            <a:r>
              <a:rPr lang="es-ES" sz="1800" b="1" dirty="0">
                <a:latin typeface="Calibri" panose="020F0502020204030204" pitchFamily="34" charset="0"/>
                <a:cs typeface="Calibri" panose="020F0502020204030204" pitchFamily="34" charset="0"/>
              </a:rPr>
              <a:t>Angular tiene un fuerte ecosistema: </a:t>
            </a:r>
            <a:r>
              <a:rPr lang="es-ES" sz="1600" dirty="0">
                <a:latin typeface="+mj-lt"/>
                <a:cs typeface="Calibri" panose="020F0502020204030204" pitchFamily="34" charset="0"/>
              </a:rPr>
              <a:t>Existen miles de herramientas reutilizables, bibliotecas y ejemplos de código a través de Internet para Angular y </a:t>
            </a:r>
            <a:r>
              <a:rPr lang="es-ES" sz="1600" dirty="0" err="1">
                <a:latin typeface="+mj-lt"/>
                <a:cs typeface="Calibri" panose="020F0502020204030204" pitchFamily="34" charset="0"/>
              </a:rPr>
              <a:t>AngularJS</a:t>
            </a:r>
            <a:r>
              <a:rPr lang="es-ES" sz="1600" dirty="0">
                <a:latin typeface="+mj-lt"/>
                <a:cs typeface="Calibri" panose="020F0502020204030204" pitchFamily="34" charset="0"/>
              </a:rPr>
              <a:t>.</a:t>
            </a:r>
          </a:p>
          <a:p>
            <a:pPr marL="0" indent="0">
              <a:buFont typeface="Arial" pitchFamily="34"/>
              <a:buNone/>
            </a:pPr>
            <a:endParaRPr lang="es-ES" sz="1800" dirty="0">
              <a:latin typeface="Calibri Light"/>
            </a:endParaRPr>
          </a:p>
        </p:txBody>
      </p:sp>
    </p:spTree>
    <p:extLst>
      <p:ext uri="{BB962C8B-B14F-4D97-AF65-F5344CB8AC3E}">
        <p14:creationId xmlns:p14="http://schemas.microsoft.com/office/powerpoint/2010/main" val="3161992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ES" dirty="0" err="1"/>
              <a:t>Typescript</a:t>
            </a:r>
            <a:endParaRPr lang="es-ES" dirty="0"/>
          </a:p>
        </p:txBody>
      </p:sp>
      <p:sp>
        <p:nvSpPr>
          <p:cNvPr id="5" name="Marcador de contenido 2">
            <a:extLst>
              <a:ext uri="{FF2B5EF4-FFF2-40B4-BE49-F238E27FC236}">
                <a16:creationId xmlns:a16="http://schemas.microsoft.com/office/drawing/2014/main" id="{F4F7048B-3545-44F5-A324-51FFB64AB95C}"/>
              </a:ext>
            </a:extLst>
          </p:cNvPr>
          <p:cNvSpPr txBox="1">
            <a:spLocks/>
          </p:cNvSpPr>
          <p:nvPr/>
        </p:nvSpPr>
        <p:spPr>
          <a:xfrm>
            <a:off x="628650" y="875219"/>
            <a:ext cx="8254096" cy="1912278"/>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ES" sz="1800" dirty="0">
              <a:latin typeface="Calibri" panose="020F0502020204030204" pitchFamily="34" charset="0"/>
              <a:cs typeface="Calibri" panose="020F0502020204030204" pitchFamily="34" charset="0"/>
            </a:endParaRPr>
          </a:p>
          <a:p>
            <a:pPr marL="0" indent="0">
              <a:buNone/>
            </a:pPr>
            <a:endParaRPr lang="es-ES" sz="1800" dirty="0">
              <a:latin typeface="Calibri" panose="020F0502020204030204" pitchFamily="34" charset="0"/>
              <a:cs typeface="Calibri" panose="020F0502020204030204" pitchFamily="34" charset="0"/>
            </a:endParaRPr>
          </a:p>
          <a:p>
            <a:pPr marL="0" indent="0">
              <a:buNone/>
            </a:pPr>
            <a:r>
              <a:rPr lang="es-ES" sz="1800" dirty="0" err="1">
                <a:latin typeface="Calibri" panose="020F0502020204030204" pitchFamily="34" charset="0"/>
                <a:cs typeface="Calibri" panose="020F0502020204030204" pitchFamily="34" charset="0"/>
              </a:rPr>
              <a:t>Typescript</a:t>
            </a:r>
            <a:r>
              <a:rPr lang="es-ES" sz="1800" dirty="0">
                <a:latin typeface="Calibri" panose="020F0502020204030204" pitchFamily="34" charset="0"/>
                <a:cs typeface="Calibri" panose="020F0502020204030204" pitchFamily="34" charset="0"/>
              </a:rPr>
              <a:t>  es un superconjunto de </a:t>
            </a:r>
            <a:r>
              <a:rPr lang="es-ES" sz="1800" dirty="0" err="1">
                <a:latin typeface="Calibri" panose="020F0502020204030204" pitchFamily="34" charset="0"/>
                <a:cs typeface="Calibri" panose="020F0502020204030204" pitchFamily="34" charset="0"/>
              </a:rPr>
              <a:t>Javascript</a:t>
            </a:r>
            <a:r>
              <a:rPr lang="es-ES" sz="1800" dirty="0">
                <a:latin typeface="Calibri" panose="020F0502020204030204" pitchFamily="34" charset="0"/>
                <a:cs typeface="Calibri" panose="020F0502020204030204" pitchFamily="34" charset="0"/>
              </a:rPr>
              <a:t> que compila a </a:t>
            </a:r>
            <a:r>
              <a:rPr lang="es-ES" sz="1800" dirty="0" err="1">
                <a:latin typeface="Calibri" panose="020F0502020204030204" pitchFamily="34" charset="0"/>
                <a:cs typeface="Calibri" panose="020F0502020204030204" pitchFamily="34" charset="0"/>
              </a:rPr>
              <a:t>Javascript</a:t>
            </a:r>
            <a:endParaRPr lang="es-ES" sz="1800" dirty="0">
              <a:latin typeface="Calibri" panose="020F0502020204030204" pitchFamily="34" charset="0"/>
              <a:cs typeface="Calibri" panose="020F0502020204030204" pitchFamily="34" charset="0"/>
            </a:endParaRPr>
          </a:p>
          <a:p>
            <a:pPr marL="0" indent="0">
              <a:buNone/>
            </a:pPr>
            <a:r>
              <a:rPr lang="es-ES" sz="1800" dirty="0" err="1">
                <a:latin typeface="Calibri" panose="020F0502020204030204" pitchFamily="34" charset="0"/>
                <a:cs typeface="Calibri" panose="020F0502020204030204" pitchFamily="34" charset="0"/>
              </a:rPr>
              <a:t>Typescript</a:t>
            </a:r>
            <a:r>
              <a:rPr lang="es-ES" sz="1800" dirty="0">
                <a:latin typeface="Calibri" panose="020F0502020204030204" pitchFamily="34" charset="0"/>
                <a:cs typeface="Calibri" panose="020F0502020204030204" pitchFamily="34" charset="0"/>
              </a:rPr>
              <a:t> extiende la </a:t>
            </a:r>
            <a:r>
              <a:rPr lang="es-ES" sz="1800" dirty="0" err="1">
                <a:latin typeface="Calibri" panose="020F0502020204030204" pitchFamily="34" charset="0"/>
                <a:cs typeface="Calibri" panose="020F0502020204030204" pitchFamily="34" charset="0"/>
              </a:rPr>
              <a:t>sintatis</a:t>
            </a:r>
            <a:r>
              <a:rPr lang="es-ES" sz="1800" dirty="0">
                <a:latin typeface="Calibri" panose="020F0502020204030204" pitchFamily="34" charset="0"/>
                <a:cs typeface="Calibri" panose="020F0502020204030204" pitchFamily="34" charset="0"/>
              </a:rPr>
              <a:t> de </a:t>
            </a:r>
            <a:r>
              <a:rPr lang="es-ES" sz="1800" dirty="0" err="1">
                <a:latin typeface="Calibri" panose="020F0502020204030204" pitchFamily="34" charset="0"/>
                <a:cs typeface="Calibri" panose="020F0502020204030204" pitchFamily="34" charset="0"/>
              </a:rPr>
              <a:t>Javascript</a:t>
            </a:r>
            <a:endParaRPr lang="es-ES" sz="1800" dirty="0">
              <a:latin typeface="Calibri" panose="020F0502020204030204" pitchFamily="34" charset="0"/>
              <a:cs typeface="Calibri" panose="020F0502020204030204" pitchFamily="34" charset="0"/>
            </a:endParaRPr>
          </a:p>
          <a:p>
            <a:pPr marL="0" indent="0">
              <a:buNone/>
            </a:pPr>
            <a:endParaRPr lang="es-ES" sz="1800" dirty="0">
              <a:latin typeface="Calibri" panose="020F0502020204030204" pitchFamily="34" charset="0"/>
              <a:cs typeface="Calibri" panose="020F0502020204030204" pitchFamily="34" charset="0"/>
            </a:endParaRPr>
          </a:p>
          <a:p>
            <a:pPr marL="0" indent="0">
              <a:buNone/>
            </a:pPr>
            <a:endParaRPr lang="es-ES" dirty="0">
              <a:latin typeface="Calibri" panose="020F0502020204030204" pitchFamily="34" charset="0"/>
              <a:cs typeface="Calibri" panose="020F0502020204030204" pitchFamily="34" charset="0"/>
            </a:endParaRPr>
          </a:p>
          <a:p>
            <a:endParaRPr lang="es-ES" dirty="0">
              <a:latin typeface="Calibri Light"/>
            </a:endParaRPr>
          </a:p>
        </p:txBody>
      </p:sp>
      <p:pic>
        <p:nvPicPr>
          <p:cNvPr id="1030" name="Picture 6" descr="Resultado de imagen de typescript">
            <a:extLst>
              <a:ext uri="{FF2B5EF4-FFF2-40B4-BE49-F238E27FC236}">
                <a16:creationId xmlns:a16="http://schemas.microsoft.com/office/drawing/2014/main" id="{F6962EE1-520D-4937-B538-F186ABD534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137" y="336281"/>
            <a:ext cx="1070511" cy="107051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BF38368-0A77-46D9-833E-6439EC098264}"/>
              </a:ext>
            </a:extLst>
          </p:cNvPr>
          <p:cNvPicPr>
            <a:picLocks noChangeAspect="1"/>
          </p:cNvPicPr>
          <p:nvPr/>
        </p:nvPicPr>
        <p:blipFill>
          <a:blip r:embed="rId4"/>
          <a:stretch>
            <a:fillRect/>
          </a:stretch>
        </p:blipFill>
        <p:spPr>
          <a:xfrm>
            <a:off x="7238946" y="3224279"/>
            <a:ext cx="1374702" cy="1154750"/>
          </a:xfrm>
          <a:prstGeom prst="rect">
            <a:avLst/>
          </a:prstGeom>
        </p:spPr>
      </p:pic>
      <p:pic>
        <p:nvPicPr>
          <p:cNvPr id="7" name="Picture 6">
            <a:extLst>
              <a:ext uri="{FF2B5EF4-FFF2-40B4-BE49-F238E27FC236}">
                <a16:creationId xmlns:a16="http://schemas.microsoft.com/office/drawing/2014/main" id="{22FB495A-CB7B-414C-B793-F2770E284236}"/>
              </a:ext>
            </a:extLst>
          </p:cNvPr>
          <p:cNvPicPr>
            <a:picLocks noChangeAspect="1"/>
          </p:cNvPicPr>
          <p:nvPr/>
        </p:nvPicPr>
        <p:blipFill>
          <a:blip r:embed="rId5"/>
          <a:stretch>
            <a:fillRect/>
          </a:stretch>
        </p:blipFill>
        <p:spPr>
          <a:xfrm>
            <a:off x="5162560" y="3240626"/>
            <a:ext cx="1380812" cy="1173079"/>
          </a:xfrm>
          <a:prstGeom prst="rect">
            <a:avLst/>
          </a:prstGeom>
        </p:spPr>
      </p:pic>
      <p:pic>
        <p:nvPicPr>
          <p:cNvPr id="8" name="Picture 7">
            <a:extLst>
              <a:ext uri="{FF2B5EF4-FFF2-40B4-BE49-F238E27FC236}">
                <a16:creationId xmlns:a16="http://schemas.microsoft.com/office/drawing/2014/main" id="{35829535-5F26-4C5D-93B7-90AA2EAF5629}"/>
              </a:ext>
            </a:extLst>
          </p:cNvPr>
          <p:cNvPicPr>
            <a:picLocks noChangeAspect="1"/>
          </p:cNvPicPr>
          <p:nvPr/>
        </p:nvPicPr>
        <p:blipFill>
          <a:blip r:embed="rId6"/>
          <a:stretch>
            <a:fillRect/>
          </a:stretch>
        </p:blipFill>
        <p:spPr>
          <a:xfrm>
            <a:off x="946728" y="3218170"/>
            <a:ext cx="1386922" cy="1179189"/>
          </a:xfrm>
          <a:prstGeom prst="rect">
            <a:avLst/>
          </a:prstGeom>
        </p:spPr>
      </p:pic>
      <p:pic>
        <p:nvPicPr>
          <p:cNvPr id="9" name="Picture 8">
            <a:extLst>
              <a:ext uri="{FF2B5EF4-FFF2-40B4-BE49-F238E27FC236}">
                <a16:creationId xmlns:a16="http://schemas.microsoft.com/office/drawing/2014/main" id="{CCA2591E-C957-4A82-85CE-B343F4E87700}"/>
              </a:ext>
            </a:extLst>
          </p:cNvPr>
          <p:cNvPicPr>
            <a:picLocks noChangeAspect="1"/>
          </p:cNvPicPr>
          <p:nvPr/>
        </p:nvPicPr>
        <p:blipFill>
          <a:blip r:embed="rId7"/>
          <a:stretch>
            <a:fillRect/>
          </a:stretch>
        </p:blipFill>
        <p:spPr>
          <a:xfrm>
            <a:off x="3086174" y="3205950"/>
            <a:ext cx="1380812" cy="1191409"/>
          </a:xfrm>
          <a:prstGeom prst="rect">
            <a:avLst/>
          </a:prstGeom>
        </p:spPr>
      </p:pic>
      <p:sp>
        <p:nvSpPr>
          <p:cNvPr id="12" name="TextBox 11">
            <a:extLst>
              <a:ext uri="{FF2B5EF4-FFF2-40B4-BE49-F238E27FC236}">
                <a16:creationId xmlns:a16="http://schemas.microsoft.com/office/drawing/2014/main" id="{0B3102CA-EC12-4FCD-B201-7FE05783B4E7}"/>
              </a:ext>
            </a:extLst>
          </p:cNvPr>
          <p:cNvSpPr txBox="1"/>
          <p:nvPr/>
        </p:nvSpPr>
        <p:spPr>
          <a:xfrm>
            <a:off x="633631" y="4973074"/>
            <a:ext cx="2013115" cy="369332"/>
          </a:xfrm>
          <a:prstGeom prst="rect">
            <a:avLst/>
          </a:prstGeom>
          <a:noFill/>
        </p:spPr>
        <p:txBody>
          <a:bodyPr wrap="none" rtlCol="0">
            <a:spAutoFit/>
          </a:bodyPr>
          <a:lstStyle/>
          <a:p>
            <a:r>
              <a:rPr lang="es-ES" dirty="0" err="1">
                <a:solidFill>
                  <a:srgbClr val="7F7F7F"/>
                </a:solidFill>
                <a:latin typeface="Calibri" panose="020F0502020204030204" pitchFamily="34" charset="0"/>
                <a:cs typeface="Calibri" panose="020F0502020204030204" pitchFamily="34" charset="0"/>
              </a:rPr>
              <a:t>Javascript</a:t>
            </a:r>
            <a:r>
              <a:rPr lang="es-ES" dirty="0">
                <a:solidFill>
                  <a:srgbClr val="7F7F7F"/>
                </a:solidFill>
                <a:latin typeface="Calibri" panose="020F0502020204030204" pitchFamily="34" charset="0"/>
                <a:cs typeface="Calibri" panose="020F0502020204030204" pitchFamily="34" charset="0"/>
              </a:rPr>
              <a:t> escalable</a:t>
            </a:r>
          </a:p>
        </p:txBody>
      </p:sp>
      <p:sp>
        <p:nvSpPr>
          <p:cNvPr id="13" name="TextBox 12">
            <a:extLst>
              <a:ext uri="{FF2B5EF4-FFF2-40B4-BE49-F238E27FC236}">
                <a16:creationId xmlns:a16="http://schemas.microsoft.com/office/drawing/2014/main" id="{430B9AF0-4554-481C-B75C-B83B5E563422}"/>
              </a:ext>
            </a:extLst>
          </p:cNvPr>
          <p:cNvSpPr txBox="1"/>
          <p:nvPr/>
        </p:nvSpPr>
        <p:spPr>
          <a:xfrm>
            <a:off x="2866460" y="4976646"/>
            <a:ext cx="1864357" cy="369332"/>
          </a:xfrm>
          <a:prstGeom prst="rect">
            <a:avLst/>
          </a:prstGeom>
          <a:noFill/>
        </p:spPr>
        <p:txBody>
          <a:bodyPr wrap="none" rtlCol="0">
            <a:spAutoFit/>
          </a:bodyPr>
          <a:lstStyle/>
          <a:p>
            <a:r>
              <a:rPr lang="es-ES" dirty="0">
                <a:solidFill>
                  <a:srgbClr val="7F7F7F"/>
                </a:solidFill>
                <a:latin typeface="Calibri" panose="020F0502020204030204" pitchFamily="34" charset="0"/>
                <a:cs typeface="Calibri" panose="020F0502020204030204" pitchFamily="34" charset="0"/>
              </a:rPr>
              <a:t>Sistema de tipado</a:t>
            </a:r>
          </a:p>
        </p:txBody>
      </p:sp>
      <p:sp>
        <p:nvSpPr>
          <p:cNvPr id="14" name="TextBox 13">
            <a:extLst>
              <a:ext uri="{FF2B5EF4-FFF2-40B4-BE49-F238E27FC236}">
                <a16:creationId xmlns:a16="http://schemas.microsoft.com/office/drawing/2014/main" id="{F2F0E3DA-953B-4CEF-AE66-EAC9961BF67C}"/>
              </a:ext>
            </a:extLst>
          </p:cNvPr>
          <p:cNvSpPr txBox="1"/>
          <p:nvPr/>
        </p:nvSpPr>
        <p:spPr>
          <a:xfrm>
            <a:off x="4815283" y="4973074"/>
            <a:ext cx="2231136" cy="923330"/>
          </a:xfrm>
          <a:prstGeom prst="rect">
            <a:avLst/>
          </a:prstGeom>
          <a:noFill/>
        </p:spPr>
        <p:txBody>
          <a:bodyPr wrap="square" rtlCol="0">
            <a:spAutoFit/>
          </a:bodyPr>
          <a:lstStyle/>
          <a:p>
            <a:r>
              <a:rPr lang="es-ES" dirty="0">
                <a:solidFill>
                  <a:srgbClr val="7F7F7F"/>
                </a:solidFill>
                <a:latin typeface="Calibri" panose="020F0502020204030204" pitchFamily="34" charset="0"/>
                <a:cs typeface="Calibri" panose="020F0502020204030204" pitchFamily="34" charset="0"/>
              </a:rPr>
              <a:t>Buenas herramientas disponibles gracias al sistema de tipado</a:t>
            </a:r>
          </a:p>
        </p:txBody>
      </p:sp>
      <p:sp>
        <p:nvSpPr>
          <p:cNvPr id="15" name="TextBox 14">
            <a:extLst>
              <a:ext uri="{FF2B5EF4-FFF2-40B4-BE49-F238E27FC236}">
                <a16:creationId xmlns:a16="http://schemas.microsoft.com/office/drawing/2014/main" id="{DE498156-9DBA-4FC5-9CF1-356598496BBD}"/>
              </a:ext>
            </a:extLst>
          </p:cNvPr>
          <p:cNvSpPr txBox="1"/>
          <p:nvPr/>
        </p:nvSpPr>
        <p:spPr>
          <a:xfrm>
            <a:off x="7130885" y="4973074"/>
            <a:ext cx="1751861" cy="646331"/>
          </a:xfrm>
          <a:prstGeom prst="rect">
            <a:avLst/>
          </a:prstGeom>
          <a:noFill/>
        </p:spPr>
        <p:txBody>
          <a:bodyPr wrap="square" rtlCol="0">
            <a:spAutoFit/>
          </a:bodyPr>
          <a:lstStyle/>
          <a:p>
            <a:r>
              <a:rPr lang="es-ES" dirty="0" err="1">
                <a:solidFill>
                  <a:srgbClr val="7F7F7F"/>
                </a:solidFill>
                <a:latin typeface="Calibri" panose="020F0502020204030204" pitchFamily="34" charset="0"/>
                <a:cs typeface="Calibri" panose="020F0502020204030204" pitchFamily="34" charset="0"/>
              </a:rPr>
              <a:t>Features</a:t>
            </a:r>
            <a:r>
              <a:rPr lang="es-ES" dirty="0">
                <a:solidFill>
                  <a:srgbClr val="7F7F7F"/>
                </a:solidFill>
                <a:latin typeface="Calibri" panose="020F0502020204030204" pitchFamily="34" charset="0"/>
                <a:cs typeface="Calibri" panose="020F0502020204030204" pitchFamily="34" charset="0"/>
              </a:rPr>
              <a:t> del futuro, hoy!</a:t>
            </a:r>
          </a:p>
        </p:txBody>
      </p:sp>
    </p:spTree>
    <p:extLst>
      <p:ext uri="{BB962C8B-B14F-4D97-AF65-F5344CB8AC3E}">
        <p14:creationId xmlns:p14="http://schemas.microsoft.com/office/powerpoint/2010/main" val="1911287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ES" dirty="0" err="1"/>
              <a:t>Typescript</a:t>
            </a:r>
            <a:endParaRPr lang="es-ES" dirty="0"/>
          </a:p>
        </p:txBody>
      </p:sp>
      <p:pic>
        <p:nvPicPr>
          <p:cNvPr id="6" name="Picture 2" descr="Resultado de imagen de show me some code">
            <a:extLst>
              <a:ext uri="{FF2B5EF4-FFF2-40B4-BE49-F238E27FC236}">
                <a16:creationId xmlns:a16="http://schemas.microsoft.com/office/drawing/2014/main" id="{AEDEAC3D-FA5F-40A2-8E96-728052ACA1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2309" y="1524000"/>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242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noGrp="1"/>
          </p:cNvSpPr>
          <p:nvPr>
            <p:ph type="title"/>
          </p:nvPr>
        </p:nvSpPr>
        <p:spPr>
          <a:xfrm>
            <a:off x="628650" y="365129"/>
            <a:ext cx="8254096" cy="510088"/>
          </a:xfrm>
        </p:spPr>
        <p:txBody>
          <a:bodyPr/>
          <a:lstStyle/>
          <a:p>
            <a:pPr lvl="0"/>
            <a:r>
              <a:rPr lang="es-ES" dirty="0"/>
              <a:t>Angular</a:t>
            </a:r>
          </a:p>
        </p:txBody>
      </p:sp>
      <p:sp>
        <p:nvSpPr>
          <p:cNvPr id="3" name="Rectangle 2">
            <a:extLst>
              <a:ext uri="{FF2B5EF4-FFF2-40B4-BE49-F238E27FC236}">
                <a16:creationId xmlns:a16="http://schemas.microsoft.com/office/drawing/2014/main" id="{158718F8-E9BE-4E8F-A3CA-A10D271C0357}"/>
              </a:ext>
            </a:extLst>
          </p:cNvPr>
          <p:cNvSpPr/>
          <p:nvPr/>
        </p:nvSpPr>
        <p:spPr>
          <a:xfrm>
            <a:off x="255533" y="2312742"/>
            <a:ext cx="1741546" cy="15450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a:p>
            <a:pPr algn="ctr"/>
            <a:endParaRPr lang="es-ES" dirty="0"/>
          </a:p>
          <a:p>
            <a:pPr algn="ctr"/>
            <a:endParaRPr lang="es-ES" dirty="0"/>
          </a:p>
          <a:p>
            <a:pPr algn="ctr"/>
            <a:endParaRPr lang="es-ES" dirty="0"/>
          </a:p>
          <a:p>
            <a:pPr algn="ctr"/>
            <a:r>
              <a:rPr lang="es-ES" dirty="0"/>
              <a:t>APPLICATION</a:t>
            </a:r>
          </a:p>
        </p:txBody>
      </p:sp>
      <p:pic>
        <p:nvPicPr>
          <p:cNvPr id="2054" name="Picture 6" descr="Image result for angular">
            <a:extLst>
              <a:ext uri="{FF2B5EF4-FFF2-40B4-BE49-F238E27FC236}">
                <a16:creationId xmlns:a16="http://schemas.microsoft.com/office/drawing/2014/main" id="{09B51EA6-A7DF-40EE-8164-A3EB920FEA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802" y="2312742"/>
            <a:ext cx="1201136" cy="1201136"/>
          </a:xfrm>
          <a:prstGeom prst="rect">
            <a:avLst/>
          </a:prstGeom>
          <a:noFill/>
          <a:extLst>
            <a:ext uri="{909E8E84-426E-40DD-AFC4-6F175D3DCCD1}">
              <a14:hiddenFill xmlns:a14="http://schemas.microsoft.com/office/drawing/2010/main">
                <a:solidFill>
                  <a:srgbClr val="FFFFFF"/>
                </a:solidFill>
              </a14:hiddenFill>
            </a:ext>
          </a:extLst>
        </p:spPr>
      </p:pic>
      <p:sp>
        <p:nvSpPr>
          <p:cNvPr id="5" name="Equals 4">
            <a:extLst>
              <a:ext uri="{FF2B5EF4-FFF2-40B4-BE49-F238E27FC236}">
                <a16:creationId xmlns:a16="http://schemas.microsoft.com/office/drawing/2014/main" id="{A8588E93-93F3-476A-9C89-BA376FA25F2F}"/>
              </a:ext>
            </a:extLst>
          </p:cNvPr>
          <p:cNvSpPr/>
          <p:nvPr/>
        </p:nvSpPr>
        <p:spPr>
          <a:xfrm>
            <a:off x="2084447" y="2815452"/>
            <a:ext cx="628049" cy="349767"/>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9" name="Rectangle 8">
            <a:extLst>
              <a:ext uri="{FF2B5EF4-FFF2-40B4-BE49-F238E27FC236}">
                <a16:creationId xmlns:a16="http://schemas.microsoft.com/office/drawing/2014/main" id="{C7478524-DA76-4AB9-874E-139FFB993EE7}"/>
              </a:ext>
            </a:extLst>
          </p:cNvPr>
          <p:cNvSpPr/>
          <p:nvPr/>
        </p:nvSpPr>
        <p:spPr>
          <a:xfrm>
            <a:off x="2766408" y="2364075"/>
            <a:ext cx="1625819" cy="144235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a:t>COMPONENT</a:t>
            </a:r>
          </a:p>
        </p:txBody>
      </p:sp>
      <p:sp>
        <p:nvSpPr>
          <p:cNvPr id="7" name="Plus Sign 6">
            <a:extLst>
              <a:ext uri="{FF2B5EF4-FFF2-40B4-BE49-F238E27FC236}">
                <a16:creationId xmlns:a16="http://schemas.microsoft.com/office/drawing/2014/main" id="{F90AE556-7E38-4ACC-B3AA-F62B42AC17C3}"/>
              </a:ext>
            </a:extLst>
          </p:cNvPr>
          <p:cNvSpPr/>
          <p:nvPr/>
        </p:nvSpPr>
        <p:spPr>
          <a:xfrm>
            <a:off x="4471106" y="2766873"/>
            <a:ext cx="446923" cy="44692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angle 10">
            <a:extLst>
              <a:ext uri="{FF2B5EF4-FFF2-40B4-BE49-F238E27FC236}">
                <a16:creationId xmlns:a16="http://schemas.microsoft.com/office/drawing/2014/main" id="{FAEB2508-4555-42B7-8D3F-F10FD46D5FE1}"/>
              </a:ext>
            </a:extLst>
          </p:cNvPr>
          <p:cNvSpPr/>
          <p:nvPr/>
        </p:nvSpPr>
        <p:spPr>
          <a:xfrm>
            <a:off x="4951015" y="2357733"/>
            <a:ext cx="1625819" cy="144235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a:t>COMPONENT</a:t>
            </a:r>
          </a:p>
        </p:txBody>
      </p:sp>
      <p:sp>
        <p:nvSpPr>
          <p:cNvPr id="12" name="Plus Sign 11">
            <a:extLst>
              <a:ext uri="{FF2B5EF4-FFF2-40B4-BE49-F238E27FC236}">
                <a16:creationId xmlns:a16="http://schemas.microsoft.com/office/drawing/2014/main" id="{FF8390A8-C3CC-4C2B-9CBB-29B71A7C4645}"/>
              </a:ext>
            </a:extLst>
          </p:cNvPr>
          <p:cNvSpPr/>
          <p:nvPr/>
        </p:nvSpPr>
        <p:spPr>
          <a:xfrm>
            <a:off x="6612630" y="2809575"/>
            <a:ext cx="446923" cy="44692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ectangle 12">
            <a:extLst>
              <a:ext uri="{FF2B5EF4-FFF2-40B4-BE49-F238E27FC236}">
                <a16:creationId xmlns:a16="http://schemas.microsoft.com/office/drawing/2014/main" id="{491AACD3-7C29-4BFD-B866-A62DE35D6BE0}"/>
              </a:ext>
            </a:extLst>
          </p:cNvPr>
          <p:cNvSpPr/>
          <p:nvPr/>
        </p:nvSpPr>
        <p:spPr>
          <a:xfrm>
            <a:off x="7135622" y="2357732"/>
            <a:ext cx="1625819" cy="144235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a:t>COMPONENT</a:t>
            </a:r>
          </a:p>
        </p:txBody>
      </p:sp>
      <p:sp>
        <p:nvSpPr>
          <p:cNvPr id="16" name="Rectangle 15">
            <a:extLst>
              <a:ext uri="{FF2B5EF4-FFF2-40B4-BE49-F238E27FC236}">
                <a16:creationId xmlns:a16="http://schemas.microsoft.com/office/drawing/2014/main" id="{425DC738-B7AD-432E-BC5C-59E3F1929044}"/>
              </a:ext>
            </a:extLst>
          </p:cNvPr>
          <p:cNvSpPr/>
          <p:nvPr/>
        </p:nvSpPr>
        <p:spPr>
          <a:xfrm>
            <a:off x="2848304" y="4035219"/>
            <a:ext cx="5849006" cy="4469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dirty="0"/>
              <a:t>SERVICES</a:t>
            </a:r>
          </a:p>
        </p:txBody>
      </p:sp>
      <p:sp>
        <p:nvSpPr>
          <p:cNvPr id="8" name="Rectangle 7">
            <a:extLst>
              <a:ext uri="{FF2B5EF4-FFF2-40B4-BE49-F238E27FC236}">
                <a16:creationId xmlns:a16="http://schemas.microsoft.com/office/drawing/2014/main" id="{543A59A4-2EFC-493B-8809-DBB531483CA8}"/>
              </a:ext>
            </a:extLst>
          </p:cNvPr>
          <p:cNvSpPr/>
          <p:nvPr/>
        </p:nvSpPr>
        <p:spPr>
          <a:xfrm>
            <a:off x="1966318" y="1162191"/>
            <a:ext cx="5211363" cy="523220"/>
          </a:xfrm>
          <a:prstGeom prst="rect">
            <a:avLst/>
          </a:prstGeom>
        </p:spPr>
        <p:txBody>
          <a:bodyPr wrap="none">
            <a:spAutoFit/>
          </a:bodyPr>
          <a:lstStyle/>
          <a:p>
            <a:r>
              <a:rPr lang="es-ES" sz="2800" b="1" dirty="0">
                <a:solidFill>
                  <a:srgbClr val="B8EA0F"/>
                </a:solidFill>
                <a:latin typeface="Calibri Light"/>
              </a:rPr>
              <a:t>¿Qué es una aplicación de Angular?</a:t>
            </a:r>
          </a:p>
        </p:txBody>
      </p:sp>
    </p:spTree>
    <p:extLst>
      <p:ext uri="{BB962C8B-B14F-4D97-AF65-F5344CB8AC3E}">
        <p14:creationId xmlns:p14="http://schemas.microsoft.com/office/powerpoint/2010/main" val="287419660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Office%20Theme</Template>
  <TotalTime>1281</TotalTime>
  <Words>460</Words>
  <Application>Microsoft Office PowerPoint</Application>
  <PresentationFormat>On-screen Show (4:3)</PresentationFormat>
  <Paragraphs>94</Paragraphs>
  <Slides>13</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Arial Unicode MS</vt:lpstr>
      <vt:lpstr>Calibri</vt:lpstr>
      <vt:lpstr>Calibri Light</vt:lpstr>
      <vt:lpstr>Century Gothic</vt:lpstr>
      <vt:lpstr>Consolas</vt:lpstr>
      <vt:lpstr>Helvetica Light</vt:lpstr>
      <vt:lpstr>Helvetica Neue</vt:lpstr>
      <vt:lpstr>Tema de Office</vt:lpstr>
      <vt:lpstr>Angular desde cero</vt:lpstr>
      <vt:lpstr>PowerPoint Presentation</vt:lpstr>
      <vt:lpstr>PowerPoint Presentation</vt:lpstr>
      <vt:lpstr>Índice</vt:lpstr>
      <vt:lpstr>¿Qué es Angular?</vt:lpstr>
      <vt:lpstr>¿Por qué Angular?</vt:lpstr>
      <vt:lpstr>Typescript</vt:lpstr>
      <vt:lpstr>Typescript</vt:lpstr>
      <vt:lpstr>Angular</vt:lpstr>
      <vt:lpstr>Angular</vt:lpstr>
      <vt:lpstr>Angular</vt:lpstr>
      <vt:lpstr>Angular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OFERTA FORMATIVA</dc:title>
  <dc:creator>Ignacio Bustillo</dc:creator>
  <cp:lastModifiedBy>Samuel Comino</cp:lastModifiedBy>
  <cp:revision>30</cp:revision>
  <dcterms:created xsi:type="dcterms:W3CDTF">2017-01-02T18:31:04Z</dcterms:created>
  <dcterms:modified xsi:type="dcterms:W3CDTF">2018-02-03T10:52:07Z</dcterms:modified>
</cp:coreProperties>
</file>