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66" r:id="rId3"/>
    <p:sldId id="274" r:id="rId4"/>
    <p:sldId id="267" r:id="rId5"/>
    <p:sldId id="275" r:id="rId6"/>
    <p:sldId id="276" r:id="rId7"/>
    <p:sldId id="268" r:id="rId8"/>
    <p:sldId id="269" r:id="rId9"/>
    <p:sldId id="277" r:id="rId10"/>
    <p:sldId id="270" r:id="rId11"/>
    <p:sldId id="279" r:id="rId12"/>
    <p:sldId id="278" r:id="rId13"/>
    <p:sldId id="272" r:id="rId14"/>
    <p:sldId id="271" r:id="rId15"/>
    <p:sldId id="273"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1" autoAdjust="0"/>
    <p:restoredTop sz="95033" autoAdjust="0"/>
  </p:normalViewPr>
  <p:slideViewPr>
    <p:cSldViewPr snapToGrid="0">
      <p:cViewPr varScale="1">
        <p:scale>
          <a:sx n="69" d="100"/>
          <a:sy n="69" d="100"/>
        </p:scale>
        <p:origin x="5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70B736-79C3-49F8-8939-9F9AD2AA17AA}"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52AF7-DDE4-4D2C-8936-39852E8B85D6}" type="slidenum">
              <a:rPr lang="en-IN" smtClean="0"/>
              <a:t>‹#›</a:t>
            </a:fld>
            <a:endParaRPr lang="en-IN"/>
          </a:p>
        </p:txBody>
      </p:sp>
    </p:spTree>
    <p:extLst>
      <p:ext uri="{BB962C8B-B14F-4D97-AF65-F5344CB8AC3E}">
        <p14:creationId xmlns:p14="http://schemas.microsoft.com/office/powerpoint/2010/main" val="177123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252AF7-DDE4-4D2C-8936-39852E8B85D6}" type="slidenum">
              <a:rPr lang="en-IN" smtClean="0"/>
              <a:t>1</a:t>
            </a:fld>
            <a:endParaRPr lang="en-IN"/>
          </a:p>
        </p:txBody>
      </p:sp>
    </p:spTree>
    <p:extLst>
      <p:ext uri="{BB962C8B-B14F-4D97-AF65-F5344CB8AC3E}">
        <p14:creationId xmlns:p14="http://schemas.microsoft.com/office/powerpoint/2010/main" val="3732269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4C76E8-374F-4BD0-AAD3-76AE5D6DA773}"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1459623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4C76E8-374F-4BD0-AAD3-76AE5D6DA773}"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492542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4C76E8-374F-4BD0-AAD3-76AE5D6DA773}"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2251501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4C76E8-374F-4BD0-AAD3-76AE5D6DA773}"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22C4-44CC-4489-A4A8-E3D0336A614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376361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4C76E8-374F-4BD0-AAD3-76AE5D6DA773}"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2818674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4C76E8-374F-4BD0-AAD3-76AE5D6DA773}"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3284571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B4C76E8-374F-4BD0-AAD3-76AE5D6DA773}"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3340798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C76E8-374F-4BD0-AAD3-76AE5D6DA773}"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275548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C76E8-374F-4BD0-AAD3-76AE5D6DA773}"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10216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4C76E8-374F-4BD0-AAD3-76AE5D6DA773}"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651925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4C76E8-374F-4BD0-AAD3-76AE5D6DA773}"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2519441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4C76E8-374F-4BD0-AAD3-76AE5D6DA773}"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321278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4C76E8-374F-4BD0-AAD3-76AE5D6DA773}"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723158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4C76E8-374F-4BD0-AAD3-76AE5D6DA773}"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360040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C76E8-374F-4BD0-AAD3-76AE5D6DA773}"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26683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4C76E8-374F-4BD0-AAD3-76AE5D6DA773}"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207768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4C76E8-374F-4BD0-AAD3-76AE5D6DA773}"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E22C4-44CC-4489-A4A8-E3D0336A614A}" type="slidenum">
              <a:rPr lang="en-US" smtClean="0"/>
              <a:t>‹#›</a:t>
            </a:fld>
            <a:endParaRPr lang="en-US"/>
          </a:p>
        </p:txBody>
      </p:sp>
    </p:spTree>
    <p:extLst>
      <p:ext uri="{BB962C8B-B14F-4D97-AF65-F5344CB8AC3E}">
        <p14:creationId xmlns:p14="http://schemas.microsoft.com/office/powerpoint/2010/main" val="341547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B4C76E8-374F-4BD0-AAD3-76AE5D6DA773}" type="datetimeFigureOut">
              <a:rPr lang="en-US" smtClean="0"/>
              <a:t>7/25/2024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08E22C4-44CC-4489-A4A8-E3D0336A614A}" type="slidenum">
              <a:rPr lang="en-US" smtClean="0"/>
              <a:t>‹#›</a:t>
            </a:fld>
            <a:endParaRPr lang="en-US"/>
          </a:p>
        </p:txBody>
      </p:sp>
    </p:spTree>
    <p:extLst>
      <p:ext uri="{BB962C8B-B14F-4D97-AF65-F5344CB8AC3E}">
        <p14:creationId xmlns:p14="http://schemas.microsoft.com/office/powerpoint/2010/main" val="427313079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4FE0-FA36-2CF8-08AA-AA30E7854E6C}"/>
              </a:ext>
            </a:extLst>
          </p:cNvPr>
          <p:cNvSpPr>
            <a:spLocks noGrp="1"/>
          </p:cNvSpPr>
          <p:nvPr>
            <p:ph type="ctrTitle"/>
          </p:nvPr>
        </p:nvSpPr>
        <p:spPr>
          <a:xfrm>
            <a:off x="328978" y="975361"/>
            <a:ext cx="11534044" cy="1036319"/>
          </a:xfrm>
        </p:spPr>
        <p:txBody>
          <a:bodyPr>
            <a:normAutofit/>
          </a:bodyPr>
          <a:lstStyle/>
          <a:p>
            <a:r>
              <a:rPr lang="en-US" sz="3200" u="sng" dirty="0"/>
              <a:t>Malware scanner using </a:t>
            </a:r>
            <a:r>
              <a:rPr lang="en-US" sz="3200" u="sng" dirty="0" err="1"/>
              <a:t>yara</a:t>
            </a:r>
            <a:r>
              <a:rPr lang="en-US" sz="3200" u="sng" dirty="0"/>
              <a:t> framework</a:t>
            </a:r>
          </a:p>
        </p:txBody>
      </p:sp>
      <p:sp>
        <p:nvSpPr>
          <p:cNvPr id="3" name="Subtitle 2">
            <a:extLst>
              <a:ext uri="{FF2B5EF4-FFF2-40B4-BE49-F238E27FC236}">
                <a16:creationId xmlns:a16="http://schemas.microsoft.com/office/drawing/2014/main" id="{6D0C6094-E971-1ED7-B81D-797202E08682}"/>
              </a:ext>
            </a:extLst>
          </p:cNvPr>
          <p:cNvSpPr>
            <a:spLocks noGrp="1"/>
          </p:cNvSpPr>
          <p:nvPr>
            <p:ph type="subTitle" idx="1"/>
          </p:nvPr>
        </p:nvSpPr>
        <p:spPr>
          <a:xfrm>
            <a:off x="-1074724" y="2192329"/>
            <a:ext cx="8637072" cy="837596"/>
          </a:xfrm>
        </p:spPr>
        <p:txBody>
          <a:bodyPr>
            <a:normAutofit fontScale="32500" lnSpcReduction="20000"/>
          </a:bodyPr>
          <a:lstStyle/>
          <a:p>
            <a:r>
              <a:rPr lang="en-US" sz="9800" b="1" u="sng" dirty="0"/>
              <a:t>MINI </a:t>
            </a:r>
            <a:r>
              <a:rPr lang="en-US" sz="9800" b="1" u="sng" dirty="0" smtClean="0"/>
              <a:t>PROJECT   </a:t>
            </a:r>
            <a:r>
              <a:rPr lang="en-IN" sz="7400" b="1" u="sng" dirty="0"/>
              <a:t>BATCH-9</a:t>
            </a:r>
            <a:r>
              <a:rPr lang="en-US" sz="9800" b="1" u="sng" dirty="0"/>
              <a:t> </a:t>
            </a:r>
            <a:r>
              <a:rPr lang="en-US" sz="12300" b="1" u="sng" dirty="0"/>
              <a:t>                                 </a:t>
            </a:r>
            <a:endParaRPr lang="en-US" sz="12300" b="1" u="sng" dirty="0" smtClean="0"/>
          </a:p>
          <a:p>
            <a:endParaRPr lang="en-US" sz="12800" b="1" u="sng" dirty="0"/>
          </a:p>
        </p:txBody>
      </p:sp>
      <p:pic>
        <p:nvPicPr>
          <p:cNvPr id="4" name="Picture 3" descr="A close up of a sign&#10;&#10;Description automatically generated">
            <a:extLst>
              <a:ext uri="{FF2B5EF4-FFF2-40B4-BE49-F238E27FC236}">
                <a16:creationId xmlns:a16="http://schemas.microsoft.com/office/drawing/2014/main" id="{84F14DEB-0561-7390-8C34-D105C6F0427B}"/>
              </a:ext>
            </a:extLst>
          </p:cNvPr>
          <p:cNvPicPr>
            <a:picLocks noChangeAspect="1"/>
          </p:cNvPicPr>
          <p:nvPr/>
        </p:nvPicPr>
        <p:blipFill>
          <a:blip r:embed="rId3"/>
          <a:stretch>
            <a:fillRect/>
          </a:stretch>
        </p:blipFill>
        <p:spPr>
          <a:xfrm>
            <a:off x="251556" y="98098"/>
            <a:ext cx="11688888" cy="1161742"/>
          </a:xfrm>
          <a:prstGeom prst="rect">
            <a:avLst/>
          </a:prstGeom>
        </p:spPr>
      </p:pic>
      <p:sp>
        <p:nvSpPr>
          <p:cNvPr id="5" name="TextBox 4"/>
          <p:cNvSpPr txBox="1"/>
          <p:nvPr/>
        </p:nvSpPr>
        <p:spPr>
          <a:xfrm>
            <a:off x="833120" y="3210574"/>
            <a:ext cx="4414981" cy="800219"/>
          </a:xfrm>
          <a:prstGeom prst="rect">
            <a:avLst/>
          </a:prstGeom>
          <a:noFill/>
        </p:spPr>
        <p:txBody>
          <a:bodyPr wrap="square" rtlCol="0">
            <a:spAutoFit/>
          </a:bodyPr>
          <a:lstStyle/>
          <a:p>
            <a:r>
              <a:rPr lang="en-US" sz="2800" b="1" dirty="0"/>
              <a:t>GUIDE : </a:t>
            </a:r>
            <a:r>
              <a:rPr lang="en-US" sz="2800" b="1" dirty="0">
                <a:latin typeface="Calibri" panose="020F0502020204030204" pitchFamily="34" charset="0"/>
                <a:ea typeface="Calibri" panose="020F0502020204030204" pitchFamily="34" charset="0"/>
                <a:cs typeface="Times New Roman" panose="02020603050405020304" pitchFamily="18" charset="0"/>
              </a:rPr>
              <a:t>MR J.NAGARAJU</a:t>
            </a:r>
            <a:endParaRPr lang="en-US" sz="2800" b="1" dirty="0"/>
          </a:p>
          <a:p>
            <a:endParaRPr lang="en-IN" dirty="0"/>
          </a:p>
        </p:txBody>
      </p:sp>
      <p:sp>
        <p:nvSpPr>
          <p:cNvPr id="7" name="TextBox 6"/>
          <p:cNvSpPr txBox="1"/>
          <p:nvPr/>
        </p:nvSpPr>
        <p:spPr>
          <a:xfrm>
            <a:off x="5765338" y="4697549"/>
            <a:ext cx="6426662" cy="1846659"/>
          </a:xfrm>
          <a:prstGeom prst="rect">
            <a:avLst/>
          </a:prstGeom>
          <a:noFill/>
        </p:spPr>
        <p:txBody>
          <a:bodyPr wrap="square" rtlCol="0">
            <a:spAutoFit/>
          </a:bodyPr>
          <a:lstStyle/>
          <a:p>
            <a:r>
              <a:rPr lang="en-US" sz="2400" dirty="0" smtClean="0"/>
              <a:t>1.K.SAMBA </a:t>
            </a:r>
            <a:r>
              <a:rPr lang="en-US" sz="2400" dirty="0"/>
              <a:t>SHIVA RAO-22R21A6286</a:t>
            </a:r>
          </a:p>
          <a:p>
            <a:r>
              <a:rPr lang="en-US" sz="2400" dirty="0"/>
              <a:t>2.A.RAJESH-22R21A6267</a:t>
            </a:r>
          </a:p>
          <a:p>
            <a:r>
              <a:rPr lang="en-US" sz="2400" dirty="0"/>
              <a:t>3.Y.SHIVA KUMAR-22R21A62C6</a:t>
            </a:r>
          </a:p>
          <a:p>
            <a:r>
              <a:rPr lang="en-US" sz="2400" dirty="0"/>
              <a:t>4.K.VINEETH-22R21A6293</a:t>
            </a:r>
          </a:p>
          <a:p>
            <a:endParaRPr lang="en-IN" dirty="0"/>
          </a:p>
        </p:txBody>
      </p:sp>
      <p:sp>
        <p:nvSpPr>
          <p:cNvPr id="8" name="TextBox 7"/>
          <p:cNvSpPr txBox="1"/>
          <p:nvPr/>
        </p:nvSpPr>
        <p:spPr>
          <a:xfrm>
            <a:off x="5765336" y="3955022"/>
            <a:ext cx="4221019" cy="461665"/>
          </a:xfrm>
          <a:prstGeom prst="rect">
            <a:avLst/>
          </a:prstGeom>
          <a:noFill/>
        </p:spPr>
        <p:txBody>
          <a:bodyPr wrap="square" rtlCol="0">
            <a:spAutoFit/>
          </a:bodyPr>
          <a:lstStyle/>
          <a:p>
            <a:r>
              <a:rPr lang="en-US" sz="2400" b="1" u="sng" dirty="0"/>
              <a:t>TEAM MEMBERS</a:t>
            </a:r>
            <a:r>
              <a:rPr lang="en-US" sz="2400" b="1" u="sng" dirty="0" smtClean="0"/>
              <a:t>:</a:t>
            </a:r>
            <a:endParaRPr lang="en-US" sz="2400" b="1" u="sng" dirty="0"/>
          </a:p>
        </p:txBody>
      </p:sp>
    </p:spTree>
    <p:extLst>
      <p:ext uri="{BB962C8B-B14F-4D97-AF65-F5344CB8AC3E}">
        <p14:creationId xmlns:p14="http://schemas.microsoft.com/office/powerpoint/2010/main" val="4073806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4B36-44D1-068B-CDA8-A6981932F312}"/>
              </a:ext>
            </a:extLst>
          </p:cNvPr>
          <p:cNvSpPr>
            <a:spLocks noGrp="1"/>
          </p:cNvSpPr>
          <p:nvPr>
            <p:ph type="title"/>
          </p:nvPr>
        </p:nvSpPr>
        <p:spPr/>
        <p:txBody>
          <a:bodyPr/>
          <a:lstStyle/>
          <a:p>
            <a:r>
              <a:rPr lang="en-IN" u="sng" dirty="0"/>
              <a:t>Requirements</a:t>
            </a:r>
          </a:p>
        </p:txBody>
      </p:sp>
      <p:sp>
        <p:nvSpPr>
          <p:cNvPr id="3" name="Content Placeholder 2">
            <a:extLst>
              <a:ext uri="{FF2B5EF4-FFF2-40B4-BE49-F238E27FC236}">
                <a16:creationId xmlns:a16="http://schemas.microsoft.com/office/drawing/2014/main" id="{25A30998-E3A8-4CC3-E591-993DE85B98E4}"/>
              </a:ext>
            </a:extLst>
          </p:cNvPr>
          <p:cNvSpPr>
            <a:spLocks noGrp="1"/>
          </p:cNvSpPr>
          <p:nvPr>
            <p:ph idx="1"/>
          </p:nvPr>
        </p:nvSpPr>
        <p:spPr/>
        <p:txBody>
          <a:bodyPr>
            <a:normAutofit/>
          </a:bodyPr>
          <a:lstStyle/>
          <a:p>
            <a:r>
              <a:rPr lang="en-IN" sz="2800" b="1" u="sng" dirty="0"/>
              <a:t>SOFTWARE AND HARDWARE :</a:t>
            </a:r>
          </a:p>
          <a:p>
            <a:r>
              <a:rPr lang="en-IN" sz="2400" dirty="0"/>
              <a:t>Programming languages :HTML , CSS , JS , PYTHON and Yara-Python. </a:t>
            </a:r>
          </a:p>
          <a:p>
            <a:r>
              <a:rPr lang="en-IN" sz="2400" dirty="0"/>
              <a:t>Frame works : Yara framework , flask framework</a:t>
            </a:r>
            <a:r>
              <a:rPr lang="en-IN" sz="2400" dirty="0" smtClean="0"/>
              <a:t>.</a:t>
            </a:r>
            <a:endParaRPr lang="en-IN" sz="2400" dirty="0"/>
          </a:p>
          <a:p>
            <a:r>
              <a:rPr lang="en-IN" sz="2400" dirty="0"/>
              <a:t>Development Environment – IDE’s : VS code.</a:t>
            </a:r>
          </a:p>
        </p:txBody>
      </p:sp>
    </p:spTree>
    <p:extLst>
      <p:ext uri="{BB962C8B-B14F-4D97-AF65-F5344CB8AC3E}">
        <p14:creationId xmlns:p14="http://schemas.microsoft.com/office/powerpoint/2010/main" val="188254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DESIGN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2455" y="2206336"/>
            <a:ext cx="9836439" cy="3695700"/>
          </a:xfrm>
        </p:spPr>
      </p:pic>
    </p:spTree>
    <p:extLst>
      <p:ext uri="{BB962C8B-B14F-4D97-AF65-F5344CB8AC3E}">
        <p14:creationId xmlns:p14="http://schemas.microsoft.com/office/powerpoint/2010/main" val="1682003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OUTPUT</a:t>
            </a:r>
            <a:endParaRPr lang="en-IN" u="sng" dirty="0"/>
          </a:p>
        </p:txBody>
      </p:sp>
      <p:pic>
        <p:nvPicPr>
          <p:cNvPr id="8" name="Content Placeholder 7"/>
          <p:cNvPicPr>
            <a:picLocks noGrp="1" noChangeAspect="1"/>
          </p:cNvPicPr>
          <p:nvPr>
            <p:ph sz="half" idx="2"/>
          </p:nvPr>
        </p:nvPicPr>
        <p:blipFill>
          <a:blip r:embed="rId2" cstate="hqprint">
            <a:extLst>
              <a:ext uri="{28A0092B-C50C-407E-A947-70E740481C1C}">
                <a14:useLocalDpi xmlns:a14="http://schemas.microsoft.com/office/drawing/2010/main" val="0"/>
              </a:ext>
            </a:extLst>
          </a:blip>
          <a:stretch>
            <a:fillRect/>
          </a:stretch>
        </p:blipFill>
        <p:spPr>
          <a:xfrm>
            <a:off x="6056786" y="2299855"/>
            <a:ext cx="6053881" cy="3352800"/>
          </a:xfrm>
        </p:spPr>
      </p:pic>
      <p:pic>
        <p:nvPicPr>
          <p:cNvPr id="10" name="Content Placeholder 9"/>
          <p:cNvPicPr>
            <a:picLocks noGrp="1" noChangeAspect="1"/>
          </p:cNvPicPr>
          <p:nvPr>
            <p:ph sz="half" idx="1"/>
          </p:nvPr>
        </p:nvPicPr>
        <p:blipFill>
          <a:blip r:embed="rId3" cstate="hqprint">
            <a:extLst>
              <a:ext uri="{28A0092B-C50C-407E-A947-70E740481C1C}">
                <a14:useLocalDpi xmlns:a14="http://schemas.microsoft.com/office/drawing/2010/main" val="0"/>
              </a:ext>
            </a:extLst>
          </a:blip>
          <a:stretch>
            <a:fillRect/>
          </a:stretch>
        </p:blipFill>
        <p:spPr>
          <a:xfrm>
            <a:off x="105531" y="2299855"/>
            <a:ext cx="5879633" cy="3352800"/>
          </a:xfrm>
        </p:spPr>
      </p:pic>
    </p:spTree>
    <p:extLst>
      <p:ext uri="{BB962C8B-B14F-4D97-AF65-F5344CB8AC3E}">
        <p14:creationId xmlns:p14="http://schemas.microsoft.com/office/powerpoint/2010/main" val="2507175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7A91-4351-3DFA-9904-DD0FE1A8C1BA}"/>
              </a:ext>
            </a:extLst>
          </p:cNvPr>
          <p:cNvSpPr>
            <a:spLocks noGrp="1"/>
          </p:cNvSpPr>
          <p:nvPr>
            <p:ph type="title"/>
          </p:nvPr>
        </p:nvSpPr>
        <p:spPr/>
        <p:txBody>
          <a:bodyPr/>
          <a:lstStyle/>
          <a:p>
            <a:r>
              <a:rPr lang="en-IN" u="sng" dirty="0"/>
              <a:t>Conclusion</a:t>
            </a:r>
          </a:p>
        </p:txBody>
      </p:sp>
      <p:sp>
        <p:nvSpPr>
          <p:cNvPr id="3" name="Content Placeholder 2">
            <a:extLst>
              <a:ext uri="{FF2B5EF4-FFF2-40B4-BE49-F238E27FC236}">
                <a16:creationId xmlns:a16="http://schemas.microsoft.com/office/drawing/2014/main" id="{9C1F34DC-1BCF-6929-3FF7-AF010DE11F56}"/>
              </a:ext>
            </a:extLst>
          </p:cNvPr>
          <p:cNvSpPr>
            <a:spLocks noGrp="1"/>
          </p:cNvSpPr>
          <p:nvPr>
            <p:ph idx="1"/>
          </p:nvPr>
        </p:nvSpPr>
        <p:spPr/>
        <p:txBody>
          <a:bodyPr>
            <a:normAutofit/>
          </a:bodyPr>
          <a:lstStyle/>
          <a:p>
            <a:r>
              <a:rPr lang="en-US" sz="2400" dirty="0"/>
              <a:t>The YARA-based malware scanner offers a powerful and efficient solution for detecting malware using advanced signature patterns. By addressing the limitations of traditional antivirus systems, our scanner provides enhanced protection against a wide range of threats, ensuring the security and integrity of users' systems.</a:t>
            </a:r>
            <a:endParaRPr lang="en-IN" sz="2400" dirty="0"/>
          </a:p>
        </p:txBody>
      </p:sp>
    </p:spTree>
    <p:extLst>
      <p:ext uri="{BB962C8B-B14F-4D97-AF65-F5344CB8AC3E}">
        <p14:creationId xmlns:p14="http://schemas.microsoft.com/office/powerpoint/2010/main" val="3203153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60AA-3E9F-2BA1-BCCE-FCAA9E1BCAB9}"/>
              </a:ext>
            </a:extLst>
          </p:cNvPr>
          <p:cNvSpPr>
            <a:spLocks noGrp="1"/>
          </p:cNvSpPr>
          <p:nvPr>
            <p:ph type="title"/>
          </p:nvPr>
        </p:nvSpPr>
        <p:spPr/>
        <p:txBody>
          <a:bodyPr/>
          <a:lstStyle/>
          <a:p>
            <a:r>
              <a:rPr lang="en-IN" u="sng" dirty="0"/>
              <a:t>Literature Survey</a:t>
            </a:r>
          </a:p>
        </p:txBody>
      </p:sp>
      <p:sp>
        <p:nvSpPr>
          <p:cNvPr id="3" name="Content Placeholder 2">
            <a:extLst>
              <a:ext uri="{FF2B5EF4-FFF2-40B4-BE49-F238E27FC236}">
                <a16:creationId xmlns:a16="http://schemas.microsoft.com/office/drawing/2014/main" id="{60580DFC-C5EC-9292-A1FE-678C4936F3FA}"/>
              </a:ext>
            </a:extLst>
          </p:cNvPr>
          <p:cNvSpPr>
            <a:spLocks noGrp="1"/>
          </p:cNvSpPr>
          <p:nvPr>
            <p:ph idx="1"/>
          </p:nvPr>
        </p:nvSpPr>
        <p:spPr>
          <a:xfrm>
            <a:off x="913795" y="2096064"/>
            <a:ext cx="10353762" cy="4152336"/>
          </a:xfrm>
        </p:spPr>
        <p:txBody>
          <a:bodyPr>
            <a:normAutofit fontScale="92500" lnSpcReduction="10000"/>
          </a:bodyPr>
          <a:lstStyle/>
          <a:p>
            <a:r>
              <a:rPr lang="en-US" sz="2600" dirty="0"/>
              <a:t>Studies show that YARA's pattern-matching capabilities significantly enhance the detection of both known and emerging threats. Relevant literature includes:</a:t>
            </a:r>
          </a:p>
          <a:p>
            <a:pPr>
              <a:buFont typeface="Arial" panose="020B0604020202020204" pitchFamily="34" charset="0"/>
              <a:buChar char="•"/>
            </a:pPr>
            <a:r>
              <a:rPr lang="en-US" sz="2600" dirty="0"/>
              <a:t>"YARA: The pattern matching </a:t>
            </a:r>
            <a:r>
              <a:rPr lang="en-US" sz="2600" dirty="0" err="1"/>
              <a:t>swiss</a:t>
            </a:r>
            <a:r>
              <a:rPr lang="en-US" sz="2600" dirty="0"/>
              <a:t> knife for malware researchers" by Victor M. Alvarez.</a:t>
            </a:r>
          </a:p>
          <a:p>
            <a:pPr>
              <a:buFont typeface="Arial" panose="020B0604020202020204" pitchFamily="34" charset="0"/>
              <a:buChar char="•"/>
            </a:pPr>
            <a:r>
              <a:rPr lang="en-US" sz="2600" dirty="0"/>
              <a:t>"Signature-Based Malware Detection" from the International Journal of Computer Applications.</a:t>
            </a:r>
          </a:p>
          <a:p>
            <a:pPr>
              <a:buFont typeface="Arial" panose="020B0604020202020204" pitchFamily="34" charset="0"/>
              <a:buChar char="•"/>
            </a:pPr>
            <a:r>
              <a:rPr lang="en-US" sz="2600" dirty="0"/>
              <a:t>"Comparative Analysis of Traditional and Modern Malware Detection Techniques" in the Journal of Information Security.</a:t>
            </a:r>
          </a:p>
          <a:p>
            <a:endParaRPr lang="en-IN" dirty="0"/>
          </a:p>
        </p:txBody>
      </p:sp>
    </p:spTree>
    <p:extLst>
      <p:ext uri="{BB962C8B-B14F-4D97-AF65-F5344CB8AC3E}">
        <p14:creationId xmlns:p14="http://schemas.microsoft.com/office/powerpoint/2010/main" val="2048012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46A02-1FCA-EC7F-BCD6-CF43A64BAB6A}"/>
              </a:ext>
            </a:extLst>
          </p:cNvPr>
          <p:cNvSpPr>
            <a:spLocks noGrp="1"/>
          </p:cNvSpPr>
          <p:nvPr>
            <p:ph type="title"/>
          </p:nvPr>
        </p:nvSpPr>
        <p:spPr>
          <a:xfrm>
            <a:off x="913795" y="599440"/>
            <a:ext cx="10353761" cy="1326321"/>
          </a:xfrm>
        </p:spPr>
        <p:txBody>
          <a:bodyPr/>
          <a:lstStyle/>
          <a:p>
            <a:r>
              <a:rPr lang="en-IN" u="sng" dirty="0"/>
              <a:t>References</a:t>
            </a:r>
          </a:p>
        </p:txBody>
      </p:sp>
      <p:sp>
        <p:nvSpPr>
          <p:cNvPr id="3" name="Content Placeholder 2">
            <a:extLst>
              <a:ext uri="{FF2B5EF4-FFF2-40B4-BE49-F238E27FC236}">
                <a16:creationId xmlns:a16="http://schemas.microsoft.com/office/drawing/2014/main" id="{20A26E1A-F35F-1A77-0649-DDC20A82604F}"/>
              </a:ext>
            </a:extLst>
          </p:cNvPr>
          <p:cNvSpPr>
            <a:spLocks noGrp="1"/>
          </p:cNvSpPr>
          <p:nvPr>
            <p:ph idx="1"/>
          </p:nvPr>
        </p:nvSpPr>
        <p:spPr/>
        <p:txBody>
          <a:bodyPr>
            <a:normAutofit/>
          </a:bodyPr>
          <a:lstStyle/>
          <a:p>
            <a:r>
              <a:rPr lang="en-US" sz="2400" dirty="0"/>
              <a:t>Alvarez, Victor M. "YARA: The pattern matching </a:t>
            </a:r>
            <a:r>
              <a:rPr lang="en-US" sz="2400" dirty="0" err="1"/>
              <a:t>swiss</a:t>
            </a:r>
            <a:r>
              <a:rPr lang="en-US" sz="2400" dirty="0"/>
              <a:t> knife for malware researchers." Available at:     https://yara.readthedocs.io/en/latest/</a:t>
            </a:r>
          </a:p>
          <a:p>
            <a:r>
              <a:rPr lang="en-US" sz="2400" dirty="0"/>
              <a:t>"Signature-Based Malware Detection." International Journal of Computer Applications.</a:t>
            </a:r>
          </a:p>
          <a:p>
            <a:r>
              <a:rPr lang="en-US" sz="2400" dirty="0"/>
              <a:t>"Comparative Analysis of Traditional and Modern Malware Detection Techniques." Journal of Information Security.</a:t>
            </a:r>
            <a:endParaRPr lang="en-IN" sz="2400" dirty="0"/>
          </a:p>
        </p:txBody>
      </p:sp>
    </p:spTree>
    <p:extLst>
      <p:ext uri="{BB962C8B-B14F-4D97-AF65-F5344CB8AC3E}">
        <p14:creationId xmlns:p14="http://schemas.microsoft.com/office/powerpoint/2010/main" val="192261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FB79-74A1-6324-EAF3-6FF1481A69BA}"/>
              </a:ext>
            </a:extLst>
          </p:cNvPr>
          <p:cNvSpPr>
            <a:spLocks noGrp="1"/>
          </p:cNvSpPr>
          <p:nvPr>
            <p:ph type="title"/>
          </p:nvPr>
        </p:nvSpPr>
        <p:spPr>
          <a:xfrm>
            <a:off x="1451580" y="804520"/>
            <a:ext cx="64606" cy="578804"/>
          </a:xfrm>
        </p:spPr>
        <p:txBody>
          <a:bodyPr>
            <a:normAutofit fontScale="90000"/>
          </a:bodyPr>
          <a:lstStyle/>
          <a:p>
            <a:r>
              <a:rPr lang="en-US" dirty="0"/>
              <a:t/>
            </a:r>
            <a:br>
              <a:rPr lang="en-US" dirty="0"/>
            </a:br>
            <a:endParaRPr lang="en-US" dirty="0"/>
          </a:p>
        </p:txBody>
      </p:sp>
      <p:sp>
        <p:nvSpPr>
          <p:cNvPr id="3" name="Content Placeholder 2">
            <a:extLst>
              <a:ext uri="{FF2B5EF4-FFF2-40B4-BE49-F238E27FC236}">
                <a16:creationId xmlns:a16="http://schemas.microsoft.com/office/drawing/2014/main" id="{A49171D7-834B-F72A-1BAA-0A417C94DEAD}"/>
              </a:ext>
            </a:extLst>
          </p:cNvPr>
          <p:cNvSpPr>
            <a:spLocks noGrp="1"/>
          </p:cNvSpPr>
          <p:nvPr>
            <p:ph idx="1"/>
          </p:nvPr>
        </p:nvSpPr>
        <p:spPr>
          <a:xfrm>
            <a:off x="3088639" y="1249680"/>
            <a:ext cx="8621279" cy="3505201"/>
          </a:xfrm>
        </p:spPr>
        <p:txBody>
          <a:bodyPr>
            <a:normAutofit/>
          </a:bodyPr>
          <a:lstStyle/>
          <a:p>
            <a:pPr marL="0" indent="0">
              <a:buNone/>
            </a:pPr>
            <a:r>
              <a:rPr lang="en-US" sz="6600" dirty="0"/>
              <a:t>                                                              </a:t>
            </a:r>
            <a:r>
              <a:rPr lang="en-US" sz="6600" u="sng" dirty="0"/>
              <a:t>THANK YOU</a:t>
            </a:r>
          </a:p>
        </p:txBody>
      </p:sp>
    </p:spTree>
    <p:extLst>
      <p:ext uri="{BB962C8B-B14F-4D97-AF65-F5344CB8AC3E}">
        <p14:creationId xmlns:p14="http://schemas.microsoft.com/office/powerpoint/2010/main" val="279179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11B2-0E7D-A96D-BC57-A84B87FA9511}"/>
              </a:ext>
            </a:extLst>
          </p:cNvPr>
          <p:cNvSpPr>
            <a:spLocks noGrp="1"/>
          </p:cNvSpPr>
          <p:nvPr>
            <p:ph type="title"/>
          </p:nvPr>
        </p:nvSpPr>
        <p:spPr/>
        <p:txBody>
          <a:bodyPr>
            <a:normAutofit/>
          </a:bodyPr>
          <a:lstStyle/>
          <a:p>
            <a:r>
              <a:rPr lang="en-US" sz="3600" u="sng" dirty="0"/>
              <a:t>CONTENTS</a:t>
            </a:r>
            <a:endParaRPr lang="en-IN" sz="3600" u="sng" dirty="0"/>
          </a:p>
        </p:txBody>
      </p:sp>
      <p:sp>
        <p:nvSpPr>
          <p:cNvPr id="3" name="Content Placeholder 2">
            <a:extLst>
              <a:ext uri="{FF2B5EF4-FFF2-40B4-BE49-F238E27FC236}">
                <a16:creationId xmlns:a16="http://schemas.microsoft.com/office/drawing/2014/main" id="{54B245EF-9F20-BB52-F3A8-B458F73D0D35}"/>
              </a:ext>
            </a:extLst>
          </p:cNvPr>
          <p:cNvSpPr>
            <a:spLocks noGrp="1"/>
          </p:cNvSpPr>
          <p:nvPr>
            <p:ph idx="1"/>
          </p:nvPr>
        </p:nvSpPr>
        <p:spPr>
          <a:xfrm>
            <a:off x="913795" y="1744824"/>
            <a:ext cx="10353762" cy="4706776"/>
          </a:xfrm>
        </p:spPr>
        <p:txBody>
          <a:bodyPr>
            <a:normAutofit fontScale="92500" lnSpcReduction="20000"/>
          </a:bodyPr>
          <a:lstStyle/>
          <a:p>
            <a:r>
              <a:rPr lang="en-US" sz="2400" dirty="0"/>
              <a:t>Abstract </a:t>
            </a:r>
          </a:p>
          <a:p>
            <a:r>
              <a:rPr lang="en-US" sz="2400" dirty="0"/>
              <a:t>Problem statement </a:t>
            </a:r>
          </a:p>
          <a:p>
            <a:r>
              <a:rPr lang="en-US" sz="2400" dirty="0"/>
              <a:t>Existing system </a:t>
            </a:r>
          </a:p>
          <a:p>
            <a:r>
              <a:rPr lang="en-US" sz="2400" dirty="0"/>
              <a:t>Proposed sy</a:t>
            </a:r>
            <a:r>
              <a:rPr lang="en-US" sz="2800" dirty="0"/>
              <a:t>ste</a:t>
            </a:r>
            <a:r>
              <a:rPr lang="en-US" sz="2400" dirty="0"/>
              <a:t>m </a:t>
            </a:r>
          </a:p>
          <a:p>
            <a:r>
              <a:rPr lang="en-US" sz="2400" dirty="0"/>
              <a:t>Assets </a:t>
            </a:r>
          </a:p>
          <a:p>
            <a:r>
              <a:rPr lang="en-US" sz="2400" dirty="0"/>
              <a:t>Drawbacks </a:t>
            </a:r>
          </a:p>
          <a:p>
            <a:r>
              <a:rPr lang="en-US" sz="2400" dirty="0"/>
              <a:t>Requirements </a:t>
            </a:r>
          </a:p>
          <a:p>
            <a:r>
              <a:rPr lang="en-US" sz="2400" dirty="0"/>
              <a:t>Literature survey </a:t>
            </a:r>
          </a:p>
          <a:p>
            <a:r>
              <a:rPr lang="en-US" sz="2400" dirty="0"/>
              <a:t>Conclusion</a:t>
            </a:r>
          </a:p>
          <a:p>
            <a:r>
              <a:rPr lang="en-US" sz="2400" dirty="0"/>
              <a:t> References</a:t>
            </a:r>
            <a:endParaRPr lang="en-IN" sz="2400" dirty="0"/>
          </a:p>
        </p:txBody>
      </p:sp>
    </p:spTree>
    <p:extLst>
      <p:ext uri="{BB962C8B-B14F-4D97-AF65-F5344CB8AC3E}">
        <p14:creationId xmlns:p14="http://schemas.microsoft.com/office/powerpoint/2010/main" val="157611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3E36-E12E-F078-947F-3B4A944627C2}"/>
              </a:ext>
            </a:extLst>
          </p:cNvPr>
          <p:cNvSpPr>
            <a:spLocks noGrp="1"/>
          </p:cNvSpPr>
          <p:nvPr>
            <p:ph type="title"/>
          </p:nvPr>
        </p:nvSpPr>
        <p:spPr/>
        <p:txBody>
          <a:bodyPr/>
          <a:lstStyle/>
          <a:p>
            <a:r>
              <a:rPr lang="en-IN" u="sng" dirty="0"/>
              <a:t>ABSTRACT</a:t>
            </a:r>
          </a:p>
        </p:txBody>
      </p:sp>
      <p:sp>
        <p:nvSpPr>
          <p:cNvPr id="3" name="Content Placeholder 2">
            <a:extLst>
              <a:ext uri="{FF2B5EF4-FFF2-40B4-BE49-F238E27FC236}">
                <a16:creationId xmlns:a16="http://schemas.microsoft.com/office/drawing/2014/main" id="{BDAD079D-F2D9-6436-58D1-D76BC6CEE44A}"/>
              </a:ext>
            </a:extLst>
          </p:cNvPr>
          <p:cNvSpPr>
            <a:spLocks noGrp="1"/>
          </p:cNvSpPr>
          <p:nvPr>
            <p:ph idx="1"/>
          </p:nvPr>
        </p:nvSpPr>
        <p:spPr/>
        <p:txBody>
          <a:bodyPr>
            <a:normAutofit/>
          </a:bodyPr>
          <a:lstStyle/>
          <a:p>
            <a:r>
              <a:rPr lang="en-US" sz="2400" dirty="0"/>
              <a:t>Our YARA-based malware scanner provides an advanced solution for detecting malicious files using YARA rules. By integrating a comprehensive and constantly updated database of malware signatures, our tool ensures fast, accurate, and reliable detection of a wide range of malware threats.</a:t>
            </a:r>
            <a:endParaRPr lang="en-IN" sz="2400" dirty="0"/>
          </a:p>
        </p:txBody>
      </p:sp>
    </p:spTree>
    <p:extLst>
      <p:ext uri="{BB962C8B-B14F-4D97-AF65-F5344CB8AC3E}">
        <p14:creationId xmlns:p14="http://schemas.microsoft.com/office/powerpoint/2010/main" val="25410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DF2C-21D0-5149-CFFD-518373904FAA}"/>
              </a:ext>
            </a:extLst>
          </p:cNvPr>
          <p:cNvSpPr>
            <a:spLocks noGrp="1"/>
          </p:cNvSpPr>
          <p:nvPr>
            <p:ph type="title"/>
          </p:nvPr>
        </p:nvSpPr>
        <p:spPr/>
        <p:txBody>
          <a:bodyPr>
            <a:normAutofit/>
          </a:bodyPr>
          <a:lstStyle/>
          <a:p>
            <a:r>
              <a:rPr lang="en-US" sz="3600" u="sng" dirty="0"/>
              <a:t>Problem statement</a:t>
            </a:r>
            <a:endParaRPr lang="en-IN" sz="3600" u="sng" dirty="0"/>
          </a:p>
        </p:txBody>
      </p:sp>
      <p:sp>
        <p:nvSpPr>
          <p:cNvPr id="3" name="Content Placeholder 2">
            <a:extLst>
              <a:ext uri="{FF2B5EF4-FFF2-40B4-BE49-F238E27FC236}">
                <a16:creationId xmlns:a16="http://schemas.microsoft.com/office/drawing/2014/main" id="{BF08F912-4F3F-9546-3D4B-E41BEA35119A}"/>
              </a:ext>
            </a:extLst>
          </p:cNvPr>
          <p:cNvSpPr>
            <a:spLocks noGrp="1"/>
          </p:cNvSpPr>
          <p:nvPr>
            <p:ph idx="1"/>
          </p:nvPr>
        </p:nvSpPr>
        <p:spPr/>
        <p:txBody>
          <a:bodyPr>
            <a:normAutofit/>
          </a:bodyPr>
          <a:lstStyle/>
          <a:p>
            <a:r>
              <a:rPr lang="en-US" sz="2400" dirty="0"/>
              <a:t>The growing complexity and volume of malware pose significant challenges for traditional antivirus solutions. Many current systems struggle to keep up with new threats, leading to undetected infections and compromised systems.</a:t>
            </a:r>
            <a:endParaRPr lang="en-IN" sz="2400" dirty="0"/>
          </a:p>
        </p:txBody>
      </p:sp>
    </p:spTree>
    <p:extLst>
      <p:ext uri="{BB962C8B-B14F-4D97-AF65-F5344CB8AC3E}">
        <p14:creationId xmlns:p14="http://schemas.microsoft.com/office/powerpoint/2010/main" val="126152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6922-88A0-F650-03C1-DFBDCA39014C}"/>
              </a:ext>
            </a:extLst>
          </p:cNvPr>
          <p:cNvSpPr>
            <a:spLocks noGrp="1"/>
          </p:cNvSpPr>
          <p:nvPr>
            <p:ph type="title"/>
          </p:nvPr>
        </p:nvSpPr>
        <p:spPr/>
        <p:txBody>
          <a:bodyPr/>
          <a:lstStyle/>
          <a:p>
            <a:r>
              <a:rPr lang="en-IN" u="sng" dirty="0"/>
              <a:t>EXISTING SYSTEM</a:t>
            </a:r>
          </a:p>
        </p:txBody>
      </p:sp>
      <p:sp>
        <p:nvSpPr>
          <p:cNvPr id="3" name="Content Placeholder 2">
            <a:extLst>
              <a:ext uri="{FF2B5EF4-FFF2-40B4-BE49-F238E27FC236}">
                <a16:creationId xmlns:a16="http://schemas.microsoft.com/office/drawing/2014/main" id="{76072525-8E54-4EA1-94E3-F6DCBC774E79}"/>
              </a:ext>
            </a:extLst>
          </p:cNvPr>
          <p:cNvSpPr>
            <a:spLocks noGrp="1"/>
          </p:cNvSpPr>
          <p:nvPr>
            <p:ph idx="1"/>
          </p:nvPr>
        </p:nvSpPr>
        <p:spPr/>
        <p:txBody>
          <a:bodyPr>
            <a:normAutofit/>
          </a:bodyPr>
          <a:lstStyle/>
          <a:p>
            <a:r>
              <a:rPr lang="en-US" sz="2400" dirty="0"/>
              <a:t>Traditional antivirus programs often rely on outdated signature-based detection methods, heuristic analysis, and behavioral monitoring. These approaches can be slow, resource-intensive, and prone to false positives and negatives, failing to address the ever-evolving landscape of malware threats effectively.</a:t>
            </a:r>
            <a:endParaRPr lang="en-IN" sz="2400" dirty="0"/>
          </a:p>
        </p:txBody>
      </p:sp>
    </p:spTree>
    <p:extLst>
      <p:ext uri="{BB962C8B-B14F-4D97-AF65-F5344CB8AC3E}">
        <p14:creationId xmlns:p14="http://schemas.microsoft.com/office/powerpoint/2010/main" val="122534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4B79-328C-B829-2896-B65740035AB0}"/>
              </a:ext>
            </a:extLst>
          </p:cNvPr>
          <p:cNvSpPr>
            <a:spLocks noGrp="1"/>
          </p:cNvSpPr>
          <p:nvPr>
            <p:ph type="title"/>
          </p:nvPr>
        </p:nvSpPr>
        <p:spPr/>
        <p:txBody>
          <a:bodyPr/>
          <a:lstStyle/>
          <a:p>
            <a:r>
              <a:rPr lang="en-IN" u="sng" dirty="0"/>
              <a:t>PROPOSED SYSTEM</a:t>
            </a:r>
          </a:p>
        </p:txBody>
      </p:sp>
      <p:sp>
        <p:nvSpPr>
          <p:cNvPr id="3" name="Content Placeholder 2">
            <a:extLst>
              <a:ext uri="{FF2B5EF4-FFF2-40B4-BE49-F238E27FC236}">
                <a16:creationId xmlns:a16="http://schemas.microsoft.com/office/drawing/2014/main" id="{CE8B220C-39ED-1EFF-5C58-0B31AC3657E6}"/>
              </a:ext>
            </a:extLst>
          </p:cNvPr>
          <p:cNvSpPr>
            <a:spLocks noGrp="1"/>
          </p:cNvSpPr>
          <p:nvPr>
            <p:ph idx="1"/>
          </p:nvPr>
        </p:nvSpPr>
        <p:spPr>
          <a:xfrm>
            <a:off x="913795" y="2096064"/>
            <a:ext cx="10353762" cy="4243776"/>
          </a:xfrm>
        </p:spPr>
        <p:txBody>
          <a:bodyPr>
            <a:normAutofit fontScale="92500" lnSpcReduction="10000"/>
          </a:bodyPr>
          <a:lstStyle/>
          <a:p>
            <a:r>
              <a:rPr lang="en-US" sz="2400" dirty="0"/>
              <a:t>Our YARA-based malware scanner offers a more efficient and precise method for detecting malware. Utilizing YARA rules, the scanner can identify and classify malware based on specific patterns and characteristics within files. The system is designed to:</a:t>
            </a:r>
          </a:p>
          <a:p>
            <a:pPr>
              <a:buFont typeface="Arial" panose="020B0604020202020204" pitchFamily="34" charset="0"/>
              <a:buChar char="•"/>
            </a:pPr>
            <a:r>
              <a:rPr lang="en-US" sz="2400" b="1" dirty="0"/>
              <a:t>Leverage a comprehensive YARA signature database</a:t>
            </a:r>
            <a:r>
              <a:rPr lang="en-US" sz="2400" dirty="0"/>
              <a:t>: Ensuring up-to-date detection of known and emerging threats.</a:t>
            </a:r>
          </a:p>
          <a:p>
            <a:pPr>
              <a:buFont typeface="Arial" panose="020B0604020202020204" pitchFamily="34" charset="0"/>
              <a:buChar char="•"/>
            </a:pPr>
            <a:r>
              <a:rPr lang="en-US" sz="2400" b="1" dirty="0"/>
              <a:t>Provide fast and accurate scans</a:t>
            </a:r>
            <a:r>
              <a:rPr lang="en-US" sz="2400" dirty="0"/>
              <a:t>: Minimizing system resource usage while maintaining high detection rates.</a:t>
            </a:r>
          </a:p>
          <a:p>
            <a:pPr>
              <a:buFont typeface="Arial" panose="020B0604020202020204" pitchFamily="34" charset="0"/>
              <a:buChar char="•"/>
            </a:pPr>
            <a:r>
              <a:rPr lang="en-US" sz="2400" b="1" dirty="0"/>
              <a:t>Offer user-friendly interfaces</a:t>
            </a:r>
            <a:r>
              <a:rPr lang="en-US" sz="2400" dirty="0"/>
              <a:t>: Simplifying the scanning process for both technical and non-technical users.</a:t>
            </a:r>
          </a:p>
        </p:txBody>
      </p:sp>
    </p:spTree>
    <p:extLst>
      <p:ext uri="{BB962C8B-B14F-4D97-AF65-F5344CB8AC3E}">
        <p14:creationId xmlns:p14="http://schemas.microsoft.com/office/powerpoint/2010/main" val="2658686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E4C0-4137-D427-116E-F78E1F3D21FE}"/>
              </a:ext>
            </a:extLst>
          </p:cNvPr>
          <p:cNvSpPr>
            <a:spLocks noGrp="1"/>
          </p:cNvSpPr>
          <p:nvPr>
            <p:ph type="title"/>
          </p:nvPr>
        </p:nvSpPr>
        <p:spPr>
          <a:xfrm>
            <a:off x="913795" y="609600"/>
            <a:ext cx="10353761" cy="1471127"/>
          </a:xfrm>
        </p:spPr>
        <p:txBody>
          <a:bodyPr>
            <a:normAutofit/>
          </a:bodyPr>
          <a:lstStyle/>
          <a:p>
            <a:r>
              <a:rPr lang="en-US" sz="3600" u="sng" dirty="0"/>
              <a:t>Assets</a:t>
            </a:r>
            <a:endParaRPr lang="en-IN" sz="3600" u="sng" dirty="0"/>
          </a:p>
        </p:txBody>
      </p:sp>
      <p:sp>
        <p:nvSpPr>
          <p:cNvPr id="4" name="Rectangle 1">
            <a:extLst>
              <a:ext uri="{FF2B5EF4-FFF2-40B4-BE49-F238E27FC236}">
                <a16:creationId xmlns:a16="http://schemas.microsoft.com/office/drawing/2014/main" id="{7E57F2BF-9A03-58F6-7B1C-DFEE1C80004B}"/>
              </a:ext>
            </a:extLst>
          </p:cNvPr>
          <p:cNvSpPr>
            <a:spLocks noGrp="1" noChangeArrowheads="1"/>
          </p:cNvSpPr>
          <p:nvPr>
            <p:ph idx="1"/>
          </p:nvPr>
        </p:nvSpPr>
        <p:spPr bwMode="auto">
          <a:xfrm>
            <a:off x="93307" y="2235476"/>
            <a:ext cx="119431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High-performance scanning engine</a:t>
            </a:r>
            <a:r>
              <a:rPr kumimoji="0" lang="en-US" altLang="en-US" sz="2400" b="0" i="0" u="none" strike="noStrike" cap="none" normalizeH="0" baseline="0" dirty="0">
                <a:ln>
                  <a:noFill/>
                </a:ln>
                <a:solidFill>
                  <a:schemeClr val="tx1"/>
                </a:solidFill>
                <a:effectLst/>
                <a:latin typeface="Arial" panose="020B0604020202020204" pitchFamily="34" charset="0"/>
              </a:rPr>
              <a:t>: Optimized for speed and accuracy.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Extensive YARA rule database</a:t>
            </a:r>
            <a:r>
              <a:rPr kumimoji="0" lang="en-US" altLang="en-US" sz="2400" b="0" i="0" u="none" strike="noStrike" cap="none" normalizeH="0" baseline="0" dirty="0">
                <a:ln>
                  <a:noFill/>
                </a:ln>
                <a:solidFill>
                  <a:schemeClr val="tx1"/>
                </a:solidFill>
                <a:effectLst/>
                <a:latin typeface="Arial" panose="020B0604020202020204" pitchFamily="34" charset="0"/>
              </a:rPr>
              <a:t>: Continuously updated to include the latest </a:t>
            </a:r>
          </a:p>
          <a:p>
            <a:pPr mar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panose="020B0604020202020204" pitchFamily="34" charset="0"/>
              </a:rPr>
              <a:t>malware signatures.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400" b="0" i="0" u="none" strike="noStrike" cap="none" normalizeH="0" baseline="0" dirty="0">
                <a:ln>
                  <a:noFill/>
                </a:ln>
                <a:solidFill>
                  <a:schemeClr val="tx1"/>
                </a:solidFill>
                <a:effectLst/>
                <a:latin typeface="Arial" panose="020B0604020202020204" pitchFamily="34" charset="0"/>
              </a:rPr>
              <a:t>: Designed for ease of use, even for non-technical users.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Detailed scan reports</a:t>
            </a:r>
            <a:r>
              <a:rPr kumimoji="0" lang="en-US" altLang="en-US" sz="2400" b="0" i="0" u="none" strike="noStrike" cap="none" normalizeH="0" baseline="0" dirty="0">
                <a:ln>
                  <a:noFill/>
                </a:ln>
                <a:solidFill>
                  <a:schemeClr val="tx1"/>
                </a:solidFill>
                <a:effectLst/>
                <a:latin typeface="Arial" panose="020B0604020202020204" pitchFamily="34" charset="0"/>
              </a:rPr>
              <a:t>: Providing comprehensive information on detected threats.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023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8D6B-4EDE-F88D-0418-8F2246246875}"/>
              </a:ext>
            </a:extLst>
          </p:cNvPr>
          <p:cNvSpPr>
            <a:spLocks noGrp="1"/>
          </p:cNvSpPr>
          <p:nvPr>
            <p:ph type="title"/>
          </p:nvPr>
        </p:nvSpPr>
        <p:spPr/>
        <p:txBody>
          <a:bodyPr/>
          <a:lstStyle/>
          <a:p>
            <a:r>
              <a:rPr lang="en-IN" u="sng" dirty="0"/>
              <a:t>Drawbacks</a:t>
            </a:r>
          </a:p>
        </p:txBody>
      </p:sp>
      <p:sp>
        <p:nvSpPr>
          <p:cNvPr id="9" name="TextBox 8">
            <a:extLst>
              <a:ext uri="{FF2B5EF4-FFF2-40B4-BE49-F238E27FC236}">
                <a16:creationId xmlns:a16="http://schemas.microsoft.com/office/drawing/2014/main" id="{26376FFD-E3E8-568D-0F8C-F35AA31BD2D5}"/>
              </a:ext>
            </a:extLst>
          </p:cNvPr>
          <p:cNvSpPr txBox="1"/>
          <p:nvPr/>
        </p:nvSpPr>
        <p:spPr>
          <a:xfrm>
            <a:off x="396240" y="2123440"/>
            <a:ext cx="10871316" cy="6093976"/>
          </a:xfrm>
          <a:prstGeom prst="rect">
            <a:avLst/>
          </a:prstGeom>
          <a:noFill/>
        </p:spPr>
        <p:txBody>
          <a:bodyPr wrap="square" rtlCol="0">
            <a:spAutoFit/>
          </a:bodyPr>
          <a:lstStyle/>
          <a:p>
            <a:r>
              <a:rPr lang="en-US" sz="2400" b="1" dirty="0"/>
              <a:t>Dependence on YARA rules</a:t>
            </a:r>
            <a:r>
              <a:rPr lang="en-US" sz="2400" dirty="0"/>
              <a:t>: Requires regular updates to the YARA rule database to maintain effectiveness.</a:t>
            </a:r>
          </a:p>
          <a:p>
            <a:endParaRPr lang="en-US" sz="2400" dirty="0"/>
          </a:p>
          <a:p>
            <a:r>
              <a:rPr lang="en-US" sz="2400" b="1" dirty="0"/>
              <a:t>Potential for false positives</a:t>
            </a:r>
            <a:r>
              <a:rPr lang="en-US" sz="2400" dirty="0"/>
              <a:t>: Like any signature-based system, there is a risk of false positives, which can lead to unnecessary alarms.</a:t>
            </a:r>
          </a:p>
          <a:p>
            <a:endParaRPr lang="en-US" sz="2400" dirty="0"/>
          </a:p>
          <a:p>
            <a:r>
              <a:rPr lang="en-US" sz="2400" b="1" dirty="0"/>
              <a:t>Limited behavioral analysis</a:t>
            </a:r>
            <a:r>
              <a:rPr lang="en-US" sz="2400" dirty="0"/>
              <a:t>: While highly effective at pattern matching, the system does not include behavioral analysis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601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375D-5FF0-2945-2998-8062AA364260}"/>
              </a:ext>
            </a:extLst>
          </p:cNvPr>
          <p:cNvSpPr>
            <a:spLocks noGrp="1"/>
          </p:cNvSpPr>
          <p:nvPr>
            <p:ph type="title"/>
          </p:nvPr>
        </p:nvSpPr>
        <p:spPr/>
        <p:txBody>
          <a:bodyPr/>
          <a:lstStyle/>
          <a:p>
            <a:r>
              <a:rPr lang="en-IN" u="sng" dirty="0"/>
              <a:t>CHALLENGES</a:t>
            </a:r>
          </a:p>
        </p:txBody>
      </p:sp>
      <p:sp>
        <p:nvSpPr>
          <p:cNvPr id="3" name="Content Placeholder 2">
            <a:extLst>
              <a:ext uri="{FF2B5EF4-FFF2-40B4-BE49-F238E27FC236}">
                <a16:creationId xmlns:a16="http://schemas.microsoft.com/office/drawing/2014/main" id="{A99F4C36-FB46-76F9-F2E3-F148B21C6D16}"/>
              </a:ext>
            </a:extLst>
          </p:cNvPr>
          <p:cNvSpPr>
            <a:spLocks noGrp="1"/>
          </p:cNvSpPr>
          <p:nvPr>
            <p:ph idx="1"/>
          </p:nvPr>
        </p:nvSpPr>
        <p:spPr/>
        <p:txBody>
          <a:bodyPr>
            <a:normAutofit/>
          </a:bodyPr>
          <a:lstStyle/>
          <a:p>
            <a:r>
              <a:rPr lang="en-US" sz="2400" b="1" dirty="0"/>
              <a:t>Maintaining an Up-to-date YARA Rule Database : </a:t>
            </a:r>
            <a:r>
              <a:rPr lang="en-US" sz="2400" dirty="0"/>
              <a:t>Ensuring the YARA rule database is continuously updated with the latest malware signatures.</a:t>
            </a:r>
          </a:p>
          <a:p>
            <a:r>
              <a:rPr lang="en-US" sz="2400" b="1" dirty="0"/>
              <a:t>Scalability : </a:t>
            </a:r>
            <a:r>
              <a:rPr lang="en-US" sz="2400" dirty="0"/>
              <a:t>Designing the system to handle a large volume of scans simultaneously.</a:t>
            </a:r>
          </a:p>
          <a:p>
            <a:r>
              <a:rPr lang="en-US" sz="2400" b="1" dirty="0"/>
              <a:t>Technical Support and Maintenance : </a:t>
            </a:r>
            <a:r>
              <a:rPr lang="en-US" sz="2400" dirty="0"/>
              <a:t>Providing robust technical support to address user issues and queries.</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022119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352</TotalTime>
  <Words>638</Words>
  <Application>Microsoft Office PowerPoint</Application>
  <PresentationFormat>Widescreen</PresentationFormat>
  <Paragraphs>79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Times New Roman</vt:lpstr>
      <vt:lpstr>Damask</vt:lpstr>
      <vt:lpstr>Malware scanner using yara framework</vt:lpstr>
      <vt:lpstr>CONTENTS</vt:lpstr>
      <vt:lpstr>ABSTRACT</vt:lpstr>
      <vt:lpstr>Problem statement</vt:lpstr>
      <vt:lpstr>EXISTING SYSTEM</vt:lpstr>
      <vt:lpstr>PROPOSED SYSTEM</vt:lpstr>
      <vt:lpstr>Assets</vt:lpstr>
      <vt:lpstr>Drawbacks</vt:lpstr>
      <vt:lpstr>CHALLENGES</vt:lpstr>
      <vt:lpstr>Requirements</vt:lpstr>
      <vt:lpstr>DESIGN ARCHITECTURE</vt:lpstr>
      <vt:lpstr>OUTPUT</vt:lpstr>
      <vt:lpstr>Conclusion</vt:lpstr>
      <vt:lpstr>Literature Survey</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 BOARDING ACCIDENT PREVENTION</dc:title>
  <dc:creator>samba shiva rao</dc:creator>
  <cp:lastModifiedBy>LENOVO-T480s</cp:lastModifiedBy>
  <cp:revision>26</cp:revision>
  <dcterms:created xsi:type="dcterms:W3CDTF">2024-03-23T05:43:22Z</dcterms:created>
  <dcterms:modified xsi:type="dcterms:W3CDTF">2024-07-25T05:09:07Z</dcterms:modified>
</cp:coreProperties>
</file>