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0" r:id="rId2"/>
    <p:sldId id="396" r:id="rId3"/>
    <p:sldId id="397" r:id="rId4"/>
    <p:sldId id="405" r:id="rId5"/>
    <p:sldId id="410" r:id="rId6"/>
    <p:sldId id="411" r:id="rId7"/>
    <p:sldId id="412" r:id="rId8"/>
    <p:sldId id="413" r:id="rId9"/>
    <p:sldId id="414" r:id="rId10"/>
    <p:sldId id="388" r:id="rId11"/>
    <p:sldId id="400" r:id="rId12"/>
    <p:sldId id="415" r:id="rId13"/>
    <p:sldId id="418" r:id="rId14"/>
    <p:sldId id="419" r:id="rId15"/>
    <p:sldId id="421" r:id="rId16"/>
    <p:sldId id="422" r:id="rId17"/>
    <p:sldId id="424" r:id="rId18"/>
    <p:sldId id="423" r:id="rId19"/>
    <p:sldId id="426" r:id="rId20"/>
    <p:sldId id="425" r:id="rId21"/>
    <p:sldId id="427" r:id="rId22"/>
    <p:sldId id="428" r:id="rId23"/>
    <p:sldId id="432" r:id="rId24"/>
    <p:sldId id="433" r:id="rId25"/>
    <p:sldId id="429" r:id="rId26"/>
    <p:sldId id="430" r:id="rId27"/>
    <p:sldId id="431" r:id="rId28"/>
    <p:sldId id="331" r:id="rId2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A47FD"/>
    <a:srgbClr val="66CCFF"/>
    <a:srgbClr val="CCFFFF"/>
    <a:srgbClr val="CC6600"/>
    <a:srgbClr val="CCEC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8" autoAdjust="0"/>
    <p:restoredTop sz="92868"/>
  </p:normalViewPr>
  <p:slideViewPr>
    <p:cSldViewPr snapToGrid="0">
      <p:cViewPr>
        <p:scale>
          <a:sx n="100" d="100"/>
          <a:sy n="100" d="100"/>
        </p:scale>
        <p:origin x="-1944" y="-22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988EE2EA-5827-1841-ABD6-70E4C86A1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9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79A09C4-203D-9441-BB3D-5AAAB5397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2E19F25-CA0A-1D42-B7C6-9AD790819816}" type="slidenum">
              <a:rPr lang="en-US" altLang="zh-CN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19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zh-CN" dirty="0" err="1" smtClean="0"/>
              <a:t>gcc</a:t>
            </a:r>
            <a:r>
              <a:rPr kumimoji="1" lang="it-IT" altLang="zh-CN" dirty="0" smtClean="0"/>
              <a:t> -</a:t>
            </a:r>
            <a:r>
              <a:rPr kumimoji="1" lang="it-IT" altLang="zh-CN" dirty="0" err="1" smtClean="0"/>
              <a:t>masm</a:t>
            </a:r>
            <a:r>
              <a:rPr kumimoji="1" lang="it-IT" altLang="zh-CN" dirty="0" smtClean="0"/>
              <a:t>=</a:t>
            </a:r>
            <a:r>
              <a:rPr kumimoji="1" lang="it-IT" altLang="zh-CN" dirty="0" err="1" smtClean="0"/>
              <a:t>intel</a:t>
            </a:r>
            <a:r>
              <a:rPr kumimoji="1" lang="it-IT" altLang="zh-CN" dirty="0" smtClean="0"/>
              <a:t> </a:t>
            </a:r>
            <a:r>
              <a:rPr kumimoji="1" lang="it-IT" altLang="zh-CN" dirty="0" err="1" smtClean="0"/>
              <a:t>test.c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22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zh-CN" dirty="0" err="1" smtClean="0"/>
              <a:t>gcc</a:t>
            </a:r>
            <a:r>
              <a:rPr kumimoji="1" lang="it-IT" altLang="zh-CN" dirty="0" smtClean="0"/>
              <a:t> -</a:t>
            </a:r>
            <a:r>
              <a:rPr kumimoji="1" lang="it-IT" altLang="zh-CN" dirty="0" err="1" smtClean="0"/>
              <a:t>masm</a:t>
            </a:r>
            <a:r>
              <a:rPr kumimoji="1" lang="it-IT" altLang="zh-CN" dirty="0" smtClean="0"/>
              <a:t>=</a:t>
            </a:r>
            <a:r>
              <a:rPr kumimoji="1" lang="it-IT" altLang="zh-CN" dirty="0" err="1" smtClean="0"/>
              <a:t>intel</a:t>
            </a:r>
            <a:r>
              <a:rPr kumimoji="1" lang="it-IT" altLang="zh-CN" dirty="0" smtClean="0"/>
              <a:t> </a:t>
            </a:r>
            <a:r>
              <a:rPr kumimoji="1" lang="it-IT" altLang="zh-CN" dirty="0" err="1" smtClean="0"/>
              <a:t>test.c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Mutual exclusion violated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30670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35242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9814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44386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15D1FC4-256E-0F44-AFBD-8C81FEC19E40}" type="slidenum">
              <a:rPr lang="en-US" altLang="zh-CN">
                <a:latin typeface="Times New Roman" charset="0"/>
              </a:rPr>
              <a:pPr/>
              <a:t>23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4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0F30284-49A3-0145-AAFC-0E9D698ACE88}" type="slidenum">
              <a:rPr lang="en-US" altLang="zh-CN">
                <a:latin typeface="Times New Roman" charset="0"/>
              </a:rPr>
              <a:pPr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43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Producer-consumer</a:t>
            </a:r>
            <a:r>
              <a:rPr kumimoji="1" lang="en-US" altLang="zh-CN" baseline="0" dirty="0" smtClean="0"/>
              <a:t> (</a:t>
            </a:r>
            <a:r>
              <a:rPr kumimoji="1" lang="en-US" altLang="zh-CN" baseline="0" dirty="0" err="1" smtClean="0"/>
              <a:t>race.c</a:t>
            </a:r>
            <a:r>
              <a:rPr kumimoji="1" lang="en-US" altLang="zh-CN" baseline="0" dirty="0" smtClean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8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F293B82-69DE-3848-B618-2187BA7D3505}" type="slidenum">
              <a:rPr lang="en-US" altLang="zh-CN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MS PGothic" charset="-128"/>
              </a:rPr>
              <a:t>Given an example: objdump -d [filename]</a:t>
            </a:r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29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7916F61-3A56-4F46-AB43-EE0CC0A25EC0}" type="slidenum">
              <a:rPr lang="en-US" altLang="zh-CN">
                <a:latin typeface="Times New Roman" charset="0"/>
              </a:rPr>
              <a:pPr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36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Mutual exclusion violated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30670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35242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9814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44386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15D1FC4-256E-0F44-AFBD-8C81FEC19E40}" type="slidenum">
              <a:rPr lang="en-US" altLang="zh-CN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5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Mutex.c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3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Deadlock.c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Mutual exclusion violated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30670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35242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9814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4438650" indent="-78105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15D1FC4-256E-0F44-AFBD-8C81FEC19E40}" type="slidenum">
              <a:rPr lang="en-US" altLang="zh-CN">
                <a:latin typeface="Times New Roman" charset="0"/>
              </a:rPr>
              <a:pPr/>
              <a:t>13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5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B48F0A4-62D9-7442-AEF6-7F1A8C53B2D6}" type="slidenum">
              <a:rPr lang="en-US" altLang="zh-CN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1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9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1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1.</a:t>
            </a:r>
            <a:fld id="{85C64688-3F35-6E41-AFAD-6C26335F03BB}" type="slidenum"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482600"/>
            <a:ext cx="8458200" cy="256063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>Operating System Principle</a:t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/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sz="4000">
                <a:solidFill>
                  <a:srgbClr val="002060"/>
                </a:solidFill>
                <a:ea typeface="MS PGothic" charset="-128"/>
              </a:rPr>
              <a:t>Lab</a:t>
            </a:r>
            <a:r>
              <a:rPr lang="zh-CN" altLang="en-US" sz="4000">
                <a:solidFill>
                  <a:srgbClr val="002060"/>
                </a:solidFill>
                <a:ea typeface="MS PGothic" charset="-128"/>
              </a:rPr>
              <a:t> </a:t>
            </a:r>
            <a:r>
              <a:rPr lang="en-US" altLang="zh-CN" sz="4000" smtClean="0">
                <a:solidFill>
                  <a:srgbClr val="002060"/>
                </a:solidFill>
                <a:ea typeface="MS PGothic" charset="-128"/>
              </a:rPr>
              <a:t>7</a:t>
            </a:r>
            <a:endParaRPr lang="en-US" altLang="zh-CN" sz="4000" dirty="0">
              <a:solidFill>
                <a:srgbClr val="002060"/>
              </a:solidFill>
              <a:ea typeface="MS PGothic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71475" y="38735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zh-CN" sz="3200" kern="0" dirty="0">
              <a:ea typeface="MS PGothic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7300" y="4075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May, 2021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ea typeface="MS PGothic" charset="-128"/>
              </a:rPr>
              <a:t>M</a:t>
            </a:r>
            <a:r>
              <a:rPr kumimoji="1" lang="en-US" altLang="zh-CN" dirty="0" err="1" smtClean="0">
                <a:ea typeface="MS PGothic" charset="-128"/>
              </a:rPr>
              <a:t>utex</a:t>
            </a:r>
            <a:r>
              <a:rPr kumimoji="1" lang="en-US" altLang="zh-CN" dirty="0" smtClean="0">
                <a:ea typeface="MS PGothic" charset="-128"/>
              </a:rPr>
              <a:t> Lock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768350" y="1083734"/>
            <a:ext cx="8229600" cy="5888566"/>
          </a:xfrm>
        </p:spPr>
        <p:txBody>
          <a:bodyPr/>
          <a:lstStyle/>
          <a:p>
            <a:r>
              <a:rPr lang="en-US" altLang="zh-CN" sz="1867" dirty="0" err="1">
                <a:ea typeface="MS PGothic" charset="-128"/>
              </a:rPr>
              <a:t>Mutex</a:t>
            </a:r>
            <a:r>
              <a:rPr lang="en-US" altLang="zh-CN" sz="1867" dirty="0">
                <a:ea typeface="MS PGothic" charset="-128"/>
              </a:rPr>
              <a:t> lock</a:t>
            </a:r>
          </a:p>
          <a:p>
            <a:pPr lvl="1"/>
            <a:r>
              <a:rPr lang="en-US" altLang="zh-CN" sz="1600" dirty="0" err="1">
                <a:ea typeface="MS PGothic" charset="-128"/>
              </a:rPr>
              <a:t>pthread_mutex_t</a:t>
            </a:r>
            <a:r>
              <a:rPr lang="en-US" altLang="zh-CN" sz="1600" dirty="0">
                <a:ea typeface="MS PGothic" charset="-128"/>
              </a:rPr>
              <a:t> </a:t>
            </a:r>
            <a:r>
              <a:rPr lang="en-US" altLang="zh-CN" sz="1600" dirty="0" err="1">
                <a:ea typeface="MS PGothic" charset="-128"/>
              </a:rPr>
              <a:t>mutex</a:t>
            </a:r>
            <a:r>
              <a:rPr lang="en-US" altLang="zh-CN" sz="1600" dirty="0">
                <a:ea typeface="MS PGothic" charset="-128"/>
              </a:rPr>
              <a:t>;</a:t>
            </a:r>
            <a:endParaRPr lang="zh-CN" altLang="en-US" sz="1600" dirty="0">
              <a:ea typeface="MS PGothic" charset="-128"/>
            </a:endParaRPr>
          </a:p>
          <a:p>
            <a:pPr lvl="1"/>
            <a:r>
              <a:rPr lang="en-US" altLang="zh-CN" sz="1600" dirty="0" err="1">
                <a:ea typeface="MS PGothic" charset="-128"/>
              </a:rPr>
              <a:t>pthread_mutex_init</a:t>
            </a:r>
            <a:r>
              <a:rPr lang="en-US" altLang="zh-CN" sz="1600" dirty="0">
                <a:ea typeface="MS PGothic" charset="-128"/>
              </a:rPr>
              <a:t>(&amp;</a:t>
            </a:r>
            <a:r>
              <a:rPr lang="en-US" altLang="zh-CN" sz="1600" dirty="0" err="1">
                <a:ea typeface="MS PGothic" charset="-128"/>
              </a:rPr>
              <a:t>mutex</a:t>
            </a:r>
            <a:r>
              <a:rPr lang="en-US" altLang="zh-CN" sz="1600" dirty="0">
                <a:ea typeface="MS PGothic" charset="-128"/>
              </a:rPr>
              <a:t>,</a:t>
            </a:r>
            <a:r>
              <a:rPr lang="zh-CN" altLang="en-US" sz="1600" dirty="0">
                <a:ea typeface="MS PGothic" charset="-128"/>
              </a:rPr>
              <a:t> </a:t>
            </a:r>
            <a:r>
              <a:rPr lang="en-US" altLang="zh-CN" sz="1600" b="1" dirty="0">
                <a:solidFill>
                  <a:srgbClr val="1A47FD"/>
                </a:solidFill>
                <a:ea typeface="MS PGothic" charset="-128"/>
              </a:rPr>
              <a:t>NULL</a:t>
            </a:r>
            <a:r>
              <a:rPr lang="en-US" altLang="zh-CN" sz="1600" dirty="0">
                <a:ea typeface="MS PGothic" charset="-128"/>
              </a:rPr>
              <a:t>);</a:t>
            </a:r>
            <a:endParaRPr lang="zh-CN" altLang="en-US" sz="1600" dirty="0">
              <a:ea typeface="MS PGothic" charset="-128"/>
            </a:endParaRPr>
          </a:p>
          <a:p>
            <a:pPr lvl="1"/>
            <a:r>
              <a:rPr lang="en-US" altLang="zh-CN" sz="1600" dirty="0" err="1">
                <a:ea typeface="MS PGothic" charset="-128"/>
              </a:rPr>
              <a:t>pthread_mutex_lock</a:t>
            </a:r>
            <a:r>
              <a:rPr lang="en-US" altLang="zh-CN" sz="1600" dirty="0">
                <a:ea typeface="MS PGothic" charset="-128"/>
              </a:rPr>
              <a:t>(&amp;</a:t>
            </a:r>
            <a:r>
              <a:rPr lang="en-US" altLang="zh-CN" sz="1600" dirty="0" err="1">
                <a:ea typeface="MS PGothic" charset="-128"/>
              </a:rPr>
              <a:t>mutex</a:t>
            </a:r>
            <a:r>
              <a:rPr lang="en-US" altLang="zh-CN" sz="1600" dirty="0">
                <a:ea typeface="MS PGothic" charset="-128"/>
              </a:rPr>
              <a:t>);</a:t>
            </a:r>
            <a:endParaRPr lang="zh-CN" altLang="en-US" sz="1600" dirty="0">
              <a:ea typeface="MS PGothic" charset="-128"/>
            </a:endParaRPr>
          </a:p>
          <a:p>
            <a:pPr lvl="1"/>
            <a:r>
              <a:rPr lang="en-US" altLang="zh-CN" sz="1600" dirty="0" err="1" smtClean="0">
                <a:ea typeface="MS PGothic" charset="-128"/>
              </a:rPr>
              <a:t>pthread_mutex_unlock</a:t>
            </a:r>
            <a:r>
              <a:rPr lang="en-US" altLang="zh-CN" sz="1600" dirty="0">
                <a:ea typeface="MS PGothic" charset="-128"/>
              </a:rPr>
              <a:t>(&amp;</a:t>
            </a:r>
            <a:r>
              <a:rPr lang="en-US" altLang="zh-CN" sz="1600" dirty="0" err="1">
                <a:ea typeface="MS PGothic" charset="-128"/>
              </a:rPr>
              <a:t>mutex</a:t>
            </a:r>
            <a:r>
              <a:rPr lang="en-US" altLang="zh-CN" sz="1600" dirty="0" smtClean="0">
                <a:ea typeface="MS PGothic" charset="-128"/>
              </a:rPr>
              <a:t>);</a:t>
            </a:r>
          </a:p>
          <a:p>
            <a:endParaRPr lang="en-US" altLang="zh-CN" sz="1600" dirty="0" smtClean="0">
              <a:solidFill>
                <a:srgbClr val="FF0000"/>
              </a:solidFill>
              <a:ea typeface="MS PGothic" charset="-128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ea typeface="MS PGothic" charset="-128"/>
              </a:rPr>
              <a:t>#include&lt;</a:t>
            </a:r>
            <a:r>
              <a:rPr lang="en-US" altLang="zh-CN" sz="1600" dirty="0" err="1" smtClean="0">
                <a:solidFill>
                  <a:srgbClr val="FF0000"/>
                </a:solidFill>
                <a:ea typeface="MS PGothic" charset="-128"/>
              </a:rPr>
              <a:t>pthread.h</a:t>
            </a:r>
            <a:r>
              <a:rPr lang="en-US" altLang="zh-CN" sz="1600" dirty="0" smtClean="0">
                <a:solidFill>
                  <a:srgbClr val="FF0000"/>
                </a:solidFill>
                <a:ea typeface="MS PGothic" charset="-128"/>
              </a:rPr>
              <a:t>&gt;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ea typeface="MS PGothic" charset="-128"/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  <a:ea typeface="MS PGothic" charset="-128"/>
              </a:rPr>
              <a:t>pthread</a:t>
            </a:r>
            <a:endParaRPr lang="en-US" altLang="zh-CN" sz="1600" dirty="0">
              <a:solidFill>
                <a:srgbClr val="FF0000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9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Deadlock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67013"/>
            <a:ext cx="8229600" cy="576262"/>
          </a:xfrm>
        </p:spPr>
        <p:txBody>
          <a:bodyPr/>
          <a:lstStyle/>
          <a:p>
            <a:r>
              <a:rPr kumimoji="1" lang="en-US" altLang="zh-CN" dirty="0" smtClean="0"/>
              <a:t>Implementation of </a:t>
            </a:r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 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8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Possible Solution?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2900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//P0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82750" y="5319183"/>
            <a:ext cx="442595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867" b="1">
                <a:solidFill>
                  <a:srgbClr val="FF0000"/>
                </a:solidFill>
              </a:rPr>
              <a:t>What’s the problem?</a:t>
            </a:r>
            <a:endParaRPr kumimoji="1" lang="zh-CN" altLang="en-US" sz="1867" b="1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69367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//P1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25605" name="文本框 9"/>
          <p:cNvSpPr txBox="1">
            <a:spLocks noChangeArrowheads="1"/>
          </p:cNvSpPr>
          <p:nvPr/>
        </p:nvSpPr>
        <p:spPr bwMode="auto">
          <a:xfrm>
            <a:off x="342901" y="1489075"/>
            <a:ext cx="401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</a:rPr>
              <a:t>flag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= false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; 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//no process in </a:t>
            </a:r>
            <a:r>
              <a:rPr kumimoji="1" lang="en-US" altLang="zh-CN" sz="1600" b="1" dirty="0" err="1" smtClean="0">
                <a:solidFill>
                  <a:srgbClr val="00B050"/>
                </a:solidFill>
              </a:rPr>
              <a:t>c.s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.</a:t>
            </a:r>
            <a:endParaRPr kumimoji="1"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2900" y="2374900"/>
            <a:ext cx="4326467" cy="1117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1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 Atomic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endParaRPr lang="en-US" altLang="zh-CN" dirty="0"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2400" b="1" dirty="0" err="1" smtClean="0">
                <a:solidFill>
                  <a:srgbClr val="1A47FD"/>
                </a:solidFill>
                <a:ea typeface="MS PGothic" charset="-128"/>
              </a:rPr>
              <a:t>test_and_set</a:t>
            </a:r>
            <a:endParaRPr lang="en-US" altLang="zh-CN" sz="2400" b="1" dirty="0">
              <a:solidFill>
                <a:srgbClr val="1A47FD"/>
              </a:solidFill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endParaRPr lang="en-US" altLang="zh-CN" dirty="0" smtClean="0">
              <a:ea typeface="MS PGothic" charset="-128"/>
            </a:endParaRPr>
          </a:p>
          <a:p>
            <a:pPr marL="857250" lvl="2" indent="0"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dirty="0">
                <a:ea typeface="MS PGothic" charset="-128"/>
              </a:rPr>
              <a:t> </a:t>
            </a:r>
            <a:r>
              <a:rPr lang="en-US" altLang="zh-CN" dirty="0" smtClean="0">
                <a:ea typeface="MS PGothic" charset="-128"/>
              </a:rPr>
              <a:t> 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lock = false;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test_and_set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*lock)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{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curr_lock</a:t>
            </a:r>
            <a:r>
              <a:rPr lang="en-US" altLang="zh-CN" b="1" dirty="0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= *lock;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*lock = true; </a:t>
            </a:r>
            <a:r>
              <a:rPr lang="en-US" altLang="zh-CN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//set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return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curr_lock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; </a:t>
            </a:r>
            <a:r>
              <a:rPr lang="en-US" altLang="zh-CN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//test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}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14500" y="2730500"/>
            <a:ext cx="5562600" cy="2120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609" y="271992"/>
            <a:ext cx="7836958" cy="512233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MS PGothic" charset="-128"/>
              </a:rPr>
              <a:t>Mutex</a:t>
            </a:r>
            <a:r>
              <a:rPr lang="en-US" altLang="zh-CN" dirty="0">
                <a:ea typeface="MS PGothic" charset="-128"/>
              </a:rPr>
              <a:t> Solution using </a:t>
            </a:r>
            <a:r>
              <a:rPr lang="en-US" altLang="zh-CN" dirty="0" err="1">
                <a:ea typeface="MS PGothic" charset="-128"/>
              </a:rPr>
              <a:t>test_and_set</a:t>
            </a:r>
            <a:r>
              <a:rPr lang="en-US" altLang="zh-CN" dirty="0">
                <a:ea typeface="MS PGothic" charset="-128"/>
              </a:rPr>
              <a:t>()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7" y="1584326"/>
            <a:ext cx="8108950" cy="447251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dirty="0">
                <a:ea typeface="MS PGothic" charset="-128"/>
              </a:rPr>
              <a:t>Shared Boolean variable</a:t>
            </a:r>
            <a:r>
              <a:rPr lang="en-US" altLang="zh-CN" sz="1867" dirty="0">
                <a:solidFill>
                  <a:srgbClr val="1A47FD"/>
                </a:solidFill>
                <a:ea typeface="MS PGothic" charset="-128"/>
              </a:rPr>
              <a:t> lock</a:t>
            </a:r>
            <a:r>
              <a:rPr lang="en-US" altLang="zh-CN" sz="1867" dirty="0">
                <a:ea typeface="MS PGothic" charset="-128"/>
              </a:rPr>
              <a:t>, initialized to </a:t>
            </a:r>
            <a:r>
              <a:rPr lang="en-US" altLang="zh-CN" sz="1867" b="1" dirty="0">
                <a:solidFill>
                  <a:srgbClr val="0000FF"/>
                </a:solidFill>
                <a:ea typeface="MS PGothic" charset="-128"/>
              </a:rPr>
              <a:t>false </a:t>
            </a:r>
            <a:r>
              <a:rPr lang="en-US" altLang="zh-CN" sz="1867" dirty="0">
                <a:solidFill>
                  <a:srgbClr val="00B050"/>
                </a:solidFill>
                <a:ea typeface="MS PGothic" charset="-128"/>
              </a:rPr>
              <a:t>(unlocked)</a:t>
            </a:r>
          </a:p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dirty="0">
                <a:ea typeface="MS PGothic" charset="-128"/>
              </a:rPr>
              <a:t>Solution:</a:t>
            </a:r>
          </a:p>
          <a:p>
            <a:pPr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b="1" dirty="0">
                <a:latin typeface="Courier New" charset="0"/>
                <a:ea typeface="MS PGothic" charset="-128"/>
              </a:rPr>
              <a:t/>
            </a:r>
            <a:br>
              <a:rPr lang="en-US" altLang="zh-CN" sz="1867" b="1" dirty="0">
                <a:latin typeface="Courier New" charset="0"/>
                <a:ea typeface="MS PGothic" charset="-128"/>
              </a:rPr>
            </a:br>
            <a:r>
              <a:rPr lang="en-US" altLang="zh-CN" sz="1867" b="1" dirty="0">
                <a:latin typeface="Courier New" charset="0"/>
                <a:ea typeface="MS PGothic" charset="-128"/>
              </a:rPr>
              <a:t>   while(</a:t>
            </a:r>
            <a:r>
              <a:rPr lang="en-US" altLang="zh-CN" sz="1867" b="1" dirty="0" err="1">
                <a:solidFill>
                  <a:srgbClr val="FF0000"/>
                </a:solidFill>
                <a:latin typeface="Courier New" charset="0"/>
                <a:ea typeface="MS PGothic" charset="-128"/>
              </a:rPr>
              <a:t>test_and_set</a:t>
            </a:r>
            <a:r>
              <a:rPr lang="en-US" altLang="zh-CN" sz="1867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(&amp;lock))</a:t>
            </a:r>
            <a:r>
              <a:rPr lang="en-US" altLang="zh-CN" sz="1867" b="1" dirty="0">
                <a:latin typeface="Courier New" charset="0"/>
                <a:ea typeface="MS PGothic" charset="-128"/>
              </a:rPr>
              <a:t>; /* do nothing */ </a:t>
            </a:r>
          </a:p>
          <a:p>
            <a:pPr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b="1" dirty="0">
                <a:latin typeface="Courier New" charset="0"/>
                <a:ea typeface="MS PGothic" charset="-128"/>
              </a:rPr>
              <a:t>   </a:t>
            </a:r>
            <a:r>
              <a:rPr lang="zh-CN" altLang="en-US" sz="1867" b="1" dirty="0">
                <a:latin typeface="Courier New" charset="0"/>
                <a:ea typeface="MS PGothic" charset="-128"/>
              </a:rPr>
              <a:t> </a:t>
            </a:r>
            <a:r>
              <a:rPr lang="zh-CN" altLang="en-US" sz="1867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sz="1867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/* critical section */ </a:t>
            </a:r>
          </a:p>
          <a:p>
            <a:pPr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b="1" dirty="0">
                <a:latin typeface="Courier New" charset="0"/>
                <a:ea typeface="MS PGothic" charset="-128"/>
              </a:rPr>
              <a:t>   </a:t>
            </a:r>
            <a:r>
              <a:rPr lang="zh-CN" altLang="en-US" sz="1867" b="1" dirty="0">
                <a:latin typeface="Courier New" charset="0"/>
                <a:ea typeface="MS PGothic" charset="-128"/>
              </a:rPr>
              <a:t>  </a:t>
            </a:r>
            <a:r>
              <a:rPr lang="en-US" altLang="zh-CN" sz="1867" b="1" dirty="0">
                <a:latin typeface="Courier New" charset="0"/>
                <a:ea typeface="MS PGothic" charset="-128"/>
              </a:rPr>
              <a:t>lock = false; </a:t>
            </a:r>
          </a:p>
          <a:p>
            <a:pPr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1867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   </a:t>
            </a:r>
            <a:r>
              <a:rPr lang="zh-CN" altLang="en-US" sz="1867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  </a:t>
            </a:r>
            <a:r>
              <a:rPr lang="en-US" altLang="zh-CN" sz="1867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/* remainder section */ </a:t>
            </a:r>
          </a:p>
        </p:txBody>
      </p:sp>
    </p:spTree>
    <p:extLst>
      <p:ext uri="{BB962C8B-B14F-4D97-AF65-F5344CB8AC3E}">
        <p14:creationId xmlns:p14="http://schemas.microsoft.com/office/powerpoint/2010/main" val="2057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Inline Assembly of C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9" y="1708150"/>
            <a:ext cx="8187805" cy="342265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85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X86-64 Registers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206500"/>
            <a:ext cx="7835900" cy="50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736600" y="1739900"/>
            <a:ext cx="3606800" cy="1676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X86-64 Instructions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358900"/>
            <a:ext cx="7108441" cy="486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736600" y="1739900"/>
            <a:ext cx="91440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36600" y="5740400"/>
            <a:ext cx="91440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In-line Assembly Syntax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1A47FD"/>
                </a:solidFill>
              </a:rPr>
              <a:t>asm</a:t>
            </a:r>
            <a:r>
              <a:rPr lang="en-US" altLang="zh-CN" sz="2400" dirty="0">
                <a:solidFill>
                  <a:srgbClr val="1A47FD"/>
                </a:solidFill>
              </a:rPr>
              <a:t>-keyword [ volatile-keyword ] </a:t>
            </a:r>
            <a:endParaRPr lang="en-US" altLang="zh-CN" sz="2400" dirty="0" smtClean="0">
              <a:solidFill>
                <a:srgbClr val="1A47FD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1A47FD"/>
                </a:solidFill>
              </a:rPr>
              <a:t>(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1A47FD"/>
                </a:solidFill>
              </a:rPr>
              <a:t>	</a:t>
            </a:r>
            <a:r>
              <a:rPr lang="en-US" altLang="zh-CN" sz="2400" dirty="0" err="1" smtClean="0">
                <a:solidFill>
                  <a:srgbClr val="1A47FD"/>
                </a:solidFill>
              </a:rPr>
              <a:t>asm</a:t>
            </a:r>
            <a:r>
              <a:rPr lang="en-US" altLang="zh-CN" sz="2400" dirty="0" smtClean="0">
                <a:solidFill>
                  <a:srgbClr val="1A47FD"/>
                </a:solidFill>
              </a:rPr>
              <a:t>-template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1A47FD"/>
                </a:solidFill>
              </a:rPr>
              <a:t>	</a:t>
            </a:r>
            <a:r>
              <a:rPr lang="en-US" altLang="zh-CN" sz="2400" dirty="0" smtClean="0">
                <a:solidFill>
                  <a:srgbClr val="1A47FD"/>
                </a:solidFill>
              </a:rPr>
              <a:t>[ </a:t>
            </a:r>
            <a:r>
              <a:rPr lang="en-US" altLang="zh-CN" sz="2400" dirty="0" err="1">
                <a:solidFill>
                  <a:srgbClr val="1A47FD"/>
                </a:solidFill>
              </a:rPr>
              <a:t>asm</a:t>
            </a:r>
            <a:r>
              <a:rPr lang="en-US" altLang="zh-CN" sz="2400" dirty="0">
                <a:solidFill>
                  <a:srgbClr val="1A47FD"/>
                </a:solidFill>
              </a:rPr>
              <a:t>-interface ] </a:t>
            </a:r>
            <a:endParaRPr lang="en-US" altLang="zh-CN" sz="2400" dirty="0" smtClean="0">
              <a:solidFill>
                <a:srgbClr val="1A47FD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1A47FD"/>
                </a:solidFill>
              </a:rPr>
              <a:t>) </a:t>
            </a:r>
            <a:r>
              <a:rPr lang="en-US" altLang="zh-CN" sz="2400" dirty="0">
                <a:solidFill>
                  <a:srgbClr val="1A47FD"/>
                </a:solidFill>
              </a:rPr>
              <a:t>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3941911"/>
            <a:ext cx="7588250" cy="25256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18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Process synchronization</a:t>
            </a:r>
          </a:p>
          <a:p>
            <a:pPr lvl="1"/>
            <a:r>
              <a:rPr lang="en-US" altLang="zh-CN" dirty="0" smtClean="0"/>
              <a:t>Race condition</a:t>
            </a:r>
          </a:p>
          <a:p>
            <a:pPr lvl="1"/>
            <a:r>
              <a:rPr lang="en-US" altLang="zh-CN" dirty="0" smtClean="0"/>
              <a:t>Critical section</a:t>
            </a:r>
          </a:p>
          <a:p>
            <a:pPr lvl="1"/>
            <a:r>
              <a:rPr lang="en-US" altLang="zh-CN" dirty="0" smtClean="0"/>
              <a:t>Mutual exclusion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Process synchronization tools</a:t>
            </a:r>
          </a:p>
          <a:p>
            <a:pPr lvl="1"/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 lock</a:t>
            </a:r>
          </a:p>
          <a:p>
            <a:endParaRPr lang="en-US" altLang="zh-CN" dirty="0"/>
          </a:p>
          <a:p>
            <a:r>
              <a:rPr kumimoji="1" lang="en-US" altLang="zh-CN" dirty="0" smtClean="0"/>
              <a:t>Deadlock</a:t>
            </a:r>
          </a:p>
          <a:p>
            <a:endParaRPr lang="en-US" altLang="zh-CN" dirty="0"/>
          </a:p>
          <a:p>
            <a:r>
              <a:rPr kumimoji="1" lang="en-US" altLang="zh-CN" b="1" dirty="0" smtClean="0">
                <a:solidFill>
                  <a:srgbClr val="FF0000"/>
                </a:solidFill>
              </a:rPr>
              <a:t>The implementation of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mutex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lock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sum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619250"/>
            <a:ext cx="7366000" cy="187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27400" y="1063142"/>
            <a:ext cx="53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FF0000"/>
                </a:solidFill>
              </a:rPr>
              <a:t>gcc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-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masm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=intel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***.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c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4077494"/>
            <a:ext cx="4432300" cy="187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03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use C 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619250"/>
            <a:ext cx="7366000" cy="187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3498850"/>
            <a:ext cx="5054600" cy="30183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327400" y="1063142"/>
            <a:ext cx="53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FF0000"/>
                </a:solidFill>
              </a:rPr>
              <a:t>gcc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-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masm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=intel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***.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c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 bwMode="auto">
          <a:xfrm flipH="1">
            <a:off x="4648200" y="4584700"/>
            <a:ext cx="508000" cy="876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A47F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线箭头连接符 8"/>
          <p:cNvCxnSpPr/>
          <p:nvPr/>
        </p:nvCxnSpPr>
        <p:spPr bwMode="auto">
          <a:xfrm>
            <a:off x="5156200" y="4762500"/>
            <a:ext cx="279400" cy="698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A47F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线箭头连接符 12"/>
          <p:cNvCxnSpPr/>
          <p:nvPr/>
        </p:nvCxnSpPr>
        <p:spPr bwMode="auto">
          <a:xfrm>
            <a:off x="4648200" y="5111750"/>
            <a:ext cx="1752600" cy="349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A47FD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57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77813"/>
            <a:ext cx="8229600" cy="576262"/>
          </a:xfrm>
        </p:spPr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en-US" altLang="zh-CN" smtClean="0"/>
              <a:t>: register indirect </a:t>
            </a:r>
            <a:r>
              <a:rPr kumimoji="1" lang="en-US" altLang="zh-CN" dirty="0" smtClean="0"/>
              <a:t>addressing</a:t>
            </a:r>
            <a:endParaRPr kumimoji="1"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619250"/>
            <a:ext cx="7366000" cy="1879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27400" y="1063142"/>
            <a:ext cx="53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FF0000"/>
                </a:solidFill>
              </a:rPr>
              <a:t>gcc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-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masm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=intel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***.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c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46500"/>
            <a:ext cx="4508500" cy="2540000"/>
          </a:xfrm>
          <a:prstGeom prst="rect">
            <a:avLst/>
          </a:prstGeom>
          <a:ln>
            <a:solidFill>
              <a:srgbClr val="1A47FD"/>
            </a:solidFill>
          </a:ln>
        </p:spPr>
      </p:pic>
      <p:cxnSp>
        <p:nvCxnSpPr>
          <p:cNvPr id="17" name="直线箭头连接符 16"/>
          <p:cNvCxnSpPr/>
          <p:nvPr/>
        </p:nvCxnSpPr>
        <p:spPr bwMode="auto">
          <a:xfrm flipH="1">
            <a:off x="5003800" y="4622800"/>
            <a:ext cx="749300" cy="812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5159375" y="4005818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mov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eax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*a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0700" y="50292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mov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*a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eax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Recall: Possible Solution?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2900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//P0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82750" y="5319183"/>
            <a:ext cx="442595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867" b="1">
                <a:solidFill>
                  <a:srgbClr val="FF0000"/>
                </a:solidFill>
              </a:rPr>
              <a:t>What’s the problem?</a:t>
            </a:r>
            <a:endParaRPr kumimoji="1" lang="zh-CN" altLang="en-US" sz="1867" b="1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69367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//P1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25605" name="文本框 9"/>
          <p:cNvSpPr txBox="1">
            <a:spLocks noChangeArrowheads="1"/>
          </p:cNvSpPr>
          <p:nvPr/>
        </p:nvSpPr>
        <p:spPr bwMode="auto">
          <a:xfrm>
            <a:off x="342901" y="1489075"/>
            <a:ext cx="401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</a:rPr>
              <a:t>flag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= false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; 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//no process in </a:t>
            </a:r>
            <a:r>
              <a:rPr kumimoji="1" lang="en-US" altLang="zh-CN" sz="1600" b="1" dirty="0" err="1" smtClean="0">
                <a:solidFill>
                  <a:srgbClr val="00B050"/>
                </a:solidFill>
              </a:rPr>
              <a:t>c.s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.</a:t>
            </a:r>
            <a:endParaRPr kumimoji="1"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2900" y="2374900"/>
            <a:ext cx="4326467" cy="1117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Recall: Require Atomic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endParaRPr lang="en-US" altLang="zh-CN" dirty="0"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sz="2400" b="1" dirty="0" err="1" smtClean="0">
                <a:solidFill>
                  <a:srgbClr val="1A47FD"/>
                </a:solidFill>
                <a:ea typeface="MS PGothic" charset="-128"/>
              </a:rPr>
              <a:t>test_and_set</a:t>
            </a:r>
            <a:endParaRPr lang="en-US" altLang="zh-CN" sz="2400" b="1" dirty="0">
              <a:solidFill>
                <a:srgbClr val="1A47FD"/>
              </a:solidFill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707002" algn="l"/>
                <a:tab pos="974774" algn="l"/>
                <a:tab pos="1199152" algn="l"/>
              </a:tabLst>
            </a:pPr>
            <a:endParaRPr lang="en-US" altLang="zh-CN" dirty="0" smtClean="0">
              <a:ea typeface="MS PGothic" charset="-128"/>
            </a:endParaRPr>
          </a:p>
          <a:p>
            <a:pPr marL="857250" lvl="2" indent="0"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dirty="0">
                <a:ea typeface="MS PGothic" charset="-128"/>
              </a:rPr>
              <a:t> </a:t>
            </a:r>
            <a:r>
              <a:rPr lang="en-US" altLang="zh-CN" dirty="0" smtClean="0">
                <a:ea typeface="MS PGothic" charset="-128"/>
              </a:rPr>
              <a:t> 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lock = false;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test_and_set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*lock)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{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curr_lock</a:t>
            </a:r>
            <a:r>
              <a:rPr lang="en-US" altLang="zh-CN" b="1" dirty="0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= *lock;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*lock = true; </a:t>
            </a:r>
            <a:r>
              <a:rPr lang="en-US" altLang="zh-CN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//set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      return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charset="0"/>
                <a:ea typeface="MS PGothic" charset="-128"/>
              </a:rPr>
              <a:t>curr_lock</a:t>
            </a: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; </a:t>
            </a:r>
            <a:r>
              <a:rPr lang="en-US" altLang="zh-CN" b="1" dirty="0">
                <a:solidFill>
                  <a:srgbClr val="00B050"/>
                </a:solidFill>
                <a:latin typeface="Courier New" charset="0"/>
                <a:ea typeface="MS PGothic" charset="-128"/>
              </a:rPr>
              <a:t>//test</a:t>
            </a:r>
          </a:p>
          <a:p>
            <a:pPr>
              <a:lnSpc>
                <a:spcPct val="90000"/>
              </a:lnSpc>
              <a:buNone/>
              <a:tabLst>
                <a:tab pos="707002" algn="l"/>
                <a:tab pos="974774" algn="l"/>
                <a:tab pos="1199152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   }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14500" y="2730500"/>
            <a:ext cx="5562600" cy="2120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 </a:t>
            </a:r>
            <a:r>
              <a:rPr kumimoji="1" lang="en-US" altLang="zh-CN" dirty="0" err="1" smtClean="0"/>
              <a:t>test_and_set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b="1" dirty="0" smtClean="0">
                <a:solidFill>
                  <a:srgbClr val="00B050"/>
                </a:solidFill>
              </a:rPr>
              <a:t>lock </a:t>
            </a:r>
            <a:r>
              <a:rPr kumimoji="1" lang="en-US" altLang="zh-CN" sz="2800" b="1" dirty="0" err="1" smtClean="0">
                <a:solidFill>
                  <a:srgbClr val="00B050"/>
                </a:solidFill>
              </a:rPr>
              <a:t>cmpxchg</a:t>
            </a:r>
            <a:r>
              <a:rPr kumimoji="1" lang="en-US" altLang="zh-CN" sz="2800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800" b="1" i="1" dirty="0" smtClean="0">
                <a:solidFill>
                  <a:srgbClr val="1A47FD"/>
                </a:solidFill>
              </a:rPr>
              <a:t>m64, r64</a:t>
            </a:r>
          </a:p>
          <a:p>
            <a:pPr lvl="1"/>
            <a:r>
              <a:rPr lang="en-US" altLang="zh-CN" sz="2400" dirty="0"/>
              <a:t>C</a:t>
            </a:r>
            <a:r>
              <a:rPr lang="en-US" altLang="zh-CN" sz="2400" dirty="0" smtClean="0"/>
              <a:t>ompare </a:t>
            </a:r>
            <a:r>
              <a:rPr lang="en-US" altLang="zh-CN" sz="2400" b="1" dirty="0">
                <a:solidFill>
                  <a:srgbClr val="00B0F0"/>
                </a:solidFill>
              </a:rPr>
              <a:t>RAX</a:t>
            </a:r>
            <a:r>
              <a:rPr lang="en-US" altLang="zh-CN" sz="2400" dirty="0"/>
              <a:t> with </a:t>
            </a:r>
            <a:r>
              <a:rPr lang="en-US" altLang="zh-CN" sz="2400" i="1" dirty="0" smtClean="0"/>
              <a:t>m64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If </a:t>
            </a:r>
            <a:r>
              <a:rPr lang="en-US" altLang="zh-CN" sz="2400" dirty="0"/>
              <a:t>equal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 </a:t>
            </a:r>
            <a:r>
              <a:rPr lang="en-US" altLang="zh-CN" sz="2400" i="1" dirty="0"/>
              <a:t>r64</a:t>
            </a:r>
            <a:r>
              <a:rPr lang="en-US" altLang="zh-CN" sz="2400" dirty="0"/>
              <a:t> is loaded into </a:t>
            </a:r>
            <a:r>
              <a:rPr lang="en-US" altLang="zh-CN" sz="2400" i="1" dirty="0" smtClean="0"/>
              <a:t>m64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Else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load</a:t>
            </a:r>
            <a:r>
              <a:rPr lang="en-US" altLang="zh-CN" sz="2400" dirty="0"/>
              <a:t> </a:t>
            </a:r>
            <a:r>
              <a:rPr lang="en-US" altLang="zh-CN" sz="2400" i="1" dirty="0" smtClean="0"/>
              <a:t>m64</a:t>
            </a:r>
            <a:r>
              <a:rPr lang="en-US" altLang="zh-CN" sz="2400" dirty="0"/>
              <a:t> into </a:t>
            </a:r>
            <a:r>
              <a:rPr lang="en-US" altLang="zh-CN" sz="2400" dirty="0" smtClean="0"/>
              <a:t>RAX</a:t>
            </a:r>
          </a:p>
          <a:p>
            <a:pPr lvl="1"/>
            <a:endParaRPr lang="en-US" altLang="zh-CN" sz="2400" b="1" dirty="0">
              <a:solidFill>
                <a:srgbClr val="1A47FD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Atomic!!!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endParaRPr kumimoji="1" lang="zh-CN" altLang="en-US" b="1" dirty="0">
              <a:solidFill>
                <a:srgbClr val="1A47F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28700" y="1790700"/>
            <a:ext cx="6375400" cy="16383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2794000"/>
            <a:ext cx="9144000" cy="25582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</a:t>
            </a:r>
            <a:r>
              <a:rPr lang="en-US" altLang="zh-CN" b="1" dirty="0">
                <a:solidFill>
                  <a:srgbClr val="1A47FD"/>
                </a:solidFill>
              </a:rPr>
              <a:t>lock </a:t>
            </a:r>
            <a:r>
              <a:rPr lang="en-US" altLang="zh-CN" b="1" dirty="0" err="1">
                <a:solidFill>
                  <a:srgbClr val="1A47FD"/>
                </a:solidFill>
              </a:rPr>
              <a:t>cmpxchg</a:t>
            </a:r>
            <a:r>
              <a:rPr lang="en-US" altLang="zh-CN" b="1" dirty="0">
                <a:solidFill>
                  <a:srgbClr val="1A47FD"/>
                </a:solidFill>
              </a:rPr>
              <a:t> </a:t>
            </a:r>
            <a:r>
              <a:rPr lang="en-US" altLang="zh-CN" b="1" dirty="0" smtClean="0">
                <a:solidFill>
                  <a:srgbClr val="1A47FD"/>
                </a:solidFill>
              </a:rPr>
              <a:t>m64, </a:t>
            </a:r>
            <a:r>
              <a:rPr lang="en-US" altLang="zh-CN" b="1" dirty="0">
                <a:solidFill>
                  <a:srgbClr val="1A47FD"/>
                </a:solidFill>
              </a:rPr>
              <a:t>r64</a:t>
            </a:r>
          </a:p>
          <a:p>
            <a:r>
              <a:rPr kumimoji="1" lang="en-US" altLang="zh-CN" dirty="0" smtClean="0"/>
              <a:t>To implement a function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l</a:t>
            </a:r>
            <a:r>
              <a:rPr lang="en-US" altLang="zh-CN" dirty="0" smtClean="0">
                <a:solidFill>
                  <a:srgbClr val="00B050"/>
                </a:solidFill>
              </a:rPr>
              <a:t>ong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test_n_set</a:t>
            </a:r>
            <a:r>
              <a:rPr lang="en-US" altLang="zh-CN" dirty="0" smtClean="0">
                <a:solidFill>
                  <a:srgbClr val="00B050"/>
                </a:solidFill>
              </a:rPr>
              <a:t>(long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*lock)</a:t>
            </a:r>
            <a:r>
              <a:rPr kumimoji="1" lang="en-US" altLang="zh-CN" dirty="0" smtClean="0">
                <a:solidFill>
                  <a:srgbClr val="00B050"/>
                </a:solidFill>
              </a:rPr>
              <a:t> 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 bwMode="auto">
          <a:xfrm flipV="1">
            <a:off x="2095500" y="3498850"/>
            <a:ext cx="2825750" cy="36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5130800" y="3302000"/>
            <a:ext cx="254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To be implemented!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the previous </a:t>
            </a:r>
            <a:r>
              <a:rPr lang="en-US" altLang="zh-CN" dirty="0" err="1" smtClean="0">
                <a:solidFill>
                  <a:srgbClr val="1A47FD"/>
                </a:solidFill>
              </a:rPr>
              <a:t>test_n_set</a:t>
            </a:r>
            <a:r>
              <a:rPr lang="en-US" altLang="zh-CN" dirty="0" smtClean="0">
                <a:solidFill>
                  <a:srgbClr val="1A47FD"/>
                </a:solidFill>
              </a:rPr>
              <a:t>() </a:t>
            </a:r>
            <a:r>
              <a:rPr lang="en-US" altLang="zh-CN" dirty="0" smtClean="0"/>
              <a:t>to implement your own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lock and </a:t>
            </a:r>
            <a:r>
              <a:rPr lang="en-US" altLang="zh-CN" smtClean="0"/>
              <a:t>test it on the producer-consumer example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long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lock = 0; </a:t>
            </a:r>
            <a:r>
              <a:rPr lang="en-US" altLang="zh-CN" b="1" dirty="0" smtClean="0">
                <a:solidFill>
                  <a:srgbClr val="00B050"/>
                </a:solidFill>
              </a:rPr>
              <a:t>//0 means unlocked</a:t>
            </a:r>
          </a:p>
          <a:p>
            <a:r>
              <a:rPr kumimoji="1" lang="en-US" altLang="zh-CN" dirty="0" smtClean="0"/>
              <a:t>The lock function:</a:t>
            </a:r>
          </a:p>
          <a:p>
            <a:pPr lvl="1"/>
            <a:r>
              <a:rPr lang="en-US" altLang="zh-CN" b="1" dirty="0" smtClean="0">
                <a:solidFill>
                  <a:srgbClr val="1A47FD"/>
                </a:solidFill>
              </a:rPr>
              <a:t>void </a:t>
            </a:r>
            <a:r>
              <a:rPr lang="en-US" altLang="zh-CN" b="1" dirty="0" err="1" smtClean="0">
                <a:solidFill>
                  <a:srgbClr val="1A47FD"/>
                </a:solidFill>
              </a:rPr>
              <a:t>my_lock</a:t>
            </a:r>
            <a:r>
              <a:rPr lang="en-US" altLang="zh-CN" b="1" dirty="0" smtClean="0">
                <a:solidFill>
                  <a:srgbClr val="1A47FD"/>
                </a:solidFill>
              </a:rPr>
              <a:t>(long </a:t>
            </a:r>
            <a:r>
              <a:rPr lang="en-US" altLang="zh-CN" b="1" dirty="0" err="1" smtClean="0">
                <a:solidFill>
                  <a:srgbClr val="1A47FD"/>
                </a:solidFill>
              </a:rPr>
              <a:t>int</a:t>
            </a:r>
            <a:r>
              <a:rPr lang="en-US" altLang="zh-CN" b="1" dirty="0" smtClean="0">
                <a:solidFill>
                  <a:srgbClr val="1A47FD"/>
                </a:solidFill>
              </a:rPr>
              <a:t> *lock);</a:t>
            </a:r>
            <a:endParaRPr lang="en-US" altLang="zh-CN" b="1" dirty="0">
              <a:solidFill>
                <a:srgbClr val="1A47FD"/>
              </a:solidFill>
            </a:endParaRPr>
          </a:p>
          <a:p>
            <a:r>
              <a:rPr kumimoji="1" lang="en-US" altLang="zh-CN" dirty="0" smtClean="0"/>
              <a:t>The unlock function:</a:t>
            </a:r>
          </a:p>
          <a:p>
            <a:pPr lvl="1"/>
            <a:r>
              <a:rPr lang="en-US" altLang="zh-CN" b="1" dirty="0" smtClean="0">
                <a:solidFill>
                  <a:srgbClr val="1A47FD"/>
                </a:solidFill>
              </a:rPr>
              <a:t>void </a:t>
            </a:r>
            <a:r>
              <a:rPr lang="en-US" altLang="zh-CN" b="1" dirty="0" err="1" smtClean="0">
                <a:solidFill>
                  <a:srgbClr val="1A47FD"/>
                </a:solidFill>
              </a:rPr>
              <a:t>my_unlock</a:t>
            </a:r>
            <a:r>
              <a:rPr lang="en-US" altLang="zh-CN" b="1" dirty="0" smtClean="0">
                <a:solidFill>
                  <a:srgbClr val="1A47FD"/>
                </a:solidFill>
              </a:rPr>
              <a:t>(long </a:t>
            </a:r>
            <a:r>
              <a:rPr lang="en-US" altLang="zh-CN" b="1" dirty="0" err="1" smtClean="0">
                <a:solidFill>
                  <a:srgbClr val="1A47FD"/>
                </a:solidFill>
              </a:rPr>
              <a:t>int</a:t>
            </a:r>
            <a:r>
              <a:rPr lang="en-US" altLang="zh-CN" b="1" dirty="0" smtClean="0">
                <a:solidFill>
                  <a:srgbClr val="1A47FD"/>
                </a:solidFill>
              </a:rPr>
              <a:t>* lock);</a:t>
            </a:r>
            <a:endParaRPr kumimoji="1" lang="en-US" altLang="zh-CN" b="1" dirty="0" smtClean="0">
              <a:solidFill>
                <a:srgbClr val="1A47FD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8440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The</a:t>
            </a:r>
            <a:r>
              <a:rPr lang="zh-CN" altLang="en-US">
                <a:ea typeface="MS PGothic" charset="-128"/>
              </a:rPr>
              <a:t> </a:t>
            </a:r>
            <a:r>
              <a:rPr lang="en-US" altLang="zh-CN">
                <a:ea typeface="MS PGothic" charset="-128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Race condition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723689"/>
            <a:ext cx="3670300" cy="44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Producer-Consumer</a:t>
            </a:r>
            <a:endParaRPr kumimoji="1" lang="zh-CN" altLang="en-US" dirty="0"/>
          </a:p>
        </p:txBody>
      </p:sp>
      <p:pic>
        <p:nvPicPr>
          <p:cNvPr id="4" name="Picture 2" descr="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8" y="1764602"/>
            <a:ext cx="3986784" cy="33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Why? Atomic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objdum</a:t>
            </a:r>
            <a:r>
              <a:rPr kumimoji="1" lang="en-US" altLang="zh-CN" dirty="0" smtClean="0"/>
              <a:t> -d [executable-name]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800"/>
            <a:ext cx="9144000" cy="653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0"/>
            <a:ext cx="9144000" cy="6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MS PGothic" charset="-128"/>
              </a:rPr>
              <a:t>Result Analysis</a:t>
            </a:r>
            <a:endParaRPr lang="en-US" altLang="zh-CN" dirty="0">
              <a:ea typeface="MS PGothic" charset="-128"/>
            </a:endParaRPr>
          </a:p>
        </p:txBody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9125" y="1175809"/>
            <a:ext cx="8067675" cy="45984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counter++ </a:t>
            </a:r>
            <a:r>
              <a:rPr lang="en-US" altLang="zh-CN" sz="1533" dirty="0">
                <a:ea typeface="MS PGothic" charset="-128"/>
              </a:rPr>
              <a:t>could be implemented as</a:t>
            </a:r>
            <a:br>
              <a:rPr lang="en-US" altLang="zh-CN" sz="1533" dirty="0">
                <a:ea typeface="MS PGothic" charset="-128"/>
              </a:rPr>
            </a:br>
            <a:r>
              <a:rPr lang="en-US" altLang="zh-CN" sz="1533" dirty="0">
                <a:ea typeface="MS PGothic" charset="-128"/>
              </a:rPr>
              <a:t/>
            </a:r>
            <a:br>
              <a:rPr lang="en-US" altLang="zh-CN" sz="1533" dirty="0">
                <a:ea typeface="MS PGothic" charset="-128"/>
              </a:rPr>
            </a:br>
            <a:r>
              <a:rPr lang="en-US" altLang="zh-CN" sz="1533" b="1" dirty="0">
                <a:latin typeface="Courier New" charset="0"/>
                <a:ea typeface="MS PGothic" charset="-128"/>
              </a:rPr>
              <a:t>     </a:t>
            </a:r>
            <a: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register1 = counter</a:t>
            </a:r>
            <a:b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</a:br>
            <a: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     register1 = register1 + 1</a:t>
            </a:r>
            <a:b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</a:br>
            <a:r>
              <a:rPr lang="en-US" altLang="zh-CN" sz="1533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     counter = register1</a:t>
            </a:r>
          </a:p>
          <a:p>
            <a:pPr>
              <a:lnSpc>
                <a:spcPct val="90000"/>
              </a:lnSpc>
            </a:pPr>
            <a:endParaRPr lang="en-US" altLang="zh-CN" sz="733" dirty="0">
              <a:solidFill>
                <a:srgbClr val="0000FF"/>
              </a:solidFill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counter-- </a:t>
            </a:r>
            <a:r>
              <a:rPr lang="en-US" altLang="zh-CN" sz="1533" dirty="0">
                <a:ea typeface="MS PGothic" charset="-128"/>
              </a:rPr>
              <a:t>could be implemented as</a:t>
            </a:r>
            <a:br>
              <a:rPr lang="en-US" altLang="zh-CN" sz="1533" dirty="0">
                <a:ea typeface="MS PGothic" charset="-128"/>
              </a:rPr>
            </a:br>
            <a:r>
              <a:rPr lang="en-US" altLang="zh-CN" sz="1533" dirty="0">
                <a:ea typeface="MS PGothic" charset="-128"/>
              </a:rPr>
              <a:t/>
            </a:r>
            <a:br>
              <a:rPr lang="en-US" altLang="zh-CN" sz="1533" dirty="0">
                <a:ea typeface="MS PGothic" charset="-128"/>
              </a:rPr>
            </a:br>
            <a:r>
              <a:rPr lang="en-US" altLang="zh-CN" sz="1533" b="1" dirty="0">
                <a:latin typeface="Courier New" charset="0"/>
                <a:ea typeface="MS PGothic" charset="-128"/>
              </a:rPr>
              <a:t>     </a:t>
            </a:r>
            <a: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register2 = counter</a:t>
            </a:r>
            <a:b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</a:br>
            <a: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     register2 = register2 - 1</a:t>
            </a:r>
            <a:b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</a:br>
            <a:r>
              <a:rPr lang="en-US" altLang="zh-CN" sz="1533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     counter = register2</a:t>
            </a:r>
          </a:p>
          <a:p>
            <a:pPr>
              <a:lnSpc>
                <a:spcPct val="90000"/>
              </a:lnSpc>
            </a:pPr>
            <a:endParaRPr lang="en-US" altLang="zh-CN" sz="733" dirty="0">
              <a:solidFill>
                <a:schemeClr val="tx2"/>
              </a:solidFill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1533" dirty="0">
                <a:ea typeface="MS PGothic" charset="-128"/>
              </a:rPr>
              <a:t>Consider this execution interleaving with </a:t>
            </a:r>
            <a:r>
              <a:rPr lang="ja-JP" altLang="en-US" sz="1533" dirty="0">
                <a:ea typeface="MS PGothic" charset="-128"/>
              </a:rPr>
              <a:t>“</a:t>
            </a:r>
            <a:r>
              <a:rPr lang="en-US" altLang="ja-JP" sz="1533" dirty="0">
                <a:ea typeface="MS PGothic" charset="-128"/>
              </a:rPr>
              <a:t>count = 5</a:t>
            </a:r>
            <a:r>
              <a:rPr lang="ja-JP" altLang="en-US" sz="1533" dirty="0">
                <a:ea typeface="MS PGothic" charset="-128"/>
              </a:rPr>
              <a:t>”</a:t>
            </a:r>
            <a:r>
              <a:rPr lang="en-US" altLang="ja-JP" sz="1533" dirty="0">
                <a:ea typeface="MS PGothic" charset="-128"/>
              </a:rPr>
              <a:t> initially: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533" dirty="0">
                <a:ea typeface="MS PGothic" charset="-128"/>
              </a:rPr>
              <a:t>	</a:t>
            </a:r>
            <a:r>
              <a:rPr lang="en-US" altLang="zh-CN" sz="1600" dirty="0">
                <a:ea typeface="MS PGothic" charset="-128"/>
              </a:rPr>
              <a:t>S0: producer execute </a:t>
            </a:r>
            <a:r>
              <a:rPr lang="en-US" altLang="zh-CN" sz="1600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register1 = counter</a:t>
            </a:r>
            <a:r>
              <a:rPr lang="en-US" altLang="zh-CN" sz="1600" b="1" dirty="0">
                <a:latin typeface="Courier New" charset="0"/>
                <a:ea typeface="MS PGothic" charset="-128"/>
              </a:rPr>
              <a:t>         </a:t>
            </a:r>
            <a:r>
              <a:rPr lang="en-US" altLang="zh-CN" sz="1600" dirty="0">
                <a:ea typeface="MS PGothic" charset="-128"/>
              </a:rPr>
              <a:t>{register1 = 5}</a:t>
            </a:r>
            <a:br>
              <a:rPr lang="en-US" altLang="zh-CN" sz="1600" dirty="0">
                <a:ea typeface="MS PGothic" charset="-128"/>
              </a:rPr>
            </a:br>
            <a:r>
              <a:rPr lang="en-US" altLang="zh-CN" sz="1600" dirty="0">
                <a:ea typeface="MS PGothic" charset="-128"/>
              </a:rPr>
              <a:t>S1: producer execute </a:t>
            </a:r>
            <a:r>
              <a:rPr lang="en-US" altLang="zh-CN" sz="1600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register1 = register1 + 1   </a:t>
            </a:r>
            <a:r>
              <a:rPr lang="en-US" altLang="zh-CN" sz="1600" dirty="0">
                <a:ea typeface="MS PGothic" charset="-128"/>
              </a:rPr>
              <a:t>{register1 = 6} </a:t>
            </a:r>
            <a:br>
              <a:rPr lang="en-US" altLang="zh-CN" sz="1600" dirty="0">
                <a:ea typeface="MS PGothic" charset="-128"/>
              </a:rPr>
            </a:br>
            <a:r>
              <a:rPr lang="en-US" altLang="zh-CN" sz="1600" dirty="0">
                <a:ea typeface="MS PGothic" charset="-128"/>
              </a:rPr>
              <a:t>S2: consumer execute </a:t>
            </a:r>
            <a:r>
              <a:rPr lang="en-US" altLang="zh-CN" sz="16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register2 = counter        </a:t>
            </a:r>
            <a:r>
              <a:rPr lang="en-US" altLang="zh-CN" sz="1600" dirty="0">
                <a:ea typeface="MS PGothic" charset="-128"/>
              </a:rPr>
              <a:t>{register2 = 5} </a:t>
            </a:r>
            <a:br>
              <a:rPr lang="en-US" altLang="zh-CN" sz="1600" dirty="0">
                <a:ea typeface="MS PGothic" charset="-128"/>
              </a:rPr>
            </a:br>
            <a:r>
              <a:rPr lang="en-US" altLang="zh-CN" sz="1600" dirty="0">
                <a:ea typeface="MS PGothic" charset="-128"/>
              </a:rPr>
              <a:t>S3: consumer execute </a:t>
            </a:r>
            <a:r>
              <a:rPr lang="en-US" altLang="zh-CN" sz="16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register2 = register2 – 1  </a:t>
            </a:r>
            <a:r>
              <a:rPr lang="en-US" altLang="zh-CN" sz="1600" dirty="0">
                <a:ea typeface="MS PGothic" charset="-128"/>
              </a:rPr>
              <a:t>{register2 = 4} </a:t>
            </a:r>
            <a:br>
              <a:rPr lang="en-US" altLang="zh-CN" sz="1600" dirty="0">
                <a:ea typeface="MS PGothic" charset="-128"/>
              </a:rPr>
            </a:br>
            <a:r>
              <a:rPr lang="en-US" altLang="zh-CN" sz="1600" dirty="0">
                <a:ea typeface="MS PGothic" charset="-128"/>
              </a:rPr>
              <a:t>S4: producer execute </a:t>
            </a:r>
            <a:r>
              <a:rPr lang="en-US" altLang="zh-CN" sz="1600" b="1" dirty="0">
                <a:solidFill>
                  <a:srgbClr val="0000FF"/>
                </a:solidFill>
                <a:latin typeface="Courier New" charset="0"/>
                <a:ea typeface="MS PGothic" charset="-128"/>
              </a:rPr>
              <a:t>counter = register1         </a:t>
            </a:r>
            <a:r>
              <a:rPr lang="en-US" altLang="zh-CN" sz="1600" dirty="0">
                <a:ea typeface="MS PGothic" charset="-128"/>
              </a:rPr>
              <a:t>{counter = 6 } </a:t>
            </a:r>
            <a:br>
              <a:rPr lang="en-US" altLang="zh-CN" sz="1600" dirty="0">
                <a:ea typeface="MS PGothic" charset="-128"/>
              </a:rPr>
            </a:br>
            <a:r>
              <a:rPr lang="en-US" altLang="zh-CN" sz="1600" dirty="0">
                <a:ea typeface="MS PGothic" charset="-128"/>
              </a:rPr>
              <a:t>S5: consumer execute </a:t>
            </a:r>
            <a:r>
              <a:rPr lang="en-US" altLang="zh-CN" sz="16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counter = register2        </a:t>
            </a:r>
            <a:r>
              <a:rPr lang="en-US" altLang="zh-CN" sz="1600" dirty="0">
                <a:ea typeface="MS PGothic" charset="-128"/>
              </a:rPr>
              <a:t>{counter = 4}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zh-CN" sz="16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7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charset="-128"/>
              </a:rPr>
              <a:t>Critical Section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67">
                <a:ea typeface="MS PGothic" charset="-128"/>
              </a:rPr>
              <a:t>Each process must ask permission to enter </a:t>
            </a:r>
            <a:r>
              <a:rPr lang="en-US" altLang="zh-CN" sz="1867" b="1">
                <a:solidFill>
                  <a:srgbClr val="FF0000"/>
                </a:solidFill>
                <a:ea typeface="MS PGothic" charset="-128"/>
              </a:rPr>
              <a:t>critical section </a:t>
            </a:r>
            <a:r>
              <a:rPr lang="en-US" altLang="zh-CN" sz="1867">
                <a:ea typeface="MS PGothic" charset="-128"/>
              </a:rPr>
              <a:t>in </a:t>
            </a:r>
            <a:r>
              <a:rPr lang="en-US" altLang="zh-CN" sz="1867" b="1">
                <a:solidFill>
                  <a:srgbClr val="3366FF"/>
                </a:solidFill>
                <a:ea typeface="MS PGothic" charset="-128"/>
              </a:rPr>
              <a:t>entry section</a:t>
            </a:r>
            <a:r>
              <a:rPr lang="en-US" altLang="zh-CN" sz="1867">
                <a:ea typeface="MS PGothic" charset="-128"/>
              </a:rPr>
              <a:t>, may follow critical section with </a:t>
            </a:r>
            <a:r>
              <a:rPr lang="en-US" altLang="zh-CN" sz="1867" b="1">
                <a:solidFill>
                  <a:srgbClr val="3366FF"/>
                </a:solidFill>
                <a:ea typeface="MS PGothic" charset="-128"/>
              </a:rPr>
              <a:t>exit section</a:t>
            </a:r>
            <a:r>
              <a:rPr lang="en-US" altLang="zh-CN" sz="1867">
                <a:ea typeface="MS PGothic" charset="-128"/>
              </a:rPr>
              <a:t>, then </a:t>
            </a:r>
            <a:r>
              <a:rPr lang="en-US" altLang="zh-CN" sz="1867" b="1">
                <a:solidFill>
                  <a:srgbClr val="3366FF"/>
                </a:solidFill>
                <a:ea typeface="MS PGothic" charset="-128"/>
              </a:rPr>
              <a:t>remainder section</a:t>
            </a:r>
          </a:p>
          <a:p>
            <a:endParaRPr lang="en-US" altLang="zh-CN" b="1">
              <a:solidFill>
                <a:srgbClr val="3366FF"/>
              </a:solidFill>
              <a:ea typeface="MS PGothic" charset="-128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MS PGothic" charset="-128"/>
            </a:endParaRPr>
          </a:p>
          <a:p>
            <a:endParaRPr lang="en-US" altLang="zh-CN" b="1">
              <a:solidFill>
                <a:srgbClr val="0000FF"/>
              </a:solidFill>
              <a:ea typeface="MS PGothic" charset="-128"/>
            </a:endParaRPr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9" y="2309284"/>
            <a:ext cx="5748867" cy="353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-809626" y="299509"/>
            <a:ext cx="11220451" cy="51223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MS PGothic" charset="-128"/>
              </a:rPr>
              <a:t>Solution </a:t>
            </a:r>
            <a:r>
              <a:rPr lang="en-US" altLang="zh-CN" sz="2800" dirty="0" smtClean="0">
                <a:ea typeface="MS PGothic" charset="-128"/>
              </a:rPr>
              <a:t>Requirements</a:t>
            </a:r>
            <a:endParaRPr lang="en-US" altLang="zh-CN" sz="2800" dirty="0">
              <a:ea typeface="MS PGothic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667" y="1329267"/>
            <a:ext cx="7667625" cy="4639733"/>
          </a:xfrm>
        </p:spPr>
        <p:txBody>
          <a:bodyPr/>
          <a:lstStyle/>
          <a:p>
            <a:pPr marL="342917" indent="-342917">
              <a:buFont typeface="Monotype Sorts" charset="2"/>
              <a:buAutoNum type="arabicPeriod"/>
              <a:defRPr/>
            </a:pPr>
            <a:r>
              <a:rPr lang="en-US" altLang="zh-CN" sz="1867" b="1" dirty="0">
                <a:solidFill>
                  <a:srgbClr val="FF0000"/>
                </a:solidFill>
                <a:ea typeface="MS PGothic" charset="-128"/>
              </a:rPr>
              <a:t>Mutual Exclusion </a:t>
            </a:r>
            <a:r>
              <a:rPr lang="en-US" altLang="zh-CN" sz="1867" dirty="0">
                <a:ea typeface="MS PGothic" charset="-128"/>
              </a:rPr>
              <a:t>- If process </a:t>
            </a:r>
            <a:r>
              <a:rPr lang="en-US" altLang="zh-CN" sz="1867" b="1" i="1" dirty="0">
                <a:ea typeface="MS PGothic" charset="-128"/>
              </a:rPr>
              <a:t>P</a:t>
            </a:r>
            <a:r>
              <a:rPr lang="en-US" altLang="zh-CN" sz="1867" b="1" i="1" baseline="-25000" dirty="0">
                <a:ea typeface="MS PGothic" charset="-128"/>
              </a:rPr>
              <a:t>i</a:t>
            </a:r>
            <a:r>
              <a:rPr lang="en-US" altLang="zh-CN" sz="1867" b="1" dirty="0">
                <a:ea typeface="MS PGothic" charset="-128"/>
              </a:rPr>
              <a:t> </a:t>
            </a:r>
            <a:r>
              <a:rPr lang="en-US" altLang="zh-CN" sz="1867" dirty="0">
                <a:ea typeface="MS PGothic" charset="-128"/>
              </a:rPr>
              <a:t>is executing in its critical section, then no other processes can be executing in their critical section</a:t>
            </a:r>
          </a:p>
          <a:p>
            <a:pPr marL="342917" indent="-342917">
              <a:buFont typeface="Monotype Sorts" charset="2"/>
              <a:buAutoNum type="arabicPeriod"/>
              <a:defRPr/>
            </a:pPr>
            <a:endParaRPr lang="en-US" altLang="zh-CN" sz="1867" b="1" dirty="0">
              <a:solidFill>
                <a:srgbClr val="FF0000"/>
              </a:solidFill>
              <a:ea typeface="MS PGothic" charset="-128"/>
            </a:endParaRPr>
          </a:p>
          <a:p>
            <a:pPr marL="342917" indent="-342917">
              <a:buFont typeface="Monotype Sorts" charset="2"/>
              <a:buAutoNum type="arabicPeriod"/>
              <a:defRPr/>
            </a:pPr>
            <a:r>
              <a:rPr lang="en-US" altLang="zh-CN" sz="1867" b="1" dirty="0">
                <a:solidFill>
                  <a:srgbClr val="FF0000"/>
                </a:solidFill>
                <a:ea typeface="MS PGothic" charset="-128"/>
              </a:rPr>
              <a:t>Progress </a:t>
            </a:r>
            <a:r>
              <a:rPr lang="en-US" altLang="zh-CN" sz="1867" dirty="0">
                <a:ea typeface="MS PGothic" charset="-128"/>
              </a:rPr>
              <a:t>- If no process is executing in its critical section and there exist some processes that wish to enter their critical section, </a:t>
            </a:r>
            <a:r>
              <a:rPr lang="en-US" altLang="zh-CN" sz="1867" dirty="0"/>
              <a:t>then only those processes that are not executing in their remainder sections can participate in deciding which will enter its critical section next, and this selection cannot be postponed indefinitely</a:t>
            </a:r>
          </a:p>
          <a:p>
            <a:pPr marL="0" indent="0">
              <a:buNone/>
              <a:defRPr/>
            </a:pPr>
            <a:endParaRPr lang="en-US" altLang="zh-CN" sz="1867" dirty="0">
              <a:ea typeface="MS PGothic" charset="-128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sz="1867" dirty="0">
                <a:ea typeface="MS PGothic" charset="-128"/>
              </a:rPr>
              <a:t>3. </a:t>
            </a:r>
            <a:r>
              <a:rPr lang="en-US" altLang="zh-CN" sz="1867" b="1" dirty="0">
                <a:solidFill>
                  <a:srgbClr val="FF0000"/>
                </a:solidFill>
                <a:ea typeface="MS PGothic" charset="-128"/>
              </a:rPr>
              <a:t>Bounded Waiting </a:t>
            </a:r>
            <a:r>
              <a:rPr lang="en-US" altLang="zh-CN" sz="1867" dirty="0">
                <a:ea typeface="MS PGothic" charset="-128"/>
              </a:rPr>
              <a:t>-  </a:t>
            </a:r>
            <a:r>
              <a:rPr lang="en-US" altLang="zh-CN" sz="1867" b="1" dirty="0">
                <a:solidFill>
                  <a:srgbClr val="0070C0"/>
                </a:solidFill>
                <a:ea typeface="MS PGothic" charset="-128"/>
              </a:rPr>
              <a:t>A bound must exist </a:t>
            </a:r>
            <a:r>
              <a:rPr lang="en-US" altLang="zh-CN" sz="1867" dirty="0">
                <a:ea typeface="MS PGothic" charset="-128"/>
              </a:rPr>
              <a:t>on the number of times that other processes are allowed to enter their critical sections after a process has made a request to enter its critical section and before that request is granted</a:t>
            </a:r>
          </a:p>
        </p:txBody>
      </p:sp>
    </p:spTree>
    <p:extLst>
      <p:ext uri="{BB962C8B-B14F-4D97-AF65-F5344CB8AC3E}">
        <p14:creationId xmlns:p14="http://schemas.microsoft.com/office/powerpoint/2010/main" val="7344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Possible Solution?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2900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//P0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82750" y="5319183"/>
            <a:ext cx="442595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867" b="1">
                <a:solidFill>
                  <a:srgbClr val="FF0000"/>
                </a:solidFill>
              </a:rPr>
              <a:t>What’s the problem?</a:t>
            </a:r>
            <a:endParaRPr kumimoji="1" lang="zh-CN" altLang="en-US" sz="1867" b="1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69367" y="1952626"/>
            <a:ext cx="439949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7077" tIns="43539" rIns="87077" bIns="43539"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3183752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830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908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986" indent="-32653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None/>
              <a:defRPr/>
            </a:pPr>
            <a:r>
              <a:rPr lang="en-US" altLang="zh-CN" sz="2400" b="1" kern="0" dirty="0"/>
              <a:t>//P1</a:t>
            </a:r>
            <a:endParaRPr lang="zh-CN" altLang="en-US" sz="2400" b="1" kern="0" dirty="0"/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while (flag == true); </a:t>
            </a:r>
            <a:r>
              <a:rPr lang="en-US" altLang="zh-CN" sz="1600" kern="0" dirty="0">
                <a:solidFill>
                  <a:srgbClr val="00B050"/>
                </a:solidFill>
              </a:rPr>
              <a:t>//do nothing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true;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//critical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  <a:endParaRPr lang="zh-CN" altLang="zh-CN" sz="2400" kern="0" dirty="0">
              <a:solidFill>
                <a:srgbClr val="0000FF"/>
              </a:solidFill>
            </a:endParaRP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/>
              <a:t>flag = false;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</a:rPr>
              <a:t>//remainder section</a:t>
            </a:r>
            <a:r>
              <a:rPr lang="zh-CN" altLang="en-US" sz="2400" kern="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  <a:defRPr/>
            </a:pPr>
            <a:endParaRPr lang="zh-CN" altLang="en-US" kern="0" dirty="0"/>
          </a:p>
        </p:txBody>
      </p:sp>
      <p:sp>
        <p:nvSpPr>
          <p:cNvPr id="25605" name="文本框 9"/>
          <p:cNvSpPr txBox="1">
            <a:spLocks noChangeArrowheads="1"/>
          </p:cNvSpPr>
          <p:nvPr/>
        </p:nvSpPr>
        <p:spPr bwMode="auto">
          <a:xfrm>
            <a:off x="342901" y="1489075"/>
            <a:ext cx="401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</a:rPr>
              <a:t>flag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= false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; 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//no process in </a:t>
            </a:r>
            <a:r>
              <a:rPr kumimoji="1" lang="en-US" altLang="zh-CN" sz="1600" b="1" dirty="0" err="1" smtClean="0">
                <a:solidFill>
                  <a:srgbClr val="00B050"/>
                </a:solidFill>
              </a:rPr>
              <a:t>c.s</a:t>
            </a:r>
            <a:r>
              <a:rPr kumimoji="1" lang="en-US" altLang="zh-CN" sz="1600" b="1" dirty="0" smtClean="0">
                <a:solidFill>
                  <a:srgbClr val="00B050"/>
                </a:solidFill>
              </a:rPr>
              <a:t>.</a:t>
            </a:r>
            <a:endParaRPr kumimoji="1" lang="zh-CN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732</Words>
  <Application>Microsoft Office PowerPoint</Application>
  <PresentationFormat>全屏显示(4:3)</PresentationFormat>
  <Paragraphs>184</Paragraphs>
  <Slides>28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os-8</vt:lpstr>
      <vt:lpstr>Operating System Principle  Lab 7</vt:lpstr>
      <vt:lpstr>Outline</vt:lpstr>
      <vt:lpstr>Race condition</vt:lpstr>
      <vt:lpstr>Producer-Consumer</vt:lpstr>
      <vt:lpstr>Why? Atomic Instruction</vt:lpstr>
      <vt:lpstr>Result Analysis</vt:lpstr>
      <vt:lpstr>Critical Section</vt:lpstr>
      <vt:lpstr>Solution Requirements</vt:lpstr>
      <vt:lpstr>Possible Solution?</vt:lpstr>
      <vt:lpstr>Mutex Lock</vt:lpstr>
      <vt:lpstr>Deadlock</vt:lpstr>
      <vt:lpstr>Implementation of Mutex Lock</vt:lpstr>
      <vt:lpstr>Possible Solution?</vt:lpstr>
      <vt:lpstr>Require Atomic Instruction</vt:lpstr>
      <vt:lpstr>Mutex Solution using test_and_set()</vt:lpstr>
      <vt:lpstr>Inline Assembly of C</vt:lpstr>
      <vt:lpstr>X86-64 Registers</vt:lpstr>
      <vt:lpstr>X86-64 Instructions</vt:lpstr>
      <vt:lpstr>In-line Assembly Syntax</vt:lpstr>
      <vt:lpstr>Example: sum</vt:lpstr>
      <vt:lpstr>Example: use C variables</vt:lpstr>
      <vt:lpstr>Example: register indirect addressing</vt:lpstr>
      <vt:lpstr>Recall: Possible Solution?</vt:lpstr>
      <vt:lpstr>Recall: Require Atomic Instruction</vt:lpstr>
      <vt:lpstr>Atomic test_and_set</vt:lpstr>
      <vt:lpstr>Task 1</vt:lpstr>
      <vt:lpstr>Task 2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Principle  Lab 1</dc:title>
  <dc:creator>Microsoft Office 用户</dc:creator>
  <cp:lastModifiedBy>SkyUN.Org</cp:lastModifiedBy>
  <cp:revision>378</cp:revision>
  <cp:lastPrinted>2001-06-14T13:58:17Z</cp:lastPrinted>
  <dcterms:created xsi:type="dcterms:W3CDTF">2017-03-28T16:02:34Z</dcterms:created>
  <dcterms:modified xsi:type="dcterms:W3CDTF">2021-05-21T11:23:57Z</dcterms:modified>
</cp:coreProperties>
</file>