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318" r:id="rId2"/>
    <p:sldId id="383" r:id="rId3"/>
    <p:sldId id="429" r:id="rId4"/>
    <p:sldId id="466" r:id="rId5"/>
    <p:sldId id="480" r:id="rId6"/>
    <p:sldId id="427" r:id="rId7"/>
    <p:sldId id="423" r:id="rId8"/>
    <p:sldId id="424" r:id="rId9"/>
    <p:sldId id="519" r:id="rId10"/>
    <p:sldId id="520" r:id="rId11"/>
    <p:sldId id="484" r:id="rId12"/>
    <p:sldId id="510" r:id="rId13"/>
    <p:sldId id="511" r:id="rId14"/>
    <p:sldId id="485" r:id="rId15"/>
    <p:sldId id="486" r:id="rId16"/>
    <p:sldId id="496" r:id="rId17"/>
    <p:sldId id="497" r:id="rId18"/>
    <p:sldId id="487" r:id="rId19"/>
    <p:sldId id="48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9" r:id="rId29"/>
    <p:sldId id="489" r:id="rId30"/>
    <p:sldId id="513" r:id="rId31"/>
    <p:sldId id="514" r:id="rId32"/>
    <p:sldId id="515" r:id="rId33"/>
    <p:sldId id="516" r:id="rId34"/>
    <p:sldId id="493" r:id="rId35"/>
    <p:sldId id="494" r:id="rId36"/>
    <p:sldId id="495" r:id="rId37"/>
    <p:sldId id="517" r:id="rId38"/>
    <p:sldId id="536" r:id="rId39"/>
    <p:sldId id="537" r:id="rId40"/>
    <p:sldId id="538" r:id="rId41"/>
    <p:sldId id="455" r:id="rId42"/>
    <p:sldId id="523" r:id="rId43"/>
    <p:sldId id="524" r:id="rId44"/>
    <p:sldId id="526" r:id="rId45"/>
    <p:sldId id="525" r:id="rId46"/>
    <p:sldId id="456" r:id="rId47"/>
    <p:sldId id="457" r:id="rId48"/>
    <p:sldId id="528" r:id="rId49"/>
    <p:sldId id="530" r:id="rId50"/>
    <p:sldId id="531" r:id="rId51"/>
    <p:sldId id="529" r:id="rId52"/>
    <p:sldId id="532" r:id="rId53"/>
    <p:sldId id="458" r:id="rId54"/>
    <p:sldId id="533" r:id="rId55"/>
    <p:sldId id="534" r:id="rId56"/>
    <p:sldId id="459" r:id="rId57"/>
    <p:sldId id="460" r:id="rId58"/>
    <p:sldId id="522" r:id="rId59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8"/>
    <p:restoredTop sz="87461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Helvetica" pitchFamily="-8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Helvetica" pitchFamily="-8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Helvetica" pitchFamily="-8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10404F3C-3E68-B34E-B494-B505B0EB0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59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5F861FE-A6F8-DE49-BA3A-0526B4CEE9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0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26EC62B-349C-7F47-B510-D661A1016A23}" type="slidenum">
              <a:rPr lang="en-US" altLang="zh-CN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275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99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err="1">
                <a:ea typeface="MS PGothic" charset="-128"/>
              </a:rPr>
              <a:t>ulimit</a:t>
            </a:r>
            <a:r>
              <a:rPr lang="en-US" altLang="en-US" dirty="0">
                <a:ea typeface="MS PGothic" charset="-128"/>
              </a:rPr>
              <a:t> –a: </a:t>
            </a:r>
            <a:r>
              <a:rPr lang="zh-CN" altLang="en-US" dirty="0">
                <a:ea typeface="MS PGothic" charset="-128"/>
              </a:rPr>
              <a:t>查看</a:t>
            </a:r>
            <a:r>
              <a:rPr lang="en-US" altLang="zh-CN" dirty="0" err="1">
                <a:ea typeface="MS PGothic" charset="-128"/>
              </a:rPr>
              <a:t>buf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size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062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ulimit</a:t>
            </a:r>
            <a:r>
              <a:rPr kumimoji="1" lang="en-US" altLang="zh-CN" dirty="0"/>
              <a:t> –a (</a:t>
            </a:r>
            <a:r>
              <a:rPr kumimoji="1" lang="en-US" altLang="zh-CN" dirty="0" err="1"/>
              <a:t>fifo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95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07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30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408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24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8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44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94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C9548EA-6031-CF41-8387-0569A0091543}" type="slidenum">
              <a:rPr lang="en-US" altLang="zh-CN">
                <a:latin typeface="Times New Roman" charset="0"/>
              </a:rPr>
              <a:pPr/>
              <a:t>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321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49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831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668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78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00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16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531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pmap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pid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644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cat /</a:t>
            </a:r>
            <a:r>
              <a:rPr kumimoji="1" lang="en-US" altLang="zh-CN" dirty="0" err="1"/>
              <a:t>proc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pid</a:t>
            </a:r>
            <a:r>
              <a:rPr kumimoji="1" lang="en-US" altLang="zh-CN" dirty="0"/>
              <a:t>/maps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3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分配给进程的运行时间＝调度周期 * 进程权重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所有进程权重之和</a:t>
            </a:r>
            <a:endParaRPr lang="zh-CN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vruntime</a:t>
            </a:r>
            <a:r>
              <a:rPr lang="en-US" altLang="zh-CN" dirty="0"/>
              <a:t> = </a:t>
            </a:r>
            <a:r>
              <a:rPr lang="zh-CN" altLang="en-US" dirty="0"/>
              <a:t>实际运行时间 * </a:t>
            </a:r>
            <a:r>
              <a:rPr lang="en-US" altLang="zh-CN" dirty="0"/>
              <a:t>1024 / </a:t>
            </a:r>
            <a:r>
              <a:rPr lang="zh-CN" altLang="en-US" dirty="0"/>
              <a:t>进程权重</a:t>
            </a:r>
            <a:endParaRPr kumimoji="1" lang="zh-CN" altLang="en-US" dirty="0"/>
          </a:p>
          <a:p>
            <a:r>
              <a:rPr lang="en-US" altLang="zh-CN" sz="1700" kern="1200" dirty="0" err="1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vruntime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= (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调度周期 * 进程权重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所有进程总权重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) * 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进程权重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=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调度周期 *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所有进程总权重</a:t>
            </a:r>
            <a:endParaRPr lang="en-US" altLang="zh-CN" sz="1700" kern="1200" dirty="0">
              <a:solidFill>
                <a:schemeClr val="tx1"/>
              </a:solidFill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635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693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85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840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126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03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sk-SK" altLang="zh-CN" dirty="0" err="1"/>
              <a:t>hostname</a:t>
            </a:r>
            <a:r>
              <a:rPr kumimoji="1" lang="sk-SK" altLang="zh-CN" dirty="0"/>
              <a:t> -i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75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lscpu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924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lscpu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434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746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54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700" kern="1200" dirty="0" err="1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vruntime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=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实际运行时间 *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NICE_0_LOAD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进程权重</a:t>
            </a:r>
          </a:p>
          <a:p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  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 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=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实际运行时间 *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进程权重</a:t>
            </a:r>
          </a:p>
          <a:p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NICE_0_LOAD = 1024,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表示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nice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值为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0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的进程权重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861FE-A6F8-DE49-BA3A-0526B4CEE9B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467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3826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357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82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618F8AB-653E-E847-9453-06E45EEBBBE8}" type="slidenum">
              <a:rPr lang="en-US" altLang="zh-CN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sz="1700" kern="1200" dirty="0" err="1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vruntime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=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进程在一个调度周期内的实际运行时间 *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进程权重</a:t>
            </a:r>
          </a:p>
          <a:p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  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 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= (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调度周期 * 进程权重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所有进程总权重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) * 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进程权重 </a:t>
            </a:r>
          </a:p>
          <a:p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           =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调度周期 * </a:t>
            </a:r>
            <a:r>
              <a:rPr lang="en-US" altLang="zh-CN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1024 / </a:t>
            </a:r>
            <a:r>
              <a:rPr lang="zh-CN" altLang="en-US" sz="1700" kern="120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所有进程总权重 </a:t>
            </a:r>
            <a:endParaRPr lang="zh-CN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28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C8B53DBE-4D81-1546-A2FC-1BC07C8B3589}" type="slidenum">
              <a:rPr lang="en-US" altLang="zh-CN">
                <a:latin typeface="Times New Roman" charset="0"/>
              </a:rPr>
              <a:pPr/>
              <a:t>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2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D0B7964-FFF6-C844-BC75-B11BA5A0F0B4}" type="slidenum">
              <a:rPr lang="en-US" altLang="zh-CN">
                <a:latin typeface="Times New Roman" charset="0"/>
              </a:rPr>
              <a:pPr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21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484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330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98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88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0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9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4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979" indent="0">
              <a:buNone/>
              <a:defRPr sz="2600"/>
            </a:lvl2pPr>
            <a:lvl3pPr marL="1305960" indent="0">
              <a:buNone/>
              <a:defRPr sz="2300"/>
            </a:lvl3pPr>
            <a:lvl4pPr marL="1958941" indent="0">
              <a:buNone/>
              <a:defRPr sz="2000"/>
            </a:lvl4pPr>
            <a:lvl5pPr marL="2611921" indent="0">
              <a:buNone/>
              <a:defRPr sz="2000"/>
            </a:lvl5pPr>
            <a:lvl6pPr marL="3264898" indent="0">
              <a:buNone/>
              <a:defRPr sz="2000"/>
            </a:lvl6pPr>
            <a:lvl7pPr marL="3917878" indent="0">
              <a:buNone/>
              <a:defRPr sz="2000"/>
            </a:lvl7pPr>
            <a:lvl8pPr marL="4570857" indent="0">
              <a:buNone/>
              <a:defRPr sz="2000"/>
            </a:lvl8pPr>
            <a:lvl9pPr marL="5223836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67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1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79" indent="0">
              <a:buNone/>
              <a:defRPr sz="2900" b="1"/>
            </a:lvl2pPr>
            <a:lvl3pPr marL="1305960" indent="0">
              <a:buNone/>
              <a:defRPr sz="2600" b="1"/>
            </a:lvl3pPr>
            <a:lvl4pPr marL="1958941" indent="0">
              <a:buNone/>
              <a:defRPr sz="2300" b="1"/>
            </a:lvl4pPr>
            <a:lvl5pPr marL="2611921" indent="0">
              <a:buNone/>
              <a:defRPr sz="2300" b="1"/>
            </a:lvl5pPr>
            <a:lvl6pPr marL="3264898" indent="0">
              <a:buNone/>
              <a:defRPr sz="2300" b="1"/>
            </a:lvl6pPr>
            <a:lvl7pPr marL="3917878" indent="0">
              <a:buNone/>
              <a:defRPr sz="2300" b="1"/>
            </a:lvl7pPr>
            <a:lvl8pPr marL="4570857" indent="0">
              <a:buNone/>
              <a:defRPr sz="2300" b="1"/>
            </a:lvl8pPr>
            <a:lvl9pPr marL="5223836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2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25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9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7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73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7" y="1913473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1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2979" indent="0">
              <a:buNone/>
              <a:defRPr sz="4000"/>
            </a:lvl2pPr>
            <a:lvl3pPr marL="1305960" indent="0">
              <a:buNone/>
              <a:defRPr sz="3400"/>
            </a:lvl3pPr>
            <a:lvl4pPr marL="1958941" indent="0">
              <a:buNone/>
              <a:defRPr sz="2900"/>
            </a:lvl4pPr>
            <a:lvl5pPr marL="2611921" indent="0">
              <a:buNone/>
              <a:defRPr sz="2900"/>
            </a:lvl5pPr>
            <a:lvl6pPr marL="3264898" indent="0">
              <a:buNone/>
              <a:defRPr sz="2900"/>
            </a:lvl6pPr>
            <a:lvl7pPr marL="3917878" indent="0">
              <a:buNone/>
              <a:defRPr sz="2900"/>
            </a:lvl7pPr>
            <a:lvl8pPr marL="4570857" indent="0">
              <a:buNone/>
              <a:defRPr sz="2900"/>
            </a:lvl8pPr>
            <a:lvl9pPr marL="5223836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2979" indent="0">
              <a:buNone/>
              <a:defRPr sz="1700"/>
            </a:lvl2pPr>
            <a:lvl3pPr marL="1305960" indent="0">
              <a:buNone/>
              <a:defRPr sz="1400"/>
            </a:lvl3pPr>
            <a:lvl4pPr marL="1958941" indent="0">
              <a:buNone/>
              <a:defRPr sz="1300"/>
            </a:lvl4pPr>
            <a:lvl5pPr marL="2611921" indent="0">
              <a:buNone/>
              <a:defRPr sz="1300"/>
            </a:lvl5pPr>
            <a:lvl6pPr marL="3264898" indent="0">
              <a:buNone/>
              <a:defRPr sz="1300"/>
            </a:lvl6pPr>
            <a:lvl7pPr marL="3917878" indent="0">
              <a:buNone/>
              <a:defRPr sz="1300"/>
            </a:lvl7pPr>
            <a:lvl8pPr marL="4570857" indent="0">
              <a:buNone/>
              <a:defRPr sz="1300"/>
            </a:lvl8pPr>
            <a:lvl9pPr marL="5223836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0595" tIns="65298" rIns="130595" bIns="6529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0595" tIns="65298" rIns="130595" bIns="6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/>
            <a:endParaRPr lang="zh-CN" altLang="zh-CN" sz="3400">
              <a:latin typeface="Times New Roman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595" tIns="65298" rIns="130595" bIns="65298"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/>
            <a:endParaRPr lang="zh-CN" altLang="zh-CN" sz="3400">
              <a:latin typeface="Times New Roman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/>
            <a:endParaRPr lang="zh-CN" altLang="zh-CN" sz="3400">
              <a:latin typeface="Times New Roman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rgbClr val="006699"/>
                </a:solidFill>
                <a:latin typeface="Helvetica" charset="0"/>
              </a:rPr>
              <a:t>6.</a:t>
            </a:r>
            <a:fld id="{C83F24E2-8894-9E46-865A-EE59E7DD517E}" type="slidenum">
              <a:rPr lang="en-US" altLang="zh-CN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400" b="1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652979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596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89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192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058863" indent="-40640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549400" indent="-32385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2038350" indent="-3238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2528888" indent="-32385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3183272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6255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89236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2214" indent="-3264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79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960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4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921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89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878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836" algn="l" defTabSz="65297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MS PGothic" charset="-128"/>
              </a:rPr>
              <a:t>Chapter 3:  IPC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08612" y="5719482"/>
            <a:ext cx="543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/>
              <a:t>April , </a:t>
            </a:r>
            <a:r>
              <a:rPr kumimoji="1" lang="en-US" altLang="zh-CN" sz="3200" b="1" dirty="0"/>
              <a:t>2018</a:t>
            </a:r>
            <a:endParaRPr kumimoji="1" lang="zh-CN" alt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r</a:t>
            </a:r>
            <a:r>
              <a:rPr kumimoji="1" lang="en-US" altLang="zh-CN" sz="2800" dirty="0" err="1"/>
              <a:t>enice</a:t>
            </a:r>
            <a:r>
              <a:rPr kumimoji="1" lang="en-US" altLang="zh-CN" sz="2800" dirty="0"/>
              <a:t>  19  </a:t>
            </a:r>
            <a:r>
              <a:rPr kumimoji="1" lang="en-US" altLang="zh-CN" sz="2800" dirty="0" err="1"/>
              <a:t>pid</a:t>
            </a:r>
            <a:endParaRPr lang="en-US" altLang="zh-CN" sz="2800" dirty="0"/>
          </a:p>
          <a:p>
            <a:r>
              <a:rPr lang="en-US" altLang="zh-CN" sz="2800" dirty="0"/>
              <a:t>nice( )	                             </a:t>
            </a:r>
            <a:r>
              <a:rPr lang="zh-CN" altLang="en-US" sz="2800" dirty="0"/>
              <a:t>改变一个普通进程的静态优先级		</a:t>
            </a:r>
          </a:p>
          <a:p>
            <a:r>
              <a:rPr lang="en-US" altLang="zh-CN" sz="2800" dirty="0" err="1"/>
              <a:t>getpriority</a:t>
            </a:r>
            <a:r>
              <a:rPr lang="en-US" altLang="zh-CN" sz="2800" dirty="0"/>
              <a:t>( )	                    </a:t>
            </a:r>
            <a:r>
              <a:rPr lang="zh-CN" altLang="en-US" sz="2800" dirty="0"/>
              <a:t>获得一组普通进程的最大优先级		</a:t>
            </a:r>
          </a:p>
          <a:p>
            <a:r>
              <a:rPr lang="en-US" altLang="zh-CN" sz="2800" b="1" dirty="0" err="1">
                <a:solidFill>
                  <a:srgbClr val="0070C0"/>
                </a:solidFill>
              </a:rPr>
              <a:t>setpriority</a:t>
            </a:r>
            <a:r>
              <a:rPr lang="en-US" altLang="zh-CN" sz="2800" b="1" dirty="0">
                <a:solidFill>
                  <a:srgbClr val="0070C0"/>
                </a:solidFill>
              </a:rPr>
              <a:t>( )	</a:t>
            </a:r>
            <a:r>
              <a:rPr lang="en-US" altLang="zh-CN" sz="2800" dirty="0"/>
              <a:t>                    </a:t>
            </a:r>
            <a:r>
              <a:rPr lang="zh-CN" altLang="en-US" sz="2800" dirty="0"/>
              <a:t>设置一组普通进程的静态优先级		</a:t>
            </a:r>
          </a:p>
          <a:p>
            <a:r>
              <a:rPr lang="en-US" altLang="zh-CN" sz="2800" dirty="0" err="1"/>
              <a:t>sched_getscheduler</a:t>
            </a:r>
            <a:r>
              <a:rPr lang="en-US" altLang="zh-CN" sz="2800" dirty="0"/>
              <a:t>( )	  </a:t>
            </a:r>
            <a:r>
              <a:rPr lang="zh-CN" altLang="en-US" sz="2800" dirty="0"/>
              <a:t>获得一个进程的调度策略		</a:t>
            </a:r>
          </a:p>
          <a:p>
            <a:r>
              <a:rPr lang="en-US" altLang="zh-CN" sz="2800" b="1" dirty="0" err="1">
                <a:solidFill>
                  <a:srgbClr val="0070C0"/>
                </a:solidFill>
              </a:rPr>
              <a:t>sched_setscheduler</a:t>
            </a:r>
            <a:r>
              <a:rPr lang="en-US" altLang="zh-CN" sz="2800" b="1" dirty="0">
                <a:solidFill>
                  <a:srgbClr val="0070C0"/>
                </a:solidFill>
              </a:rPr>
              <a:t>( )     </a:t>
            </a:r>
            <a:r>
              <a:rPr lang="zh-CN" altLang="en-US" sz="2800" dirty="0"/>
              <a:t>设置一个进程的调度策略和实时优先级		</a:t>
            </a:r>
          </a:p>
          <a:p>
            <a:r>
              <a:rPr lang="en-US" altLang="zh-CN" sz="2800" dirty="0" err="1"/>
              <a:t>sched_getparam</a:t>
            </a:r>
            <a:r>
              <a:rPr lang="en-US" altLang="zh-CN" sz="2800" dirty="0"/>
              <a:t>( )	            </a:t>
            </a:r>
            <a:r>
              <a:rPr lang="zh-CN" altLang="en-US" sz="2800" dirty="0"/>
              <a:t>获得一个进程的实时优先级		</a:t>
            </a:r>
          </a:p>
          <a:p>
            <a:r>
              <a:rPr lang="en-US" altLang="zh-CN" sz="2800" b="1" dirty="0" err="1">
                <a:solidFill>
                  <a:srgbClr val="0070C0"/>
                </a:solidFill>
              </a:rPr>
              <a:t>sched_setparam</a:t>
            </a:r>
            <a:r>
              <a:rPr lang="en-US" altLang="zh-CN" sz="2800" b="1" dirty="0">
                <a:solidFill>
                  <a:srgbClr val="0070C0"/>
                </a:solidFill>
              </a:rPr>
              <a:t>( )</a:t>
            </a:r>
            <a:r>
              <a:rPr lang="en-US" altLang="zh-CN" sz="2800" dirty="0"/>
              <a:t>	            </a:t>
            </a:r>
            <a:r>
              <a:rPr lang="zh-CN" altLang="en-US" sz="2800" dirty="0"/>
              <a:t>设置一个进程的实时优先级		</a:t>
            </a:r>
          </a:p>
          <a:p>
            <a:r>
              <a:rPr lang="en-US" altLang="zh-CN" sz="2800" dirty="0" err="1"/>
              <a:t>sched_yield</a:t>
            </a:r>
            <a:r>
              <a:rPr lang="en-US" altLang="zh-CN" sz="2800" dirty="0"/>
              <a:t>( )	                     </a:t>
            </a:r>
            <a:r>
              <a:rPr lang="zh-CN" altLang="en-US" sz="2800" dirty="0"/>
              <a:t>自愿放弃处理器而不阻塞		</a:t>
            </a:r>
          </a:p>
          <a:p>
            <a:r>
              <a:rPr lang="en-US" altLang="zh-CN" sz="2800" dirty="0" err="1"/>
              <a:t>sched_get</a:t>
            </a:r>
            <a:r>
              <a:rPr lang="en-US" altLang="zh-CN" sz="2800" dirty="0"/>
              <a:t>_ </a:t>
            </a:r>
            <a:r>
              <a:rPr lang="en-US" altLang="zh-CN" sz="2800" dirty="0" err="1"/>
              <a:t>priority_min</a:t>
            </a:r>
            <a:r>
              <a:rPr lang="en-US" altLang="zh-CN" sz="2800" dirty="0"/>
              <a:t>( )  </a:t>
            </a:r>
            <a:r>
              <a:rPr lang="zh-CN" altLang="en-US" sz="2800" dirty="0"/>
              <a:t>获得一种策略的最小实时优先级		</a:t>
            </a:r>
          </a:p>
          <a:p>
            <a:r>
              <a:rPr lang="en-US" altLang="zh-CN" sz="2800" dirty="0" err="1"/>
              <a:t>sched_get</a:t>
            </a:r>
            <a:r>
              <a:rPr lang="en-US" altLang="zh-CN" sz="2800" dirty="0"/>
              <a:t>_ </a:t>
            </a:r>
            <a:r>
              <a:rPr lang="en-US" altLang="zh-CN" sz="2800" dirty="0" err="1"/>
              <a:t>priority_max</a:t>
            </a:r>
            <a:r>
              <a:rPr lang="en-US" altLang="zh-CN" sz="2800" dirty="0"/>
              <a:t>( ) </a:t>
            </a:r>
            <a:r>
              <a:rPr lang="zh-CN" altLang="en-US" sz="2800" dirty="0"/>
              <a:t>获得一种策略的最大实时优先级		</a:t>
            </a:r>
          </a:p>
          <a:p>
            <a:r>
              <a:rPr lang="en-US" altLang="zh-CN" sz="2800" dirty="0" err="1"/>
              <a:t>sched_rr_get_interval</a:t>
            </a:r>
            <a:r>
              <a:rPr lang="en-US" altLang="zh-CN" sz="2800" dirty="0"/>
              <a:t>( )	  </a:t>
            </a:r>
            <a:r>
              <a:rPr lang="zh-CN" altLang="en-US" sz="2800" dirty="0"/>
              <a:t>获得时间片轮转策略的时间片值		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9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Pipe</a:t>
            </a:r>
            <a:endParaRPr lang="zh-CN" altLang="en-US" sz="2800" dirty="0"/>
          </a:p>
          <a:p>
            <a:r>
              <a:rPr lang="en-US" altLang="zh-CN" sz="2800" dirty="0"/>
              <a:t>Message queue (passing)</a:t>
            </a:r>
            <a:endParaRPr lang="zh-CN" altLang="en-US" sz="2800" dirty="0"/>
          </a:p>
          <a:p>
            <a:r>
              <a:rPr lang="en-US" altLang="zh-CN" sz="2800" dirty="0"/>
              <a:t>Shared memory</a:t>
            </a:r>
            <a:endParaRPr kumimoji="1" lang="en-US" altLang="zh-CN" sz="2800" dirty="0"/>
          </a:p>
          <a:p>
            <a:r>
              <a:rPr lang="en-US" altLang="zh-CN" sz="2800" dirty="0"/>
              <a:t>Socket</a:t>
            </a:r>
          </a:p>
          <a:p>
            <a:r>
              <a:rPr kumimoji="1" lang="en-US" altLang="zh-CN" sz="2800" dirty="0"/>
              <a:t>Remote system call</a:t>
            </a:r>
            <a:endParaRPr kumimoji="1" lang="zh-CN" altLang="en-US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r>
              <a:rPr lang="en-US" altLang="zh-CN" sz="2800" dirty="0">
                <a:solidFill>
                  <a:srgbClr val="0070C0"/>
                </a:solidFill>
              </a:rPr>
              <a:t>Semaphore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M</a:t>
            </a:r>
            <a:r>
              <a:rPr kumimoji="1" lang="en-US" altLang="zh-CN" sz="2800" dirty="0">
                <a:solidFill>
                  <a:srgbClr val="0070C0"/>
                </a:solidFill>
              </a:rPr>
              <a:t>onitor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72218" y="224367"/>
            <a:ext cx="10272183" cy="7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30595" tIns="65298" rIns="130595" bIns="6529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652979" algn="ctr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</a:defRPr>
            </a:lvl6pPr>
            <a:lvl7pPr marL="1305960" algn="ctr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</a:defRPr>
            </a:lvl7pPr>
            <a:lvl8pPr marL="1958941" algn="ctr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</a:defRPr>
            </a:lvl8pPr>
            <a:lvl9pPr marL="2611921" algn="ctr" rtl="0" fontAlgn="base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US" altLang="en-US" kern="0">
                <a:ea typeface="MS PGothic" charset="-128"/>
              </a:rPr>
              <a:t>Interprocess Communication</a:t>
            </a:r>
            <a:endParaRPr lang="en-US" altLang="en-US" kern="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69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72218" y="224367"/>
            <a:ext cx="10272183" cy="768351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Interprocess</a:t>
            </a:r>
            <a:r>
              <a:rPr lang="en-US" altLang="en-US" dirty="0">
                <a:ea typeface="MS PGothic" charset="-128"/>
              </a:rPr>
              <a:t> Communication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314451" y="1138768"/>
            <a:ext cx="9980084" cy="60409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3200" dirty="0">
                <a:ea typeface="MS PGothic" charset="-128"/>
              </a:rPr>
              <a:t>	</a:t>
            </a:r>
          </a:p>
          <a:p>
            <a:pPr>
              <a:defRPr/>
            </a:pPr>
            <a:r>
              <a:rPr lang="en-US" altLang="en-US" sz="3200" dirty="0">
                <a:ea typeface="MS PGothic" charset="-128"/>
              </a:rPr>
              <a:t>Cooperating processes need </a:t>
            </a:r>
            <a:r>
              <a:rPr lang="en-US" altLang="en-US" sz="3200" b="1" dirty="0" err="1">
                <a:solidFill>
                  <a:srgbClr val="3366FF"/>
                </a:solidFill>
                <a:ea typeface="MS PGothic" charset="-128"/>
              </a:rPr>
              <a:t>interprocess</a:t>
            </a:r>
            <a:r>
              <a:rPr lang="en-US" altLang="en-US" sz="3200" b="1" dirty="0">
                <a:solidFill>
                  <a:srgbClr val="3366FF"/>
                </a:solidFill>
                <a:ea typeface="MS PGothic" charset="-128"/>
              </a:rPr>
              <a:t> communication </a:t>
            </a:r>
            <a:r>
              <a:rPr lang="en-US" altLang="en-US" sz="3200" dirty="0">
                <a:ea typeface="MS PGothic" charset="-128"/>
              </a:rPr>
              <a:t>(</a:t>
            </a:r>
            <a:r>
              <a:rPr lang="en-US" altLang="en-US" sz="3200" b="1" dirty="0">
                <a:solidFill>
                  <a:srgbClr val="3366FF"/>
                </a:solidFill>
                <a:ea typeface="MS PGothic" charset="-128"/>
              </a:rPr>
              <a:t>IPC</a:t>
            </a:r>
            <a:r>
              <a:rPr lang="en-US" altLang="en-US" sz="3200" dirty="0">
                <a:ea typeface="MS PGothic" charset="-128"/>
              </a:rPr>
              <a:t>)</a:t>
            </a:r>
          </a:p>
          <a:p>
            <a:pPr>
              <a:defRPr/>
            </a:pPr>
            <a:r>
              <a:rPr lang="en-US" altLang="en-US" sz="3200" dirty="0">
                <a:ea typeface="MS PGothic" charset="-128"/>
              </a:rPr>
              <a:t>Two models of IPC</a:t>
            </a:r>
          </a:p>
          <a:p>
            <a:pPr lvl="1">
              <a:defRPr/>
            </a:pPr>
            <a:r>
              <a:rPr lang="en-US" altLang="en-US" sz="3200" b="1" dirty="0">
                <a:solidFill>
                  <a:srgbClr val="3366FF"/>
                </a:solidFill>
                <a:ea typeface="MS PGothic" charset="-128"/>
              </a:rPr>
              <a:t>Shared memory</a:t>
            </a:r>
          </a:p>
          <a:p>
            <a:pPr lvl="1">
              <a:defRPr/>
            </a:pPr>
            <a:r>
              <a:rPr lang="en-US" altLang="en-US" sz="3200" b="1" dirty="0">
                <a:solidFill>
                  <a:srgbClr val="3366FF"/>
                </a:solidFill>
                <a:ea typeface="MS PGothic" charset="-128"/>
              </a:rPr>
              <a:t>Message passing</a:t>
            </a:r>
          </a:p>
          <a:p>
            <a:pPr lvl="1">
              <a:defRPr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3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34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Communications Models </a:t>
            </a:r>
          </a:p>
        </p:txBody>
      </p:sp>
      <p:pic>
        <p:nvPicPr>
          <p:cNvPr id="80898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2300817"/>
            <a:ext cx="8134349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055285" y="1524000"/>
            <a:ext cx="8496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0" lang="en-US" altLang="en-US">
                <a:solidFill>
                  <a:srgbClr val="000000"/>
                </a:solidFill>
                <a:latin typeface="Courier New" charset="0"/>
              </a:rPr>
              <a:t>a) Message passing.  (b) shared memory. </a:t>
            </a:r>
            <a:r>
              <a:rPr kumimoji="0" lang="en-US" altLang="en-US">
                <a:latin typeface="Verdan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07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34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Pipes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284" y="1538818"/>
            <a:ext cx="9260416" cy="6040967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Acts as a conduit allowing two processes to communicate</a:t>
            </a:r>
          </a:p>
          <a:p>
            <a:r>
              <a:rPr lang="en-US" altLang="en-US" sz="2400" dirty="0">
                <a:ea typeface="MS PGothic" charset="-128"/>
              </a:rPr>
              <a:t>Issues: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Is communication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unidirectional</a:t>
            </a:r>
            <a:r>
              <a:rPr lang="en-US" altLang="en-US" sz="2400" dirty="0">
                <a:ea typeface="MS PGothic" charset="-128"/>
              </a:rPr>
              <a:t> or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bidirectional</a:t>
            </a:r>
            <a:r>
              <a:rPr lang="en-US" altLang="en-US" sz="2400" dirty="0">
                <a:ea typeface="MS PGothic" charset="-128"/>
              </a:rPr>
              <a:t>?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In the case of two-way communication, is it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half </a:t>
            </a:r>
            <a:r>
              <a:rPr lang="en-US" altLang="en-US" sz="2400" dirty="0">
                <a:ea typeface="MS PGothic" charset="-128"/>
              </a:rPr>
              <a:t>or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</a:rPr>
              <a:t> full-duplex</a:t>
            </a:r>
            <a:r>
              <a:rPr lang="en-US" altLang="en-US" sz="2400" dirty="0">
                <a:ea typeface="MS PGothic" charset="-128"/>
              </a:rPr>
              <a:t>?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Must there exist a relationship (i.e., </a:t>
            </a:r>
            <a:r>
              <a:rPr lang="en-US" altLang="en-US" sz="2400" b="1" i="1" dirty="0">
                <a:solidFill>
                  <a:srgbClr val="0070C0"/>
                </a:solidFill>
                <a:ea typeface="MS PGothic" charset="-128"/>
              </a:rPr>
              <a:t>parent-child</a:t>
            </a:r>
            <a:r>
              <a:rPr lang="en-US" altLang="en-US" sz="2400" dirty="0">
                <a:ea typeface="MS PGothic" charset="-128"/>
              </a:rPr>
              <a:t>) between the communicating processes?</a:t>
            </a:r>
          </a:p>
          <a:p>
            <a:r>
              <a:rPr lang="en-US" altLang="en-US" sz="2400" b="1" dirty="0">
                <a:solidFill>
                  <a:srgbClr val="0070C0"/>
                </a:solidFill>
                <a:ea typeface="MS PGothic" charset="-128"/>
              </a:rPr>
              <a:t>Ordinary pipes </a:t>
            </a:r>
            <a:r>
              <a:rPr lang="en-US" altLang="en-US" sz="2400" dirty="0">
                <a:ea typeface="MS PGothic" charset="-128"/>
              </a:rPr>
              <a:t>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sz="2400" b="1" dirty="0">
                <a:solidFill>
                  <a:srgbClr val="0070C0"/>
                </a:solidFill>
                <a:ea typeface="MS PGothic" charset="-128"/>
              </a:rPr>
              <a:t>Named pipes </a:t>
            </a:r>
            <a:r>
              <a:rPr lang="en-US" altLang="en-US" sz="2400" dirty="0">
                <a:ea typeface="MS PGothic" charset="-128"/>
              </a:rPr>
              <a:t>– can be accessed without a parent-child relationship.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  <a:p>
            <a:pPr lvl="1"/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82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6"/>
          <p:cNvSpPr>
            <a:spLocks noGrp="1"/>
          </p:cNvSpPr>
          <p:nvPr>
            <p:ph type="title"/>
          </p:nvPr>
        </p:nvSpPr>
        <p:spPr>
          <a:xfrm>
            <a:off x="1371600" y="173567"/>
            <a:ext cx="10972800" cy="768351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858434" y="1517651"/>
            <a:ext cx="10149417" cy="6574367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sz="24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sz="24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sz="24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See Unix and Windows code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samples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1372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17" y="5469467"/>
            <a:ext cx="10500983" cy="319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87333" y="7755467"/>
            <a:ext cx="118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read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7592" y="7755466"/>
            <a:ext cx="118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write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8933" y="5469467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Given an example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3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Ordinary pipe in Linux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86725"/>
            <a:ext cx="7712609" cy="6894230"/>
          </a:xfrm>
        </p:spPr>
      </p:pic>
    </p:spTree>
    <p:extLst>
      <p:ext uri="{BB962C8B-B14F-4D97-AF65-F5344CB8AC3E}">
        <p14:creationId xmlns:p14="http://schemas.microsoft.com/office/powerpoint/2010/main" val="121812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Half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duplex</a:t>
            </a:r>
            <a:endParaRPr kumimoji="1" lang="zh-CN" altLang="en-US" sz="2800" dirty="0"/>
          </a:p>
          <a:p>
            <a:r>
              <a:rPr lang="en-US" altLang="zh-CN" sz="2800" dirty="0"/>
              <a:t>Limited size</a:t>
            </a:r>
          </a:p>
          <a:p>
            <a:r>
              <a:rPr kumimoji="1" lang="en-US" altLang="zh-CN" sz="2800" dirty="0"/>
              <a:t>Parent-child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08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6"/>
          <p:cNvSpPr>
            <a:spLocks noGrp="1"/>
          </p:cNvSpPr>
          <p:nvPr>
            <p:ph type="title"/>
          </p:nvPr>
        </p:nvSpPr>
        <p:spPr>
          <a:xfrm>
            <a:off x="1392767" y="203201"/>
            <a:ext cx="10972800" cy="768351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Named Pipes</a:t>
            </a:r>
          </a:p>
        </p:txBody>
      </p:sp>
      <p:sp>
        <p:nvSpPr>
          <p:cNvPr id="139266" name="Content Placeholder 7"/>
          <p:cNvSpPr>
            <a:spLocks noGrp="1"/>
          </p:cNvSpPr>
          <p:nvPr>
            <p:ph idx="1"/>
          </p:nvPr>
        </p:nvSpPr>
        <p:spPr>
          <a:xfrm>
            <a:off x="1837267" y="1644651"/>
            <a:ext cx="9414933" cy="6040967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Named Pipes are more powerful than ordinary pipes</a:t>
            </a:r>
          </a:p>
          <a:p>
            <a:r>
              <a:rPr lang="en-US" altLang="en-US" sz="2800" dirty="0">
                <a:ea typeface="MS PGothic" charset="-128"/>
              </a:rPr>
              <a:t>No parent-child relationship is necessary between the communicating processes</a:t>
            </a:r>
          </a:p>
          <a:p>
            <a:r>
              <a:rPr lang="en-US" altLang="en-US" sz="2800" dirty="0">
                <a:ea typeface="MS PGothic" charset="-128"/>
              </a:rPr>
              <a:t>Several processes can use the named pipe for communication</a:t>
            </a:r>
          </a:p>
          <a:p>
            <a:r>
              <a:rPr lang="en-US" altLang="en-US" sz="2800" dirty="0">
                <a:ea typeface="MS PGothic" charset="-128"/>
              </a:rPr>
              <a:t>Provided on both UNIX and Windows systems</a:t>
            </a:r>
          </a:p>
          <a:p>
            <a:endParaRPr lang="en-US" altLang="en-US" dirty="0">
              <a:ea typeface="MS PGothic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122" y="5247861"/>
            <a:ext cx="602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Give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an example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7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charset="-128"/>
              </a:rPr>
              <a:t>Application</a:t>
            </a:r>
            <a:r>
              <a:rPr kumimoji="1" lang="zh-CN" altLang="en-US" dirty="0">
                <a:ea typeface="MS PGothic" charset="-128"/>
              </a:rPr>
              <a:t> </a:t>
            </a:r>
            <a:r>
              <a:rPr kumimoji="1" lang="en-US" altLang="zh-CN" dirty="0">
                <a:ea typeface="MS PGothic" charset="-128"/>
              </a:rPr>
              <a:t>of</a:t>
            </a:r>
            <a:r>
              <a:rPr kumimoji="1" lang="zh-CN" altLang="en-US" dirty="0">
                <a:ea typeface="MS PGothic" charset="-128"/>
              </a:rPr>
              <a:t> </a:t>
            </a:r>
            <a:r>
              <a:rPr kumimoji="1" lang="en-US" altLang="zh-CN" dirty="0">
                <a:ea typeface="MS PGothic" charset="-128"/>
              </a:rPr>
              <a:t>Pipes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141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err="1">
                <a:ea typeface="MS PGothic" charset="-128"/>
              </a:rPr>
              <a:t>ls</a:t>
            </a:r>
            <a:r>
              <a:rPr lang="en-US" altLang="zh-CN" sz="3600" dirty="0">
                <a:ea typeface="MS PGothic" charset="-128"/>
              </a:rPr>
              <a:t> </a:t>
            </a:r>
            <a:r>
              <a:rPr lang="zh-CN" altLang="en-US" sz="3600" dirty="0">
                <a:ea typeface="MS PGothic" charset="-128"/>
              </a:rPr>
              <a:t>｜ </a:t>
            </a:r>
            <a:r>
              <a:rPr lang="en-US" altLang="zh-CN" sz="3600" dirty="0">
                <a:ea typeface="MS PGothic" charset="-128"/>
              </a:rPr>
              <a:t>more</a:t>
            </a:r>
            <a:endParaRPr lang="zh-CN" altLang="en-US" sz="36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34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3366FF"/>
                </a:solidFill>
                <a:ea typeface="MS PGothic" charset="-128"/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MS PGothic" charset="-128"/>
              </a:rPr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MS PGothic" charset="-128"/>
              </a:rPr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MS PGothic" charset="-128"/>
              </a:rPr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MS PGothic" charset="-128"/>
              </a:rPr>
              <a:t>2 scheduling classes included, others can be added</a:t>
            </a:r>
          </a:p>
          <a:p>
            <a:pPr marL="1566863" lvl="2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ea typeface="MS PGothic" charset="-128"/>
              </a:rPr>
              <a:t>default</a:t>
            </a:r>
          </a:p>
          <a:p>
            <a:pPr marL="1566863" lvl="2" indent="-3429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  <a:ea typeface="MS PGothic" charset="-128"/>
              </a:rPr>
              <a:t>real-time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MS PGothic" charset="-128"/>
            </a:endParaRPr>
          </a:p>
          <a:p>
            <a:pPr marL="1566863" lvl="2" indent="-342900">
              <a:lnSpc>
                <a:spcPct val="90000"/>
              </a:lnSpc>
            </a:pPr>
            <a:endParaRPr lang="en-US" altLang="zh-CN" dirty="0">
              <a:ea typeface="MS PGothic" charset="-128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8234" y="270934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 sz="3333" dirty="0" err="1">
                <a:ea typeface="MS PGothic" charset="-128"/>
              </a:rPr>
              <a:t>Interprocess</a:t>
            </a:r>
            <a:r>
              <a:rPr lang="en-US" altLang="en-US" sz="3333" dirty="0">
                <a:ea typeface="MS PGothic" charset="-128"/>
              </a:rPr>
              <a:t> Communication – Message Passing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602318"/>
            <a:ext cx="9245600" cy="6040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Message system – processes communicate with each other without resorting to shared address space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Courier New" charset="0"/>
                <a:ea typeface="MS PGothic" charset="-128"/>
              </a:rPr>
              <a:t>send</a:t>
            </a:r>
            <a:r>
              <a:rPr lang="en-US" altLang="en-US" sz="2800" dirty="0">
                <a:ea typeface="MS PGothic" charset="-128"/>
              </a:rPr>
              <a:t>(</a:t>
            </a:r>
            <a:r>
              <a:rPr lang="en-US" altLang="en-US" sz="2800" i="1" dirty="0">
                <a:ea typeface="MS PGothic" charset="-128"/>
              </a:rPr>
              <a:t>message</a:t>
            </a:r>
            <a:r>
              <a:rPr lang="en-US" altLang="en-US" sz="2800" dirty="0">
                <a:ea typeface="MS PGothic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Courier New" charset="0"/>
                <a:ea typeface="MS PGothic" charset="-128"/>
              </a:rPr>
              <a:t>receive</a:t>
            </a:r>
            <a:r>
              <a:rPr lang="en-US" altLang="en-US" sz="2800" dirty="0">
                <a:ea typeface="MS PGothic" charset="-128"/>
              </a:rPr>
              <a:t>(</a:t>
            </a:r>
            <a:r>
              <a:rPr lang="en-US" altLang="en-US" sz="2800" i="1" dirty="0">
                <a:ea typeface="MS PGothic" charset="-128"/>
              </a:rPr>
              <a:t>message</a:t>
            </a:r>
            <a:r>
              <a:rPr lang="en-US" altLang="en-US" sz="2800" dirty="0">
                <a:ea typeface="MS PGothic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44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267" y="143934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 sz="3333">
                <a:ea typeface="MS PGothic" charset="-128"/>
              </a:rPr>
              <a:t>Message Passing (Cont.)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4267" y="1354667"/>
            <a:ext cx="10259484" cy="670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If processes </a:t>
            </a:r>
            <a:r>
              <a:rPr lang="en-US" altLang="en-US" sz="2800" i="1" dirty="0">
                <a:ea typeface="MS PGothic" charset="-128"/>
              </a:rPr>
              <a:t>P</a:t>
            </a:r>
            <a:r>
              <a:rPr lang="en-US" altLang="en-US" sz="2800" dirty="0">
                <a:ea typeface="MS PGothic" charset="-128"/>
              </a:rPr>
              <a:t> and </a:t>
            </a:r>
            <a:r>
              <a:rPr lang="en-US" altLang="en-US" sz="2800" i="1" dirty="0">
                <a:ea typeface="MS PGothic" charset="-128"/>
              </a:rPr>
              <a:t>Q</a:t>
            </a:r>
            <a:r>
              <a:rPr lang="en-US" altLang="en-US" sz="2800" dirty="0">
                <a:ea typeface="MS PGothic" charset="-128"/>
              </a:rPr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Establish a </a:t>
            </a:r>
            <a:r>
              <a:rPr lang="en-US" altLang="en-US" sz="2800" b="1" i="1" dirty="0">
                <a:ea typeface="MS PGothic" charset="-128"/>
              </a:rPr>
              <a:t>communication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b="1" i="1" dirty="0">
                <a:ea typeface="MS PGothic" charset="-128"/>
              </a:rPr>
              <a:t>link</a:t>
            </a:r>
            <a:r>
              <a:rPr lang="en-US" altLang="en-US" sz="2800" b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Implementation issues: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How are links established?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Can a link be associated with more than two processes?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How many links can there be between every pair of communicating processes?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What is the capacity of a link?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Is the size of a message that the link can accommodate fixed or variable?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Is a link unidirectional or bi-directional?</a:t>
            </a:r>
          </a:p>
          <a:p>
            <a:pPr marL="652463" lvl="1" indent="0">
              <a:lnSpc>
                <a:spcPct val="90000"/>
              </a:lnSpc>
              <a:buNone/>
            </a:pPr>
            <a:endParaRPr lang="en-US" altLang="en-US" sz="2800" dirty="0">
              <a:ea typeface="MS PGothic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84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1651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 sz="3333">
                <a:ea typeface="MS PGothic" charset="-128"/>
              </a:rPr>
              <a:t>Message Passing (Cont.)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0" y="1657351"/>
            <a:ext cx="10259484" cy="6040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 Synchronous or asynchronous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28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555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37067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Direct Communication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1" y="1517651"/>
            <a:ext cx="10181167" cy="6040967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Processes must name each other explicitly:</a:t>
            </a:r>
          </a:p>
          <a:p>
            <a:pPr lvl="1"/>
            <a:r>
              <a:rPr lang="en-US" altLang="en-US" sz="2800" b="1" dirty="0">
                <a:latin typeface="Courier New" charset="0"/>
                <a:ea typeface="MS PGothic" charset="-128"/>
              </a:rPr>
              <a:t>send</a:t>
            </a:r>
            <a:r>
              <a:rPr lang="en-US" altLang="en-US" sz="2800" dirty="0">
                <a:ea typeface="MS PGothic" charset="-128"/>
              </a:rPr>
              <a:t> (</a:t>
            </a:r>
            <a:r>
              <a:rPr lang="en-US" altLang="en-US" sz="2800" i="1" dirty="0">
                <a:ea typeface="MS PGothic" charset="-128"/>
              </a:rPr>
              <a:t>P, message</a:t>
            </a:r>
            <a:r>
              <a:rPr lang="en-US" altLang="en-US" sz="2800" dirty="0">
                <a:ea typeface="MS PGothic" charset="-128"/>
              </a:rPr>
              <a:t>) – send a message to process P</a:t>
            </a:r>
          </a:p>
          <a:p>
            <a:pPr lvl="1"/>
            <a:r>
              <a:rPr lang="en-US" altLang="en-US" sz="2800" b="1" dirty="0">
                <a:latin typeface="Courier New" charset="0"/>
                <a:ea typeface="MS PGothic" charset="-128"/>
              </a:rPr>
              <a:t>receive</a:t>
            </a:r>
            <a:r>
              <a:rPr lang="en-US" altLang="en-US" sz="2800" dirty="0">
                <a:ea typeface="MS PGothic" charset="-128"/>
              </a:rPr>
              <a:t>(</a:t>
            </a:r>
            <a:r>
              <a:rPr lang="en-US" altLang="en-US" sz="2800" i="1" dirty="0">
                <a:ea typeface="MS PGothic" charset="-128"/>
              </a:rPr>
              <a:t>Q, message</a:t>
            </a:r>
            <a:r>
              <a:rPr lang="en-US" altLang="en-US" sz="2800" dirty="0">
                <a:ea typeface="MS PGothic" charset="-128"/>
              </a:rPr>
              <a:t>) – receive a message from process Q</a:t>
            </a:r>
          </a:p>
          <a:p>
            <a:r>
              <a:rPr lang="en-US" altLang="en-US" sz="2800" dirty="0">
                <a:ea typeface="MS PGothic" charset="-128"/>
              </a:rPr>
              <a:t>Properties of communication link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Links are established automatically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 link is associated with exactly one pair of communicating processes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Between each pair there exists exactly one link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117053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32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0767" y="1555751"/>
            <a:ext cx="9855200" cy="6775449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Messages are directed and received from </a:t>
            </a:r>
            <a:r>
              <a:rPr lang="en-US" altLang="en-US" sz="2800" b="1" dirty="0">
                <a:solidFill>
                  <a:srgbClr val="FF0000"/>
                </a:solidFill>
                <a:ea typeface="MS PGothic" charset="-128"/>
              </a:rPr>
              <a:t>mailboxe</a:t>
            </a:r>
            <a:r>
              <a:rPr lang="en-US" altLang="en-US" sz="2800" dirty="0">
                <a:ea typeface="MS PGothic" charset="-128"/>
              </a:rPr>
              <a:t>s (also referred to as ports)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Each mailbox has a unique id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Processes can communicate only if they share a mailbox</a:t>
            </a:r>
          </a:p>
          <a:p>
            <a:r>
              <a:rPr lang="en-US" altLang="en-US" sz="2800" dirty="0">
                <a:ea typeface="MS PGothic" charset="-128"/>
              </a:rPr>
              <a:t>Properties of communication link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Link established only if processes share a common mailbox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 link may be associated with many processes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Each pair of processes may share several communication links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747878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867" y="2434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1" y="1513417"/>
            <a:ext cx="10735732" cy="5094816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Operations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create a new mailbox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send and receive messages through mailbox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destroy a mailbox</a:t>
            </a:r>
          </a:p>
          <a:p>
            <a:r>
              <a:rPr lang="en-US" altLang="en-US" sz="2800" dirty="0">
                <a:ea typeface="MS PGothic" charset="-128"/>
              </a:rPr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ea typeface="MS PGothic" charset="-128"/>
              </a:rPr>
              <a:t>	</a:t>
            </a:r>
            <a:r>
              <a:rPr lang="en-US" altLang="en-US" sz="2800" b="1" dirty="0">
                <a:latin typeface="Courier New" charset="0"/>
                <a:ea typeface="MS PGothic" charset="-128"/>
              </a:rPr>
              <a:t>send</a:t>
            </a:r>
            <a:r>
              <a:rPr lang="en-US" altLang="en-US" sz="2800" dirty="0">
                <a:ea typeface="MS PGothic" charset="-128"/>
              </a:rPr>
              <a:t>(</a:t>
            </a:r>
            <a:r>
              <a:rPr lang="en-US" altLang="en-US" sz="2800" i="1" dirty="0">
                <a:ea typeface="MS PGothic" charset="-128"/>
              </a:rPr>
              <a:t>A, message</a:t>
            </a:r>
            <a:r>
              <a:rPr lang="en-US" altLang="en-US" sz="2800" dirty="0">
                <a:ea typeface="MS PGothic" charset="-128"/>
              </a:rPr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ea typeface="MS PGothic" charset="-128"/>
              </a:rPr>
              <a:t>	</a:t>
            </a:r>
            <a:r>
              <a:rPr lang="en-US" altLang="en-US" sz="2800" b="1" dirty="0">
                <a:latin typeface="Courier New" charset="0"/>
                <a:ea typeface="MS PGothic" charset="-128"/>
              </a:rPr>
              <a:t>receive</a:t>
            </a:r>
            <a:r>
              <a:rPr lang="en-US" altLang="en-US" sz="2800" dirty="0">
                <a:ea typeface="MS PGothic" charset="-128"/>
              </a:rPr>
              <a:t>(</a:t>
            </a:r>
            <a:r>
              <a:rPr lang="en-US" altLang="en-US" sz="2800" i="1" dirty="0">
                <a:ea typeface="MS PGothic" charset="-128"/>
              </a:rPr>
              <a:t>A, message</a:t>
            </a:r>
            <a:r>
              <a:rPr lang="en-US" altLang="en-US" sz="2800" dirty="0">
                <a:ea typeface="MS PGothic" charset="-128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115451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43418"/>
            <a:ext cx="10414000" cy="768349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Indirect Communication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866" y="1502834"/>
            <a:ext cx="9745133" cy="6040967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Mailbox sharing</a:t>
            </a:r>
          </a:p>
          <a:p>
            <a:pPr lvl="1"/>
            <a:r>
              <a:rPr lang="en-US" altLang="en-US" sz="2800" i="1" dirty="0">
                <a:ea typeface="MS PGothic" charset="-128"/>
              </a:rPr>
              <a:t>P</a:t>
            </a:r>
            <a:r>
              <a:rPr lang="en-US" altLang="en-US" sz="2800" i="1" baseline="-25000" dirty="0">
                <a:ea typeface="MS PGothic" charset="-128"/>
              </a:rPr>
              <a:t>1</a:t>
            </a:r>
            <a:r>
              <a:rPr lang="en-US" altLang="en-US" sz="2800" i="1" dirty="0">
                <a:ea typeface="MS PGothic" charset="-128"/>
              </a:rPr>
              <a:t>, P</a:t>
            </a:r>
            <a:r>
              <a:rPr lang="en-US" altLang="en-US" sz="2800" i="1" baseline="-25000" dirty="0">
                <a:ea typeface="MS PGothic" charset="-128"/>
              </a:rPr>
              <a:t>2</a:t>
            </a:r>
            <a:r>
              <a:rPr lang="en-US" altLang="en-US" sz="2800" i="1" dirty="0">
                <a:ea typeface="MS PGothic" charset="-128"/>
              </a:rPr>
              <a:t>,</a:t>
            </a:r>
            <a:r>
              <a:rPr lang="en-US" altLang="en-US" sz="2800" dirty="0">
                <a:ea typeface="MS PGothic" charset="-128"/>
              </a:rPr>
              <a:t> and</a:t>
            </a:r>
            <a:r>
              <a:rPr lang="en-US" altLang="en-US" sz="2800" i="1" dirty="0">
                <a:ea typeface="MS PGothic" charset="-128"/>
              </a:rPr>
              <a:t> P</a:t>
            </a:r>
            <a:r>
              <a:rPr lang="en-US" altLang="en-US" sz="2800" i="1" baseline="-25000" dirty="0">
                <a:ea typeface="MS PGothic" charset="-128"/>
              </a:rPr>
              <a:t>3</a:t>
            </a:r>
            <a:r>
              <a:rPr lang="en-US" altLang="en-US" sz="2800" dirty="0">
                <a:ea typeface="MS PGothic" charset="-128"/>
              </a:rPr>
              <a:t> share mailbox A</a:t>
            </a:r>
          </a:p>
          <a:p>
            <a:pPr lvl="1"/>
            <a:r>
              <a:rPr lang="en-US" altLang="en-US" sz="2800" i="1" dirty="0">
                <a:ea typeface="MS PGothic" charset="-128"/>
              </a:rPr>
              <a:t>P</a:t>
            </a:r>
            <a:r>
              <a:rPr lang="en-US" altLang="en-US" sz="2800" i="1" baseline="-25000" dirty="0">
                <a:ea typeface="MS PGothic" charset="-128"/>
              </a:rPr>
              <a:t>1</a:t>
            </a:r>
            <a:r>
              <a:rPr lang="en-US" altLang="en-US" sz="2800" dirty="0">
                <a:ea typeface="MS PGothic" charset="-128"/>
              </a:rPr>
              <a:t>, sends; </a:t>
            </a:r>
            <a:r>
              <a:rPr lang="en-US" altLang="en-US" sz="2800" i="1" dirty="0">
                <a:ea typeface="MS PGothic" charset="-128"/>
              </a:rPr>
              <a:t>P</a:t>
            </a:r>
            <a:r>
              <a:rPr lang="en-US" altLang="en-US" sz="2800" i="1" baseline="-25000" dirty="0">
                <a:ea typeface="MS PGothic" charset="-128"/>
              </a:rPr>
              <a:t>2</a:t>
            </a:r>
            <a:r>
              <a:rPr lang="en-US" altLang="en-US" sz="2800" i="1" dirty="0"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and</a:t>
            </a:r>
            <a:r>
              <a:rPr lang="en-US" altLang="en-US" sz="2800" i="1" dirty="0">
                <a:ea typeface="MS PGothic" charset="-128"/>
              </a:rPr>
              <a:t> P</a:t>
            </a:r>
            <a:r>
              <a:rPr lang="en-US" altLang="en-US" sz="2800" i="1" baseline="-25000" dirty="0">
                <a:ea typeface="MS PGothic" charset="-128"/>
              </a:rPr>
              <a:t>3</a:t>
            </a:r>
            <a:r>
              <a:rPr lang="en-US" altLang="en-US" sz="2800" dirty="0">
                <a:ea typeface="MS PGothic" charset="-128"/>
              </a:rPr>
              <a:t> receive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Who gets the message?</a:t>
            </a:r>
          </a:p>
          <a:p>
            <a:r>
              <a:rPr lang="en-US" altLang="en-US" sz="2800" dirty="0">
                <a:ea typeface="MS PGothic" charset="-128"/>
              </a:rPr>
              <a:t>Solutions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Allow a link to be associated with at most two processes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Allow only one process at a time to execute a receive operation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84609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4367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4485" y="1401234"/>
            <a:ext cx="10627782" cy="6646333"/>
          </a:xfrm>
        </p:spPr>
        <p:txBody>
          <a:bodyPr/>
          <a:lstStyle/>
          <a:p>
            <a:pPr marL="505871" indent="-505871">
              <a:buFont typeface="Monotype Sorts" pitchFamily="-84" charset="2"/>
              <a:buChar char="n"/>
              <a:defRPr/>
            </a:pPr>
            <a:r>
              <a:rPr lang="en-US" sz="2400" dirty="0"/>
              <a:t>Message passing may be either blocking or non-blocking</a:t>
            </a:r>
          </a:p>
          <a:p>
            <a:pPr marL="505871" indent="-505871">
              <a:buFont typeface="Monotype Sorts" pitchFamily="-84" charset="2"/>
              <a:buChar char="n"/>
              <a:defRPr/>
            </a:pPr>
            <a:r>
              <a:rPr lang="en-US" sz="2400" b="1" dirty="0">
                <a:solidFill>
                  <a:srgbClr val="3366FF"/>
                </a:solidFill>
              </a:rPr>
              <a:t>Blocking</a:t>
            </a:r>
            <a:r>
              <a:rPr lang="en-US" sz="2400" dirty="0"/>
              <a:t> is considered </a:t>
            </a:r>
            <a:r>
              <a:rPr lang="en-US" sz="2400" b="1" dirty="0">
                <a:solidFill>
                  <a:srgbClr val="3366FF"/>
                </a:solidFill>
              </a:rPr>
              <a:t>synchronous</a:t>
            </a:r>
          </a:p>
          <a:p>
            <a:pPr marL="1064657" lvl="1" indent="-455073">
              <a:buFont typeface="Monotype Sorts" pitchFamily="-84" charset="2"/>
              <a:buChar char="l"/>
              <a:defRPr/>
            </a:pPr>
            <a:r>
              <a:rPr lang="en-US" sz="2400" b="1" dirty="0"/>
              <a:t>Blocking send </a:t>
            </a:r>
            <a:r>
              <a:rPr lang="en-US" sz="2400" dirty="0"/>
              <a:t>--</a:t>
            </a:r>
            <a:r>
              <a:rPr lang="en-US" sz="2400" b="1" dirty="0"/>
              <a:t> </a:t>
            </a:r>
            <a:r>
              <a:rPr lang="en-US" sz="2400" dirty="0"/>
              <a:t>the sender is blocked until the message is received</a:t>
            </a:r>
          </a:p>
          <a:p>
            <a:pPr marL="1064657" lvl="1" indent="-455073">
              <a:buFont typeface="Monotype Sorts" pitchFamily="-84" charset="2"/>
              <a:buChar char="l"/>
              <a:defRPr/>
            </a:pPr>
            <a:r>
              <a:rPr lang="en-US" sz="2400" b="1" dirty="0"/>
              <a:t>Blocking receive </a:t>
            </a:r>
            <a:r>
              <a:rPr lang="en-US" sz="2400" dirty="0"/>
              <a:t>--</a:t>
            </a:r>
            <a:r>
              <a:rPr lang="en-US" sz="2400" b="1" dirty="0"/>
              <a:t> </a:t>
            </a:r>
            <a:r>
              <a:rPr lang="en-US" sz="2400" dirty="0"/>
              <a:t>the receiver is  blocked until a message is available</a:t>
            </a:r>
          </a:p>
          <a:p>
            <a:pPr marL="505871" indent="-505871">
              <a:buFont typeface="Monotype Sorts" pitchFamily="-84" charset="2"/>
              <a:buChar char="n"/>
              <a:defRPr/>
            </a:pPr>
            <a:r>
              <a:rPr lang="en-US" sz="2400" b="1" dirty="0">
                <a:solidFill>
                  <a:srgbClr val="3366FF"/>
                </a:solidFill>
              </a:rPr>
              <a:t>Non-blocking</a:t>
            </a:r>
            <a:r>
              <a:rPr lang="en-US" sz="2400" dirty="0"/>
              <a:t> is considered </a:t>
            </a:r>
            <a:r>
              <a:rPr lang="en-US" sz="2400" b="1" dirty="0">
                <a:solidFill>
                  <a:srgbClr val="3366FF"/>
                </a:solidFill>
              </a:rPr>
              <a:t>asynchronous</a:t>
            </a:r>
          </a:p>
          <a:p>
            <a:pPr marL="1064657" lvl="1" indent="-455073">
              <a:buFont typeface="Monotype Sorts" pitchFamily="-84" charset="2"/>
              <a:buChar char="l"/>
              <a:defRPr/>
            </a:pPr>
            <a:r>
              <a:rPr lang="en-US" sz="2400" b="1" dirty="0"/>
              <a:t>Non-blocking send</a:t>
            </a:r>
            <a:r>
              <a:rPr lang="en-US" sz="2400" dirty="0"/>
              <a:t> -- the sender sends the message and continue</a:t>
            </a:r>
          </a:p>
          <a:p>
            <a:pPr marL="1064657" lvl="1" indent="-455073">
              <a:buFont typeface="Monotype Sorts" pitchFamily="-84" charset="2"/>
              <a:buChar char="l"/>
              <a:defRPr/>
            </a:pPr>
            <a:r>
              <a:rPr lang="en-US" sz="2400" b="1" dirty="0"/>
              <a:t>Non-blocking receive</a:t>
            </a:r>
            <a:r>
              <a:rPr lang="en-US" sz="2400" dirty="0"/>
              <a:t> -- the receiver receives:</a:t>
            </a:r>
          </a:p>
          <a:p>
            <a:pPr marL="1521846" lvl="2" indent="-455073">
              <a:buFont typeface="Monotype Sorts" pitchFamily="-84" charset="2"/>
              <a:buChar char="l"/>
              <a:defRPr/>
            </a:pPr>
            <a:r>
              <a:rPr lang="en-US" sz="2400" dirty="0"/>
              <a:t> A valid message,  or </a:t>
            </a:r>
          </a:p>
          <a:p>
            <a:pPr marL="1521846" lvl="2" indent="-455073">
              <a:buFont typeface="Monotype Sorts" pitchFamily="-84" charset="2"/>
              <a:buChar char="l"/>
              <a:defRPr/>
            </a:pPr>
            <a:r>
              <a:rPr lang="en-US" sz="2400" dirty="0"/>
              <a:t> Null message</a:t>
            </a:r>
          </a:p>
          <a:p>
            <a:pPr marL="531905">
              <a:buFont typeface="Monotype Sorts" charset="0"/>
              <a:buChar char="n"/>
              <a:defRPr/>
            </a:pPr>
            <a:r>
              <a:rPr lang="en-US" sz="2400" dirty="0">
                <a:ea typeface="ＭＳ Ｐゴシック" charset="0"/>
              </a:rPr>
              <a:t>Different combinations possible</a:t>
            </a:r>
          </a:p>
          <a:p>
            <a:pPr marL="1065292" lvl="1">
              <a:buFont typeface="Monotype Sort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If both send and receive are blocking, we have a 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  <a:r>
              <a:rPr lang="zh-CN" alt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（交汇点，</a:t>
            </a:r>
            <a:r>
              <a:rPr lang="en-US" altLang="zh-CN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This is a deadlock.</a:t>
            </a:r>
            <a:r>
              <a:rPr lang="zh-CN" alt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）</a:t>
            </a:r>
            <a:endParaRPr lang="en-US" sz="24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4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Posix</a:t>
            </a:r>
            <a:r>
              <a:rPr kumimoji="1" lang="en-US" altLang="zh-CN" dirty="0"/>
              <a:t> message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9" y="2421467"/>
            <a:ext cx="13066860" cy="4131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0906" y="6553200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Given an example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032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 sz="3333" dirty="0" err="1">
                <a:ea typeface="MS PGothic" charset="-128"/>
              </a:rPr>
              <a:t>Interprocess</a:t>
            </a:r>
            <a:r>
              <a:rPr lang="en-US" altLang="en-US" sz="3333" dirty="0">
                <a:ea typeface="MS PGothic" charset="-128"/>
              </a:rPr>
              <a:t> Communication –  Shared Memory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0034" y="1644651"/>
            <a:ext cx="10422466" cy="60409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7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charset="-128"/>
              </a:rPr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MS PGothic" charset="-128"/>
              </a:rPr>
              <a:t>Real-time scheduling according to POSIX.1b</a:t>
            </a:r>
          </a:p>
          <a:p>
            <a:pPr lvl="1"/>
            <a:r>
              <a:rPr lang="en-US" altLang="zh-CN" sz="3200" dirty="0">
                <a:ea typeface="MS PGothic" charset="-128"/>
              </a:rPr>
              <a:t>Real-time tasks have </a:t>
            </a:r>
            <a:r>
              <a:rPr lang="en-US" altLang="zh-CN" sz="3200" b="1" dirty="0">
                <a:solidFill>
                  <a:srgbClr val="FF0000"/>
                </a:solidFill>
                <a:ea typeface="MS PGothic" charset="-128"/>
              </a:rPr>
              <a:t>static</a:t>
            </a:r>
            <a:r>
              <a:rPr lang="en-US" altLang="zh-CN" sz="3200" dirty="0">
                <a:ea typeface="MS PGothic" charset="-128"/>
              </a:rPr>
              <a:t> priorities</a:t>
            </a:r>
          </a:p>
          <a:p>
            <a:r>
              <a:rPr lang="en-US" altLang="zh-CN" sz="3200" dirty="0">
                <a:ea typeface="MS PGothic" charset="-128"/>
              </a:rPr>
              <a:t>Real-time plus normal map into global priority scheme</a:t>
            </a:r>
          </a:p>
          <a:p>
            <a:r>
              <a:rPr lang="en-US" altLang="zh-CN" sz="3200" dirty="0">
                <a:ea typeface="MS PGothic" charset="-128"/>
              </a:rPr>
              <a:t>Nice value of -20 maps to global priority 100</a:t>
            </a:r>
          </a:p>
          <a:p>
            <a:r>
              <a:rPr lang="en-US" altLang="zh-CN" sz="3200" dirty="0">
                <a:ea typeface="MS PGothic" charset="-128"/>
              </a:rPr>
              <a:t>Nice value of +19 maps to priority 139</a:t>
            </a:r>
          </a:p>
          <a:p>
            <a:endParaRPr lang="en-US" altLang="zh-CN" dirty="0">
              <a:ea typeface="MS PGothic" charset="-128"/>
            </a:endParaRPr>
          </a:p>
        </p:txBody>
      </p:sp>
      <p:pic>
        <p:nvPicPr>
          <p:cNvPr id="55300" name="Picture 1" descr="Screen Shot 2012-12-17 at 9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5455999"/>
            <a:ext cx="100996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7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767" y="368301"/>
            <a:ext cx="13212233" cy="768351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Shared memory: Producer-Consumer </a:t>
            </a:r>
            <a:r>
              <a:rPr lang="en-US" altLang="zh-CN" dirty="0">
                <a:ea typeface="MS PGothic" charset="-128"/>
              </a:rPr>
              <a:t>Problem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1" y="1581152"/>
            <a:ext cx="8890000" cy="5998633"/>
          </a:xfrm>
        </p:spPr>
        <p:txBody>
          <a:bodyPr/>
          <a:lstStyle/>
          <a:p>
            <a:r>
              <a:rPr lang="en-US" altLang="zh-CN" sz="3200" dirty="0">
                <a:ea typeface="MS PGothic" charset="-128"/>
              </a:rPr>
              <a:t>Paradigm for cooperating processes, </a:t>
            </a:r>
            <a:r>
              <a:rPr lang="en-US" altLang="zh-CN" sz="3200" i="1" dirty="0">
                <a:ea typeface="MS PGothic" charset="-128"/>
              </a:rPr>
              <a:t>producer</a:t>
            </a:r>
            <a:r>
              <a:rPr lang="en-US" altLang="zh-CN" sz="3200" dirty="0">
                <a:ea typeface="MS PGothic" charset="-128"/>
              </a:rPr>
              <a:t> process produces information that is consumed by a </a:t>
            </a:r>
            <a:r>
              <a:rPr lang="en-US" altLang="zh-CN" sz="3200" i="1" dirty="0">
                <a:ea typeface="MS PGothic" charset="-128"/>
              </a:rPr>
              <a:t>consumer</a:t>
            </a:r>
            <a:r>
              <a:rPr lang="en-US" altLang="zh-CN" sz="3200" dirty="0">
                <a:ea typeface="MS PGothic" charset="-128"/>
              </a:rPr>
              <a:t> process</a:t>
            </a:r>
          </a:p>
          <a:p>
            <a:pPr lvl="1"/>
            <a:r>
              <a:rPr lang="en-US" altLang="zh-CN" sz="3200" b="1" dirty="0">
                <a:solidFill>
                  <a:srgbClr val="3366FF"/>
                </a:solidFill>
                <a:ea typeface="MS PGothic" charset="-128"/>
              </a:rPr>
              <a:t>unbounded-buffer </a:t>
            </a:r>
            <a:r>
              <a:rPr lang="en-US" altLang="zh-CN" sz="3200" dirty="0">
                <a:ea typeface="MS PGothic" charset="-128"/>
              </a:rPr>
              <a:t>places no practical limit on the size of the buffer</a:t>
            </a:r>
          </a:p>
          <a:p>
            <a:pPr lvl="1"/>
            <a:r>
              <a:rPr lang="en-US" altLang="zh-CN" sz="3200" b="1" dirty="0">
                <a:solidFill>
                  <a:srgbClr val="3366FF"/>
                </a:solidFill>
                <a:ea typeface="MS PGothic" charset="-128"/>
              </a:rPr>
              <a:t>bounded-buffer </a:t>
            </a:r>
            <a:r>
              <a:rPr lang="en-US" altLang="zh-CN" sz="3200" dirty="0">
                <a:ea typeface="MS PGothic" charset="-128"/>
              </a:rPr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18920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6885" y="400051"/>
            <a:ext cx="10765367" cy="609600"/>
          </a:xfrm>
        </p:spPr>
        <p:txBody>
          <a:bodyPr/>
          <a:lstStyle/>
          <a:p>
            <a:pPr eaLnBrk="1" hangingPunct="1"/>
            <a:r>
              <a:rPr lang="en-US" altLang="zh-CN" sz="3733">
                <a:ea typeface="MS PGothic" charset="-128"/>
              </a:rPr>
              <a:t>Bounded-Buffer – Shared-Memory Solution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3851" y="1452033"/>
            <a:ext cx="9508067" cy="6929967"/>
          </a:xfrm>
        </p:spPr>
        <p:txBody>
          <a:bodyPr/>
          <a:lstStyle/>
          <a:p>
            <a:r>
              <a:rPr lang="en-US" altLang="zh-CN" sz="2800" dirty="0">
                <a:ea typeface="MS PGothic" charset="-128"/>
              </a:rPr>
              <a:t>Shared data</a:t>
            </a:r>
          </a:p>
          <a:p>
            <a:pPr marL="2131431" lvl="3">
              <a:buNone/>
            </a:pPr>
            <a:r>
              <a:rPr lang="en-US" altLang="zh-CN" sz="2800" b="1" dirty="0">
                <a:latin typeface="Courier New" charset="0"/>
                <a:ea typeface="MS PGothic" charset="-128"/>
              </a:rPr>
              <a:t>#define BUFFER_SIZE 10</a:t>
            </a:r>
          </a:p>
          <a:p>
            <a:pPr marL="2131431" lvl="3">
              <a:buNone/>
            </a:pPr>
            <a:r>
              <a:rPr lang="en-US" altLang="zh-CN" sz="2800" b="1" dirty="0" err="1">
                <a:latin typeface="Courier New" charset="0"/>
                <a:ea typeface="MS PGothic" charset="-128"/>
              </a:rPr>
              <a:t>typedef</a:t>
            </a:r>
            <a:r>
              <a:rPr lang="en-US" altLang="zh-CN" sz="2800" b="1" dirty="0">
                <a:latin typeface="Courier New" charset="0"/>
                <a:ea typeface="MS PGothic" charset="-128"/>
              </a:rPr>
              <a:t> </a:t>
            </a:r>
            <a:r>
              <a:rPr lang="en-US" altLang="zh-CN" sz="2800" b="1" dirty="0" err="1">
                <a:latin typeface="Courier New" charset="0"/>
                <a:ea typeface="MS PGothic" charset="-128"/>
              </a:rPr>
              <a:t>struct</a:t>
            </a:r>
            <a:r>
              <a:rPr lang="en-US" altLang="zh-CN" sz="2800" b="1" dirty="0">
                <a:latin typeface="Courier New" charset="0"/>
                <a:ea typeface="MS PGothic" charset="-128"/>
              </a:rPr>
              <a:t> {</a:t>
            </a:r>
          </a:p>
          <a:p>
            <a:pPr marL="2131431" lvl="3">
              <a:buNone/>
            </a:pPr>
            <a:r>
              <a:rPr lang="en-US" altLang="zh-CN" sz="2800" b="1" dirty="0">
                <a:latin typeface="Courier New" charset="0"/>
                <a:ea typeface="MS PGothic" charset="-128"/>
              </a:rPr>
              <a:t>	. . .</a:t>
            </a:r>
          </a:p>
          <a:p>
            <a:pPr marL="2131431" lvl="3">
              <a:buNone/>
            </a:pPr>
            <a:r>
              <a:rPr lang="en-US" altLang="zh-CN" sz="2800" b="1" dirty="0">
                <a:latin typeface="Courier New" charset="0"/>
                <a:ea typeface="MS PGothic" charset="-128"/>
              </a:rPr>
              <a:t>} item;</a:t>
            </a:r>
          </a:p>
          <a:p>
            <a:pPr marL="2131431" lvl="3">
              <a:buNone/>
            </a:pPr>
            <a:endParaRPr lang="en-US" altLang="zh-CN" sz="2800" b="1" dirty="0">
              <a:latin typeface="Courier New" charset="0"/>
              <a:ea typeface="MS PGothic" charset="-128"/>
            </a:endParaRPr>
          </a:p>
          <a:p>
            <a:pPr marL="2131431" lvl="3">
              <a:buNone/>
            </a:pPr>
            <a:r>
              <a:rPr lang="en-US" altLang="zh-CN" sz="2800" b="1" dirty="0">
                <a:latin typeface="Courier New" charset="0"/>
                <a:ea typeface="MS PGothic" charset="-128"/>
              </a:rPr>
              <a:t>item buffer[BUFFER_SIZE];</a:t>
            </a:r>
          </a:p>
          <a:p>
            <a:pPr marL="2131431" lvl="3">
              <a:buNone/>
            </a:pPr>
            <a:r>
              <a:rPr lang="en-US" altLang="zh-CN" sz="28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sz="2800" b="1" dirty="0">
                <a:latin typeface="Courier New" charset="0"/>
                <a:ea typeface="MS PGothic" charset="-128"/>
              </a:rPr>
              <a:t> in = 0;</a:t>
            </a:r>
          </a:p>
          <a:p>
            <a:pPr marL="2131431" lvl="3">
              <a:buNone/>
            </a:pPr>
            <a:r>
              <a:rPr lang="en-US" altLang="zh-CN" sz="28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sz="2800" b="1" dirty="0">
                <a:latin typeface="Courier New" charset="0"/>
                <a:ea typeface="MS PGothic" charset="-128"/>
              </a:rPr>
              <a:t> out = 0;</a:t>
            </a:r>
          </a:p>
          <a:p>
            <a:pPr marL="2131431" lvl="3">
              <a:buNone/>
            </a:pPr>
            <a:endParaRPr lang="en-US" altLang="zh-CN" sz="2800" dirty="0">
              <a:ea typeface="MS PGothic" charset="-128"/>
            </a:endParaRPr>
          </a:p>
          <a:p>
            <a:r>
              <a:rPr lang="en-US" altLang="zh-CN" sz="2800" dirty="0">
                <a:ea typeface="MS PGothic" charset="-128"/>
              </a:rPr>
              <a:t>Solution is correct, but can only use BUFFER_SIZE-1 elements</a:t>
            </a:r>
          </a:p>
          <a:p>
            <a:pPr marL="2131431" lvl="3">
              <a:buNone/>
            </a:pPr>
            <a:endParaRPr lang="en-US" altLang="zh-CN" sz="2667" b="1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994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133" y="270934"/>
            <a:ext cx="10092267" cy="768351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9833" y="1352551"/>
            <a:ext cx="9254067" cy="5977467"/>
          </a:xfrm>
        </p:spPr>
        <p:txBody>
          <a:bodyPr/>
          <a:lstStyle/>
          <a:p>
            <a:pPr marL="0" indent="0">
              <a:buNone/>
              <a:defRPr/>
            </a:pPr>
            <a:endParaRPr lang="en-US" sz="2667" b="1" dirty="0">
              <a:latin typeface="Courier New" charset="0"/>
              <a:ea typeface="MS PGothic" charset="-128"/>
            </a:endParaRP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item </a:t>
            </a:r>
            <a:r>
              <a:rPr lang="en-US" sz="2667" b="1" dirty="0" err="1">
                <a:latin typeface="Courier New" charset="0"/>
                <a:ea typeface="MS PGothic" charset="-128"/>
              </a:rPr>
              <a:t>next_produced</a:t>
            </a:r>
            <a:r>
              <a:rPr lang="en-US" sz="2667" b="1" dirty="0">
                <a:latin typeface="Courier New" charset="0"/>
                <a:ea typeface="MS PGothic" charset="-128"/>
              </a:rPr>
              <a:t>;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while (true) {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	/* produce an item in next produced */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	while (((in + 1) % BUFFER_SIZE) == out)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		; /* do nothing */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	buffer[in] = </a:t>
            </a:r>
            <a:r>
              <a:rPr lang="en-US" sz="2667" b="1" dirty="0" err="1">
                <a:latin typeface="Courier New" charset="0"/>
                <a:ea typeface="MS PGothic" charset="-128"/>
              </a:rPr>
              <a:t>next_produced</a:t>
            </a:r>
            <a:r>
              <a:rPr lang="en-US" sz="2667" b="1" dirty="0">
                <a:latin typeface="Courier New" charset="0"/>
                <a:ea typeface="MS PGothic" charset="-128"/>
              </a:rPr>
              <a:t>;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	in = (in + 1) % BUFFER_SIZE; </a:t>
            </a:r>
          </a:p>
          <a:p>
            <a:pPr marL="0" indent="0">
              <a:buNone/>
              <a:defRPr/>
            </a:pPr>
            <a:r>
              <a:rPr lang="en-US" sz="2667" b="1" dirty="0">
                <a:latin typeface="Courier New" charset="0"/>
                <a:ea typeface="MS PGothic" charset="-128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667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667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867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9557993" lvl="4">
              <a:buNone/>
              <a:defRPr/>
            </a:pPr>
            <a:endParaRPr lang="en-US" sz="1467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84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0934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Bounded Buffer – Consumer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1217" y="1625601"/>
            <a:ext cx="9192683" cy="58822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item </a:t>
            </a:r>
            <a:r>
              <a:rPr lang="en-US" altLang="zh-CN" sz="2667" b="1" dirty="0" err="1">
                <a:latin typeface="Courier New" charset="0"/>
                <a:ea typeface="MS PGothic" charset="-128"/>
              </a:rPr>
              <a:t>next_consumed</a:t>
            </a:r>
            <a:r>
              <a:rPr lang="en-US" altLang="zh-CN" sz="2667" b="1" dirty="0">
                <a:latin typeface="Courier New" charset="0"/>
                <a:ea typeface="MS PGothic" charset="-128"/>
              </a:rPr>
              <a:t>; </a:t>
            </a:r>
          </a:p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while (true) {</a:t>
            </a:r>
            <a:br>
              <a:rPr lang="en-US" altLang="zh-CN" sz="2667" b="1" dirty="0">
                <a:latin typeface="Courier New" charset="0"/>
                <a:ea typeface="MS PGothic" charset="-128"/>
              </a:rPr>
            </a:br>
            <a:r>
              <a:rPr lang="en-US" altLang="zh-CN" sz="2667" b="1" dirty="0">
                <a:latin typeface="Courier New" charset="0"/>
                <a:ea typeface="MS PGothic" charset="-128"/>
              </a:rPr>
              <a:t>	while (in == out) </a:t>
            </a:r>
          </a:p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		; /* do nothing */</a:t>
            </a:r>
            <a:br>
              <a:rPr lang="en-US" altLang="zh-CN" sz="2667" b="1" dirty="0">
                <a:latin typeface="Courier New" charset="0"/>
                <a:ea typeface="MS PGothic" charset="-128"/>
              </a:rPr>
            </a:br>
            <a:r>
              <a:rPr lang="en-US" altLang="zh-CN" sz="2667" b="1" dirty="0">
                <a:latin typeface="Courier New" charset="0"/>
                <a:ea typeface="MS PGothic" charset="-128"/>
              </a:rPr>
              <a:t>	</a:t>
            </a:r>
            <a:r>
              <a:rPr lang="en-US" altLang="zh-CN" sz="2667" b="1" dirty="0" err="1">
                <a:latin typeface="Courier New" charset="0"/>
                <a:ea typeface="MS PGothic" charset="-128"/>
              </a:rPr>
              <a:t>next_consumed</a:t>
            </a:r>
            <a:r>
              <a:rPr lang="en-US" altLang="zh-CN" sz="2667" b="1" dirty="0">
                <a:latin typeface="Courier New" charset="0"/>
                <a:ea typeface="MS PGothic" charset="-128"/>
              </a:rPr>
              <a:t> = buffer[out]; </a:t>
            </a:r>
          </a:p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	out = (out + 1) % BUFFER_SIZE;</a:t>
            </a:r>
            <a:br>
              <a:rPr lang="en-US" altLang="zh-CN" sz="2667" b="1" dirty="0">
                <a:latin typeface="Courier New" charset="0"/>
                <a:ea typeface="MS PGothic" charset="-128"/>
              </a:rPr>
            </a:br>
            <a:endParaRPr lang="en-US" altLang="zh-CN" sz="2667" b="1" dirty="0">
              <a:latin typeface="Courier New" charset="0"/>
              <a:ea typeface="MS PGothic" charset="-128"/>
            </a:endParaRPr>
          </a:p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	/* consume the item in next consumed */ </a:t>
            </a:r>
          </a:p>
          <a:p>
            <a:pPr marL="0" indent="0">
              <a:buNone/>
            </a:pPr>
            <a:r>
              <a:rPr lang="en-US" altLang="zh-CN" sz="2667" b="1" dirty="0">
                <a:latin typeface="Courier New" charset="0"/>
                <a:ea typeface="MS PGothic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633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Linux</a:t>
            </a:r>
            <a:r>
              <a:rPr kumimoji="1" lang="zh-CN" altLang="en-US">
                <a:ea typeface="MS PGothic" charset="-128"/>
              </a:rPr>
              <a:t>： </a:t>
            </a:r>
            <a:r>
              <a:rPr kumimoji="1" lang="en-US" altLang="zh-CN">
                <a:ea typeface="MS PGothic" charset="-128"/>
              </a:rPr>
              <a:t>shared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memory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9933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2474384"/>
            <a:ext cx="5520267" cy="425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3" y="2474384"/>
            <a:ext cx="5520267" cy="425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Linux</a:t>
            </a:r>
            <a:r>
              <a:rPr kumimoji="1" lang="zh-CN" altLang="en-US">
                <a:ea typeface="MS PGothic" charset="-128"/>
              </a:rPr>
              <a:t>： </a:t>
            </a:r>
            <a:r>
              <a:rPr kumimoji="1" lang="en-US" altLang="zh-CN">
                <a:ea typeface="MS PGothic" charset="-128"/>
              </a:rPr>
              <a:t>shared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memory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0035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0" y="2332567"/>
            <a:ext cx="5520267" cy="4250267"/>
          </a:xfrm>
        </p:spPr>
      </p:pic>
      <p:pic>
        <p:nvPicPr>
          <p:cNvPr id="10035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7" y="2332567"/>
            <a:ext cx="5520267" cy="425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49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Linux</a:t>
            </a:r>
            <a:r>
              <a:rPr kumimoji="1" lang="zh-CN" altLang="en-US">
                <a:ea typeface="MS PGothic" charset="-128"/>
              </a:rPr>
              <a:t>： </a:t>
            </a:r>
            <a:r>
              <a:rPr kumimoji="1" lang="en-US" altLang="zh-CN">
                <a:ea typeface="MS PGothic" charset="-128"/>
              </a:rPr>
              <a:t>shared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memory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2" y="1155823"/>
            <a:ext cx="11570233" cy="80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5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shm_open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/>
              <a:t>/</a:t>
            </a:r>
            <a:r>
              <a:rPr kumimoji="1" lang="en-US" altLang="zh-CN" sz="3200" dirty="0" err="1"/>
              <a:t>dev</a:t>
            </a:r>
            <a:r>
              <a:rPr kumimoji="1" lang="en-US" altLang="zh-CN" sz="3200" dirty="0"/>
              <a:t>/</a:t>
            </a:r>
            <a:r>
              <a:rPr kumimoji="1" lang="en-US" altLang="zh-CN" sz="3200" dirty="0" err="1"/>
              <a:t>shm</a:t>
            </a:r>
            <a:endParaRPr kumimoji="1" lang="en-US" altLang="zh-CN" sz="3200" dirty="0"/>
          </a:p>
          <a:p>
            <a:r>
              <a:rPr lang="en-US" altLang="zh-CN" sz="3200"/>
              <a:t>file </a:t>
            </a:r>
            <a:r>
              <a:rPr lang="en-US" altLang="zh-CN" sz="3200" dirty="0"/>
              <a:t>system: </a:t>
            </a:r>
            <a:r>
              <a:rPr lang="en-US" altLang="zh-CN" sz="3200" dirty="0" err="1"/>
              <a:t>tmpfs</a:t>
            </a:r>
            <a:endParaRPr lang="en-US" altLang="zh-CN" sz="3200" dirty="0"/>
          </a:p>
          <a:p>
            <a:r>
              <a:rPr lang="en-US" altLang="zh-CN" sz="3200" dirty="0"/>
              <a:t>cat /</a:t>
            </a:r>
            <a:r>
              <a:rPr lang="en-US" altLang="zh-CN" sz="3200" dirty="0" err="1"/>
              <a:t>proc</a:t>
            </a:r>
            <a:r>
              <a:rPr lang="en-US" altLang="zh-CN" sz="3200" dirty="0"/>
              <a:t>/</a:t>
            </a:r>
            <a:r>
              <a:rPr lang="en-US" altLang="zh-CN" sz="3200" dirty="0" err="1"/>
              <a:t>pid</a:t>
            </a:r>
            <a:r>
              <a:rPr lang="en-US" altLang="zh-CN" sz="3200" dirty="0"/>
              <a:t>/maps</a:t>
            </a:r>
            <a:endParaRPr lang="zh-CN" altLang="en-US" sz="3200" dirty="0"/>
          </a:p>
          <a:p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3709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1051" y="249767"/>
            <a:ext cx="10466916" cy="768351"/>
          </a:xfrm>
        </p:spPr>
        <p:txBody>
          <a:bodyPr/>
          <a:lstStyle/>
          <a:p>
            <a:r>
              <a:rPr lang="en-US" altLang="zh-CN">
                <a:ea typeface="MS PGothic" charset="-128"/>
              </a:rPr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76967" y="1644651"/>
            <a:ext cx="10102851" cy="6040967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800" dirty="0">
                <a:ea typeface="ＭＳ Ｐゴシック" charset="0"/>
              </a:rPr>
              <a:t>Process first creates shared memory segment</a:t>
            </a:r>
            <a:br>
              <a:rPr lang="en-US" sz="2800" dirty="0">
                <a:ea typeface="ＭＳ Ｐゴシック" charset="0"/>
              </a:rPr>
            </a:br>
            <a:r>
              <a:rPr lang="en-US" sz="2800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sz="2800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(name, O CREAT | O RDWR, 0666);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800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800" dirty="0">
                <a:ea typeface="ＭＳ Ｐゴシック" charset="0"/>
              </a:rPr>
              <a:t>Set the size of the object</a:t>
            </a:r>
          </a:p>
          <a:p>
            <a:pPr marL="0" indent="0">
              <a:buNone/>
              <a:defRPr/>
            </a:pPr>
            <a:r>
              <a:rPr lang="en-US" sz="2800" dirty="0">
                <a:ea typeface="ＭＳ Ｐゴシック" charset="-128"/>
              </a:rPr>
              <a:t>	</a:t>
            </a:r>
            <a:r>
              <a:rPr lang="en-US" sz="2800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2800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sz="2800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sz="2800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  <p:extLst>
      <p:ext uri="{BB962C8B-B14F-4D97-AF65-F5344CB8AC3E}">
        <p14:creationId xmlns:p14="http://schemas.microsoft.com/office/powerpoint/2010/main" val="79810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10834" y="230718"/>
            <a:ext cx="10466917" cy="768349"/>
          </a:xfrm>
        </p:spPr>
        <p:txBody>
          <a:bodyPr/>
          <a:lstStyle/>
          <a:p>
            <a:r>
              <a:rPr lang="en-US" altLang="zh-CN">
                <a:ea typeface="MS PGothic" charset="-128"/>
              </a:rPr>
              <a:t>IPC POSIX Producer</a:t>
            </a:r>
          </a:p>
        </p:txBody>
      </p:sp>
      <p:pic>
        <p:nvPicPr>
          <p:cNvPr id="95234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1" y="1204384"/>
            <a:ext cx="5005916" cy="767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7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160772"/>
            <a:ext cx="12344400" cy="1402007"/>
          </a:xfrm>
        </p:spPr>
        <p:txBody>
          <a:bodyPr/>
          <a:lstStyle/>
          <a:p>
            <a:r>
              <a:rPr lang="en-US" altLang="zh-CN" sz="3600" i="1" dirty="0">
                <a:ea typeface="MS PGothic" charset="-128"/>
              </a:rPr>
              <a:t>Completely Fair Scheduler </a:t>
            </a:r>
            <a:r>
              <a:rPr lang="en-US" altLang="zh-CN" sz="3600" dirty="0">
                <a:ea typeface="MS PGothic" charset="-128"/>
              </a:rPr>
              <a:t>(CFS)</a:t>
            </a:r>
            <a:br>
              <a:rPr lang="en-US" altLang="zh-CN" sz="3600" dirty="0">
                <a:ea typeface="MS PGothic" charset="-128"/>
              </a:rPr>
            </a:br>
            <a:r>
              <a:rPr lang="en-US" altLang="zh-CN" sz="3600" dirty="0">
                <a:ea typeface="MS PGothic" charset="-128"/>
              </a:rPr>
              <a:t>&amp; </a:t>
            </a:r>
            <a:r>
              <a:rPr kumimoji="1" lang="en-US" altLang="zh-CN" sz="3600" dirty="0"/>
              <a:t>Virtual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run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time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Quantum calculated based on </a:t>
            </a:r>
            <a:r>
              <a:rPr lang="en-US" altLang="zh-CN" sz="2800" b="1" dirty="0">
                <a:solidFill>
                  <a:srgbClr val="3366FF"/>
                </a:solidFill>
                <a:ea typeface="MS PGothic" charset="-128"/>
              </a:rPr>
              <a:t>nice value </a:t>
            </a:r>
            <a:r>
              <a:rPr lang="en-US" altLang="zh-CN" sz="2800" dirty="0">
                <a:ea typeface="MS PGothic" charset="-128"/>
              </a:rPr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Calculates </a:t>
            </a:r>
            <a:r>
              <a:rPr lang="en-US" altLang="zh-CN" sz="2800" b="1" dirty="0">
                <a:solidFill>
                  <a:srgbClr val="FF0000"/>
                </a:solidFill>
                <a:ea typeface="MS PGothic" charset="-128"/>
              </a:rPr>
              <a:t>target latency </a:t>
            </a:r>
            <a:r>
              <a:rPr lang="en-US" altLang="zh-CN" sz="2800" dirty="0">
                <a:ea typeface="MS PGothic" charset="-128"/>
              </a:rPr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CFS scheduler maintains per task </a:t>
            </a:r>
            <a:r>
              <a:rPr lang="en-US" altLang="zh-CN" sz="2800" b="1" dirty="0">
                <a:solidFill>
                  <a:srgbClr val="3366FF"/>
                </a:solidFill>
                <a:ea typeface="MS PGothic" charset="-128"/>
              </a:rPr>
              <a:t>virtual run time </a:t>
            </a:r>
            <a:r>
              <a:rPr lang="en-US" altLang="zh-CN" sz="2800" dirty="0">
                <a:ea typeface="MS PGothic" charset="-128"/>
              </a:rPr>
              <a:t>in variable 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charset="0"/>
                <a:ea typeface="MS PGothic" charset="-128"/>
              </a:rPr>
              <a:t>vruntime</a:t>
            </a:r>
            <a:endParaRPr lang="en-US" altLang="zh-CN" sz="2800" b="1" dirty="0">
              <a:solidFill>
                <a:srgbClr val="FF0000"/>
              </a:solidFill>
              <a:latin typeface="Courier New" charset="0"/>
              <a:ea typeface="MS PGothic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Associated with </a:t>
            </a:r>
            <a:r>
              <a:rPr lang="en-US" altLang="zh-CN" sz="2800" dirty="0">
                <a:solidFill>
                  <a:srgbClr val="FF0000"/>
                </a:solidFill>
                <a:ea typeface="MS PGothic" charset="-128"/>
              </a:rPr>
              <a:t>decay factor </a:t>
            </a:r>
            <a:r>
              <a:rPr lang="en-US" altLang="zh-CN" sz="2800" dirty="0">
                <a:ea typeface="MS PGothic" charset="-128"/>
              </a:rPr>
              <a:t>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MS PGothic" charset="-128"/>
              </a:rPr>
              <a:t>To decide next task to run, scheduler picks task with lowest virtual run time</a:t>
            </a:r>
          </a:p>
        </p:txBody>
      </p:sp>
    </p:spTree>
    <p:extLst>
      <p:ext uri="{BB962C8B-B14F-4D97-AF65-F5344CB8AC3E}">
        <p14:creationId xmlns:p14="http://schemas.microsoft.com/office/powerpoint/2010/main" val="1089064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2010834" y="249767"/>
            <a:ext cx="10466917" cy="768351"/>
          </a:xfrm>
        </p:spPr>
        <p:txBody>
          <a:bodyPr/>
          <a:lstStyle/>
          <a:p>
            <a:r>
              <a:rPr lang="en-US" altLang="zh-CN">
                <a:ea typeface="MS PGothic" charset="-128"/>
              </a:rPr>
              <a:t>IPC POSIX Consumer</a:t>
            </a:r>
          </a:p>
        </p:txBody>
      </p:sp>
      <p:pic>
        <p:nvPicPr>
          <p:cNvPr id="97282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67" y="1189567"/>
            <a:ext cx="6028267" cy="755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20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651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 sz="3733">
                <a:ea typeface="MS PGothic" charset="-128"/>
              </a:rPr>
              <a:t>Communications in Client-Server Systems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7334" y="1644651"/>
            <a:ext cx="9059333" cy="6040967"/>
          </a:xfrm>
        </p:spPr>
        <p:txBody>
          <a:bodyPr/>
          <a:lstStyle/>
          <a:p>
            <a:r>
              <a:rPr lang="en-US" altLang="en-US" sz="3600" dirty="0">
                <a:ea typeface="MS PGothic" charset="-128"/>
              </a:rPr>
              <a:t>Sockets</a:t>
            </a:r>
          </a:p>
          <a:p>
            <a:r>
              <a:rPr lang="en-US" altLang="en-US" sz="3600" dirty="0">
                <a:ea typeface="MS PGothic" charset="-128"/>
              </a:rPr>
              <a:t>Remote Procedure Calls</a:t>
            </a:r>
          </a:p>
        </p:txBody>
      </p:sp>
    </p:spTree>
    <p:extLst>
      <p:ext uri="{BB962C8B-B14F-4D97-AF65-F5344CB8AC3E}">
        <p14:creationId xmlns:p14="http://schemas.microsoft.com/office/powerpoint/2010/main" val="1822858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814" y="0"/>
            <a:ext cx="12344400" cy="768350"/>
          </a:xfrm>
        </p:spPr>
        <p:txBody>
          <a:bodyPr/>
          <a:lstStyle/>
          <a:p>
            <a:r>
              <a:rPr kumimoji="1" lang="en-US" altLang="zh-CN" dirty="0"/>
              <a:t>TCP/IP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42" y="944761"/>
            <a:ext cx="6926943" cy="81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0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814" y="0"/>
            <a:ext cx="12344400" cy="768350"/>
          </a:xfrm>
        </p:spPr>
        <p:txBody>
          <a:bodyPr/>
          <a:lstStyle/>
          <a:p>
            <a:r>
              <a:rPr kumimoji="1" lang="en-US" altLang="zh-CN" dirty="0"/>
              <a:t>TCP/IP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520372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02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6814" y="0"/>
            <a:ext cx="12344400" cy="768350"/>
          </a:xfrm>
        </p:spPr>
        <p:txBody>
          <a:bodyPr/>
          <a:lstStyle/>
          <a:p>
            <a:r>
              <a:rPr kumimoji="1" lang="en-US" altLang="zh-CN" dirty="0"/>
              <a:t>TCP/IP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1237234"/>
            <a:ext cx="7935127" cy="72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 connection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15" y="1291340"/>
            <a:ext cx="8966200" cy="74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6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32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Sockets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434" y="1538818"/>
            <a:ext cx="11384037" cy="6040967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A </a:t>
            </a:r>
            <a:r>
              <a:rPr lang="en-US" altLang="en-US" sz="2400" b="1" dirty="0">
                <a:solidFill>
                  <a:srgbClr val="0000FF"/>
                </a:solidFill>
                <a:ea typeface="MS PGothic" charset="-128"/>
              </a:rPr>
              <a:t>socket </a:t>
            </a:r>
            <a:r>
              <a:rPr lang="en-US" altLang="en-US" sz="2400" dirty="0">
                <a:ea typeface="MS PGothic" charset="-128"/>
              </a:rPr>
              <a:t>is defined as an endpoint for communication</a:t>
            </a:r>
          </a:p>
          <a:p>
            <a:endParaRPr lang="en-US" altLang="en-US" sz="2400" dirty="0"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Concatenation</a:t>
            </a:r>
            <a:r>
              <a:rPr lang="zh-CN" altLang="en-US" sz="2400" dirty="0">
                <a:ea typeface="MS PGothic" charset="-128"/>
              </a:rPr>
              <a:t>（级联）</a:t>
            </a:r>
            <a:r>
              <a:rPr lang="en-US" altLang="en-US" sz="2400" dirty="0">
                <a:ea typeface="MS PGothic" charset="-128"/>
              </a:rPr>
              <a:t> of IP address and </a:t>
            </a:r>
            <a:r>
              <a:rPr lang="en-US" altLang="en-US" sz="2400" b="1" dirty="0">
                <a:solidFill>
                  <a:srgbClr val="0000FF"/>
                </a:solidFill>
                <a:ea typeface="MS PGothic" charset="-128"/>
              </a:rPr>
              <a:t>port</a:t>
            </a:r>
            <a:r>
              <a:rPr lang="en-US" altLang="en-US" sz="2400" dirty="0">
                <a:ea typeface="MS PGothic" charset="-128"/>
              </a:rPr>
              <a:t> – a number included at start of message packet to differentiate network services on a host</a:t>
            </a:r>
          </a:p>
          <a:p>
            <a:endParaRPr lang="en-US" altLang="en-US" sz="2400" dirty="0"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The socket </a:t>
            </a:r>
            <a:r>
              <a:rPr lang="en-US" altLang="en-US" sz="2400" b="1" dirty="0">
                <a:ea typeface="MS PGothic" charset="-128"/>
              </a:rPr>
              <a:t>161.25.19.8:1625</a:t>
            </a:r>
            <a:r>
              <a:rPr lang="en-US" altLang="en-US" sz="2400" dirty="0">
                <a:ea typeface="MS PGothic" charset="-128"/>
              </a:rPr>
              <a:t> refers to port </a:t>
            </a:r>
            <a:r>
              <a:rPr lang="en-US" altLang="en-US" sz="2400" b="1" dirty="0">
                <a:ea typeface="MS PGothic" charset="-128"/>
              </a:rPr>
              <a:t>1625</a:t>
            </a:r>
            <a:r>
              <a:rPr lang="en-US" altLang="en-US" sz="2400" dirty="0">
                <a:ea typeface="MS PGothic" charset="-128"/>
              </a:rPr>
              <a:t> on host </a:t>
            </a:r>
            <a:r>
              <a:rPr lang="en-US" altLang="en-US" sz="2400" b="1" dirty="0">
                <a:ea typeface="MS PGothic" charset="-128"/>
              </a:rPr>
              <a:t>161.25.19.8</a:t>
            </a:r>
          </a:p>
          <a:p>
            <a:endParaRPr lang="en-US" altLang="en-US" sz="2400" b="1" dirty="0"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Communication consists between a pair of sockets</a:t>
            </a:r>
          </a:p>
          <a:p>
            <a:endParaRPr lang="en-US" altLang="en-US" sz="2400" dirty="0"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All ports below 1024 are </a:t>
            </a:r>
            <a:r>
              <a:rPr lang="en-US" altLang="en-US" sz="2400" b="1" i="1" dirty="0">
                <a:ea typeface="MS PGothic" charset="-128"/>
              </a:rPr>
              <a:t>well known</a:t>
            </a:r>
            <a:r>
              <a:rPr lang="en-US" altLang="en-US" sz="2400" dirty="0">
                <a:ea typeface="MS PGothic" charset="-128"/>
              </a:rPr>
              <a:t>, used for standard services</a:t>
            </a:r>
          </a:p>
          <a:p>
            <a:endParaRPr lang="en-US" altLang="en-US" sz="2400" dirty="0"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Special IP address 127.0.0.1 (</a:t>
            </a:r>
            <a:r>
              <a:rPr lang="en-US" altLang="en-US" sz="2400" b="1" dirty="0">
                <a:solidFill>
                  <a:srgbClr val="0000FF"/>
                </a:solidFill>
                <a:ea typeface="MS PGothic" charset="-128"/>
              </a:rPr>
              <a:t>loopback</a:t>
            </a:r>
            <a:r>
              <a:rPr lang="en-US" altLang="en-US" sz="2400" dirty="0">
                <a:ea typeface="MS PGothic" charset="-128"/>
              </a:rPr>
              <a:t>) to refer to system on which process is running</a:t>
            </a:r>
          </a:p>
        </p:txBody>
      </p:sp>
    </p:spTree>
    <p:extLst>
      <p:ext uri="{BB962C8B-B14F-4D97-AF65-F5344CB8AC3E}">
        <p14:creationId xmlns:p14="http://schemas.microsoft.com/office/powerpoint/2010/main" val="1349971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651" y="203201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Socket Communication</a:t>
            </a:r>
          </a:p>
        </p:txBody>
      </p:sp>
      <p:pic>
        <p:nvPicPr>
          <p:cNvPr id="1269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18" y="1555751"/>
            <a:ext cx="7725833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256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API</a:t>
            </a:r>
            <a:endParaRPr kumimoji="1"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4268" y="1517651"/>
            <a:ext cx="10755689" cy="6489700"/>
          </a:xfrm>
          <a:prstGeom prst="rect">
            <a:avLst/>
          </a:prstGeom>
        </p:spPr>
        <p:txBody>
          <a:bodyPr/>
          <a:lstStyle>
            <a:lvl1pPr marL="487363" indent="-4873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1058863" indent="-4064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54940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2038350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528888" indent="-3238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3183272" indent="-3264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6255" indent="-3264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89236" indent="-3264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2214" indent="-3264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sz="2400" kern="0" dirty="0">
                <a:ea typeface="MS PGothic" charset="-128"/>
              </a:rPr>
              <a:t>socket()</a:t>
            </a:r>
          </a:p>
          <a:p>
            <a:r>
              <a:rPr lang="en-US" altLang="en-US" sz="2400" kern="0" dirty="0">
                <a:ea typeface="MS PGothic" charset="-128"/>
              </a:rPr>
              <a:t>bind()</a:t>
            </a:r>
          </a:p>
          <a:p>
            <a:r>
              <a:rPr lang="en-US" altLang="en-US" sz="2400" kern="0" dirty="0">
                <a:ea typeface="MS PGothic" charset="-128"/>
              </a:rPr>
              <a:t>listen()</a:t>
            </a:r>
          </a:p>
          <a:p>
            <a:r>
              <a:rPr lang="en-US" altLang="en-US" sz="2400" kern="0" dirty="0">
                <a:ea typeface="MS PGothic" charset="-128"/>
              </a:rPr>
              <a:t>connect()</a:t>
            </a:r>
          </a:p>
          <a:p>
            <a:r>
              <a:rPr lang="en-US" altLang="en-US" sz="2400" kern="0" dirty="0">
                <a:ea typeface="MS PGothic" charset="-128"/>
              </a:rPr>
              <a:t>accept()</a:t>
            </a:r>
          </a:p>
          <a:p>
            <a:r>
              <a:rPr lang="en-US" altLang="en-US" sz="2400" kern="0" dirty="0">
                <a:ea typeface="MS PGothic" charset="-128"/>
              </a:rPr>
              <a:t>read()</a:t>
            </a:r>
          </a:p>
          <a:p>
            <a:r>
              <a:rPr lang="en-US" altLang="en-US" sz="2400" kern="0" dirty="0">
                <a:ea typeface="MS PGothic" charset="-128"/>
              </a:rPr>
              <a:t>write()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79" y="2334985"/>
            <a:ext cx="8344021" cy="44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8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 connection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39" y="1649186"/>
            <a:ext cx="11658171" cy="61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Priority to Weight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2463799"/>
            <a:ext cx="13199204" cy="43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4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Ipv4 address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3" y="1429019"/>
            <a:ext cx="11572087" cy="67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9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Host/network byte order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0443" y="2302329"/>
            <a:ext cx="1083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</a:rPr>
              <a:t>0x01234567                       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give an example        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86541"/>
              </p:ext>
            </p:extLst>
          </p:nvPr>
        </p:nvGraphicFramePr>
        <p:xfrm>
          <a:off x="2171700" y="3501960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70C0"/>
                          </a:solidFill>
                        </a:rPr>
                        <a:t>big-endian</a:t>
                      </a:r>
                      <a:endParaRPr lang="zh-CN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0x100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0x103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14383"/>
              </p:ext>
            </p:extLst>
          </p:nvPr>
        </p:nvGraphicFramePr>
        <p:xfrm>
          <a:off x="2171700" y="5759028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0070C0"/>
                          </a:solidFill>
                        </a:rPr>
                        <a:t>little</a:t>
                      </a:r>
                      <a:r>
                        <a:rPr lang="en-US" altLang="zh-CN" b="0" baseline="0" dirty="0">
                          <a:solidFill>
                            <a:srgbClr val="0070C0"/>
                          </a:solidFill>
                        </a:rPr>
                        <a:t>-endian</a:t>
                      </a:r>
                      <a:endParaRPr lang="zh-CN" altLang="en-US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0x100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0x101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0x102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7030A0"/>
                          </a:solidFill>
                        </a:rPr>
                        <a:t>0x103</a:t>
                      </a:r>
                      <a:endParaRPr lang="zh-CN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922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Socket Programming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6" y="1197872"/>
            <a:ext cx="7732644" cy="79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77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4367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4268" y="1517651"/>
            <a:ext cx="10755689" cy="6489700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Remote procedure call (RPC) abstracts procedure calls between processes on networked systems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Again uses ports for service differentiation</a:t>
            </a:r>
          </a:p>
          <a:p>
            <a:r>
              <a:rPr lang="en-US" altLang="en-US" sz="2400" b="1" dirty="0">
                <a:solidFill>
                  <a:srgbClr val="0000FF"/>
                </a:solidFill>
                <a:ea typeface="MS PGothic" charset="-128"/>
              </a:rPr>
              <a:t>Stubs</a:t>
            </a:r>
            <a:r>
              <a:rPr lang="en-US" altLang="en-US" sz="2400" dirty="0">
                <a:ea typeface="MS PGothic" charset="-128"/>
              </a:rPr>
              <a:t> – client-side proxy for the actual procedure on the server</a:t>
            </a:r>
          </a:p>
          <a:p>
            <a:r>
              <a:rPr lang="en-US" altLang="en-US" sz="2400" dirty="0">
                <a:ea typeface="MS PGothic" charset="-128"/>
              </a:rPr>
              <a:t>The client-side stub locates the server and </a:t>
            </a:r>
            <a:r>
              <a:rPr lang="en-US" altLang="en-US" sz="2400" b="1" dirty="0">
                <a:solidFill>
                  <a:srgbClr val="0000FF"/>
                </a:solidFill>
                <a:ea typeface="MS PGothic" charset="-128"/>
              </a:rPr>
              <a:t>marshals</a:t>
            </a:r>
            <a:r>
              <a:rPr lang="en-US" altLang="en-US" sz="2400" dirty="0">
                <a:ea typeface="MS PGothic" charset="-128"/>
              </a:rPr>
              <a:t> the parameters</a:t>
            </a:r>
          </a:p>
          <a:p>
            <a:r>
              <a:rPr lang="en-US" altLang="en-US" sz="2400" dirty="0">
                <a:ea typeface="MS PGothic" charset="-128"/>
              </a:rPr>
              <a:t>The server-side stub receives this message, unpacks the marshalled parameters, and performs the procedure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377805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4367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" y="1926077"/>
            <a:ext cx="13709805" cy="51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59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4367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35" y="1167318"/>
            <a:ext cx="14017046" cy="68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>
          <a:xfrm>
            <a:off x="2002367" y="306918"/>
            <a:ext cx="10972800" cy="768349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Remote Procedure Calls (Cont.)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285" y="1037167"/>
            <a:ext cx="10301816" cy="7270254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Data representation for different architectures</a:t>
            </a:r>
          </a:p>
          <a:p>
            <a:pPr lvl="1"/>
            <a:r>
              <a:rPr lang="en-US" altLang="en-US" sz="2800" b="1" dirty="0">
                <a:solidFill>
                  <a:srgbClr val="0000FF"/>
                </a:solidFill>
                <a:ea typeface="MS PGothic" charset="-128"/>
              </a:rPr>
              <a:t>Big-endian </a:t>
            </a:r>
            <a:r>
              <a:rPr lang="en-US" altLang="en-US" sz="2800" dirty="0">
                <a:ea typeface="MS PGothic" charset="-128"/>
              </a:rPr>
              <a:t>and </a:t>
            </a:r>
            <a:r>
              <a:rPr lang="en-US" altLang="en-US" sz="2800" b="1" dirty="0">
                <a:solidFill>
                  <a:srgbClr val="0000FF"/>
                </a:solidFill>
                <a:ea typeface="MS PGothic" charset="-128"/>
              </a:rPr>
              <a:t>little-endian</a:t>
            </a:r>
          </a:p>
          <a:p>
            <a:r>
              <a:rPr lang="en-US" altLang="en-US" sz="2800" dirty="0">
                <a:ea typeface="MS PGothic" charset="-128"/>
              </a:rPr>
              <a:t>Remote communication has more failure scenarios than local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Messages can be delivered </a:t>
            </a:r>
            <a:r>
              <a:rPr lang="en-US" altLang="en-US" sz="2800" b="1" i="1" dirty="0">
                <a:ea typeface="MS PGothic" charset="-128"/>
              </a:rPr>
              <a:t>exactly once </a:t>
            </a:r>
            <a:r>
              <a:rPr lang="en-US" altLang="en-US" sz="2800" dirty="0">
                <a:ea typeface="MS PGothic" charset="-128"/>
              </a:rPr>
              <a:t>rather than </a:t>
            </a:r>
            <a:r>
              <a:rPr lang="en-US" altLang="en-US" sz="2800" b="1" i="1" dirty="0">
                <a:ea typeface="MS PGothic" charset="-128"/>
              </a:rPr>
              <a:t>at most once</a:t>
            </a:r>
          </a:p>
          <a:p>
            <a:pPr lvl="1"/>
            <a:r>
              <a:rPr lang="en-US" altLang="en-US" sz="2800" b="1" dirty="0">
                <a:solidFill>
                  <a:srgbClr val="0000FF"/>
                </a:solidFill>
                <a:ea typeface="MS PGothic" charset="-128"/>
              </a:rPr>
              <a:t>Timestamp</a:t>
            </a:r>
          </a:p>
          <a:p>
            <a:pPr lvl="1"/>
            <a:r>
              <a:rPr lang="en-US" altLang="en-US" sz="2800" b="1" dirty="0" err="1">
                <a:solidFill>
                  <a:srgbClr val="0000FF"/>
                </a:solidFill>
                <a:ea typeface="MS PGothic" charset="-128"/>
              </a:rPr>
              <a:t>Ack</a:t>
            </a:r>
            <a:r>
              <a:rPr lang="en-US" altLang="en-US" sz="2800" b="1" dirty="0">
                <a:solidFill>
                  <a:srgbClr val="0000FF"/>
                </a:solidFill>
                <a:ea typeface="MS PGothic" charset="-128"/>
              </a:rPr>
              <a:t>, resend</a:t>
            </a:r>
          </a:p>
          <a:p>
            <a:r>
              <a:rPr lang="en-US" altLang="en-US" sz="2800" dirty="0">
                <a:ea typeface="MS PGothic" charset="-128"/>
              </a:rPr>
              <a:t>OS typically provides a rendezvous (or </a:t>
            </a:r>
            <a:r>
              <a:rPr lang="en-US" altLang="en-US" sz="2800" b="1" dirty="0">
                <a:solidFill>
                  <a:srgbClr val="0000FF"/>
                </a:solidFill>
                <a:ea typeface="MS PGothic" charset="-128"/>
              </a:rPr>
              <a:t>matchmaker</a:t>
            </a:r>
            <a:r>
              <a:rPr lang="en-US" altLang="en-US" sz="2800" dirty="0">
                <a:ea typeface="MS PGothic" charset="-128"/>
              </a:rPr>
              <a:t>) service to connect client and server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Fixed port</a:t>
            </a:r>
          </a:p>
          <a:p>
            <a:pPr lvl="1"/>
            <a:r>
              <a:rPr lang="en-US" altLang="en-US" sz="2800" dirty="0">
                <a:ea typeface="MS PGothic" charset="-128"/>
              </a:rPr>
              <a:t>Dynamic port</a:t>
            </a:r>
          </a:p>
        </p:txBody>
      </p:sp>
    </p:spTree>
    <p:extLst>
      <p:ext uri="{BB962C8B-B14F-4D97-AF65-F5344CB8AC3E}">
        <p14:creationId xmlns:p14="http://schemas.microsoft.com/office/powerpoint/2010/main" val="318809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82034"/>
            <a:ext cx="10972800" cy="768351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Execution of RPC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175657"/>
            <a:ext cx="6324600" cy="7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8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742" y="3686829"/>
            <a:ext cx="12344400" cy="768350"/>
          </a:xfrm>
        </p:spPr>
        <p:txBody>
          <a:bodyPr/>
          <a:lstStyle/>
          <a:p>
            <a:r>
              <a:rPr kumimoji="1" lang="en-US" altLang="zh-CN" dirty="0"/>
              <a:t>The 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1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CFS Performance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9" y="1504950"/>
            <a:ext cx="1279345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POSIX Real-Time Scheduling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7297737"/>
          </a:xfrm>
        </p:spPr>
        <p:txBody>
          <a:bodyPr/>
          <a:lstStyle/>
          <a:p>
            <a:pPr marL="493713" indent="-493713"/>
            <a:r>
              <a:rPr lang="en-US" altLang="zh-CN" sz="3200" dirty="0">
                <a:ea typeface="MS PGothic" charset="-128"/>
              </a:rPr>
              <a:t>The POSIX.1b standard</a:t>
            </a:r>
          </a:p>
          <a:p>
            <a:pPr marL="493713" indent="-493713"/>
            <a:endParaRPr lang="en-US" altLang="zh-CN" dirty="0">
              <a:ea typeface="MS PGothic" charset="-128"/>
            </a:endParaRPr>
          </a:p>
          <a:p>
            <a:pPr marL="493713" indent="-493713"/>
            <a:r>
              <a:rPr lang="en-US" altLang="zh-CN" dirty="0">
                <a:ea typeface="MS PGothic" charset="-128"/>
              </a:rPr>
              <a:t>API provides functions for managing real-time threads</a:t>
            </a:r>
          </a:p>
          <a:p>
            <a:pPr marL="493713" indent="-493713"/>
            <a:endParaRPr lang="en-US" altLang="zh-CN" dirty="0">
              <a:ea typeface="MS PGothic" charset="-128"/>
            </a:endParaRPr>
          </a:p>
          <a:p>
            <a:pPr marL="493713" indent="-493713"/>
            <a:r>
              <a:rPr lang="en-US" altLang="zh-CN" dirty="0">
                <a:ea typeface="MS PGothic" charset="-128"/>
              </a:rPr>
              <a:t>Defines </a:t>
            </a:r>
            <a:r>
              <a:rPr lang="en-US" altLang="zh-CN" sz="3200" b="1" dirty="0">
                <a:solidFill>
                  <a:srgbClr val="FF0000"/>
                </a:solidFill>
                <a:ea typeface="MS PGothic" charset="-128"/>
              </a:rPr>
              <a:t>two scheduling classes</a:t>
            </a:r>
            <a:r>
              <a:rPr lang="en-US" altLang="zh-CN" b="1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for real-time threads:</a:t>
            </a:r>
          </a:p>
          <a:p>
            <a:pPr marL="493713" indent="-493713">
              <a:buFont typeface="Monotype Sorts" charset="2"/>
              <a:buNone/>
            </a:pPr>
            <a:r>
              <a:rPr lang="en-US" altLang="zh-CN" sz="1400" dirty="0">
                <a:ea typeface="MS PGothic" charset="-128"/>
              </a:rPr>
              <a:t>	</a:t>
            </a:r>
          </a:p>
          <a:p>
            <a:pPr marL="493713" indent="-493713"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70C0"/>
                </a:solidFill>
                <a:ea typeface="MS PGothic" charset="-128"/>
              </a:rPr>
              <a:t>SCHED_FIFO</a:t>
            </a:r>
            <a:r>
              <a:rPr lang="en-US" altLang="zh-CN" dirty="0">
                <a:ea typeface="MS PGothic" charset="-128"/>
              </a:rPr>
              <a:t> - threads are scheduled using a FCFS strategy with a FIFO queue. There is no time-slicing for threads of equal priority</a:t>
            </a:r>
          </a:p>
          <a:p>
            <a:pPr marL="493713" indent="-493713">
              <a:buFont typeface="Arial" charset="0"/>
              <a:buAutoNum type="arabicPeriod"/>
            </a:pPr>
            <a:r>
              <a:rPr lang="en-US" altLang="zh-CN" sz="2400" b="1" dirty="0">
                <a:solidFill>
                  <a:srgbClr val="0070C0"/>
                </a:solidFill>
                <a:ea typeface="MS PGothic" charset="-128"/>
              </a:rPr>
              <a:t>SCHED_RR</a:t>
            </a:r>
            <a:r>
              <a:rPr lang="en-US" altLang="zh-CN" dirty="0">
                <a:ea typeface="MS PGothic" charset="-128"/>
              </a:rPr>
              <a:t> - similar to SCHED_FIFO except time-slicing occurs for threads of equal priority</a:t>
            </a:r>
          </a:p>
          <a:p>
            <a:pPr marL="493713" indent="-493713">
              <a:buFont typeface="Arial" charset="0"/>
              <a:buAutoNum type="arabicPeriod"/>
            </a:pPr>
            <a:endParaRPr lang="en-US" altLang="zh-CN" dirty="0">
              <a:ea typeface="MS PGothic" charset="-128"/>
            </a:endParaRPr>
          </a:p>
          <a:p>
            <a:pPr marL="493713" indent="-493713"/>
            <a:r>
              <a:rPr lang="en-US" altLang="zh-CN" dirty="0">
                <a:ea typeface="MS PGothic" charset="-128"/>
              </a:rPr>
              <a:t>Defines two functions for getting and setting scheduling policy:</a:t>
            </a:r>
          </a:p>
          <a:p>
            <a:pPr marL="493713" indent="-493713">
              <a:buFont typeface="Arial" charset="0"/>
              <a:buAutoNum type="arabicPeriod"/>
            </a:pPr>
            <a:endParaRPr lang="en-US" altLang="zh-CN" dirty="0">
              <a:ea typeface="MS PGothic" charset="-128"/>
            </a:endParaRPr>
          </a:p>
          <a:p>
            <a:pPr marL="493713" indent="-493713">
              <a:buFont typeface="Arial" charset="0"/>
              <a:buAutoNum type="arabicPeriod"/>
            </a:pPr>
            <a:r>
              <a:rPr lang="en-US" altLang="zh-CN" sz="2400" b="1" dirty="0" err="1">
                <a:latin typeface="Courier New" charset="0"/>
                <a:ea typeface="MS PGothic" charset="-128"/>
              </a:rPr>
              <a:t>pthread_attr_getschedpolicy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(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t *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, 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*policy) </a:t>
            </a:r>
          </a:p>
          <a:p>
            <a:pPr marL="493713" indent="-493713">
              <a:buFont typeface="Arial" charset="0"/>
              <a:buAutoNum type="arabicPeriod"/>
            </a:pPr>
            <a:r>
              <a:rPr lang="en-US" altLang="zh-CN" sz="2400" b="1" dirty="0" err="1">
                <a:latin typeface="Courier New" charset="0"/>
                <a:ea typeface="MS PGothic" charset="-128"/>
              </a:rPr>
              <a:t>pthread_attr_setschedpolicy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(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t *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, </a:t>
            </a:r>
            <a:r>
              <a:rPr lang="en-US" altLang="zh-CN" sz="24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sz="2400" b="1" dirty="0">
                <a:latin typeface="Courier New" charset="0"/>
                <a:ea typeface="MS PGothic" charset="-128"/>
              </a:rPr>
              <a:t> policy) </a:t>
            </a:r>
          </a:p>
        </p:txBody>
      </p:sp>
    </p:spTree>
    <p:extLst>
      <p:ext uri="{BB962C8B-B14F-4D97-AF65-F5344CB8AC3E}">
        <p14:creationId xmlns:p14="http://schemas.microsoft.com/office/powerpoint/2010/main" val="3531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charset="-128"/>
              </a:rPr>
              <a:t>POSIX Real-Time Scheduling API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1963"/>
            <a:ext cx="11553825" cy="5976937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#include &lt;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pthread.h</a:t>
            </a:r>
            <a:r>
              <a:rPr lang="en-US" altLang="zh-CN" b="1" dirty="0">
                <a:latin typeface="Courier New" charset="0"/>
                <a:ea typeface="MS PGothic" charset="-128"/>
              </a:rPr>
              <a:t>&gt;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#include &lt;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stdio.h</a:t>
            </a:r>
            <a:r>
              <a:rPr lang="en-US" altLang="zh-CN" b="1" dirty="0">
                <a:latin typeface="Courier New" charset="0"/>
                <a:ea typeface="MS PGothic" charset="-128"/>
              </a:rPr>
              <a:t>&gt;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#define NUM THREADS 5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b="1" dirty="0">
                <a:latin typeface="Courier New" charset="0"/>
                <a:ea typeface="MS PGothic" charset="-128"/>
              </a:rPr>
              <a:t> main(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argc</a:t>
            </a:r>
            <a:r>
              <a:rPr lang="en-US" altLang="zh-CN" b="1" dirty="0">
                <a:latin typeface="Courier New" charset="0"/>
                <a:ea typeface="MS PGothic" charset="-128"/>
              </a:rPr>
              <a:t>, char *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argv</a:t>
            </a:r>
            <a:r>
              <a:rPr lang="en-US" altLang="zh-CN" b="1" dirty="0">
                <a:latin typeface="Courier New" charset="0"/>
                <a:ea typeface="MS PGothic" charset="-128"/>
              </a:rPr>
              <a:t>[]) </a:t>
            </a:r>
            <a:r>
              <a:rPr lang="zh-CN" altLang="en-US" b="1" dirty="0">
                <a:latin typeface="Courier New" charset="0"/>
                <a:ea typeface="MS PGothic" charset="-128"/>
              </a:rPr>
              <a:t>    </a:t>
            </a:r>
            <a:r>
              <a:rPr lang="en-US" altLang="zh-CN" b="1" dirty="0">
                <a:latin typeface="Courier New" charset="0"/>
                <a:ea typeface="MS PGothic" charset="-128"/>
              </a:rPr>
              <a:t>      </a:t>
            </a:r>
            <a:r>
              <a:rPr lang="zh-CN" altLang="en-US" b="1" dirty="0">
                <a:latin typeface="Courier New" charset="0"/>
                <a:ea typeface="MS PGothic" charset="-128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give</a:t>
            </a:r>
            <a:r>
              <a:rPr lang="zh-CN" altLang="en-US" sz="28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an example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{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i</a:t>
            </a:r>
            <a:r>
              <a:rPr lang="en-US" altLang="zh-CN" b="1" dirty="0">
                <a:latin typeface="Courier New" charset="0"/>
                <a:ea typeface="MS PGothic" charset="-128"/>
              </a:rPr>
              <a:t>, policy;</a:t>
            </a:r>
            <a:br>
              <a:rPr lang="en-US" altLang="zh-CN" b="1" dirty="0">
                <a:latin typeface="Courier New" charset="0"/>
                <a:ea typeface="MS PGothic" charset="-128"/>
              </a:rPr>
            </a:br>
            <a:r>
              <a:rPr lang="en-US" altLang="zh-CN" b="1" dirty="0">
                <a:latin typeface="Courier New" charset="0"/>
                <a:ea typeface="MS PGothic" charset="-128"/>
              </a:rPr>
              <a:t>  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b="1" dirty="0">
                <a:latin typeface="Courier New" charset="0"/>
                <a:ea typeface="MS PGothic" charset="-128"/>
              </a:rPr>
              <a:t> t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tid</a:t>
            </a:r>
            <a:r>
              <a:rPr lang="en-US" altLang="zh-CN" b="1" dirty="0">
                <a:latin typeface="Courier New" charset="0"/>
                <a:ea typeface="MS PGothic" charset="-128"/>
              </a:rPr>
              <a:t>[NUM THREADS];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 t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/* get the default attributes */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init</a:t>
            </a:r>
            <a:r>
              <a:rPr lang="en-US" altLang="zh-CN" b="1" dirty="0">
                <a:latin typeface="Courier New" charset="0"/>
                <a:ea typeface="MS PGothic" charset="-128"/>
              </a:rPr>
              <a:t>(&amp;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);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/* get the current scheduling policy */</a:t>
            </a:r>
            <a:br>
              <a:rPr lang="en-US" altLang="zh-CN" b="1" dirty="0">
                <a:latin typeface="Courier New" charset="0"/>
                <a:ea typeface="MS PGothic" charset="-128"/>
              </a:rPr>
            </a:br>
            <a:r>
              <a:rPr lang="en-US" altLang="zh-CN" b="1" dirty="0">
                <a:latin typeface="Courier New" charset="0"/>
                <a:ea typeface="MS PGothic" charset="-128"/>
              </a:rPr>
              <a:t>   if (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pthread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getschedpolicy</a:t>
            </a:r>
            <a:r>
              <a:rPr lang="en-US" altLang="zh-CN" b="1" dirty="0">
                <a:latin typeface="Courier New" charset="0"/>
                <a:ea typeface="MS PGothic" charset="-128"/>
              </a:rPr>
              <a:t>(&amp;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attr</a:t>
            </a:r>
            <a:r>
              <a:rPr lang="en-US" altLang="zh-CN" b="1" dirty="0">
                <a:latin typeface="Courier New" charset="0"/>
                <a:ea typeface="MS PGothic" charset="-128"/>
              </a:rPr>
              <a:t>, &amp;policy) != 0)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  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fprintf</a:t>
            </a:r>
            <a:r>
              <a:rPr lang="en-US" altLang="zh-CN" b="1" dirty="0">
                <a:latin typeface="Courier New" charset="0"/>
                <a:ea typeface="MS PGothic" charset="-128"/>
              </a:rPr>
              <a:t>(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stderr</a:t>
            </a:r>
            <a:r>
              <a:rPr lang="en-US" altLang="zh-CN" b="1" dirty="0">
                <a:latin typeface="Courier New" charset="0"/>
                <a:ea typeface="MS PGothic" charset="-128"/>
              </a:rPr>
              <a:t>, "Unable to get policy.\n");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else {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   if (policy == SCHED OTHER)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printf</a:t>
            </a:r>
            <a:r>
              <a:rPr lang="en-US" altLang="zh-CN" b="1" dirty="0">
                <a:latin typeface="Courier New" charset="0"/>
                <a:ea typeface="MS PGothic" charset="-128"/>
              </a:rPr>
              <a:t>("SCHED OTHER\n");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   else if (policy == SCHED RR)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printf</a:t>
            </a:r>
            <a:r>
              <a:rPr lang="en-US" altLang="zh-CN" b="1" dirty="0">
                <a:latin typeface="Courier New" charset="0"/>
                <a:ea typeface="MS PGothic" charset="-128"/>
              </a:rPr>
              <a:t>("SCHED RR\n");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   else if (policy == SCHED FIFO) </a:t>
            </a:r>
            <a:r>
              <a:rPr lang="en-US" altLang="zh-CN" b="1" dirty="0" err="1">
                <a:latin typeface="Courier New" charset="0"/>
                <a:ea typeface="MS PGothic" charset="-128"/>
              </a:rPr>
              <a:t>printf</a:t>
            </a:r>
            <a:r>
              <a:rPr lang="en-US" altLang="zh-CN" b="1" dirty="0">
                <a:latin typeface="Courier New" charset="0"/>
                <a:ea typeface="MS PGothic" charset="-128"/>
              </a:rPr>
              <a:t>("SCHED FIFO\n"); </a:t>
            </a:r>
          </a:p>
          <a:p>
            <a:pPr marL="0" indent="0">
              <a:buFont typeface="Monotype Sorts" charset="2"/>
              <a:buNone/>
            </a:pPr>
            <a:r>
              <a:rPr lang="en-US" altLang="zh-CN" b="1" dirty="0">
                <a:latin typeface="Courier New" charset="0"/>
                <a:ea typeface="MS PGothic" charset="-128"/>
              </a:rPr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63677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SCHED_DEADLINE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SCHED_DEADLINE</a:t>
            </a:r>
            <a:r>
              <a:rPr lang="en-US" altLang="zh-CN" sz="2800" dirty="0"/>
              <a:t> scheduling class was added to the Linux scheduler in version 3.14 of the Linux kernel mainline, released on 30 March 2014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56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3660</TotalTime>
  <Words>1678</Words>
  <Application>Microsoft Office PowerPoint</Application>
  <PresentationFormat>自定义</PresentationFormat>
  <Paragraphs>356</Paragraphs>
  <Slides>58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Monaco</vt:lpstr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os-8</vt:lpstr>
      <vt:lpstr>Chapter 3:  IPC</vt:lpstr>
      <vt:lpstr>Linux Scheduling in Version 2.6.23 +</vt:lpstr>
      <vt:lpstr>Linux Scheduling (Cont.)</vt:lpstr>
      <vt:lpstr>Completely Fair Scheduler (CFS) &amp; Virtual run time</vt:lpstr>
      <vt:lpstr>Priority to Weight</vt:lpstr>
      <vt:lpstr>CFS Performance</vt:lpstr>
      <vt:lpstr>POSIX Real-Time Scheduling</vt:lpstr>
      <vt:lpstr>POSIX Real-Time Scheduling API</vt:lpstr>
      <vt:lpstr>SCHED_DEADLINE</vt:lpstr>
      <vt:lpstr>Commands and call</vt:lpstr>
      <vt:lpstr>PowerPoint 演示文稿</vt:lpstr>
      <vt:lpstr>Interprocess Communication</vt:lpstr>
      <vt:lpstr>Communications Models </vt:lpstr>
      <vt:lpstr>Pipes</vt:lpstr>
      <vt:lpstr>Ordinary Pipes</vt:lpstr>
      <vt:lpstr>Ordinary pipe in Linux</vt:lpstr>
      <vt:lpstr>limit</vt:lpstr>
      <vt:lpstr>Named Pipes</vt:lpstr>
      <vt:lpstr>Application of Pipes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Posix message queue</vt:lpstr>
      <vt:lpstr>Interprocess Communication –  Shared Memory</vt:lpstr>
      <vt:lpstr>Shared memory: Producer-Consumer Problem</vt:lpstr>
      <vt:lpstr>Bounded-Buffer – Shared-Memory Solution</vt:lpstr>
      <vt:lpstr>Bounded-Buffer – Producer</vt:lpstr>
      <vt:lpstr>Bounded Buffer – Consumer</vt:lpstr>
      <vt:lpstr>Linux： shared memory</vt:lpstr>
      <vt:lpstr>Linux： shared memory</vt:lpstr>
      <vt:lpstr>Linux： shared memory</vt:lpstr>
      <vt:lpstr>shm_open</vt:lpstr>
      <vt:lpstr>Examples of IPC Systems - POSIX</vt:lpstr>
      <vt:lpstr>IPC POSIX Producer</vt:lpstr>
      <vt:lpstr>IPC POSIX Consumer</vt:lpstr>
      <vt:lpstr>Communications in Client-Server Systems</vt:lpstr>
      <vt:lpstr>TCP/IP</vt:lpstr>
      <vt:lpstr>TCP/IP</vt:lpstr>
      <vt:lpstr>TCP/IP</vt:lpstr>
      <vt:lpstr>TCP connection</vt:lpstr>
      <vt:lpstr>Sockets</vt:lpstr>
      <vt:lpstr>Socket Communication</vt:lpstr>
      <vt:lpstr>Socket API</vt:lpstr>
      <vt:lpstr>TCP connection</vt:lpstr>
      <vt:lpstr>Ipv4 address</vt:lpstr>
      <vt:lpstr>Host/network byte order</vt:lpstr>
      <vt:lpstr>Summary of Socket Programming</vt:lpstr>
      <vt:lpstr>Remote Procedure Calls</vt:lpstr>
      <vt:lpstr>Remote Procedure Calls</vt:lpstr>
      <vt:lpstr>Remote Procedure Calls</vt:lpstr>
      <vt:lpstr>Remote Procedure Calls (Cont.)</vt:lpstr>
      <vt:lpstr>Execution of RPC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Process Scheduling</dc:title>
  <dc:creator>Microsoft Office 用户</dc:creator>
  <cp:lastModifiedBy>ygc</cp:lastModifiedBy>
  <cp:revision>358</cp:revision>
  <cp:lastPrinted>2011-02-07T04:52:44Z</cp:lastPrinted>
  <dcterms:created xsi:type="dcterms:W3CDTF">2017-03-27T14:47:56Z</dcterms:created>
  <dcterms:modified xsi:type="dcterms:W3CDTF">2018-04-07T01:59:07Z</dcterms:modified>
</cp:coreProperties>
</file>