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docx" ContentType="application/vnd.openxmlformats-officedocument.wordprocessingml.documen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embeddings/oleObject1.bin" ContentType="application/vnd.openxmlformats-officedocument.oleObject"/>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31"/>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larity" initials="CL"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005" autoAdjust="0"/>
  </p:normalViewPr>
  <p:slideViewPr>
    <p:cSldViewPr snapToGrid="0" snapToObjects="1">
      <p:cViewPr>
        <p:scale>
          <a:sx n="80" d="100"/>
          <a:sy n="80" d="100"/>
        </p:scale>
        <p:origin x="-576" y="-83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notesMaster" Target="notesMasters/notesMaster1.xml"/><Relationship Id="rId32" Type="http://schemas.openxmlformats.org/officeDocument/2006/relationships/printerSettings" Target="printerSettings/printerSettings1.bin"/><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commentAuthors" Target="commentAuthors.xml"/><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8F3576E-3876-2C4E-88A9-793279FE90B0}" type="datetimeFigureOut">
              <a:rPr lang="en-US" smtClean="0"/>
              <a:t>10/16/15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1529AD-7A7D-0E40-B6D9-3A97B9519237}" type="slidenum">
              <a:rPr lang="en-US" smtClean="0"/>
              <a:t>‹#›</a:t>
            </a:fld>
            <a:endParaRPr lang="en-US"/>
          </a:p>
        </p:txBody>
      </p:sp>
    </p:spTree>
    <p:extLst>
      <p:ext uri="{BB962C8B-B14F-4D97-AF65-F5344CB8AC3E}">
        <p14:creationId xmlns:p14="http://schemas.microsoft.com/office/powerpoint/2010/main" val="418740545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start with a brief discussion of cryptanalysis because an understanding of what attackers are trying to accomplish (and how they are trying to accomplish it) informs the study of how to protect data from them. The methods listed here are not mutually exclusive, and which ones are applied will depend on a number of factors:</a:t>
            </a:r>
          </a:p>
          <a:p>
            <a:pPr marL="171450" indent="-171450">
              <a:buFont typeface="Arial"/>
              <a:buChar char="•"/>
            </a:pPr>
            <a:r>
              <a:rPr lang="en-US" baseline="0" dirty="0" smtClean="0"/>
              <a:t>Expertise of the attacker</a:t>
            </a:r>
          </a:p>
          <a:p>
            <a:pPr marL="171450" indent="-171450">
              <a:buFont typeface="Arial"/>
              <a:buChar char="•"/>
            </a:pPr>
            <a:r>
              <a:rPr lang="en-US" baseline="0" dirty="0" smtClean="0"/>
              <a:t>What information is available to the attacker</a:t>
            </a:r>
          </a:p>
          <a:p>
            <a:pPr marL="171450" indent="-171450">
              <a:buFont typeface="Arial"/>
              <a:buChar char="•"/>
            </a:pPr>
            <a:r>
              <a:rPr lang="en-US" baseline="0" dirty="0" smtClean="0"/>
              <a:t>What access is available to the attacker</a:t>
            </a:r>
          </a:p>
          <a:p>
            <a:pPr marL="171450" indent="-171450">
              <a:buFont typeface="Arial"/>
              <a:buChar char="•"/>
            </a:pPr>
            <a:r>
              <a:rPr lang="en-US" baseline="0" dirty="0" smtClean="0"/>
              <a:t>Other constraints, such as time</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3</a:t>
            </a:fld>
            <a:endParaRPr lang="en-US">
              <a:solidFill>
                <a:prstClr val="black"/>
              </a:solidFill>
              <a:latin typeface="Calibri"/>
            </a:endParaRPr>
          </a:p>
        </p:txBody>
      </p:sp>
    </p:spTree>
    <p:extLst>
      <p:ext uri="{BB962C8B-B14F-4D97-AF65-F5344CB8AC3E}">
        <p14:creationId xmlns:p14="http://schemas.microsoft.com/office/powerpoint/2010/main" val="36445473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see how each cycle connects to the last.</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12</a:t>
            </a:fld>
            <a:endParaRPr lang="en-US">
              <a:solidFill>
                <a:prstClr val="black"/>
              </a:solidFill>
              <a:latin typeface="Calibri"/>
            </a:endParaRPr>
          </a:p>
        </p:txBody>
      </p:sp>
    </p:spTree>
    <p:extLst>
      <p:ext uri="{BB962C8B-B14F-4D97-AF65-F5344CB8AC3E}">
        <p14:creationId xmlns:p14="http://schemas.microsoft.com/office/powerpoint/2010/main" val="32727108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see that the final</a:t>
            </a:r>
            <a:r>
              <a:rPr lang="en-US" baseline="0" dirty="0" smtClean="0"/>
              <a:t> permutation is an inverse of the initial permutation, performed against the outputs of the final cycle.</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13</a:t>
            </a:fld>
            <a:endParaRPr lang="en-US">
              <a:solidFill>
                <a:prstClr val="black"/>
              </a:solidFill>
              <a:latin typeface="Calibri"/>
            </a:endParaRPr>
          </a:p>
        </p:txBody>
      </p:sp>
    </p:spTree>
    <p:extLst>
      <p:ext uri="{BB962C8B-B14F-4D97-AF65-F5344CB8AC3E}">
        <p14:creationId xmlns:p14="http://schemas.microsoft.com/office/powerpoint/2010/main" val="22876044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DES, a</a:t>
            </a:r>
            <a:r>
              <a:rPr lang="en-US" baseline="0" dirty="0" smtClean="0"/>
              <a:t> single algorithm is used for both encryption and decryption. In these equations describing a single DES cycle, L is the left-half input, R is the right-half input, </a:t>
            </a:r>
            <a:r>
              <a:rPr lang="en-US" i="1" baseline="0" dirty="0" smtClean="0"/>
              <a:t>j</a:t>
            </a:r>
            <a:r>
              <a:rPr lang="en-US" baseline="0" dirty="0" smtClean="0"/>
              <a:t> is the current cycle, </a:t>
            </a:r>
            <a:r>
              <a:rPr lang="en-US" i="1" baseline="0" dirty="0" smtClean="0"/>
              <a:t>k</a:t>
            </a:r>
            <a:r>
              <a:rPr lang="en-US" baseline="0" dirty="0" smtClean="0"/>
              <a:t> is the key for the current cycle, and </a:t>
            </a:r>
            <a:r>
              <a:rPr lang="en-US" i="1" baseline="0" dirty="0" smtClean="0"/>
              <a:t>f</a:t>
            </a:r>
            <a:r>
              <a:rPr lang="en-US" baseline="0" dirty="0" smtClean="0"/>
              <a:t> is the function computed in an expand-shift-substitute-permute cycle. Equations (3) and (5) show that R and L for the previous cycle can be derived entirely from R and L of the current cycle, demonstrating that the DES algorithm can work in reverse.</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14</a:t>
            </a:fld>
            <a:endParaRPr lang="en-US">
              <a:solidFill>
                <a:prstClr val="black"/>
              </a:solidFill>
              <a:latin typeface="Calibri"/>
            </a:endParaRPr>
          </a:p>
        </p:txBody>
      </p:sp>
    </p:spTree>
    <p:extLst>
      <p:ext uri="{BB962C8B-B14F-4D97-AF65-F5344CB8AC3E}">
        <p14:creationId xmlns:p14="http://schemas.microsoft.com/office/powerpoint/2010/main" val="25554188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While we write</a:t>
            </a:r>
            <a:r>
              <a:rPr lang="en-US" baseline="0" dirty="0" smtClean="0"/>
              <a:t> about chaining in the context of DES, this is a general problem for which chaining is a general solution.</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15</a:t>
            </a:fld>
            <a:endParaRPr lang="en-US">
              <a:solidFill>
                <a:prstClr val="black"/>
              </a:solidFill>
              <a:latin typeface="Calibri"/>
            </a:endParaRPr>
          </a:p>
        </p:txBody>
      </p:sp>
    </p:spTree>
    <p:extLst>
      <p:ext uri="{BB962C8B-B14F-4D97-AF65-F5344CB8AC3E}">
        <p14:creationId xmlns:p14="http://schemas.microsoft.com/office/powerpoint/2010/main" val="23527896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simple chaining example, the input</a:t>
            </a:r>
            <a:r>
              <a:rPr lang="en-US" baseline="0" dirty="0" smtClean="0"/>
              <a:t> of the second block is an XOR of the output of the first block and the plaintext of the second block. This has the effect of making identical plaintext in two different messages produce completely different </a:t>
            </a:r>
            <a:r>
              <a:rPr lang="en-US" baseline="0" dirty="0" err="1" smtClean="0"/>
              <a:t>ciphertext</a:t>
            </a:r>
            <a:r>
              <a:rPr lang="en-US" baseline="0" dirty="0" smtClean="0"/>
              <a:t>. But what about the first block? We’ll look at that on the next slide.</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16</a:t>
            </a:fld>
            <a:endParaRPr lang="en-US">
              <a:solidFill>
                <a:prstClr val="black"/>
              </a:solidFill>
              <a:latin typeface="Calibri"/>
            </a:endParaRPr>
          </a:p>
        </p:txBody>
      </p:sp>
    </p:spTree>
    <p:extLst>
      <p:ext uri="{BB962C8B-B14F-4D97-AF65-F5344CB8AC3E}">
        <p14:creationId xmlns:p14="http://schemas.microsoft.com/office/powerpoint/2010/main" val="42259320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protect against the problem of identical first blocks, we start with an initialization vector—an unpredictable (usually random) value that changes for each message, so that the positive effect of chaining can be useful even for the first block of data.</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17</a:t>
            </a:fld>
            <a:endParaRPr lang="en-US">
              <a:solidFill>
                <a:prstClr val="black"/>
              </a:solidFill>
              <a:latin typeface="Calibri"/>
            </a:endParaRPr>
          </a:p>
        </p:txBody>
      </p:sp>
    </p:spTree>
    <p:extLst>
      <p:ext uri="{BB962C8B-B14F-4D97-AF65-F5344CB8AC3E}">
        <p14:creationId xmlns:p14="http://schemas.microsoft.com/office/powerpoint/2010/main" val="35110488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AES</a:t>
            </a:r>
            <a:r>
              <a:rPr lang="en-US" baseline="0" dirty="0" smtClean="0"/>
              <a:t> is much more complex than DES, and we will not explain it in detail here. The goal of this chapter is to provide a high-level understanding of how and why these algorithms work. For a detailed understanding, a full course dedicated to cryptography is appropriate.</a:t>
            </a:r>
          </a:p>
          <a:p>
            <a:r>
              <a:rPr lang="en-US" baseline="0" dirty="0" smtClean="0"/>
              <a:t>The algorithm consists of 10, 12, or 14 cycles, for a 128-, 192-, or 256-bit key, respectively. Each cycle consists of four steps:</a:t>
            </a:r>
          </a:p>
          <a:p>
            <a:pPr marL="228600" indent="-228600">
              <a:buFont typeface="+mj-lt"/>
              <a:buAutoNum type="arabicPeriod"/>
            </a:pPr>
            <a:r>
              <a:rPr lang="en-US" sz="1200" i="1" kern="1200" dirty="0" smtClean="0">
                <a:solidFill>
                  <a:schemeClr val="tx1"/>
                </a:solidFill>
                <a:effectLst/>
                <a:latin typeface="+mn-lt"/>
                <a:ea typeface="+mn-ea"/>
                <a:cs typeface="+mn-cs"/>
              </a:rPr>
              <a:t>Byte substitution.</a:t>
            </a:r>
            <a:r>
              <a:rPr lang="en-US" sz="1200" b="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This step substitutes each byte of a 128-bit block according to a substitution table. This is a straight diffusion operation.</a:t>
            </a:r>
          </a:p>
          <a:p>
            <a:pPr marL="228600" indent="-228600">
              <a:buFont typeface="+mj-lt"/>
              <a:buAutoNum type="arabicPeriod"/>
            </a:pPr>
            <a:r>
              <a:rPr lang="en-US" sz="1200" i="1" kern="1200" dirty="0" smtClean="0">
                <a:solidFill>
                  <a:schemeClr val="tx1"/>
                </a:solidFill>
                <a:effectLst/>
                <a:latin typeface="+mn-lt"/>
                <a:ea typeface="+mn-ea"/>
                <a:cs typeface="+mn-cs"/>
              </a:rPr>
              <a:t>Shift row.</a:t>
            </a:r>
            <a:r>
              <a:rPr lang="en-US" sz="1200" kern="1200" dirty="0" smtClean="0">
                <a:solidFill>
                  <a:schemeClr val="tx1"/>
                </a:solidFill>
                <a:effectLst/>
                <a:latin typeface="+mn-lt"/>
                <a:ea typeface="+mn-ea"/>
                <a:cs typeface="+mn-cs"/>
              </a:rPr>
              <a:t> Certain bits are shifted to other positions. This is a straight confusion operation.</a:t>
            </a:r>
          </a:p>
          <a:p>
            <a:pPr marL="228600" indent="-228600">
              <a:buFont typeface="+mj-lt"/>
              <a:buAutoNum type="arabicPeriod"/>
            </a:pPr>
            <a:r>
              <a:rPr lang="en-US" sz="1200" i="1" kern="1200" dirty="0" smtClean="0">
                <a:solidFill>
                  <a:schemeClr val="tx1"/>
                </a:solidFill>
                <a:effectLst/>
                <a:latin typeface="+mn-lt"/>
                <a:ea typeface="+mn-ea"/>
                <a:cs typeface="+mn-cs"/>
              </a:rPr>
              <a:t>Mix column.</a:t>
            </a:r>
            <a:r>
              <a:rPr lang="en-US" sz="1200" kern="1200" dirty="0" smtClean="0">
                <a:solidFill>
                  <a:schemeClr val="tx1"/>
                </a:solidFill>
                <a:effectLst/>
                <a:latin typeface="+mn-lt"/>
                <a:ea typeface="+mn-ea"/>
                <a:cs typeface="+mn-cs"/>
              </a:rPr>
              <a:t> This step involves shifting left and </a:t>
            </a:r>
            <a:r>
              <a:rPr lang="en-US" sz="1200" kern="1200" dirty="0" err="1" smtClean="0">
                <a:solidFill>
                  <a:schemeClr val="tx1"/>
                </a:solidFill>
                <a:effectLst/>
                <a:latin typeface="+mn-lt"/>
                <a:ea typeface="+mn-ea"/>
                <a:cs typeface="+mn-cs"/>
              </a:rPr>
              <a:t>XORing</a:t>
            </a:r>
            <a:r>
              <a:rPr lang="en-US" sz="1200" kern="1200" dirty="0" smtClean="0">
                <a:solidFill>
                  <a:schemeClr val="tx1"/>
                </a:solidFill>
                <a:effectLst/>
                <a:latin typeface="+mn-lt"/>
                <a:ea typeface="+mn-ea"/>
                <a:cs typeface="+mn-cs"/>
              </a:rPr>
              <a:t> bits with themselves. These operations deliver both confusion and diffusion.</a:t>
            </a:r>
          </a:p>
          <a:p>
            <a:pPr marL="228600" indent="-228600">
              <a:buFont typeface="+mj-lt"/>
              <a:buAutoNum type="arabicPeriod"/>
            </a:pPr>
            <a:r>
              <a:rPr lang="en-US" sz="1200" i="1" kern="1200" dirty="0" smtClean="0">
                <a:solidFill>
                  <a:schemeClr val="tx1"/>
                </a:solidFill>
                <a:effectLst/>
                <a:latin typeface="+mn-lt"/>
                <a:ea typeface="+mn-ea"/>
                <a:cs typeface="+mn-cs"/>
              </a:rPr>
              <a:t>Add </a:t>
            </a:r>
            <a:r>
              <a:rPr lang="en-US" sz="1200" i="1" kern="1200" dirty="0" err="1" smtClean="0">
                <a:solidFill>
                  <a:schemeClr val="tx1"/>
                </a:solidFill>
                <a:effectLst/>
                <a:latin typeface="+mn-lt"/>
                <a:ea typeface="+mn-ea"/>
                <a:cs typeface="+mn-cs"/>
              </a:rPr>
              <a:t>subkey</a:t>
            </a:r>
            <a:r>
              <a:rPr lang="en-US" sz="1200" i="1"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 Here, a portion of the key unique to this cycle is </a:t>
            </a:r>
            <a:r>
              <a:rPr lang="en-US" sz="1200" kern="1200" dirty="0" err="1" smtClean="0">
                <a:solidFill>
                  <a:schemeClr val="tx1"/>
                </a:solidFill>
                <a:effectLst/>
                <a:latin typeface="+mn-lt"/>
                <a:ea typeface="+mn-ea"/>
                <a:cs typeface="+mn-cs"/>
              </a:rPr>
              <a:t>XORed</a:t>
            </a:r>
            <a:r>
              <a:rPr lang="en-US" sz="1200" kern="1200" dirty="0" smtClean="0">
                <a:solidFill>
                  <a:schemeClr val="tx1"/>
                </a:solidFill>
                <a:effectLst/>
                <a:latin typeface="+mn-lt"/>
                <a:ea typeface="+mn-ea"/>
                <a:cs typeface="+mn-cs"/>
              </a:rPr>
              <a:t> with the cycle result. This operation delivers confusion and incorporates the key.</a:t>
            </a:r>
          </a:p>
          <a:p>
            <a:pPr marL="228600" indent="-228600">
              <a:buFont typeface="+mj-lt"/>
              <a:buAutoNum type="arabicPeriod"/>
            </a:pPr>
            <a:endParaRPr lang="en-US" sz="1200" kern="1200" dirty="0" smtClean="0">
              <a:solidFill>
                <a:schemeClr val="tx1"/>
              </a:solidFill>
              <a:effectLst/>
              <a:latin typeface="+mn-lt"/>
              <a:ea typeface="+mn-ea"/>
              <a:cs typeface="+mn-cs"/>
            </a:endParaRPr>
          </a:p>
          <a:p>
            <a:pPr marL="0" indent="0">
              <a:buFont typeface="+mj-lt"/>
              <a:buNone/>
            </a:pPr>
            <a:r>
              <a:rPr lang="en-US" sz="1200" kern="1200" dirty="0" smtClean="0">
                <a:solidFill>
                  <a:schemeClr val="tx1"/>
                </a:solidFill>
                <a:effectLst/>
                <a:latin typeface="+mn-lt"/>
                <a:ea typeface="+mn-ea"/>
                <a:cs typeface="+mn-cs"/>
              </a:rPr>
              <a:t>Each cycle performs</a:t>
            </a:r>
            <a:r>
              <a:rPr lang="en-US" sz="1200" kern="1200" baseline="0" dirty="0" smtClean="0">
                <a:solidFill>
                  <a:schemeClr val="tx1"/>
                </a:solidFill>
                <a:effectLst/>
                <a:latin typeface="+mn-lt"/>
                <a:ea typeface="+mn-ea"/>
                <a:cs typeface="+mn-cs"/>
              </a:rPr>
              <a:t> both confusion and diffusion as well as blends the key into the result.</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18</a:t>
            </a:fld>
            <a:endParaRPr lang="en-US">
              <a:solidFill>
                <a:prstClr val="black"/>
              </a:solidFill>
              <a:latin typeface="Calibri"/>
            </a:endParaRPr>
          </a:p>
        </p:txBody>
      </p:sp>
    </p:spTree>
    <p:extLst>
      <p:ext uri="{BB962C8B-B14F-4D97-AF65-F5344CB8AC3E}">
        <p14:creationId xmlns:p14="http://schemas.microsoft.com/office/powerpoint/2010/main" val="37170474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Because of the hard problem on which it is based, the RSA algorithm is elegant in its</a:t>
            </a:r>
            <a:r>
              <a:rPr lang="en-US" baseline="0" dirty="0" smtClean="0"/>
              <a:t> simplicity and analyzability.</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21</a:t>
            </a:fld>
            <a:endParaRPr lang="en-US">
              <a:solidFill>
                <a:prstClr val="black"/>
              </a:solidFill>
              <a:latin typeface="Calibri"/>
            </a:endParaRPr>
          </a:p>
        </p:txBody>
      </p:sp>
    </p:spTree>
    <p:extLst>
      <p:ext uri="{BB962C8B-B14F-4D97-AF65-F5344CB8AC3E}">
        <p14:creationId xmlns:p14="http://schemas.microsoft.com/office/powerpoint/2010/main" val="35664187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days, 2048-bit</a:t>
            </a:r>
            <a:r>
              <a:rPr lang="en-US" baseline="0" dirty="0" smtClean="0"/>
              <a:t> keys are increasingly becoming a standard requirement (thanks to increased computing power). The user of RSA distributes the value of </a:t>
            </a:r>
            <a:r>
              <a:rPr lang="en-US" i="1" baseline="0" dirty="0" smtClean="0"/>
              <a:t>e</a:t>
            </a:r>
            <a:r>
              <a:rPr lang="en-US" baseline="0" dirty="0" smtClean="0"/>
              <a:t> and </a:t>
            </a:r>
            <a:r>
              <a:rPr lang="en-US" i="1" baseline="0" dirty="0" smtClean="0"/>
              <a:t>n</a:t>
            </a:r>
            <a:r>
              <a:rPr lang="en-US" baseline="0" dirty="0" smtClean="0"/>
              <a:t> and keeps </a:t>
            </a:r>
            <a:r>
              <a:rPr lang="en-US" i="1" baseline="0" dirty="0" smtClean="0"/>
              <a:t>d</a:t>
            </a:r>
            <a:r>
              <a:rPr lang="en-US" baseline="0" dirty="0" smtClean="0"/>
              <a:t> secret.</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22</a:t>
            </a:fld>
            <a:endParaRPr lang="en-US">
              <a:solidFill>
                <a:prstClr val="black"/>
              </a:solidFill>
              <a:latin typeface="Calibri"/>
            </a:endParaRPr>
          </a:p>
        </p:txBody>
      </p:sp>
    </p:spTree>
    <p:extLst>
      <p:ext uri="{BB962C8B-B14F-4D97-AF65-F5344CB8AC3E}">
        <p14:creationId xmlns:p14="http://schemas.microsoft.com/office/powerpoint/2010/main" val="13664947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practice, for security purposes, MD5 and SHA-1 are too weak for modern use.</a:t>
            </a:r>
            <a:r>
              <a:rPr lang="en-US" baseline="0" dirty="0" smtClean="0"/>
              <a:t> SHA-3 has much better processing performance than its predecessors, but it is relatively new and has not yet stood the test of time (nor have its implementations).</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24</a:t>
            </a:fld>
            <a:endParaRPr lang="en-US">
              <a:solidFill>
                <a:prstClr val="black"/>
              </a:solidFill>
              <a:latin typeface="Calibri"/>
            </a:endParaRPr>
          </a:p>
        </p:txBody>
      </p:sp>
    </p:spTree>
    <p:extLst>
      <p:ext uri="{BB962C8B-B14F-4D97-AF65-F5344CB8AC3E}">
        <p14:creationId xmlns:p14="http://schemas.microsoft.com/office/powerpoint/2010/main" val="1791560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Known</a:t>
            </a:r>
            <a:r>
              <a:rPr lang="en-US" baseline="0" dirty="0" smtClean="0"/>
              <a:t> plaintext—the analyst has an exact copy of the plaintext and </a:t>
            </a:r>
            <a:r>
              <a:rPr lang="en-US" baseline="0" dirty="0" err="1" smtClean="0"/>
              <a:t>ciphertext</a:t>
            </a:r>
            <a:endParaRPr lang="en-US" baseline="0" dirty="0" smtClean="0"/>
          </a:p>
          <a:p>
            <a:pPr marL="171450" indent="-171450">
              <a:buFont typeface="Arial"/>
              <a:buChar char="•"/>
            </a:pPr>
            <a:r>
              <a:rPr lang="en-US" baseline="0" dirty="0" smtClean="0"/>
              <a:t>Probable plaintext—message is very likely to have certain content, such as a date header</a:t>
            </a:r>
          </a:p>
          <a:p>
            <a:pPr marL="171450" indent="-171450">
              <a:buFont typeface="Arial"/>
              <a:buChar char="•"/>
            </a:pPr>
            <a:r>
              <a:rPr lang="en-US" baseline="0" dirty="0" smtClean="0"/>
              <a:t>Chosen plaintext—the attacker gains sufficient access to the system to generate </a:t>
            </a:r>
            <a:r>
              <a:rPr lang="en-US" baseline="0" dirty="0" err="1" smtClean="0"/>
              <a:t>ciphertext</a:t>
            </a:r>
            <a:r>
              <a:rPr lang="en-US" baseline="0" dirty="0" smtClean="0"/>
              <a:t> from arbitrary plaintext inputs</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4</a:t>
            </a:fld>
            <a:endParaRPr lang="en-US">
              <a:solidFill>
                <a:prstClr val="black"/>
              </a:solidFill>
              <a:latin typeface="Calibri"/>
            </a:endParaRPr>
          </a:p>
        </p:txBody>
      </p:sp>
    </p:spTree>
    <p:extLst>
      <p:ext uri="{BB962C8B-B14F-4D97-AF65-F5344CB8AC3E}">
        <p14:creationId xmlns:p14="http://schemas.microsoft.com/office/powerpoint/2010/main" val="21048605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25</a:t>
            </a:fld>
            <a:endParaRPr lang="en-US">
              <a:solidFill>
                <a:prstClr val="black"/>
              </a:solidFill>
              <a:latin typeface="Calibri"/>
            </a:endParaRPr>
          </a:p>
        </p:txBody>
      </p:sp>
    </p:spTree>
    <p:extLst>
      <p:ext uri="{BB962C8B-B14F-4D97-AF65-F5344CB8AC3E}">
        <p14:creationId xmlns:p14="http://schemas.microsoft.com/office/powerpoint/2010/main" val="41823102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ECC use</a:t>
            </a:r>
            <a:r>
              <a:rPr lang="en-US" baseline="0" dirty="0" smtClean="0"/>
              <a:t> very complex math that is unnecessarily deep for this course, so we describe them here only at the highest level.</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26</a:t>
            </a:fld>
            <a:endParaRPr lang="en-US">
              <a:solidFill>
                <a:prstClr val="black"/>
              </a:solidFill>
              <a:latin typeface="Calibri"/>
            </a:endParaRPr>
          </a:p>
        </p:txBody>
      </p:sp>
    </p:spTree>
    <p:extLst>
      <p:ext uri="{BB962C8B-B14F-4D97-AF65-F5344CB8AC3E}">
        <p14:creationId xmlns:p14="http://schemas.microsoft.com/office/powerpoint/2010/main" val="38390926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deliberately do not go into great detail in these slides,</a:t>
            </a:r>
            <a:r>
              <a:rPr lang="en-US" baseline="0" dirty="0" smtClean="0"/>
              <a:t> as this is not a physics course. The goal here is for students to understand how quantum cryptography might impact security in the relatively near future. For more detail on the physics of quantum computing, see </a:t>
            </a:r>
            <a:r>
              <a:rPr lang="en-US" baseline="0" smtClean="0"/>
              <a:t>the textbook.</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27</a:t>
            </a:fld>
            <a:endParaRPr lang="en-US">
              <a:solidFill>
                <a:prstClr val="black"/>
              </a:solidFill>
              <a:latin typeface="Calibri"/>
            </a:endParaRPr>
          </a:p>
        </p:txBody>
      </p:sp>
    </p:spTree>
    <p:extLst>
      <p:ext uri="{BB962C8B-B14F-4D97-AF65-F5344CB8AC3E}">
        <p14:creationId xmlns:p14="http://schemas.microsoft.com/office/powerpoint/2010/main" val="1299166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are the basic techniques that make up cryptographic</a:t>
            </a:r>
            <a:r>
              <a:rPr lang="en-US" baseline="0" dirty="0" smtClean="0"/>
              <a:t> algorithms. As we study some algorithms in depth later in the chapter, we’ll see these again and again. The first two—substitution and transposition—are simple mathematical operations used within complex cryptosystems. The latter two—confusion and diffusion—are more conceptual and may be accomplished in a number of different ways depending on the cryptographic algorithm.</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5</a:t>
            </a:fld>
            <a:endParaRPr lang="en-US">
              <a:solidFill>
                <a:prstClr val="black"/>
              </a:solidFill>
              <a:latin typeface="Calibri"/>
            </a:endParaRPr>
          </a:p>
        </p:txBody>
      </p:sp>
    </p:spTree>
    <p:extLst>
      <p:ext uri="{BB962C8B-B14F-4D97-AF65-F5344CB8AC3E}">
        <p14:creationId xmlns:p14="http://schemas.microsoft.com/office/powerpoint/2010/main" val="15122736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a diagram of the </a:t>
            </a:r>
            <a:r>
              <a:rPr lang="en-US" baseline="0" dirty="0" err="1" smtClean="0"/>
              <a:t>Vernam</a:t>
            </a:r>
            <a:r>
              <a:rPr lang="en-US" baseline="0" dirty="0" smtClean="0"/>
              <a:t> cipher, a type of one-time pad. A one-time pad is often used as an example of the perfect cipher, but it is only useful as a concept, as it is completely impractical. A one-time pad is a substitution cipher that uses an arbitrarily large, nonrepeating set of keys for substitution (in the diagram of the </a:t>
            </a:r>
            <a:r>
              <a:rPr lang="en-US" baseline="0" dirty="0" err="1" smtClean="0"/>
              <a:t>Vernam</a:t>
            </a:r>
            <a:r>
              <a:rPr lang="en-US" baseline="0" dirty="0" smtClean="0"/>
              <a:t> cipher, XOR is used instead of pure substitution), and requires both an unlimited set of completely random keys and absolute synchronization between sender and receiver, both of which are impractical. In terms of resistance to cryptanalysis, the one-time pad is the gold standard against which other encryption algorithms are measured, as it offers no patterns for attackers to analyze.</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6</a:t>
            </a:fld>
            <a:endParaRPr lang="en-US">
              <a:solidFill>
                <a:prstClr val="black"/>
              </a:solidFill>
              <a:latin typeface="Calibri"/>
            </a:endParaRPr>
          </a:p>
        </p:txBody>
      </p:sp>
    </p:spTree>
    <p:extLst>
      <p:ext uri="{BB962C8B-B14F-4D97-AF65-F5344CB8AC3E}">
        <p14:creationId xmlns:p14="http://schemas.microsoft.com/office/powerpoint/2010/main" val="15386594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The degree of secrecy required factors into questions such as key length and number of rounds and should be based on implementation of the algorithm, current and predicted speeds of computers, and resources of likely</a:t>
            </a:r>
            <a:r>
              <a:rPr lang="en-US" baseline="0" dirty="0" smtClean="0"/>
              <a:t> attackers.</a:t>
            </a:r>
          </a:p>
          <a:p>
            <a:pPr marL="228600" indent="-228600">
              <a:buAutoNum type="arabicPeriod"/>
            </a:pPr>
            <a:r>
              <a:rPr lang="en-US" baseline="0" dirty="0" smtClean="0"/>
              <a:t>The process has to work on any kind of plaintext input, and keys should be easy for users to generate, transmit, and store.</a:t>
            </a:r>
          </a:p>
          <a:p>
            <a:pPr marL="228600" indent="-228600">
              <a:buAutoNum type="arabicPeriod"/>
            </a:pPr>
            <a:r>
              <a:rPr lang="en-US" baseline="0" dirty="0" smtClean="0"/>
              <a:t>As we saw earlier in the book, complexity is the enemy of good security analysis. It is easier to identify flaws in, and to correctly implement, a simpler algorithm, and a simpler algorithm is therefore more likely to be free of flaws.</a:t>
            </a:r>
          </a:p>
          <a:p>
            <a:pPr marL="228600" indent="-228600">
              <a:buAutoNum type="arabicPeriod"/>
            </a:pPr>
            <a:r>
              <a:rPr lang="en-US" baseline="0" dirty="0" smtClean="0"/>
              <a:t>Communication errors do happen, and when they do, the need for retransmission should be as limited as possible.</a:t>
            </a:r>
          </a:p>
          <a:p>
            <a:pPr marL="228600" indent="-228600">
              <a:buAutoNum type="arabicPeriod"/>
            </a:pPr>
            <a:r>
              <a:rPr lang="en-US" dirty="0" smtClean="0"/>
              <a:t>A </a:t>
            </a:r>
            <a:r>
              <a:rPr lang="en-US" dirty="0" err="1" smtClean="0"/>
              <a:t>ciphertext</a:t>
            </a:r>
            <a:r>
              <a:rPr lang="en-US" baseline="0" dirty="0" smtClean="0"/>
              <a:t> that expands dramatically in size cannot possibly carry more information than the source plaintext, yet it gives the cryptanalyst more data from which to infer a pattern. Larger messages also require more transmission time and storage and are therefore less practical for users.</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7</a:t>
            </a:fld>
            <a:endParaRPr lang="en-US">
              <a:solidFill>
                <a:prstClr val="black"/>
              </a:solidFill>
              <a:latin typeface="Calibri"/>
            </a:endParaRPr>
          </a:p>
        </p:txBody>
      </p:sp>
    </p:spTree>
    <p:extLst>
      <p:ext uri="{BB962C8B-B14F-4D97-AF65-F5344CB8AC3E}">
        <p14:creationId xmlns:p14="http://schemas.microsoft.com/office/powerpoint/2010/main" val="33527006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Good cryptographic algorithms are derived</a:t>
            </a:r>
            <a:r>
              <a:rPr lang="en-US" baseline="0" dirty="0" smtClean="0"/>
              <a:t> from sound principles and have security properties that are proven by expert mathematicians. Historically, algorithms that have not met this standard have been easily broken. Because cryptographic algorithms are complex, it can take years of analysis before serious flaws are identified.</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8</a:t>
            </a:fld>
            <a:endParaRPr lang="en-US">
              <a:solidFill>
                <a:prstClr val="black"/>
              </a:solidFill>
              <a:latin typeface="Calibri"/>
            </a:endParaRPr>
          </a:p>
        </p:txBody>
      </p:sp>
    </p:spTree>
    <p:extLst>
      <p:ext uri="{BB962C8B-B14F-4D97-AF65-F5344CB8AC3E}">
        <p14:creationId xmlns:p14="http://schemas.microsoft.com/office/powerpoint/2010/main" val="25649968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first</a:t>
            </a:r>
            <a:r>
              <a:rPr lang="en-US" baseline="0" dirty="0" smtClean="0"/>
              <a:t> explained symmetric cryptography and introduced DES in Chapter 2. Here we look in detail at how DES works. While DES is no longer practical for use against modern technology, the algorithm has a combination of strong fundamentals and relative simplicity that makes it useful for teaching how symmetric encryption actually works. This diagram shows a single DES cycle. Once this cycle is explained, we’ll look at a more complete representation of the DES process.</a:t>
            </a:r>
          </a:p>
          <a:p>
            <a:pPr marL="171450" indent="-171450">
              <a:buFont typeface="Arial"/>
              <a:buChar char="•"/>
            </a:pPr>
            <a:r>
              <a:rPr lang="en-US" baseline="0" dirty="0" smtClean="0"/>
              <a:t>Input to DES is divided into blocks of 64 bits (not shown)</a:t>
            </a:r>
          </a:p>
          <a:p>
            <a:pPr marL="171450" indent="-171450">
              <a:buFont typeface="Arial"/>
              <a:buChar char="•"/>
            </a:pPr>
            <a:r>
              <a:rPr lang="en-US" baseline="0" dirty="0" smtClean="0"/>
              <a:t>The data bits are permuted by an “initial permutation” (not shown)</a:t>
            </a:r>
          </a:p>
          <a:p>
            <a:pPr marL="171450" indent="-171450">
              <a:buFont typeface="Arial"/>
              <a:buChar char="•"/>
            </a:pPr>
            <a:r>
              <a:rPr lang="en-US" baseline="0" dirty="0" smtClean="0"/>
              <a:t>The key is reduced from 64 bits to 56 bits (parity bits are removed) (not shown)</a:t>
            </a:r>
          </a:p>
          <a:p>
            <a:pPr marL="171450" indent="-171450">
              <a:buFont typeface="Arial"/>
              <a:buChar char="•"/>
            </a:pPr>
            <a:r>
              <a:rPr lang="en-US" baseline="0" dirty="0" smtClean="0"/>
              <a:t>The 64 permuted data bits are broken into a left half and right half</a:t>
            </a:r>
          </a:p>
          <a:p>
            <a:pPr marL="171450" indent="-171450">
              <a:buFont typeface="Arial"/>
              <a:buChar char="•"/>
            </a:pPr>
            <a:r>
              <a:rPr lang="en-US" baseline="0" dirty="0" smtClean="0"/>
              <a:t>The 32-bit right half is expanded to 58 bits by repeating certain bits</a:t>
            </a:r>
          </a:p>
          <a:p>
            <a:pPr marL="171450" indent="-171450">
              <a:buFont typeface="Arial"/>
              <a:buChar char="•"/>
            </a:pPr>
            <a:r>
              <a:rPr lang="en-US" baseline="0" dirty="0" smtClean="0"/>
              <a:t>The key is reduced to 48 bits by choosing only certain bits according to tables called S-boxes (S-boxes are not shown for simplicity)</a:t>
            </a:r>
          </a:p>
          <a:p>
            <a:pPr marL="171450" indent="-171450">
              <a:buFont typeface="Arial"/>
              <a:buChar char="•"/>
            </a:pPr>
            <a:r>
              <a:rPr lang="en-US" baseline="0" dirty="0" smtClean="0"/>
              <a:t>The key is shifted left by a number of bits and also permuted</a:t>
            </a:r>
          </a:p>
          <a:p>
            <a:pPr marL="171450" indent="-171450">
              <a:buFont typeface="Arial"/>
              <a:buChar char="•"/>
            </a:pPr>
            <a:r>
              <a:rPr lang="en-US" baseline="0" dirty="0" smtClean="0"/>
              <a:t>The key is combined with the right half, which is then combined with the left half</a:t>
            </a:r>
          </a:p>
          <a:p>
            <a:pPr marL="171450" indent="-171450">
              <a:buFont typeface="Arial"/>
              <a:buChar char="•"/>
            </a:pPr>
            <a:r>
              <a:rPr lang="en-US" baseline="0" dirty="0" smtClean="0"/>
              <a:t>The result of these combinations becomes the new right half, while the old right half becomes the new left half</a:t>
            </a:r>
          </a:p>
          <a:p>
            <a:pPr marL="628650" lvl="1" indent="-171450">
              <a:buFont typeface="Arial"/>
              <a:buChar char="•"/>
            </a:pPr>
            <a:endParaRPr lang="en-US" baseline="0" dirty="0" smtClean="0"/>
          </a:p>
          <a:p>
            <a:pPr marL="171450" indent="-171450">
              <a:buFont typeface="Arial"/>
              <a:buChar char="•"/>
            </a:pPr>
            <a:endParaRPr lang="en-US" baseline="0" dirty="0" smtClean="0"/>
          </a:p>
          <a:p>
            <a:pPr marL="171450" indent="-171450">
              <a:buFont typeface="Arial"/>
              <a:buChar char="•"/>
            </a:pPr>
            <a:endParaRPr lang="en-US" baseline="0" dirty="0" smtClean="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9</a:t>
            </a:fld>
            <a:endParaRPr lang="en-US">
              <a:solidFill>
                <a:prstClr val="black"/>
              </a:solidFill>
              <a:latin typeface="Calibri"/>
            </a:endParaRPr>
          </a:p>
        </p:txBody>
      </p:sp>
    </p:spTree>
    <p:extLst>
      <p:ext uri="{BB962C8B-B14F-4D97-AF65-F5344CB8AC3E}">
        <p14:creationId xmlns:p14="http://schemas.microsoft.com/office/powerpoint/2010/main" val="15080564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much more complete view of the DES algorithm,</a:t>
            </a:r>
            <a:r>
              <a:rPr lang="en-US" baseline="0" dirty="0" smtClean="0"/>
              <a:t> showing three cycles along with the initial permutation and the final permutation. We’ll zoom in on the following slides.</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10</a:t>
            </a:fld>
            <a:endParaRPr lang="en-US">
              <a:solidFill>
                <a:prstClr val="black"/>
              </a:solidFill>
              <a:latin typeface="Calibri"/>
            </a:endParaRPr>
          </a:p>
        </p:txBody>
      </p:sp>
    </p:spTree>
    <p:extLst>
      <p:ext uri="{BB962C8B-B14F-4D97-AF65-F5344CB8AC3E}">
        <p14:creationId xmlns:p14="http://schemas.microsoft.com/office/powerpoint/2010/main" val="32643129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we see where the initial permutation fits in before the first cycle.</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11</a:t>
            </a:fld>
            <a:endParaRPr lang="en-US">
              <a:solidFill>
                <a:prstClr val="black"/>
              </a:solidFill>
              <a:latin typeface="Calibri"/>
            </a:endParaRPr>
          </a:p>
        </p:txBody>
      </p:sp>
    </p:spTree>
    <p:extLst>
      <p:ext uri="{BB962C8B-B14F-4D97-AF65-F5344CB8AC3E}">
        <p14:creationId xmlns:p14="http://schemas.microsoft.com/office/powerpoint/2010/main" val="2151642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092463D-BAD5-4BFE-BC80-B51ED8E350EE}" type="datetime1">
              <a:rPr lang="en-US" smtClean="0"/>
              <a:t>10/16/15</a:t>
            </a:fld>
            <a:endParaRPr lang="en-US"/>
          </a:p>
        </p:txBody>
      </p:sp>
      <p:sp>
        <p:nvSpPr>
          <p:cNvPr id="5" name="Footer Placeholder 4"/>
          <p:cNvSpPr>
            <a:spLocks noGrp="1"/>
          </p:cNvSpPr>
          <p:nvPr>
            <p:ph type="ftr" sz="quarter" idx="11"/>
          </p:nvPr>
        </p:nvSpPr>
        <p:spPr/>
        <p:txBody>
          <a:bodyPr/>
          <a:lstStyle/>
          <a:p>
            <a:r>
              <a:rPr lang="en-US" smtClean="0"/>
              <a:t>From Security in Computing, Fifth Edition, by Charles P. Pfleeger, et al. (ISBN: 9780134085043). Copyright 2015 by Pearson Education, Inc. All rights reserved.</a:t>
            </a:r>
            <a:endParaRPr lang="en-US"/>
          </a:p>
        </p:txBody>
      </p:sp>
      <p:sp>
        <p:nvSpPr>
          <p:cNvPr id="6" name="Slide Number Placeholder 5"/>
          <p:cNvSpPr>
            <a:spLocks noGrp="1"/>
          </p:cNvSpPr>
          <p:nvPr>
            <p:ph type="sldNum" sz="quarter" idx="12"/>
          </p:nvPr>
        </p:nvSpPr>
        <p:spPr/>
        <p:txBody>
          <a:bodyPr/>
          <a:lstStyle/>
          <a:p>
            <a:fld id="{637B8F13-80B9-2042-AC95-B6B06E8D17F7}" type="slidenum">
              <a:rPr lang="en-US" smtClean="0"/>
              <a:t>‹#›</a:t>
            </a:fld>
            <a:endParaRPr lang="en-US"/>
          </a:p>
        </p:txBody>
      </p:sp>
    </p:spTree>
    <p:extLst>
      <p:ext uri="{BB962C8B-B14F-4D97-AF65-F5344CB8AC3E}">
        <p14:creationId xmlns:p14="http://schemas.microsoft.com/office/powerpoint/2010/main" val="632837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8F40B0-DD71-484E-A54B-E50271142FB1}" type="datetime1">
              <a:rPr lang="en-US" smtClean="0"/>
              <a:t>10/16/15</a:t>
            </a:fld>
            <a:endParaRPr lang="en-US"/>
          </a:p>
        </p:txBody>
      </p:sp>
      <p:sp>
        <p:nvSpPr>
          <p:cNvPr id="5" name="Footer Placeholder 4"/>
          <p:cNvSpPr>
            <a:spLocks noGrp="1"/>
          </p:cNvSpPr>
          <p:nvPr>
            <p:ph type="ftr" sz="quarter" idx="11"/>
          </p:nvPr>
        </p:nvSpPr>
        <p:spPr/>
        <p:txBody>
          <a:bodyPr/>
          <a:lstStyle/>
          <a:p>
            <a:r>
              <a:rPr lang="en-US" smtClean="0"/>
              <a:t>From Security in Computing, Fifth Edition, by Charles P. Pfleeger, et al. (ISBN: 9780134085043). Copyright 2015 by Pearson Education, Inc. All rights reserved.</a:t>
            </a:r>
            <a:endParaRPr lang="en-US"/>
          </a:p>
        </p:txBody>
      </p:sp>
      <p:sp>
        <p:nvSpPr>
          <p:cNvPr id="6" name="Slide Number Placeholder 5"/>
          <p:cNvSpPr>
            <a:spLocks noGrp="1"/>
          </p:cNvSpPr>
          <p:nvPr>
            <p:ph type="sldNum" sz="quarter" idx="12"/>
          </p:nvPr>
        </p:nvSpPr>
        <p:spPr/>
        <p:txBody>
          <a:bodyPr/>
          <a:lstStyle/>
          <a:p>
            <a:fld id="{637B8F13-80B9-2042-AC95-B6B06E8D17F7}" type="slidenum">
              <a:rPr lang="en-US" smtClean="0"/>
              <a:t>‹#›</a:t>
            </a:fld>
            <a:endParaRPr lang="en-US"/>
          </a:p>
        </p:txBody>
      </p:sp>
    </p:spTree>
    <p:extLst>
      <p:ext uri="{BB962C8B-B14F-4D97-AF65-F5344CB8AC3E}">
        <p14:creationId xmlns:p14="http://schemas.microsoft.com/office/powerpoint/2010/main" val="3742749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A9455A-E9EC-4A75-B4FB-DCAC2C2A12F6}" type="datetime1">
              <a:rPr lang="en-US" smtClean="0"/>
              <a:t>10/16/15</a:t>
            </a:fld>
            <a:endParaRPr lang="en-US"/>
          </a:p>
        </p:txBody>
      </p:sp>
      <p:sp>
        <p:nvSpPr>
          <p:cNvPr id="5" name="Footer Placeholder 4"/>
          <p:cNvSpPr>
            <a:spLocks noGrp="1"/>
          </p:cNvSpPr>
          <p:nvPr>
            <p:ph type="ftr" sz="quarter" idx="11"/>
          </p:nvPr>
        </p:nvSpPr>
        <p:spPr/>
        <p:txBody>
          <a:bodyPr/>
          <a:lstStyle/>
          <a:p>
            <a:r>
              <a:rPr lang="en-US" smtClean="0"/>
              <a:t>From Security in Computing, Fifth Edition, by Charles P. Pfleeger, et al. (ISBN: 9780134085043). Copyright 2015 by Pearson Education, Inc. All rights reserved.</a:t>
            </a:r>
            <a:endParaRPr lang="en-US"/>
          </a:p>
        </p:txBody>
      </p:sp>
      <p:sp>
        <p:nvSpPr>
          <p:cNvPr id="6" name="Slide Number Placeholder 5"/>
          <p:cNvSpPr>
            <a:spLocks noGrp="1"/>
          </p:cNvSpPr>
          <p:nvPr>
            <p:ph type="sldNum" sz="quarter" idx="12"/>
          </p:nvPr>
        </p:nvSpPr>
        <p:spPr/>
        <p:txBody>
          <a:bodyPr/>
          <a:lstStyle/>
          <a:p>
            <a:fld id="{637B8F13-80B9-2042-AC95-B6B06E8D17F7}" type="slidenum">
              <a:rPr lang="en-US" smtClean="0"/>
              <a:t>‹#›</a:t>
            </a:fld>
            <a:endParaRPr lang="en-US"/>
          </a:p>
        </p:txBody>
      </p:sp>
    </p:spTree>
    <p:extLst>
      <p:ext uri="{BB962C8B-B14F-4D97-AF65-F5344CB8AC3E}">
        <p14:creationId xmlns:p14="http://schemas.microsoft.com/office/powerpoint/2010/main" val="11769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6CEA1E9-07D4-456B-9B0B-A2673B8D784C}" type="datetime1">
              <a:rPr lang="en-US" smtClean="0">
                <a:latin typeface="Arial"/>
              </a:rPr>
              <a:t>10/16/15</a:t>
            </a:fld>
            <a:endParaRPr lang="en-US">
              <a:latin typeface="Arial"/>
            </a:endParaRPr>
          </a:p>
        </p:txBody>
      </p:sp>
      <p:sp>
        <p:nvSpPr>
          <p:cNvPr id="5" name="Footer Placeholder 4"/>
          <p:cNvSpPr>
            <a:spLocks noGrp="1"/>
          </p:cNvSpPr>
          <p:nvPr>
            <p:ph type="ftr" sz="quarter" idx="11"/>
          </p:nvPr>
        </p:nvSpPr>
        <p:spPr>
          <a:xfrm>
            <a:off x="0" y="6554317"/>
            <a:ext cx="9144000" cy="329184"/>
          </a:xfrm>
        </p:spPr>
        <p:txBody>
          <a:bodyPr/>
          <a:lstStyle>
            <a:lvl1pPr>
              <a:defRPr sz="950">
                <a:solidFill>
                  <a:schemeClr val="tx1"/>
                </a:solidFill>
              </a:defRPr>
            </a:lvl1pPr>
          </a:lstStyle>
          <a:p>
            <a:r>
              <a:rPr lang="en-US" dirty="0" smtClean="0"/>
              <a:t>From </a:t>
            </a:r>
            <a:r>
              <a:rPr lang="en-US" i="1" dirty="0" smtClean="0"/>
              <a:t>Security in Computing, Fifth Edition</a:t>
            </a:r>
            <a:r>
              <a:rPr lang="en-US" dirty="0" smtClean="0"/>
              <a:t>, by Charles P. </a:t>
            </a:r>
            <a:r>
              <a:rPr lang="en-US" dirty="0" err="1" smtClean="0"/>
              <a:t>Pfleeger</a:t>
            </a:r>
            <a:r>
              <a:rPr lang="en-US" dirty="0" smtClean="0"/>
              <a:t>, et al. (ISBN: 9780134085043). Copyright 2015 by Pearson Education, Inc. All rights reserved.</a:t>
            </a:r>
            <a:endParaRPr lang="en-US" dirty="0"/>
          </a:p>
        </p:txBody>
      </p:sp>
      <p:sp>
        <p:nvSpPr>
          <p:cNvPr id="6" name="Slide Number Placeholder 5"/>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1272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ABB390-E0F7-4948-80C9-87D0EE701826}" type="datetime1">
              <a:rPr lang="en-US" smtClean="0">
                <a:latin typeface="Arial"/>
              </a:rPr>
              <a:t>10/16/15</a:t>
            </a:fld>
            <a:endParaRPr lang="en-US">
              <a:latin typeface="Arial"/>
            </a:endParaRPr>
          </a:p>
        </p:txBody>
      </p:sp>
      <p:sp>
        <p:nvSpPr>
          <p:cNvPr id="6" name="Slide Number Placeholder 5"/>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sp>
        <p:nvSpPr>
          <p:cNvPr id="7" name="Footer Placeholder 4"/>
          <p:cNvSpPr>
            <a:spLocks noGrp="1"/>
          </p:cNvSpPr>
          <p:nvPr>
            <p:ph type="ftr" sz="quarter" idx="11"/>
          </p:nvPr>
        </p:nvSpPr>
        <p:spPr>
          <a:xfrm>
            <a:off x="0" y="6554317"/>
            <a:ext cx="9144000" cy="329184"/>
          </a:xfrm>
        </p:spPr>
        <p:txBody>
          <a:bodyPr/>
          <a:lstStyle>
            <a:lvl1pPr>
              <a:defRPr sz="950">
                <a:solidFill>
                  <a:schemeClr val="tx1"/>
                </a:solidFill>
              </a:defRPr>
            </a:lvl1pPr>
          </a:lstStyle>
          <a:p>
            <a:r>
              <a:rPr lang="en-US" dirty="0" smtClean="0"/>
              <a:t>From </a:t>
            </a:r>
            <a:r>
              <a:rPr lang="en-US" i="1" dirty="0" smtClean="0"/>
              <a:t>Security in Computing, Fifth Edition</a:t>
            </a:r>
            <a:r>
              <a:rPr lang="en-US" dirty="0" smtClean="0"/>
              <a:t>, by Charles P. </a:t>
            </a:r>
            <a:r>
              <a:rPr lang="en-US" dirty="0" err="1" smtClean="0"/>
              <a:t>Pfleeger</a:t>
            </a:r>
            <a:r>
              <a:rPr lang="en-US" dirty="0" smtClean="0"/>
              <a:t>, et al. (ISBN: 9780134085043). Copyright 2015 by Pearson Education, Inc. All rights reserved.</a:t>
            </a:r>
            <a:endParaRPr lang="en-US" dirty="0"/>
          </a:p>
        </p:txBody>
      </p:sp>
    </p:spTree>
    <p:extLst>
      <p:ext uri="{BB962C8B-B14F-4D97-AF65-F5344CB8AC3E}">
        <p14:creationId xmlns:p14="http://schemas.microsoft.com/office/powerpoint/2010/main" val="36783768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2BA176-CE7C-4F25-9686-B915BB9BC855}" type="datetime1">
              <a:rPr lang="en-US" smtClean="0">
                <a:latin typeface="Arial"/>
              </a:rPr>
              <a:t>10/16/15</a:t>
            </a:fld>
            <a:endParaRPr lang="en-US">
              <a:latin typeface="Arial"/>
            </a:endParaRPr>
          </a:p>
        </p:txBody>
      </p:sp>
      <p:sp>
        <p:nvSpPr>
          <p:cNvPr id="6" name="Slide Number Placeholder 5"/>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8" name="Footer Placeholder 4"/>
          <p:cNvSpPr>
            <a:spLocks noGrp="1"/>
          </p:cNvSpPr>
          <p:nvPr>
            <p:ph type="ftr" sz="quarter" idx="11"/>
          </p:nvPr>
        </p:nvSpPr>
        <p:spPr>
          <a:xfrm>
            <a:off x="0" y="6554317"/>
            <a:ext cx="9144000" cy="329184"/>
          </a:xfrm>
        </p:spPr>
        <p:txBody>
          <a:bodyPr/>
          <a:lstStyle>
            <a:lvl1pPr>
              <a:defRPr sz="950">
                <a:solidFill>
                  <a:schemeClr val="tx1"/>
                </a:solidFill>
              </a:defRPr>
            </a:lvl1pPr>
          </a:lstStyle>
          <a:p>
            <a:r>
              <a:rPr lang="en-US" dirty="0" smtClean="0"/>
              <a:t>From </a:t>
            </a:r>
            <a:r>
              <a:rPr lang="en-US" i="1" dirty="0" smtClean="0"/>
              <a:t>Security in Computing, Fifth Edition</a:t>
            </a:r>
            <a:r>
              <a:rPr lang="en-US" dirty="0" smtClean="0"/>
              <a:t>, by Charles P. </a:t>
            </a:r>
            <a:r>
              <a:rPr lang="en-US" dirty="0" err="1" smtClean="0"/>
              <a:t>Pfleeger</a:t>
            </a:r>
            <a:r>
              <a:rPr lang="en-US" dirty="0" smtClean="0"/>
              <a:t>, et al. (ISBN: 9780134085043). Copyright 2015 by Pearson Education, Inc. All rights reserved.</a:t>
            </a:r>
            <a:endParaRPr lang="en-US" dirty="0"/>
          </a:p>
        </p:txBody>
      </p:sp>
    </p:spTree>
    <p:extLst>
      <p:ext uri="{BB962C8B-B14F-4D97-AF65-F5344CB8AC3E}">
        <p14:creationId xmlns:p14="http://schemas.microsoft.com/office/powerpoint/2010/main" val="690992373"/>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8751A84-2534-42A8-8BC9-AAA4876EFC85}" type="datetime1">
              <a:rPr lang="en-US" smtClean="0">
                <a:latin typeface="Arial"/>
              </a:rPr>
              <a:t>10/16/15</a:t>
            </a:fld>
            <a:endParaRPr lang="en-US">
              <a:latin typeface="Arial"/>
            </a:endParaRPr>
          </a:p>
        </p:txBody>
      </p:sp>
      <p:sp>
        <p:nvSpPr>
          <p:cNvPr id="7" name="Slide Number Placeholder 6"/>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sp>
        <p:nvSpPr>
          <p:cNvPr id="8" name="Footer Placeholder 4"/>
          <p:cNvSpPr>
            <a:spLocks noGrp="1"/>
          </p:cNvSpPr>
          <p:nvPr>
            <p:ph type="ftr" sz="quarter" idx="11"/>
          </p:nvPr>
        </p:nvSpPr>
        <p:spPr>
          <a:xfrm>
            <a:off x="0" y="6554317"/>
            <a:ext cx="9144000" cy="329184"/>
          </a:xfrm>
        </p:spPr>
        <p:txBody>
          <a:bodyPr/>
          <a:lstStyle>
            <a:lvl1pPr>
              <a:defRPr sz="950">
                <a:solidFill>
                  <a:schemeClr val="tx1"/>
                </a:solidFill>
              </a:defRPr>
            </a:lvl1pPr>
          </a:lstStyle>
          <a:p>
            <a:r>
              <a:rPr lang="en-US" dirty="0" smtClean="0"/>
              <a:t>From </a:t>
            </a:r>
            <a:r>
              <a:rPr lang="en-US" i="1" dirty="0" smtClean="0"/>
              <a:t>Security in Computing, Fifth Edition</a:t>
            </a:r>
            <a:r>
              <a:rPr lang="en-US" dirty="0" smtClean="0"/>
              <a:t>, by Charles P. </a:t>
            </a:r>
            <a:r>
              <a:rPr lang="en-US" dirty="0" err="1" smtClean="0"/>
              <a:t>Pfleeger</a:t>
            </a:r>
            <a:r>
              <a:rPr lang="en-US" dirty="0" smtClean="0"/>
              <a:t>, et al. (ISBN: 9780134085043). Copyright 2015 by Pearson Education, Inc. All rights reserved.</a:t>
            </a:r>
            <a:endParaRPr lang="en-US" dirty="0"/>
          </a:p>
        </p:txBody>
      </p:sp>
    </p:spTree>
    <p:extLst>
      <p:ext uri="{BB962C8B-B14F-4D97-AF65-F5344CB8AC3E}">
        <p14:creationId xmlns:p14="http://schemas.microsoft.com/office/powerpoint/2010/main" val="8578189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1B1A03D-4545-4438-B2E2-BE3B79DB6547}" type="datetime1">
              <a:rPr lang="en-US" smtClean="0">
                <a:latin typeface="Arial"/>
              </a:rPr>
              <a:t>10/16/15</a:t>
            </a:fld>
            <a:endParaRPr lang="en-US">
              <a:latin typeface="Arial"/>
            </a:endParaRPr>
          </a:p>
        </p:txBody>
      </p:sp>
      <p:sp>
        <p:nvSpPr>
          <p:cNvPr id="9" name="Slide Number Placeholder 8"/>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Footer Placeholder 4"/>
          <p:cNvSpPr>
            <a:spLocks noGrp="1"/>
          </p:cNvSpPr>
          <p:nvPr>
            <p:ph type="ftr" sz="quarter" idx="11"/>
          </p:nvPr>
        </p:nvSpPr>
        <p:spPr>
          <a:xfrm>
            <a:off x="0" y="6554317"/>
            <a:ext cx="9144000" cy="329184"/>
          </a:xfrm>
        </p:spPr>
        <p:txBody>
          <a:bodyPr/>
          <a:lstStyle>
            <a:lvl1pPr>
              <a:defRPr sz="950">
                <a:solidFill>
                  <a:schemeClr val="tx1"/>
                </a:solidFill>
              </a:defRPr>
            </a:lvl1pPr>
          </a:lstStyle>
          <a:p>
            <a:r>
              <a:rPr lang="en-US" dirty="0" smtClean="0"/>
              <a:t>From </a:t>
            </a:r>
            <a:r>
              <a:rPr lang="en-US" i="1" dirty="0" smtClean="0"/>
              <a:t>Security in Computing, Fifth Edition</a:t>
            </a:r>
            <a:r>
              <a:rPr lang="en-US" dirty="0" smtClean="0"/>
              <a:t>, by Charles P. </a:t>
            </a:r>
            <a:r>
              <a:rPr lang="en-US" dirty="0" err="1" smtClean="0"/>
              <a:t>Pfleeger</a:t>
            </a:r>
            <a:r>
              <a:rPr lang="en-US" dirty="0" smtClean="0"/>
              <a:t>, et al. (ISBN: 9780134085043). Copyright 2015 by Pearson Education, Inc. All rights reserved.</a:t>
            </a:r>
            <a:endParaRPr lang="en-US" dirty="0"/>
          </a:p>
        </p:txBody>
      </p:sp>
    </p:spTree>
    <p:extLst>
      <p:ext uri="{BB962C8B-B14F-4D97-AF65-F5344CB8AC3E}">
        <p14:creationId xmlns:p14="http://schemas.microsoft.com/office/powerpoint/2010/main" val="42387098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E65A5F3-468F-45DD-9A23-50FF7C394EFA}" type="datetime1">
              <a:rPr lang="en-US" smtClean="0">
                <a:latin typeface="Arial"/>
              </a:rPr>
              <a:t>10/16/15</a:t>
            </a:fld>
            <a:endParaRPr lang="en-US">
              <a:latin typeface="Arial"/>
            </a:endParaRPr>
          </a:p>
        </p:txBody>
      </p:sp>
      <p:sp>
        <p:nvSpPr>
          <p:cNvPr id="5" name="Slide Number Placeholder 4"/>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sp>
        <p:nvSpPr>
          <p:cNvPr id="6" name="Footer Placeholder 4"/>
          <p:cNvSpPr>
            <a:spLocks noGrp="1"/>
          </p:cNvSpPr>
          <p:nvPr>
            <p:ph type="ftr" sz="quarter" idx="11"/>
          </p:nvPr>
        </p:nvSpPr>
        <p:spPr>
          <a:xfrm>
            <a:off x="0" y="6554317"/>
            <a:ext cx="9144000" cy="329184"/>
          </a:xfrm>
        </p:spPr>
        <p:txBody>
          <a:bodyPr/>
          <a:lstStyle>
            <a:lvl1pPr>
              <a:defRPr sz="950">
                <a:solidFill>
                  <a:schemeClr val="tx1"/>
                </a:solidFill>
              </a:defRPr>
            </a:lvl1pPr>
          </a:lstStyle>
          <a:p>
            <a:r>
              <a:rPr lang="en-US" dirty="0" smtClean="0"/>
              <a:t>From </a:t>
            </a:r>
            <a:r>
              <a:rPr lang="en-US" i="1" dirty="0" smtClean="0"/>
              <a:t>Security in Computing, Fifth Edition</a:t>
            </a:r>
            <a:r>
              <a:rPr lang="en-US" dirty="0" smtClean="0"/>
              <a:t>, by Charles P. </a:t>
            </a:r>
            <a:r>
              <a:rPr lang="en-US" dirty="0" err="1" smtClean="0"/>
              <a:t>Pfleeger</a:t>
            </a:r>
            <a:r>
              <a:rPr lang="en-US" dirty="0" smtClean="0"/>
              <a:t>, et al. (ISBN: 9780134085043). Copyright 2015 by Pearson Education, Inc. All rights reserved.</a:t>
            </a:r>
            <a:endParaRPr lang="en-US" dirty="0"/>
          </a:p>
        </p:txBody>
      </p:sp>
    </p:spTree>
    <p:extLst>
      <p:ext uri="{BB962C8B-B14F-4D97-AF65-F5344CB8AC3E}">
        <p14:creationId xmlns:p14="http://schemas.microsoft.com/office/powerpoint/2010/main" val="31471350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8ACB47-A878-47C2-9AD7-031A63B0C9FE}" type="datetime1">
              <a:rPr lang="en-US" smtClean="0">
                <a:latin typeface="Arial"/>
              </a:rPr>
              <a:t>10/16/15</a:t>
            </a:fld>
            <a:endParaRPr lang="en-US">
              <a:latin typeface="Arial"/>
            </a:endParaRPr>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sp>
        <p:nvSpPr>
          <p:cNvPr id="5" name="Footer Placeholder 4"/>
          <p:cNvSpPr>
            <a:spLocks noGrp="1"/>
          </p:cNvSpPr>
          <p:nvPr>
            <p:ph type="ftr" sz="quarter" idx="11"/>
          </p:nvPr>
        </p:nvSpPr>
        <p:spPr>
          <a:xfrm>
            <a:off x="0" y="6554317"/>
            <a:ext cx="9144000" cy="329184"/>
          </a:xfrm>
        </p:spPr>
        <p:txBody>
          <a:bodyPr/>
          <a:lstStyle>
            <a:lvl1pPr>
              <a:defRPr sz="950">
                <a:solidFill>
                  <a:schemeClr val="tx1"/>
                </a:solidFill>
              </a:defRPr>
            </a:lvl1pPr>
          </a:lstStyle>
          <a:p>
            <a:r>
              <a:rPr lang="en-US" dirty="0" smtClean="0"/>
              <a:t>From </a:t>
            </a:r>
            <a:r>
              <a:rPr lang="en-US" i="1" dirty="0" smtClean="0"/>
              <a:t>Security in Computing, Fifth Edition</a:t>
            </a:r>
            <a:r>
              <a:rPr lang="en-US" dirty="0" smtClean="0"/>
              <a:t>, by Charles P. </a:t>
            </a:r>
            <a:r>
              <a:rPr lang="en-US" dirty="0" err="1" smtClean="0"/>
              <a:t>Pfleeger</a:t>
            </a:r>
            <a:r>
              <a:rPr lang="en-US" dirty="0" smtClean="0"/>
              <a:t>, et al. (ISBN: 9780134085043). Copyright 2015 by Pearson Education, Inc. All rights reserved.</a:t>
            </a:r>
            <a:endParaRPr lang="en-US" dirty="0"/>
          </a:p>
        </p:txBody>
      </p:sp>
    </p:spTree>
    <p:extLst>
      <p:ext uri="{BB962C8B-B14F-4D97-AF65-F5344CB8AC3E}">
        <p14:creationId xmlns:p14="http://schemas.microsoft.com/office/powerpoint/2010/main" val="4786927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3ADD37-AE46-42BB-9A8B-430B142C0795}" type="datetime1">
              <a:rPr lang="en-US" smtClean="0">
                <a:latin typeface="Arial"/>
              </a:rPr>
              <a:t>10/16/15</a:t>
            </a:fld>
            <a:endParaRPr lang="en-US">
              <a:latin typeface="Arial"/>
            </a:endParaRPr>
          </a:p>
        </p:txBody>
      </p:sp>
      <p:sp>
        <p:nvSpPr>
          <p:cNvPr id="7" name="Slide Number Placeholder 6"/>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Footer Placeholder 4"/>
          <p:cNvSpPr>
            <a:spLocks noGrp="1"/>
          </p:cNvSpPr>
          <p:nvPr>
            <p:ph type="ftr" sz="quarter" idx="11"/>
          </p:nvPr>
        </p:nvSpPr>
        <p:spPr>
          <a:xfrm>
            <a:off x="0" y="6554317"/>
            <a:ext cx="9144000" cy="329184"/>
          </a:xfrm>
        </p:spPr>
        <p:txBody>
          <a:bodyPr/>
          <a:lstStyle>
            <a:lvl1pPr>
              <a:defRPr sz="950">
                <a:solidFill>
                  <a:schemeClr val="tx1"/>
                </a:solidFill>
              </a:defRPr>
            </a:lvl1pPr>
          </a:lstStyle>
          <a:p>
            <a:r>
              <a:rPr lang="en-US" dirty="0" smtClean="0"/>
              <a:t>From </a:t>
            </a:r>
            <a:r>
              <a:rPr lang="en-US" i="1" dirty="0" smtClean="0"/>
              <a:t>Security in Computing, Fifth Edition</a:t>
            </a:r>
            <a:r>
              <a:rPr lang="en-US" dirty="0" smtClean="0"/>
              <a:t>, by Charles P. </a:t>
            </a:r>
            <a:r>
              <a:rPr lang="en-US" dirty="0" err="1" smtClean="0"/>
              <a:t>Pfleeger</a:t>
            </a:r>
            <a:r>
              <a:rPr lang="en-US" dirty="0" smtClean="0"/>
              <a:t>, et al. (ISBN: 9780134085043). Copyright 2015 by Pearson Education, Inc. All rights reserved.</a:t>
            </a:r>
            <a:endParaRPr lang="en-US" dirty="0"/>
          </a:p>
        </p:txBody>
      </p:sp>
    </p:spTree>
    <p:extLst>
      <p:ext uri="{BB962C8B-B14F-4D97-AF65-F5344CB8AC3E}">
        <p14:creationId xmlns:p14="http://schemas.microsoft.com/office/powerpoint/2010/main" val="3212383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8586B0-1417-4821-9598-40A860B40649}" type="datetime1">
              <a:rPr lang="en-US" smtClean="0"/>
              <a:t>10/16/15</a:t>
            </a:fld>
            <a:endParaRPr lang="en-US"/>
          </a:p>
        </p:txBody>
      </p:sp>
      <p:sp>
        <p:nvSpPr>
          <p:cNvPr id="5" name="Footer Placeholder 4"/>
          <p:cNvSpPr>
            <a:spLocks noGrp="1"/>
          </p:cNvSpPr>
          <p:nvPr>
            <p:ph type="ftr" sz="quarter" idx="11"/>
          </p:nvPr>
        </p:nvSpPr>
        <p:spPr/>
        <p:txBody>
          <a:bodyPr/>
          <a:lstStyle/>
          <a:p>
            <a:r>
              <a:rPr lang="en-US" smtClean="0"/>
              <a:t>From Security in Computing, Fifth Edition, by Charles P. Pfleeger, et al. (ISBN: 9780134085043). Copyright 2015 by Pearson Education, Inc. All rights reserved.</a:t>
            </a:r>
            <a:endParaRPr lang="en-US"/>
          </a:p>
        </p:txBody>
      </p:sp>
      <p:sp>
        <p:nvSpPr>
          <p:cNvPr id="6" name="Slide Number Placeholder 5"/>
          <p:cNvSpPr>
            <a:spLocks noGrp="1"/>
          </p:cNvSpPr>
          <p:nvPr>
            <p:ph type="sldNum" sz="quarter" idx="12"/>
          </p:nvPr>
        </p:nvSpPr>
        <p:spPr/>
        <p:txBody>
          <a:bodyPr/>
          <a:lstStyle/>
          <a:p>
            <a:fld id="{637B8F13-80B9-2042-AC95-B6B06E8D17F7}" type="slidenum">
              <a:rPr lang="en-US" smtClean="0"/>
              <a:t>‹#›</a:t>
            </a:fld>
            <a:endParaRPr lang="en-US"/>
          </a:p>
        </p:txBody>
      </p:sp>
    </p:spTree>
    <p:extLst>
      <p:ext uri="{BB962C8B-B14F-4D97-AF65-F5344CB8AC3E}">
        <p14:creationId xmlns:p14="http://schemas.microsoft.com/office/powerpoint/2010/main" val="12662325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7791B9-18C2-46D2-BBA4-CFC1CCC0A2FA}" type="datetime1">
              <a:rPr lang="en-US" smtClean="0">
                <a:latin typeface="Arial"/>
              </a:rPr>
              <a:t>10/16/15</a:t>
            </a:fld>
            <a:endParaRPr lang="en-US">
              <a:latin typeface="Arial"/>
            </a:endParaRPr>
          </a:p>
        </p:txBody>
      </p:sp>
      <p:sp>
        <p:nvSpPr>
          <p:cNvPr id="7" name="Slide Number Placeholder 6"/>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sp>
        <p:nvSpPr>
          <p:cNvPr id="8" name="Footer Placeholder 4"/>
          <p:cNvSpPr>
            <a:spLocks noGrp="1"/>
          </p:cNvSpPr>
          <p:nvPr>
            <p:ph type="ftr" sz="quarter" idx="11"/>
          </p:nvPr>
        </p:nvSpPr>
        <p:spPr>
          <a:xfrm>
            <a:off x="0" y="6554317"/>
            <a:ext cx="9144000" cy="329184"/>
          </a:xfrm>
        </p:spPr>
        <p:txBody>
          <a:bodyPr/>
          <a:lstStyle>
            <a:lvl1pPr>
              <a:defRPr sz="950">
                <a:solidFill>
                  <a:schemeClr val="tx1"/>
                </a:solidFill>
              </a:defRPr>
            </a:lvl1pPr>
          </a:lstStyle>
          <a:p>
            <a:r>
              <a:rPr lang="en-US" dirty="0" smtClean="0"/>
              <a:t>From </a:t>
            </a:r>
            <a:r>
              <a:rPr lang="en-US" i="1" dirty="0" smtClean="0"/>
              <a:t>Security in Computing, Fifth Edition</a:t>
            </a:r>
            <a:r>
              <a:rPr lang="en-US" dirty="0" smtClean="0"/>
              <a:t>, by Charles P. </a:t>
            </a:r>
            <a:r>
              <a:rPr lang="en-US" dirty="0" err="1" smtClean="0"/>
              <a:t>Pfleeger</a:t>
            </a:r>
            <a:r>
              <a:rPr lang="en-US" dirty="0" smtClean="0"/>
              <a:t>, et al. (ISBN: 9780134085043). Copyright 2015 by Pearson Education, Inc. All rights reserved.</a:t>
            </a:r>
            <a:endParaRPr lang="en-US" dirty="0"/>
          </a:p>
        </p:txBody>
      </p:sp>
    </p:spTree>
    <p:extLst>
      <p:ext uri="{BB962C8B-B14F-4D97-AF65-F5344CB8AC3E}">
        <p14:creationId xmlns:p14="http://schemas.microsoft.com/office/powerpoint/2010/main" val="32339593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8C0C19-BD89-44B6-A7DB-930CC48B4DD1}" type="datetime1">
              <a:rPr lang="en-US" smtClean="0">
                <a:latin typeface="Arial"/>
              </a:rPr>
              <a:t>10/16/15</a:t>
            </a:fld>
            <a:endParaRPr lang="en-US">
              <a:latin typeface="Arial"/>
            </a:endParaRPr>
          </a:p>
        </p:txBody>
      </p:sp>
      <p:sp>
        <p:nvSpPr>
          <p:cNvPr id="6" name="Slide Number Placeholder 5"/>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sp>
        <p:nvSpPr>
          <p:cNvPr id="7" name="Footer Placeholder 4"/>
          <p:cNvSpPr>
            <a:spLocks noGrp="1"/>
          </p:cNvSpPr>
          <p:nvPr>
            <p:ph type="ftr" sz="quarter" idx="11"/>
          </p:nvPr>
        </p:nvSpPr>
        <p:spPr>
          <a:xfrm>
            <a:off x="0" y="6554317"/>
            <a:ext cx="9144000" cy="329184"/>
          </a:xfrm>
        </p:spPr>
        <p:txBody>
          <a:bodyPr/>
          <a:lstStyle>
            <a:lvl1pPr>
              <a:defRPr sz="950">
                <a:solidFill>
                  <a:schemeClr val="tx1"/>
                </a:solidFill>
              </a:defRPr>
            </a:lvl1pPr>
          </a:lstStyle>
          <a:p>
            <a:r>
              <a:rPr lang="en-US" dirty="0" smtClean="0"/>
              <a:t>From </a:t>
            </a:r>
            <a:r>
              <a:rPr lang="en-US" i="1" dirty="0" smtClean="0"/>
              <a:t>Security in Computing, Fifth Edition</a:t>
            </a:r>
            <a:r>
              <a:rPr lang="en-US" dirty="0" smtClean="0"/>
              <a:t>, by Charles P. </a:t>
            </a:r>
            <a:r>
              <a:rPr lang="en-US" dirty="0" err="1" smtClean="0"/>
              <a:t>Pfleeger</a:t>
            </a:r>
            <a:r>
              <a:rPr lang="en-US" dirty="0" smtClean="0"/>
              <a:t>, et al. (ISBN: 9780134085043). Copyright 2015 by Pearson Education, Inc. All rights reserved.</a:t>
            </a:r>
            <a:endParaRPr lang="en-US" dirty="0"/>
          </a:p>
        </p:txBody>
      </p:sp>
    </p:spTree>
    <p:extLst>
      <p:ext uri="{BB962C8B-B14F-4D97-AF65-F5344CB8AC3E}">
        <p14:creationId xmlns:p14="http://schemas.microsoft.com/office/powerpoint/2010/main" val="4373878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6661A9B-A5BE-427A-AC2D-2CEAC6A5176C}" type="datetime1">
              <a:rPr lang="en-US" smtClean="0">
                <a:latin typeface="Arial"/>
              </a:rPr>
              <a:t>10/16/15</a:t>
            </a:fld>
            <a:endParaRPr lang="en-US">
              <a:latin typeface="Arial"/>
            </a:endParaRPr>
          </a:p>
        </p:txBody>
      </p:sp>
      <p:sp>
        <p:nvSpPr>
          <p:cNvPr id="5" name="Footer Placeholder 4"/>
          <p:cNvSpPr>
            <a:spLocks noGrp="1"/>
          </p:cNvSpPr>
          <p:nvPr>
            <p:ph type="ftr" sz="quarter" idx="11"/>
          </p:nvPr>
        </p:nvSpPr>
        <p:spPr/>
        <p:txBody>
          <a:bodyPr/>
          <a:lstStyle/>
          <a:p>
            <a:r>
              <a:rPr lang="en-US" smtClean="0">
                <a:latin typeface="Arial"/>
              </a:rPr>
              <a:t>From Security in Computing, Fifth Edition, by Charles P. Pfleeger, et al. (ISBN: 9780134085043). Copyright 2015 by Pearson Education, Inc. All rights reserved.</a:t>
            </a:r>
            <a:endParaRPr lang="en-US">
              <a:latin typeface="Arial"/>
            </a:endParaRPr>
          </a:p>
        </p:txBody>
      </p:sp>
      <p:sp>
        <p:nvSpPr>
          <p:cNvPr id="6" name="Slide Number Placeholder 5"/>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spTree>
    <p:extLst>
      <p:ext uri="{BB962C8B-B14F-4D97-AF65-F5344CB8AC3E}">
        <p14:creationId xmlns:p14="http://schemas.microsoft.com/office/powerpoint/2010/main" val="129599557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8EC5B9-7A19-4BBC-8696-C2CD50AE1BCB}" type="datetime1">
              <a:rPr lang="en-US" smtClean="0">
                <a:latin typeface="Arial"/>
              </a:rPr>
              <a:t>10/16/15</a:t>
            </a:fld>
            <a:endParaRPr lang="en-US">
              <a:latin typeface="Arial"/>
            </a:endParaRPr>
          </a:p>
        </p:txBody>
      </p:sp>
      <p:sp>
        <p:nvSpPr>
          <p:cNvPr id="6" name="Slide Number Placeholder 5"/>
          <p:cNvSpPr>
            <a:spLocks noGrp="1"/>
          </p:cNvSpPr>
          <p:nvPr>
            <p:ph type="sldNum" sz="quarter" idx="12"/>
          </p:nvPr>
        </p:nvSpPr>
        <p:spPr/>
        <p:txBody>
          <a:bodyPr/>
          <a:lstStyle/>
          <a:p>
            <a:fld id="{FD01F0F2-74A4-EF40-82B3-DFFDF0BA3880}" type="slidenum">
              <a:rPr lang="en-US" smtClean="0">
                <a:latin typeface="Arial"/>
              </a:rPr>
              <a:pPr/>
              <a:t>‹#›</a:t>
            </a:fld>
            <a:endParaRPr lang="en-US">
              <a:latin typeface="Arial"/>
            </a:endParaRPr>
          </a:p>
        </p:txBody>
      </p:sp>
      <p:sp>
        <p:nvSpPr>
          <p:cNvPr id="7" name="Footer Placeholder 4"/>
          <p:cNvSpPr>
            <a:spLocks noGrp="1"/>
          </p:cNvSpPr>
          <p:nvPr>
            <p:ph type="ftr" sz="quarter" idx="11"/>
          </p:nvPr>
        </p:nvSpPr>
        <p:spPr>
          <a:xfrm>
            <a:off x="0" y="6554317"/>
            <a:ext cx="9144000" cy="329184"/>
          </a:xfrm>
        </p:spPr>
        <p:txBody>
          <a:bodyPr/>
          <a:lstStyle>
            <a:lvl1pPr>
              <a:defRPr sz="950">
                <a:solidFill>
                  <a:schemeClr val="tx1"/>
                </a:solidFill>
              </a:defRPr>
            </a:lvl1pPr>
          </a:lstStyle>
          <a:p>
            <a:r>
              <a:rPr lang="en-US" dirty="0" smtClean="0"/>
              <a:t>From </a:t>
            </a:r>
            <a:r>
              <a:rPr lang="en-US" i="1" dirty="0" smtClean="0"/>
              <a:t>Security in Computing, Fifth Edition</a:t>
            </a:r>
            <a:r>
              <a:rPr lang="en-US" dirty="0" smtClean="0"/>
              <a:t>, by Charles P. </a:t>
            </a:r>
            <a:r>
              <a:rPr lang="en-US" dirty="0" err="1" smtClean="0"/>
              <a:t>Pfleeger</a:t>
            </a:r>
            <a:r>
              <a:rPr lang="en-US" dirty="0" smtClean="0"/>
              <a:t>, et al. (ISBN: 9780134085043). Copyright 2015 by Pearson Education, Inc. All rights reserved.</a:t>
            </a:r>
            <a:endParaRPr lang="en-US" dirty="0"/>
          </a:p>
        </p:txBody>
      </p:sp>
    </p:spTree>
    <p:extLst>
      <p:ext uri="{BB962C8B-B14F-4D97-AF65-F5344CB8AC3E}">
        <p14:creationId xmlns:p14="http://schemas.microsoft.com/office/powerpoint/2010/main" val="2870721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834F07-028B-4F84-B23A-AAF5B5811BFE}" type="datetime1">
              <a:rPr lang="en-US" smtClean="0"/>
              <a:t>10/16/15</a:t>
            </a:fld>
            <a:endParaRPr lang="en-US"/>
          </a:p>
        </p:txBody>
      </p:sp>
      <p:sp>
        <p:nvSpPr>
          <p:cNvPr id="5" name="Footer Placeholder 4"/>
          <p:cNvSpPr>
            <a:spLocks noGrp="1"/>
          </p:cNvSpPr>
          <p:nvPr>
            <p:ph type="ftr" sz="quarter" idx="11"/>
          </p:nvPr>
        </p:nvSpPr>
        <p:spPr/>
        <p:txBody>
          <a:bodyPr/>
          <a:lstStyle/>
          <a:p>
            <a:r>
              <a:rPr lang="en-US" smtClean="0"/>
              <a:t>From Security in Computing, Fifth Edition, by Charles P. Pfleeger, et al. (ISBN: 9780134085043). Copyright 2015 by Pearson Education, Inc. All rights reserved.</a:t>
            </a:r>
            <a:endParaRPr lang="en-US"/>
          </a:p>
        </p:txBody>
      </p:sp>
      <p:sp>
        <p:nvSpPr>
          <p:cNvPr id="6" name="Slide Number Placeholder 5"/>
          <p:cNvSpPr>
            <a:spLocks noGrp="1"/>
          </p:cNvSpPr>
          <p:nvPr>
            <p:ph type="sldNum" sz="quarter" idx="12"/>
          </p:nvPr>
        </p:nvSpPr>
        <p:spPr/>
        <p:txBody>
          <a:bodyPr/>
          <a:lstStyle/>
          <a:p>
            <a:fld id="{637B8F13-80B9-2042-AC95-B6B06E8D17F7}" type="slidenum">
              <a:rPr lang="en-US" smtClean="0"/>
              <a:t>‹#›</a:t>
            </a:fld>
            <a:endParaRPr lang="en-US"/>
          </a:p>
        </p:txBody>
      </p:sp>
    </p:spTree>
    <p:extLst>
      <p:ext uri="{BB962C8B-B14F-4D97-AF65-F5344CB8AC3E}">
        <p14:creationId xmlns:p14="http://schemas.microsoft.com/office/powerpoint/2010/main" val="2323462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492E5A5-A63C-4945-9DC1-F8A79BC4F312}" type="datetime1">
              <a:rPr lang="en-US" smtClean="0"/>
              <a:t>10/16/15</a:t>
            </a:fld>
            <a:endParaRPr lang="en-US"/>
          </a:p>
        </p:txBody>
      </p:sp>
      <p:sp>
        <p:nvSpPr>
          <p:cNvPr id="6" name="Footer Placeholder 5"/>
          <p:cNvSpPr>
            <a:spLocks noGrp="1"/>
          </p:cNvSpPr>
          <p:nvPr>
            <p:ph type="ftr" sz="quarter" idx="11"/>
          </p:nvPr>
        </p:nvSpPr>
        <p:spPr/>
        <p:txBody>
          <a:bodyPr/>
          <a:lstStyle/>
          <a:p>
            <a:r>
              <a:rPr lang="en-US" smtClean="0"/>
              <a:t>From Security in Computing, Fifth Edition, by Charles P. Pfleeger, et al. (ISBN: 9780134085043). Copyright 2015 by Pearson Education, Inc. All rights reserved.</a:t>
            </a:r>
            <a:endParaRPr lang="en-US"/>
          </a:p>
        </p:txBody>
      </p:sp>
      <p:sp>
        <p:nvSpPr>
          <p:cNvPr id="7" name="Slide Number Placeholder 6"/>
          <p:cNvSpPr>
            <a:spLocks noGrp="1"/>
          </p:cNvSpPr>
          <p:nvPr>
            <p:ph type="sldNum" sz="quarter" idx="12"/>
          </p:nvPr>
        </p:nvSpPr>
        <p:spPr/>
        <p:txBody>
          <a:bodyPr/>
          <a:lstStyle/>
          <a:p>
            <a:fld id="{637B8F13-80B9-2042-AC95-B6B06E8D17F7}" type="slidenum">
              <a:rPr lang="en-US" smtClean="0"/>
              <a:t>‹#›</a:t>
            </a:fld>
            <a:endParaRPr lang="en-US"/>
          </a:p>
        </p:txBody>
      </p:sp>
    </p:spTree>
    <p:extLst>
      <p:ext uri="{BB962C8B-B14F-4D97-AF65-F5344CB8AC3E}">
        <p14:creationId xmlns:p14="http://schemas.microsoft.com/office/powerpoint/2010/main" val="699718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1C7567E-A458-46A7-BC3A-17F426081AA0}" type="datetime1">
              <a:rPr lang="en-US" smtClean="0"/>
              <a:t>10/16/15</a:t>
            </a:fld>
            <a:endParaRPr lang="en-US"/>
          </a:p>
        </p:txBody>
      </p:sp>
      <p:sp>
        <p:nvSpPr>
          <p:cNvPr id="8" name="Footer Placeholder 7"/>
          <p:cNvSpPr>
            <a:spLocks noGrp="1"/>
          </p:cNvSpPr>
          <p:nvPr>
            <p:ph type="ftr" sz="quarter" idx="11"/>
          </p:nvPr>
        </p:nvSpPr>
        <p:spPr/>
        <p:txBody>
          <a:bodyPr/>
          <a:lstStyle/>
          <a:p>
            <a:r>
              <a:rPr lang="en-US" smtClean="0"/>
              <a:t>From Security in Computing, Fifth Edition, by Charles P. Pfleeger, et al. (ISBN: 9780134085043). Copyright 2015 by Pearson Education, Inc. All rights reserved.</a:t>
            </a:r>
            <a:endParaRPr lang="en-US"/>
          </a:p>
        </p:txBody>
      </p:sp>
      <p:sp>
        <p:nvSpPr>
          <p:cNvPr id="9" name="Slide Number Placeholder 8"/>
          <p:cNvSpPr>
            <a:spLocks noGrp="1"/>
          </p:cNvSpPr>
          <p:nvPr>
            <p:ph type="sldNum" sz="quarter" idx="12"/>
          </p:nvPr>
        </p:nvSpPr>
        <p:spPr/>
        <p:txBody>
          <a:bodyPr/>
          <a:lstStyle/>
          <a:p>
            <a:fld id="{637B8F13-80B9-2042-AC95-B6B06E8D17F7}" type="slidenum">
              <a:rPr lang="en-US" smtClean="0"/>
              <a:t>‹#›</a:t>
            </a:fld>
            <a:endParaRPr lang="en-US"/>
          </a:p>
        </p:txBody>
      </p:sp>
    </p:spTree>
    <p:extLst>
      <p:ext uri="{BB962C8B-B14F-4D97-AF65-F5344CB8AC3E}">
        <p14:creationId xmlns:p14="http://schemas.microsoft.com/office/powerpoint/2010/main" val="211359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39DE067-0EBA-4C53-ADAC-44F5563E63BD}" type="datetime1">
              <a:rPr lang="en-US" smtClean="0"/>
              <a:t>10/16/15</a:t>
            </a:fld>
            <a:endParaRPr lang="en-US"/>
          </a:p>
        </p:txBody>
      </p:sp>
      <p:sp>
        <p:nvSpPr>
          <p:cNvPr id="4" name="Footer Placeholder 3"/>
          <p:cNvSpPr>
            <a:spLocks noGrp="1"/>
          </p:cNvSpPr>
          <p:nvPr>
            <p:ph type="ftr" sz="quarter" idx="11"/>
          </p:nvPr>
        </p:nvSpPr>
        <p:spPr/>
        <p:txBody>
          <a:bodyPr/>
          <a:lstStyle/>
          <a:p>
            <a:r>
              <a:rPr lang="en-US" smtClean="0"/>
              <a:t>From Security in Computing, Fifth Edition, by Charles P. Pfleeger, et al. (ISBN: 9780134085043). Copyright 2015 by Pearson Education, Inc. All rights reserved.</a:t>
            </a:r>
            <a:endParaRPr lang="en-US"/>
          </a:p>
        </p:txBody>
      </p:sp>
      <p:sp>
        <p:nvSpPr>
          <p:cNvPr id="5" name="Slide Number Placeholder 4"/>
          <p:cNvSpPr>
            <a:spLocks noGrp="1"/>
          </p:cNvSpPr>
          <p:nvPr>
            <p:ph type="sldNum" sz="quarter" idx="12"/>
          </p:nvPr>
        </p:nvSpPr>
        <p:spPr/>
        <p:txBody>
          <a:bodyPr/>
          <a:lstStyle/>
          <a:p>
            <a:fld id="{637B8F13-80B9-2042-AC95-B6B06E8D17F7}" type="slidenum">
              <a:rPr lang="en-US" smtClean="0"/>
              <a:t>‹#›</a:t>
            </a:fld>
            <a:endParaRPr lang="en-US"/>
          </a:p>
        </p:txBody>
      </p:sp>
    </p:spTree>
    <p:extLst>
      <p:ext uri="{BB962C8B-B14F-4D97-AF65-F5344CB8AC3E}">
        <p14:creationId xmlns:p14="http://schemas.microsoft.com/office/powerpoint/2010/main" val="3860994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F82380-0790-45C2-9079-1FC454CEE1E0}" type="datetime1">
              <a:rPr lang="en-US" smtClean="0"/>
              <a:t>10/16/15</a:t>
            </a:fld>
            <a:endParaRPr lang="en-US"/>
          </a:p>
        </p:txBody>
      </p:sp>
      <p:sp>
        <p:nvSpPr>
          <p:cNvPr id="3" name="Footer Placeholder 2"/>
          <p:cNvSpPr>
            <a:spLocks noGrp="1"/>
          </p:cNvSpPr>
          <p:nvPr>
            <p:ph type="ftr" sz="quarter" idx="11"/>
          </p:nvPr>
        </p:nvSpPr>
        <p:spPr/>
        <p:txBody>
          <a:bodyPr/>
          <a:lstStyle/>
          <a:p>
            <a:r>
              <a:rPr lang="en-US" smtClean="0"/>
              <a:t>From Security in Computing, Fifth Edition, by Charles P. Pfleeger, et al. (ISBN: 9780134085043). Copyright 2015 by Pearson Education, Inc. All rights reserved.</a:t>
            </a:r>
            <a:endParaRPr lang="en-US"/>
          </a:p>
        </p:txBody>
      </p:sp>
      <p:sp>
        <p:nvSpPr>
          <p:cNvPr id="4" name="Slide Number Placeholder 3"/>
          <p:cNvSpPr>
            <a:spLocks noGrp="1"/>
          </p:cNvSpPr>
          <p:nvPr>
            <p:ph type="sldNum" sz="quarter" idx="12"/>
          </p:nvPr>
        </p:nvSpPr>
        <p:spPr/>
        <p:txBody>
          <a:bodyPr/>
          <a:lstStyle/>
          <a:p>
            <a:fld id="{637B8F13-80B9-2042-AC95-B6B06E8D17F7}" type="slidenum">
              <a:rPr lang="en-US" smtClean="0"/>
              <a:t>‹#›</a:t>
            </a:fld>
            <a:endParaRPr lang="en-US"/>
          </a:p>
        </p:txBody>
      </p:sp>
    </p:spTree>
    <p:extLst>
      <p:ext uri="{BB962C8B-B14F-4D97-AF65-F5344CB8AC3E}">
        <p14:creationId xmlns:p14="http://schemas.microsoft.com/office/powerpoint/2010/main" val="665341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F6D5A4-6FA2-4C83-AB59-48B5F92A65EA}" type="datetime1">
              <a:rPr lang="en-US" smtClean="0"/>
              <a:t>10/16/15</a:t>
            </a:fld>
            <a:endParaRPr lang="en-US"/>
          </a:p>
        </p:txBody>
      </p:sp>
      <p:sp>
        <p:nvSpPr>
          <p:cNvPr id="6" name="Footer Placeholder 5"/>
          <p:cNvSpPr>
            <a:spLocks noGrp="1"/>
          </p:cNvSpPr>
          <p:nvPr>
            <p:ph type="ftr" sz="quarter" idx="11"/>
          </p:nvPr>
        </p:nvSpPr>
        <p:spPr/>
        <p:txBody>
          <a:bodyPr/>
          <a:lstStyle/>
          <a:p>
            <a:r>
              <a:rPr lang="en-US" smtClean="0"/>
              <a:t>From Security in Computing, Fifth Edition, by Charles P. Pfleeger, et al. (ISBN: 9780134085043). Copyright 2015 by Pearson Education, Inc. All rights reserved.</a:t>
            </a:r>
            <a:endParaRPr lang="en-US"/>
          </a:p>
        </p:txBody>
      </p:sp>
      <p:sp>
        <p:nvSpPr>
          <p:cNvPr id="7" name="Slide Number Placeholder 6"/>
          <p:cNvSpPr>
            <a:spLocks noGrp="1"/>
          </p:cNvSpPr>
          <p:nvPr>
            <p:ph type="sldNum" sz="quarter" idx="12"/>
          </p:nvPr>
        </p:nvSpPr>
        <p:spPr/>
        <p:txBody>
          <a:bodyPr/>
          <a:lstStyle/>
          <a:p>
            <a:fld id="{637B8F13-80B9-2042-AC95-B6B06E8D17F7}" type="slidenum">
              <a:rPr lang="en-US" smtClean="0"/>
              <a:t>‹#›</a:t>
            </a:fld>
            <a:endParaRPr lang="en-US"/>
          </a:p>
        </p:txBody>
      </p:sp>
    </p:spTree>
    <p:extLst>
      <p:ext uri="{BB962C8B-B14F-4D97-AF65-F5344CB8AC3E}">
        <p14:creationId xmlns:p14="http://schemas.microsoft.com/office/powerpoint/2010/main" val="4035989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038907-13D3-4AEA-8DF9-21415CC23FD0}" type="datetime1">
              <a:rPr lang="en-US" smtClean="0"/>
              <a:t>10/16/15</a:t>
            </a:fld>
            <a:endParaRPr lang="en-US"/>
          </a:p>
        </p:txBody>
      </p:sp>
      <p:sp>
        <p:nvSpPr>
          <p:cNvPr id="6" name="Footer Placeholder 5"/>
          <p:cNvSpPr>
            <a:spLocks noGrp="1"/>
          </p:cNvSpPr>
          <p:nvPr>
            <p:ph type="ftr" sz="quarter" idx="11"/>
          </p:nvPr>
        </p:nvSpPr>
        <p:spPr/>
        <p:txBody>
          <a:bodyPr/>
          <a:lstStyle/>
          <a:p>
            <a:r>
              <a:rPr lang="en-US" smtClean="0"/>
              <a:t>From Security in Computing, Fifth Edition, by Charles P. Pfleeger, et al. (ISBN: 9780134085043). Copyright 2015 by Pearson Education, Inc. All rights reserved.</a:t>
            </a:r>
            <a:endParaRPr lang="en-US"/>
          </a:p>
        </p:txBody>
      </p:sp>
      <p:sp>
        <p:nvSpPr>
          <p:cNvPr id="7" name="Slide Number Placeholder 6"/>
          <p:cNvSpPr>
            <a:spLocks noGrp="1"/>
          </p:cNvSpPr>
          <p:nvPr>
            <p:ph type="sldNum" sz="quarter" idx="12"/>
          </p:nvPr>
        </p:nvSpPr>
        <p:spPr/>
        <p:txBody>
          <a:bodyPr/>
          <a:lstStyle/>
          <a:p>
            <a:fld id="{637B8F13-80B9-2042-AC95-B6B06E8D17F7}" type="slidenum">
              <a:rPr lang="en-US" smtClean="0"/>
              <a:t>‹#›</a:t>
            </a:fld>
            <a:endParaRPr lang="en-US"/>
          </a:p>
        </p:txBody>
      </p:sp>
    </p:spTree>
    <p:extLst>
      <p:ext uri="{BB962C8B-B14F-4D97-AF65-F5344CB8AC3E}">
        <p14:creationId xmlns:p14="http://schemas.microsoft.com/office/powerpoint/2010/main" val="4343039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40FDDE-FB72-4964-B68B-1512F8758ECD}" type="datetime1">
              <a:rPr lang="en-US" smtClean="0"/>
              <a:t>10/16/15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From Security in Computing, Fifth Edition, by Charles P. Pfleeger, et al. (ISBN: 9780134085043). Copyright 2015 by Pearson Education, Inc. All rights reserved.</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7B8F13-80B9-2042-AC95-B6B06E8D17F7}" type="slidenum">
              <a:rPr lang="en-US" smtClean="0"/>
              <a:t>‹#›</a:t>
            </a:fld>
            <a:endParaRPr lang="en-US"/>
          </a:p>
        </p:txBody>
      </p:sp>
    </p:spTree>
    <p:extLst>
      <p:ext uri="{BB962C8B-B14F-4D97-AF65-F5344CB8AC3E}">
        <p14:creationId xmlns:p14="http://schemas.microsoft.com/office/powerpoint/2010/main" val="18073595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EC72F2DE-BB22-4F05-BF46-68815221A6D8}" type="datetime1">
              <a:rPr lang="en-US" smtClean="0">
                <a:latin typeface="Arial"/>
              </a:rPr>
              <a:t>10/16/15</a:t>
            </a:fld>
            <a:endParaRPr lang="en-US">
              <a:latin typeface="Arial"/>
            </a:endParaRPr>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en-US" smtClean="0">
                <a:latin typeface="Arial"/>
              </a:rPr>
              <a:t>From Security in Computing, Fifth Edition, by Charles P. Pfleeger, et al. (ISBN: 9780134085043). Copyright 2015 by Pearson Education, Inc. All rights reserved.</a:t>
            </a:r>
            <a:endParaRPr lang="en-US">
              <a:latin typeface="Arial"/>
            </a:endParaRPr>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5BFA158B-7C94-F543-87DB-41F59EA4FAFA}" type="slidenum">
              <a:rPr lang="en-US" smtClean="0">
                <a:latin typeface="Arial"/>
              </a:rPr>
              <a:pPr/>
              <a:t>‹#›</a:t>
            </a:fld>
            <a:endParaRPr lang="en-US">
              <a:latin typeface="Arial"/>
            </a:endParaRPr>
          </a:p>
        </p:txBody>
      </p:sp>
    </p:spTree>
    <p:extLst>
      <p:ext uri="{BB962C8B-B14F-4D97-AF65-F5344CB8AC3E}">
        <p14:creationId xmlns:p14="http://schemas.microsoft.com/office/powerpoint/2010/main" val="8075937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4.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5.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6.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7.emf"/></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0.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1.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12.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9.xml"/><Relationship Id="rId4" Type="http://schemas.openxmlformats.org/officeDocument/2006/relationships/oleObject" Target="../embeddings/oleObject1.bin"/><Relationship Id="rId5" Type="http://schemas.openxmlformats.org/officeDocument/2006/relationships/package" Target="../embeddings/Microsoft_Word_Document1.docx"/><Relationship Id="rId6" Type="http://schemas.openxmlformats.org/officeDocument/2006/relationships/image" Target="../media/image14.png"/><Relationship Id="rId1" Type="http://schemas.openxmlformats.org/officeDocument/2006/relationships/vmlDrawing" Target="../drawings/vmlDrawing1.vml"/><Relationship Id="rId2"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2.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a:t>
            </a:r>
            <a:r>
              <a:rPr lang="en-US" dirty="0" smtClean="0"/>
              <a:t>ecurity in Computing,</a:t>
            </a:r>
            <a:br>
              <a:rPr lang="en-US" dirty="0" smtClean="0"/>
            </a:br>
            <a:r>
              <a:rPr lang="en-US" dirty="0" smtClean="0"/>
              <a:t>Fifth Edition</a:t>
            </a:r>
            <a:endParaRPr lang="en-US" dirty="0"/>
          </a:p>
        </p:txBody>
      </p:sp>
      <p:sp>
        <p:nvSpPr>
          <p:cNvPr id="3" name="Subtitle 2"/>
          <p:cNvSpPr>
            <a:spLocks noGrp="1"/>
          </p:cNvSpPr>
          <p:nvPr>
            <p:ph type="subTitle" idx="1"/>
          </p:nvPr>
        </p:nvSpPr>
        <p:spPr/>
        <p:txBody>
          <a:bodyPr/>
          <a:lstStyle/>
          <a:p>
            <a:r>
              <a:rPr lang="en-US" dirty="0" smtClean="0"/>
              <a:t>Chapter 12: Details of Cryptography</a:t>
            </a:r>
            <a:endParaRPr lang="en-US" dirty="0"/>
          </a:p>
        </p:txBody>
      </p:sp>
      <p:sp>
        <p:nvSpPr>
          <p:cNvPr id="4" name="Footer Placeholder 3"/>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
        <p:nvSpPr>
          <p:cNvPr id="5" name="Slide Number Placeholder 4"/>
          <p:cNvSpPr>
            <a:spLocks noGrp="1"/>
          </p:cNvSpPr>
          <p:nvPr>
            <p:ph type="sldNum" sz="quarter" idx="12"/>
          </p:nvPr>
        </p:nvSpPr>
        <p:spPr/>
        <p:txBody>
          <a:bodyPr/>
          <a:lstStyle/>
          <a:p>
            <a:fld id="{5BFA158B-7C94-F543-87DB-41F59EA4FAFA}" type="slidenum">
              <a:rPr lang="en-US" smtClean="0">
                <a:latin typeface="Arial"/>
              </a:rPr>
              <a:pPr/>
              <a:t>1</a:t>
            </a:fld>
            <a:endParaRPr lang="en-US">
              <a:latin typeface="Arial"/>
            </a:endParaRPr>
          </a:p>
        </p:txBody>
      </p:sp>
    </p:spTree>
    <p:extLst>
      <p:ext uri="{BB962C8B-B14F-4D97-AF65-F5344CB8AC3E}">
        <p14:creationId xmlns:p14="http://schemas.microsoft.com/office/powerpoint/2010/main" val="3815975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 Algorithm (cont.)</a:t>
            </a:r>
            <a:endParaRPr lang="en-US" dirty="0"/>
          </a:p>
        </p:txBody>
      </p:sp>
      <p:pic>
        <p:nvPicPr>
          <p:cNvPr id="5" name="Content Placeholder 4" descr="fig12-03.eps"/>
          <p:cNvPicPr>
            <a:picLocks noGrp="1" noChangeAspect="1"/>
          </p:cNvPicPr>
          <p:nvPr>
            <p:ph idx="1"/>
          </p:nvPr>
        </p:nvPicPr>
        <p:blipFill rotWithShape="1">
          <a:blip r:embed="rId3">
            <a:extLst>
              <a:ext uri="{28A0092B-C50C-407E-A947-70E740481C1C}">
                <a14:useLocalDpi xmlns:a14="http://schemas.microsoft.com/office/drawing/2010/main" val="0"/>
              </a:ext>
            </a:extLst>
          </a:blip>
          <a:srcRect l="-4848" t="-2046" r="-4868" b="-2008"/>
          <a:stretch/>
        </p:blipFill>
        <p:spPr>
          <a:xfrm>
            <a:off x="2988232" y="1475466"/>
            <a:ext cx="3062942" cy="5146456"/>
          </a:xfrm>
        </p:spPr>
      </p:pic>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10</a:t>
            </a:fld>
            <a:endParaRPr lang="en-US">
              <a:latin typeface="Arial"/>
            </a:endParaRPr>
          </a:p>
        </p:txBody>
      </p:sp>
      <p:sp>
        <p:nvSpPr>
          <p:cNvPr id="3" name="Footer Placeholder 2"/>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3176722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 Algorithm (cont.)</a:t>
            </a: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11</a:t>
            </a:fld>
            <a:endParaRPr lang="en-US">
              <a:latin typeface="Arial"/>
            </a:endParaRPr>
          </a:p>
        </p:txBody>
      </p:sp>
      <p:pic>
        <p:nvPicPr>
          <p:cNvPr id="5" name="Content Placeholder 4" descr="fig12-03.eps"/>
          <p:cNvPicPr>
            <a:picLocks noChangeAspect="1"/>
          </p:cNvPicPr>
          <p:nvPr/>
        </p:nvPicPr>
        <p:blipFill rotWithShape="1">
          <a:blip r:embed="rId3">
            <a:extLst>
              <a:ext uri="{28A0092B-C50C-407E-A947-70E740481C1C}">
                <a14:useLocalDpi xmlns:a14="http://schemas.microsoft.com/office/drawing/2010/main" val="0"/>
              </a:ext>
            </a:extLst>
          </a:blip>
          <a:srcRect l="-4848" t="-2046" r="-4868" b="60524"/>
          <a:stretch/>
        </p:blipFill>
        <p:spPr>
          <a:xfrm>
            <a:off x="711196" y="1375588"/>
            <a:ext cx="7357035" cy="4932725"/>
          </a:xfrm>
          <a:prstGeom prst="rect">
            <a:avLst/>
          </a:prstGeom>
        </p:spPr>
      </p:pic>
      <p:sp>
        <p:nvSpPr>
          <p:cNvPr id="3" name="Footer Placeholder 2"/>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4252147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 Algorithm (cont.)</a:t>
            </a: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12</a:t>
            </a:fld>
            <a:endParaRPr lang="en-US">
              <a:latin typeface="Arial"/>
            </a:endParaRPr>
          </a:p>
        </p:txBody>
      </p:sp>
      <p:pic>
        <p:nvPicPr>
          <p:cNvPr id="5" name="Content Placeholder 4" descr="fig12-03.eps"/>
          <p:cNvPicPr>
            <a:picLocks noGrp="1" noChangeAspect="1"/>
          </p:cNvPicPr>
          <p:nvPr>
            <p:ph idx="1"/>
          </p:nvPr>
        </p:nvPicPr>
        <p:blipFill rotWithShape="1">
          <a:blip r:embed="rId3">
            <a:extLst>
              <a:ext uri="{28A0092B-C50C-407E-A947-70E740481C1C}">
                <a14:useLocalDpi xmlns:a14="http://schemas.microsoft.com/office/drawing/2010/main" val="0"/>
              </a:ext>
            </a:extLst>
          </a:blip>
          <a:srcRect l="-4848" t="34905" r="-4868" b="32430"/>
          <a:stretch/>
        </p:blipFill>
        <p:spPr>
          <a:xfrm>
            <a:off x="457200" y="1591842"/>
            <a:ext cx="8356176" cy="4407647"/>
          </a:xfrm>
        </p:spPr>
      </p:pic>
      <p:sp>
        <p:nvSpPr>
          <p:cNvPr id="3" name="Footer Placeholder 2"/>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1496423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 Algorithm (cont.)</a:t>
            </a: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13</a:t>
            </a:fld>
            <a:endParaRPr lang="en-US">
              <a:latin typeface="Arial"/>
            </a:endParaRPr>
          </a:p>
        </p:txBody>
      </p:sp>
      <p:pic>
        <p:nvPicPr>
          <p:cNvPr id="5" name="Content Placeholder 4" descr="fig12-03.eps"/>
          <p:cNvPicPr>
            <a:picLocks noChangeAspect="1"/>
          </p:cNvPicPr>
          <p:nvPr/>
        </p:nvPicPr>
        <p:blipFill rotWithShape="1">
          <a:blip r:embed="rId3">
            <a:extLst>
              <a:ext uri="{28A0092B-C50C-407E-A947-70E740481C1C}">
                <a14:useLocalDpi xmlns:a14="http://schemas.microsoft.com/office/drawing/2010/main" val="0"/>
              </a:ext>
            </a:extLst>
          </a:blip>
          <a:srcRect l="-4848" t="62582" r="-4868" b="-2009"/>
          <a:stretch/>
        </p:blipFill>
        <p:spPr>
          <a:xfrm>
            <a:off x="355599" y="1521713"/>
            <a:ext cx="8331201" cy="5304116"/>
          </a:xfrm>
          <a:prstGeom prst="rect">
            <a:avLst/>
          </a:prstGeom>
        </p:spPr>
      </p:pic>
      <p:sp>
        <p:nvSpPr>
          <p:cNvPr id="3" name="Footer Placeholder 2"/>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38557001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 Decryption</a:t>
            </a:r>
            <a:endParaRPr lang="en-US" dirty="0"/>
          </a:p>
        </p:txBody>
      </p:sp>
      <p:pic>
        <p:nvPicPr>
          <p:cNvPr id="5" name="Content Placeholder 4" descr="Screen Shot 2015-10-12 at 7.53.55 AM.png"/>
          <p:cNvPicPr>
            <a:picLocks noGrp="1" noChangeAspect="1"/>
          </p:cNvPicPr>
          <p:nvPr>
            <p:ph idx="1"/>
          </p:nvPr>
        </p:nvPicPr>
        <p:blipFill rotWithShape="1">
          <a:blip r:embed="rId3">
            <a:extLst>
              <a:ext uri="{28A0092B-C50C-407E-A947-70E740481C1C}">
                <a14:useLocalDpi xmlns:a14="http://schemas.microsoft.com/office/drawing/2010/main" val="0"/>
              </a:ext>
            </a:extLst>
          </a:blip>
          <a:srcRect l="8519" r="2761"/>
          <a:stretch/>
        </p:blipFill>
        <p:spPr>
          <a:xfrm>
            <a:off x="2966889" y="1972238"/>
            <a:ext cx="5534639" cy="1141118"/>
          </a:xfrm>
        </p:spPr>
      </p:pic>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14</a:t>
            </a:fld>
            <a:endParaRPr lang="en-US">
              <a:latin typeface="Arial"/>
            </a:endParaRPr>
          </a:p>
        </p:txBody>
      </p:sp>
      <p:pic>
        <p:nvPicPr>
          <p:cNvPr id="6" name="Picture 5" descr="Screen Shot 2015-10-12 at 7.54.15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4970" y="3337473"/>
            <a:ext cx="8361829" cy="2650542"/>
          </a:xfrm>
          <a:prstGeom prst="rect">
            <a:avLst/>
          </a:prstGeom>
        </p:spPr>
      </p:pic>
      <p:sp>
        <p:nvSpPr>
          <p:cNvPr id="3" name="Footer Placeholder 2"/>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3136306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Chaining</a:t>
            </a:r>
            <a:endParaRPr lang="en-US" dirty="0"/>
          </a:p>
        </p:txBody>
      </p:sp>
      <p:sp>
        <p:nvSpPr>
          <p:cNvPr id="3" name="Content Placeholder 2"/>
          <p:cNvSpPr>
            <a:spLocks noGrp="1"/>
          </p:cNvSpPr>
          <p:nvPr>
            <p:ph idx="1"/>
          </p:nvPr>
        </p:nvSpPr>
        <p:spPr/>
        <p:txBody>
          <a:bodyPr/>
          <a:lstStyle/>
          <a:p>
            <a:r>
              <a:rPr lang="en-US" dirty="0" smtClean="0"/>
              <a:t>DES uses the same process for each 64-bit block, so two identical blocks encrypted with the same key will have identical output</a:t>
            </a:r>
          </a:p>
          <a:p>
            <a:r>
              <a:rPr lang="en-US" dirty="0" smtClean="0"/>
              <a:t>This provides too much information to an attacker, as messages that have common beginnings or endings, for example, are very common in real life, as is reuse of a single key over a series of transactions</a:t>
            </a:r>
          </a:p>
          <a:p>
            <a:r>
              <a:rPr lang="en-US" dirty="0" smtClean="0"/>
              <a:t>The solution to this problem is chaining, which makes the encryption of each block dependent on the content of the previous block as well as its own content</a:t>
            </a: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15</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26290484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Chaining Example</a:t>
            </a:r>
            <a:endParaRPr lang="en-US" dirty="0"/>
          </a:p>
        </p:txBody>
      </p:sp>
      <p:pic>
        <p:nvPicPr>
          <p:cNvPr id="5" name="Content Placeholder 4" descr="fig12-06.eps"/>
          <p:cNvPicPr>
            <a:picLocks noGrp="1" noChangeAspect="1"/>
          </p:cNvPicPr>
          <p:nvPr>
            <p:ph idx="1"/>
          </p:nvPr>
        </p:nvPicPr>
        <p:blipFill rotWithShape="1">
          <a:blip r:embed="rId3">
            <a:extLst>
              <a:ext uri="{28A0092B-C50C-407E-A947-70E740481C1C}">
                <a14:useLocalDpi xmlns:a14="http://schemas.microsoft.com/office/drawing/2010/main" val="0"/>
              </a:ext>
            </a:extLst>
          </a:blip>
          <a:srcRect l="-3642" t="-3533" r="-3524" b="-5600"/>
          <a:stretch/>
        </p:blipFill>
        <p:spPr>
          <a:xfrm>
            <a:off x="328706" y="642480"/>
            <a:ext cx="8202610" cy="4960471"/>
          </a:xfrm>
        </p:spPr>
      </p:pic>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16</a:t>
            </a:fld>
            <a:endParaRPr lang="en-US">
              <a:latin typeface="Arial"/>
            </a:endParaRPr>
          </a:p>
        </p:txBody>
      </p:sp>
      <p:sp>
        <p:nvSpPr>
          <p:cNvPr id="3" name="Footer Placeholder 2"/>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25024118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Initialization Vectors</a:t>
            </a:r>
            <a:endParaRPr lang="en-US" dirty="0"/>
          </a:p>
        </p:txBody>
      </p:sp>
      <p:pic>
        <p:nvPicPr>
          <p:cNvPr id="5" name="Content Placeholder 4" descr="fig12-07.eps"/>
          <p:cNvPicPr>
            <a:picLocks noGrp="1" noChangeAspect="1"/>
          </p:cNvPicPr>
          <p:nvPr>
            <p:ph idx="1"/>
          </p:nvPr>
        </p:nvPicPr>
        <p:blipFill rotWithShape="1">
          <a:blip r:embed="rId3">
            <a:extLst>
              <a:ext uri="{28A0092B-C50C-407E-A947-70E740481C1C}">
                <a14:useLocalDpi xmlns:a14="http://schemas.microsoft.com/office/drawing/2010/main" val="0"/>
              </a:ext>
            </a:extLst>
          </a:blip>
          <a:srcRect l="-2183" t="-2808" r="-1538" b="-4037"/>
          <a:stretch/>
        </p:blipFill>
        <p:spPr>
          <a:xfrm>
            <a:off x="-134465" y="1299887"/>
            <a:ext cx="9153014" cy="4258236"/>
          </a:xfrm>
        </p:spPr>
      </p:pic>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17</a:t>
            </a:fld>
            <a:endParaRPr lang="en-US">
              <a:latin typeface="Arial"/>
            </a:endParaRPr>
          </a:p>
        </p:txBody>
      </p:sp>
      <p:sp>
        <p:nvSpPr>
          <p:cNvPr id="3" name="Footer Placeholder 2"/>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27140214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AES</a:t>
            </a:r>
            <a:endParaRPr lang="en-US" dirty="0"/>
          </a:p>
        </p:txBody>
      </p:sp>
      <p:pic>
        <p:nvPicPr>
          <p:cNvPr id="5" name="Content Placeholder 4" descr="fig12-08.eps"/>
          <p:cNvPicPr>
            <a:picLocks noGrp="1" noChangeAspect="1"/>
          </p:cNvPicPr>
          <p:nvPr>
            <p:ph idx="1"/>
          </p:nvPr>
        </p:nvPicPr>
        <p:blipFill rotWithShape="1">
          <a:blip r:embed="rId3">
            <a:extLst>
              <a:ext uri="{28A0092B-C50C-407E-A947-70E740481C1C}">
                <a14:useLocalDpi xmlns:a14="http://schemas.microsoft.com/office/drawing/2010/main" val="0"/>
              </a:ext>
            </a:extLst>
          </a:blip>
          <a:srcRect l="-3144" t="-3118" r="-3319" b="-4579"/>
          <a:stretch/>
        </p:blipFill>
        <p:spPr>
          <a:xfrm>
            <a:off x="457199" y="1285722"/>
            <a:ext cx="8372992" cy="5513294"/>
          </a:xfrm>
        </p:spPr>
      </p:pic>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18</a:t>
            </a:fld>
            <a:endParaRPr lang="en-US">
              <a:latin typeface="Arial"/>
            </a:endParaRPr>
          </a:p>
        </p:txBody>
      </p:sp>
      <p:sp>
        <p:nvSpPr>
          <p:cNvPr id="3" name="Footer Placeholder 2"/>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12179446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Longevity of AES</a:t>
            </a:r>
            <a:endParaRPr lang="en-US" dirty="0"/>
          </a:p>
        </p:txBody>
      </p:sp>
      <p:sp>
        <p:nvSpPr>
          <p:cNvPr id="3" name="Content Placeholder 2"/>
          <p:cNvSpPr>
            <a:spLocks noGrp="1"/>
          </p:cNvSpPr>
          <p:nvPr>
            <p:ph idx="1"/>
          </p:nvPr>
        </p:nvSpPr>
        <p:spPr/>
        <p:txBody>
          <a:bodyPr/>
          <a:lstStyle/>
          <a:p>
            <a:r>
              <a:rPr lang="en-US" dirty="0" smtClean="0"/>
              <a:t>Since its initial publication in 1997, AES has been extensively analyzed, and the only serious challenges to its security have been highly specialized and theoretical</a:t>
            </a:r>
          </a:p>
          <a:p>
            <a:r>
              <a:rPr lang="en-US" dirty="0" smtClean="0"/>
              <a:t>Because there is an evident underlying structure to AES, it will be possible to use the same general approach on a slightly different underlying problem to accommodate keys larger than 256 bits when necessary</a:t>
            </a:r>
          </a:p>
          <a:p>
            <a:r>
              <a:rPr lang="en-US" dirty="0" smtClean="0"/>
              <a:t>No attack to date has raised serious question as to the overall strength of AES</a:t>
            </a: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19</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2606541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12 Objectives</a:t>
            </a:r>
            <a:endParaRPr lang="en-US" dirty="0"/>
          </a:p>
        </p:txBody>
      </p:sp>
      <p:sp>
        <p:nvSpPr>
          <p:cNvPr id="3" name="Content Placeholder 2"/>
          <p:cNvSpPr>
            <a:spLocks noGrp="1"/>
          </p:cNvSpPr>
          <p:nvPr>
            <p:ph idx="1"/>
          </p:nvPr>
        </p:nvSpPr>
        <p:spPr/>
        <p:txBody>
          <a:bodyPr/>
          <a:lstStyle/>
          <a:p>
            <a:r>
              <a:rPr lang="en-US" dirty="0" smtClean="0"/>
              <a:t>Learn basic terms and primitives of cryptography</a:t>
            </a:r>
          </a:p>
          <a:p>
            <a:r>
              <a:rPr lang="en-US" dirty="0" smtClean="0"/>
              <a:t>Deep dive into how symmetric encryption algorithms work</a:t>
            </a:r>
          </a:p>
          <a:p>
            <a:r>
              <a:rPr lang="en-US" dirty="0" smtClean="0"/>
              <a:t>Study the RSA asymmetric encryption algorithm</a:t>
            </a:r>
          </a:p>
          <a:p>
            <a:r>
              <a:rPr lang="en-US" dirty="0" smtClean="0"/>
              <a:t>Compare message digest algorithms</a:t>
            </a:r>
          </a:p>
          <a:p>
            <a:r>
              <a:rPr lang="en-US" dirty="0" smtClean="0"/>
              <a:t>Explain the math behind digital signatures</a:t>
            </a:r>
          </a:p>
          <a:p>
            <a:r>
              <a:rPr lang="en-US" dirty="0" smtClean="0"/>
              <a:t>Learn the concepts behind quantum cryptography</a:t>
            </a:r>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2</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28783349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Asymmetric Encryption with RSA</a:t>
            </a:r>
            <a:endParaRPr lang="en-US" dirty="0"/>
          </a:p>
        </p:txBody>
      </p:sp>
      <p:sp>
        <p:nvSpPr>
          <p:cNvPr id="3" name="Content Placeholder 2"/>
          <p:cNvSpPr>
            <a:spLocks noGrp="1"/>
          </p:cNvSpPr>
          <p:nvPr>
            <p:ph idx="1"/>
          </p:nvPr>
        </p:nvSpPr>
        <p:spPr/>
        <p:txBody>
          <a:bodyPr/>
          <a:lstStyle/>
          <a:p>
            <a:r>
              <a:rPr lang="en-US" dirty="0" smtClean="0"/>
              <a:t>Since its introduction in 1978, RSA has been the subject of extensive cryptanalysis, and no serious flaws have yet been found</a:t>
            </a:r>
          </a:p>
          <a:p>
            <a:r>
              <a:rPr lang="en-US" dirty="0" smtClean="0"/>
              <a:t>The encryption algorithm is based on the underlying problem of factoring large prime numbers, a problem for which the fastest known algorithm is exponential in time</a:t>
            </a:r>
          </a:p>
          <a:p>
            <a:r>
              <a:rPr lang="en-US" dirty="0" smtClean="0"/>
              <a:t>Two keys, </a:t>
            </a:r>
            <a:r>
              <a:rPr lang="en-US" i="1" dirty="0" smtClean="0"/>
              <a:t>d</a:t>
            </a:r>
            <a:r>
              <a:rPr lang="en-US" dirty="0" smtClean="0"/>
              <a:t> and </a:t>
            </a:r>
            <a:r>
              <a:rPr lang="en-US" i="1" dirty="0" smtClean="0"/>
              <a:t>e</a:t>
            </a:r>
            <a:r>
              <a:rPr lang="en-US" dirty="0" smtClean="0"/>
              <a:t>, are used for decryption and encryption (they are interchangeable)</a:t>
            </a:r>
          </a:p>
          <a:p>
            <a:r>
              <a:rPr lang="en-US" dirty="0" smtClean="0"/>
              <a:t>The plaintext block </a:t>
            </a:r>
            <a:r>
              <a:rPr lang="en-US" i="1" dirty="0" smtClean="0"/>
              <a:t>P</a:t>
            </a:r>
            <a:r>
              <a:rPr lang="en-US" dirty="0" smtClean="0"/>
              <a:t> is encrypted as </a:t>
            </a:r>
            <a:r>
              <a:rPr lang="en-US" i="1" dirty="0" err="1"/>
              <a:t>P</a:t>
            </a:r>
            <a:r>
              <a:rPr lang="en-US" i="1" baseline="30000" dirty="0" err="1"/>
              <a:t>e</a:t>
            </a:r>
            <a:r>
              <a:rPr lang="en-US" dirty="0"/>
              <a:t> mod </a:t>
            </a:r>
            <a:r>
              <a:rPr lang="en-US" i="1" dirty="0" smtClean="0"/>
              <a:t>n</a:t>
            </a:r>
          </a:p>
          <a:p>
            <a:r>
              <a:rPr lang="en-US" dirty="0" smtClean="0"/>
              <a:t>The decrypting key </a:t>
            </a:r>
            <a:r>
              <a:rPr lang="en-US" i="1" dirty="0" smtClean="0"/>
              <a:t>d</a:t>
            </a:r>
            <a:r>
              <a:rPr lang="en-US" dirty="0" smtClean="0"/>
              <a:t> is chosen so that </a:t>
            </a:r>
            <a:r>
              <a:rPr lang="en-US" dirty="0"/>
              <a:t>(</a:t>
            </a:r>
            <a:r>
              <a:rPr lang="en-US" i="1" dirty="0" err="1"/>
              <a:t>P</a:t>
            </a:r>
            <a:r>
              <a:rPr lang="en-US" i="1" baseline="30000" dirty="0" err="1"/>
              <a:t>e</a:t>
            </a:r>
            <a:r>
              <a:rPr lang="en-US" dirty="0"/>
              <a:t>)</a:t>
            </a:r>
            <a:r>
              <a:rPr lang="en-US" i="1" baseline="30000" dirty="0"/>
              <a:t>d</a:t>
            </a:r>
            <a:r>
              <a:rPr lang="en-US" dirty="0"/>
              <a:t> mod </a:t>
            </a:r>
            <a:r>
              <a:rPr lang="en-US" i="1" dirty="0"/>
              <a:t>n</a:t>
            </a:r>
            <a:r>
              <a:rPr lang="en-US" dirty="0"/>
              <a:t> </a:t>
            </a:r>
            <a:r>
              <a:rPr lang="en-US" i="1" dirty="0"/>
              <a:t>= P</a:t>
            </a:r>
            <a:r>
              <a:rPr lang="en-US" dirty="0"/>
              <a:t> </a:t>
            </a:r>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20</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34263777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Detailed Description of RSA</a:t>
            </a:r>
            <a:endParaRPr lang="en-US" dirty="0"/>
          </a:p>
        </p:txBody>
      </p:sp>
      <p:pic>
        <p:nvPicPr>
          <p:cNvPr id="5" name="Content Placeholder 4" descr="Screen Shot 2015-10-12 at 8.01.33 AM.png"/>
          <p:cNvPicPr>
            <a:picLocks noGrp="1" noChangeAspect="1"/>
          </p:cNvPicPr>
          <p:nvPr>
            <p:ph idx="1"/>
          </p:nvPr>
        </p:nvPicPr>
        <p:blipFill rotWithShape="1">
          <a:blip r:embed="rId3">
            <a:extLst>
              <a:ext uri="{28A0092B-C50C-407E-A947-70E740481C1C}">
                <a14:useLocalDpi xmlns:a14="http://schemas.microsoft.com/office/drawing/2010/main" val="0"/>
              </a:ext>
            </a:extLst>
          </a:blip>
          <a:srcRect l="-3473" t="-2985" r="-4207" b="-5849"/>
          <a:stretch/>
        </p:blipFill>
        <p:spPr>
          <a:xfrm>
            <a:off x="-155382" y="1464239"/>
            <a:ext cx="9557204" cy="5050114"/>
          </a:xfrm>
        </p:spPr>
      </p:pic>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21</a:t>
            </a:fld>
            <a:endParaRPr lang="en-US">
              <a:latin typeface="Arial"/>
            </a:endParaRPr>
          </a:p>
        </p:txBody>
      </p:sp>
      <p:sp>
        <p:nvSpPr>
          <p:cNvPr id="3" name="Footer Placeholder 2"/>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2173104636"/>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Deriving an RSA Key Pair</a:t>
            </a:r>
            <a:endParaRPr lang="en-US" dirty="0"/>
          </a:p>
        </p:txBody>
      </p:sp>
      <p:sp>
        <p:nvSpPr>
          <p:cNvPr id="3" name="Content Placeholder 2"/>
          <p:cNvSpPr>
            <a:spLocks noGrp="1"/>
          </p:cNvSpPr>
          <p:nvPr>
            <p:ph idx="1"/>
          </p:nvPr>
        </p:nvSpPr>
        <p:spPr/>
        <p:txBody>
          <a:bodyPr>
            <a:normAutofit fontScale="92500"/>
          </a:bodyPr>
          <a:lstStyle/>
          <a:p>
            <a:r>
              <a:rPr lang="en-US" dirty="0"/>
              <a:t>The encryption key consists of the pair of integers (</a:t>
            </a:r>
            <a:r>
              <a:rPr lang="en-US" i="1" dirty="0"/>
              <a:t>e</a:t>
            </a:r>
            <a:r>
              <a:rPr lang="en-US" dirty="0"/>
              <a:t>,</a:t>
            </a:r>
            <a:r>
              <a:rPr lang="en-US" i="1" dirty="0"/>
              <a:t> n</a:t>
            </a:r>
            <a:r>
              <a:rPr lang="en-US" dirty="0"/>
              <a:t>), and the decryption key is (</a:t>
            </a:r>
            <a:r>
              <a:rPr lang="en-US" i="1" dirty="0"/>
              <a:t>d</a:t>
            </a:r>
            <a:r>
              <a:rPr lang="en-US" dirty="0"/>
              <a:t>,</a:t>
            </a:r>
            <a:r>
              <a:rPr lang="en-US" i="1" dirty="0"/>
              <a:t> n</a:t>
            </a:r>
            <a:r>
              <a:rPr lang="en-US" dirty="0" smtClean="0"/>
              <a:t>)</a:t>
            </a:r>
          </a:p>
          <a:p>
            <a:r>
              <a:rPr lang="en-US" dirty="0" smtClean="0"/>
              <a:t>The </a:t>
            </a:r>
            <a:r>
              <a:rPr lang="en-US" dirty="0"/>
              <a:t>value of </a:t>
            </a:r>
            <a:r>
              <a:rPr lang="en-US" i="1" dirty="0"/>
              <a:t>n </a:t>
            </a:r>
            <a:r>
              <a:rPr lang="en-US" dirty="0"/>
              <a:t>should be quite large, a product of two </a:t>
            </a:r>
            <a:r>
              <a:rPr lang="en-US" dirty="0" smtClean="0"/>
              <a:t>primes, </a:t>
            </a:r>
            <a:r>
              <a:rPr lang="en-US" i="1" dirty="0"/>
              <a:t>p</a:t>
            </a:r>
            <a:r>
              <a:rPr lang="en-US" dirty="0"/>
              <a:t> and </a:t>
            </a:r>
            <a:r>
              <a:rPr lang="en-US" i="1" dirty="0" smtClean="0"/>
              <a:t>q</a:t>
            </a:r>
            <a:endParaRPr lang="en-US" dirty="0"/>
          </a:p>
          <a:p>
            <a:r>
              <a:rPr lang="en-US" dirty="0" smtClean="0"/>
              <a:t>Typically</a:t>
            </a:r>
            <a:r>
              <a:rPr lang="en-US" dirty="0"/>
              <a:t>, </a:t>
            </a:r>
            <a:r>
              <a:rPr lang="en-US" i="1" dirty="0"/>
              <a:t>p</a:t>
            </a:r>
            <a:r>
              <a:rPr lang="en-US" dirty="0"/>
              <a:t> and </a:t>
            </a:r>
            <a:r>
              <a:rPr lang="en-US" i="1" dirty="0"/>
              <a:t>q</a:t>
            </a:r>
            <a:r>
              <a:rPr lang="en-US" dirty="0"/>
              <a:t> are nearly 100 digits each, so </a:t>
            </a:r>
            <a:r>
              <a:rPr lang="en-US" i="1" dirty="0"/>
              <a:t>n</a:t>
            </a:r>
            <a:r>
              <a:rPr lang="en-US" dirty="0"/>
              <a:t> is approximately 200 decimal digits (about 512 bits) </a:t>
            </a:r>
            <a:r>
              <a:rPr lang="en-US" dirty="0" smtClean="0"/>
              <a:t>long</a:t>
            </a:r>
          </a:p>
          <a:p>
            <a:r>
              <a:rPr lang="en-US" dirty="0" smtClean="0"/>
              <a:t>A </a:t>
            </a:r>
            <a:r>
              <a:rPr lang="en-US" dirty="0"/>
              <a:t>large value of </a:t>
            </a:r>
            <a:r>
              <a:rPr lang="en-US" i="1" dirty="0"/>
              <a:t>n</a:t>
            </a:r>
            <a:r>
              <a:rPr lang="en-US" dirty="0"/>
              <a:t> effectively inhibits factoring </a:t>
            </a:r>
            <a:r>
              <a:rPr lang="en-US" i="1" dirty="0"/>
              <a:t>n</a:t>
            </a:r>
            <a:r>
              <a:rPr lang="en-US" dirty="0"/>
              <a:t> to infer </a:t>
            </a:r>
            <a:r>
              <a:rPr lang="en-US" i="1" dirty="0"/>
              <a:t>p</a:t>
            </a:r>
            <a:r>
              <a:rPr lang="en-US" dirty="0"/>
              <a:t> and </a:t>
            </a:r>
            <a:r>
              <a:rPr lang="en-US" i="1" dirty="0"/>
              <a:t>q </a:t>
            </a:r>
            <a:r>
              <a:rPr lang="en-US" dirty="0"/>
              <a:t>(but time to encrypt increases as the value of </a:t>
            </a:r>
            <a:r>
              <a:rPr lang="en-US" i="1" dirty="0"/>
              <a:t>n</a:t>
            </a:r>
            <a:r>
              <a:rPr lang="en-US" dirty="0"/>
              <a:t> grows larger</a:t>
            </a:r>
            <a:r>
              <a:rPr lang="en-US" dirty="0" smtClean="0"/>
              <a:t>)</a:t>
            </a:r>
          </a:p>
          <a:p>
            <a:r>
              <a:rPr lang="en-US" dirty="0" smtClean="0"/>
              <a:t>A </a:t>
            </a:r>
            <a:r>
              <a:rPr lang="en-US" dirty="0"/>
              <a:t>relatively large integer </a:t>
            </a:r>
            <a:r>
              <a:rPr lang="en-US" i="1" dirty="0"/>
              <a:t>e</a:t>
            </a:r>
            <a:r>
              <a:rPr lang="en-US" dirty="0"/>
              <a:t> is chosen so that </a:t>
            </a:r>
            <a:r>
              <a:rPr lang="en-US" i="1" dirty="0"/>
              <a:t>e</a:t>
            </a:r>
            <a:r>
              <a:rPr lang="en-US" dirty="0"/>
              <a:t> is relatively prime to (</a:t>
            </a:r>
            <a:r>
              <a:rPr lang="en-US" i="1" dirty="0"/>
              <a:t>p </a:t>
            </a:r>
            <a:r>
              <a:rPr lang="en-US" dirty="0"/>
              <a:t>−</a:t>
            </a:r>
            <a:r>
              <a:rPr lang="en-US" dirty="0" smtClean="0"/>
              <a:t> </a:t>
            </a:r>
            <a:r>
              <a:rPr lang="en-US" dirty="0"/>
              <a:t>1) * (</a:t>
            </a:r>
            <a:r>
              <a:rPr lang="en-US" i="1" dirty="0"/>
              <a:t>q</a:t>
            </a:r>
            <a:r>
              <a:rPr lang="en-US" dirty="0"/>
              <a:t> −</a:t>
            </a:r>
            <a:r>
              <a:rPr lang="en-US" dirty="0" smtClean="0"/>
              <a:t> </a:t>
            </a:r>
            <a:r>
              <a:rPr lang="en-US" dirty="0"/>
              <a:t>1</a:t>
            </a:r>
            <a:r>
              <a:rPr lang="en-US" dirty="0" smtClean="0"/>
              <a:t>). </a:t>
            </a:r>
            <a:r>
              <a:rPr lang="en-US" dirty="0"/>
              <a:t>An easy way to guarantee that </a:t>
            </a:r>
            <a:r>
              <a:rPr lang="en-US" i="1" dirty="0"/>
              <a:t>e</a:t>
            </a:r>
            <a:r>
              <a:rPr lang="en-US" dirty="0"/>
              <a:t> is relatively prime to (</a:t>
            </a:r>
            <a:r>
              <a:rPr lang="en-US" i="1" dirty="0"/>
              <a:t>p</a:t>
            </a:r>
            <a:r>
              <a:rPr lang="en-US" dirty="0"/>
              <a:t> −</a:t>
            </a:r>
            <a:r>
              <a:rPr lang="en-US" dirty="0" smtClean="0"/>
              <a:t> </a:t>
            </a:r>
            <a:r>
              <a:rPr lang="en-US" dirty="0"/>
              <a:t>1) * (</a:t>
            </a:r>
            <a:r>
              <a:rPr lang="en-US" i="1" dirty="0"/>
              <a:t>q</a:t>
            </a:r>
            <a:r>
              <a:rPr lang="en-US" dirty="0"/>
              <a:t> −</a:t>
            </a:r>
            <a:r>
              <a:rPr lang="en-US" dirty="0" smtClean="0"/>
              <a:t> </a:t>
            </a:r>
            <a:r>
              <a:rPr lang="en-US" dirty="0"/>
              <a:t>1) is to choose </a:t>
            </a:r>
            <a:r>
              <a:rPr lang="en-US" i="1" dirty="0"/>
              <a:t>e</a:t>
            </a:r>
            <a:r>
              <a:rPr lang="en-US" dirty="0"/>
              <a:t> as a prime that is larger than both (</a:t>
            </a:r>
            <a:r>
              <a:rPr lang="en-US" i="1" dirty="0"/>
              <a:t>p</a:t>
            </a:r>
            <a:r>
              <a:rPr lang="en-US" dirty="0"/>
              <a:t> −</a:t>
            </a:r>
            <a:r>
              <a:rPr lang="en-US" dirty="0" smtClean="0"/>
              <a:t> </a:t>
            </a:r>
            <a:r>
              <a:rPr lang="en-US" dirty="0"/>
              <a:t>1) and (</a:t>
            </a:r>
            <a:r>
              <a:rPr lang="en-US" i="1" dirty="0"/>
              <a:t>q</a:t>
            </a:r>
            <a:r>
              <a:rPr lang="en-US" dirty="0"/>
              <a:t> −</a:t>
            </a:r>
            <a:r>
              <a:rPr lang="en-US" dirty="0" smtClean="0"/>
              <a:t> </a:t>
            </a:r>
            <a:r>
              <a:rPr lang="en-US" dirty="0"/>
              <a:t>1</a:t>
            </a:r>
            <a:r>
              <a:rPr lang="en-US" dirty="0" smtClean="0"/>
              <a:t>)</a:t>
            </a:r>
            <a:endParaRPr lang="en-US" dirty="0"/>
          </a:p>
          <a:p>
            <a:r>
              <a:rPr lang="en-US" dirty="0"/>
              <a:t>Finally, select </a:t>
            </a:r>
            <a:r>
              <a:rPr lang="en-US" i="1" dirty="0"/>
              <a:t>d</a:t>
            </a:r>
            <a:r>
              <a:rPr lang="en-US" dirty="0"/>
              <a:t> such </a:t>
            </a:r>
            <a:r>
              <a:rPr lang="en-US" dirty="0" smtClean="0"/>
              <a:t>that </a:t>
            </a:r>
            <a:r>
              <a:rPr lang="en-US" i="1" dirty="0" smtClean="0"/>
              <a:t>e * d = 1 mod (p </a:t>
            </a:r>
            <a:r>
              <a:rPr lang="en-US" dirty="0"/>
              <a:t>−</a:t>
            </a:r>
            <a:r>
              <a:rPr lang="en-US" i="1" dirty="0" smtClean="0"/>
              <a:t> 1) * (q </a:t>
            </a:r>
            <a:r>
              <a:rPr lang="en-US" dirty="0"/>
              <a:t>−</a:t>
            </a:r>
            <a:r>
              <a:rPr lang="en-US" i="1" dirty="0" smtClean="0"/>
              <a:t> 1)</a:t>
            </a: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22</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1648444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Digests</a:t>
            </a:r>
            <a:endParaRPr lang="en-US" dirty="0"/>
          </a:p>
        </p:txBody>
      </p:sp>
      <p:sp>
        <p:nvSpPr>
          <p:cNvPr id="3" name="Content Placeholder 2"/>
          <p:cNvSpPr>
            <a:spLocks noGrp="1"/>
          </p:cNvSpPr>
          <p:nvPr>
            <p:ph idx="1"/>
          </p:nvPr>
        </p:nvSpPr>
        <p:spPr/>
        <p:txBody>
          <a:bodyPr>
            <a:normAutofit lnSpcReduction="10000"/>
          </a:bodyPr>
          <a:lstStyle/>
          <a:p>
            <a:r>
              <a:rPr lang="en-US" dirty="0" smtClean="0"/>
              <a:t>Previously introduced in Chapter 2, message digests are ways to detect changes to a block of data</a:t>
            </a:r>
          </a:p>
          <a:p>
            <a:r>
              <a:rPr lang="en-US" dirty="0" smtClean="0"/>
              <a:t>One-way hash functions are cryptographic functions with multiple uses:</a:t>
            </a:r>
          </a:p>
          <a:p>
            <a:pPr lvl="1"/>
            <a:r>
              <a:rPr lang="en-US" dirty="0" smtClean="0"/>
              <a:t>They are used in conjunction with public-key algorithms for both encryption and digital signatures</a:t>
            </a:r>
          </a:p>
          <a:p>
            <a:pPr lvl="1"/>
            <a:r>
              <a:rPr lang="en-US" dirty="0" smtClean="0"/>
              <a:t>They are used in integrity checking</a:t>
            </a:r>
          </a:p>
          <a:p>
            <a:pPr lvl="1"/>
            <a:r>
              <a:rPr lang="en-US" dirty="0" smtClean="0"/>
              <a:t>They are used in authentication</a:t>
            </a:r>
          </a:p>
          <a:p>
            <a:pPr lvl="1"/>
            <a:r>
              <a:rPr lang="en-US" dirty="0" smtClean="0"/>
              <a:t>They are used in communications protocols</a:t>
            </a:r>
          </a:p>
          <a:p>
            <a:r>
              <a:rPr lang="en-US" dirty="0" smtClean="0"/>
              <a:t>Modern hash functions meet two criteria:</a:t>
            </a:r>
          </a:p>
          <a:p>
            <a:pPr lvl="1"/>
            <a:r>
              <a:rPr lang="en-US" dirty="0" smtClean="0"/>
              <a:t>They are one-way, meaning they convert input to a digest, but it is infeasible to start with a digest value and infer the input</a:t>
            </a:r>
          </a:p>
          <a:p>
            <a:pPr lvl="1"/>
            <a:r>
              <a:rPr lang="en-US" dirty="0" smtClean="0"/>
              <a:t>They do not have obvious collisions, meaning that it is infeasible to find a pair of inputs that produce the same digest</a:t>
            </a: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23</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36377869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Properties of Current Hash Standards</a:t>
            </a: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24</a:t>
            </a:fld>
            <a:endParaRPr lang="en-US">
              <a:latin typeface="Arial"/>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2758157406"/>
              </p:ext>
            </p:extLst>
          </p:nvPr>
        </p:nvGraphicFramePr>
        <p:xfrm>
          <a:off x="113556" y="2022286"/>
          <a:ext cx="8947269" cy="3999005"/>
        </p:xfrm>
        <a:graphic>
          <a:graphicData uri="http://schemas.openxmlformats.org/presentationml/2006/ole">
            <mc:AlternateContent xmlns:mc="http://schemas.openxmlformats.org/markup-compatibility/2006">
              <mc:Choice xmlns:v="urn:schemas-microsoft-com:vml" Requires="v">
                <p:oleObj spid="_x0000_s2060" name="Document" r:id="rId5" imgW="5626100" imgH="2514600" progId="Word.Document.12">
                  <p:embed/>
                </p:oleObj>
              </mc:Choice>
              <mc:Fallback>
                <p:oleObj name="Document" r:id="rId5" imgW="5626100" imgH="2514600" progId="Word.Document.12">
                  <p:embed/>
                  <p:pic>
                    <p:nvPicPr>
                      <p:cNvPr id="0" name=""/>
                      <p:cNvPicPr/>
                      <p:nvPr/>
                    </p:nvPicPr>
                    <p:blipFill>
                      <a:blip r:embed="rId6"/>
                      <a:stretch>
                        <a:fillRect/>
                      </a:stretch>
                    </p:blipFill>
                    <p:spPr>
                      <a:xfrm>
                        <a:off x="113556" y="2022286"/>
                        <a:ext cx="8947269" cy="3999005"/>
                      </a:xfrm>
                      <a:prstGeom prst="rect">
                        <a:avLst/>
                      </a:prstGeom>
                    </p:spPr>
                  </p:pic>
                </p:oleObj>
              </mc:Fallback>
            </mc:AlternateContent>
          </a:graphicData>
        </a:graphic>
      </p:graphicFrame>
      <p:sp>
        <p:nvSpPr>
          <p:cNvPr id="3" name="Footer Placeholder 2"/>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1828691265"/>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Signatures</a:t>
            </a:r>
            <a:endParaRPr lang="en-US" dirty="0"/>
          </a:p>
        </p:txBody>
      </p:sp>
      <p:sp>
        <p:nvSpPr>
          <p:cNvPr id="3" name="Content Placeholder 2"/>
          <p:cNvSpPr>
            <a:spLocks noGrp="1"/>
          </p:cNvSpPr>
          <p:nvPr>
            <p:ph idx="1"/>
          </p:nvPr>
        </p:nvSpPr>
        <p:spPr/>
        <p:txBody>
          <a:bodyPr>
            <a:normAutofit lnSpcReduction="10000"/>
          </a:bodyPr>
          <a:lstStyle/>
          <a:p>
            <a:r>
              <a:rPr lang="en-US" dirty="0" smtClean="0"/>
              <a:t>As we initially saw in Chapter 2, digital signatures must meet two requirements and, ideally, satisfy two more:</a:t>
            </a:r>
          </a:p>
          <a:p>
            <a:pPr lvl="1"/>
            <a:r>
              <a:rPr lang="en-US" i="1" dirty="0" smtClean="0"/>
              <a:t>Unforgeable </a:t>
            </a:r>
            <a:r>
              <a:rPr lang="en-US" i="1" dirty="0"/>
              <a:t>(mandatory</a:t>
            </a:r>
            <a:r>
              <a:rPr lang="en-US" dirty="0" smtClean="0"/>
              <a:t>)</a:t>
            </a:r>
            <a:r>
              <a:rPr lang="en-US" i="1" dirty="0" smtClean="0"/>
              <a:t>:</a:t>
            </a:r>
            <a:r>
              <a:rPr lang="en-US" dirty="0" smtClean="0"/>
              <a:t> </a:t>
            </a:r>
            <a:r>
              <a:rPr lang="en-US" dirty="0"/>
              <a:t>No one other than the signer can produce the signature without the signer’s private </a:t>
            </a:r>
            <a:r>
              <a:rPr lang="en-US" dirty="0" smtClean="0"/>
              <a:t>key</a:t>
            </a:r>
            <a:endParaRPr lang="en-US" dirty="0"/>
          </a:p>
          <a:p>
            <a:pPr lvl="1"/>
            <a:r>
              <a:rPr lang="en-US" i="1" dirty="0" smtClean="0"/>
              <a:t>Authentic </a:t>
            </a:r>
            <a:r>
              <a:rPr lang="en-US" i="1" dirty="0"/>
              <a:t>(mandatory</a:t>
            </a:r>
            <a:r>
              <a:rPr lang="en-US" dirty="0" smtClean="0"/>
              <a:t>)</a:t>
            </a:r>
            <a:r>
              <a:rPr lang="en-US" i="1" dirty="0" smtClean="0"/>
              <a:t>:</a:t>
            </a:r>
            <a:r>
              <a:rPr lang="en-US" dirty="0" smtClean="0"/>
              <a:t> </a:t>
            </a:r>
            <a:r>
              <a:rPr lang="en-US" dirty="0"/>
              <a:t>The receiver can determine that the signature really came from the </a:t>
            </a:r>
            <a:r>
              <a:rPr lang="en-US" dirty="0" smtClean="0"/>
              <a:t>signer</a:t>
            </a:r>
            <a:endParaRPr lang="en-US" dirty="0"/>
          </a:p>
          <a:p>
            <a:pPr lvl="1"/>
            <a:r>
              <a:rPr lang="en-US" i="1" dirty="0" smtClean="0"/>
              <a:t>Not </a:t>
            </a:r>
            <a:r>
              <a:rPr lang="en-US" i="1" dirty="0"/>
              <a:t>alterable (desirable</a:t>
            </a:r>
            <a:r>
              <a:rPr lang="en-US" dirty="0" smtClean="0"/>
              <a:t>)</a:t>
            </a:r>
            <a:r>
              <a:rPr lang="en-US" i="1" dirty="0" smtClean="0"/>
              <a:t>:</a:t>
            </a:r>
            <a:r>
              <a:rPr lang="en-US" dirty="0" smtClean="0"/>
              <a:t> </a:t>
            </a:r>
            <a:r>
              <a:rPr lang="en-US" dirty="0"/>
              <a:t>No signer, receiver, or any interceptor can modify the signature without the tampering being </a:t>
            </a:r>
            <a:r>
              <a:rPr lang="en-US" dirty="0" smtClean="0"/>
              <a:t>evident</a:t>
            </a:r>
            <a:endParaRPr lang="en-US" dirty="0"/>
          </a:p>
          <a:p>
            <a:pPr lvl="1"/>
            <a:r>
              <a:rPr lang="en-US" i="1" dirty="0" smtClean="0"/>
              <a:t>Not </a:t>
            </a:r>
            <a:r>
              <a:rPr lang="en-US" i="1" dirty="0"/>
              <a:t>reusable (desirable</a:t>
            </a:r>
            <a:r>
              <a:rPr lang="en-US" dirty="0" smtClean="0"/>
              <a:t>)</a:t>
            </a:r>
            <a:r>
              <a:rPr lang="en-US" i="1" dirty="0" smtClean="0"/>
              <a:t>:</a:t>
            </a:r>
            <a:r>
              <a:rPr lang="en-US" dirty="0" smtClean="0"/>
              <a:t> </a:t>
            </a:r>
            <a:r>
              <a:rPr lang="en-US" dirty="0"/>
              <a:t>Any attempt to reuse a previous signature will be detected by </a:t>
            </a:r>
            <a:r>
              <a:rPr lang="en-US" dirty="0" smtClean="0"/>
              <a:t>receiver</a:t>
            </a:r>
          </a:p>
          <a:p>
            <a:r>
              <a:rPr lang="en-US" dirty="0" smtClean="0"/>
              <a:t>The general way of computing digital signatures is with public key encryption:</a:t>
            </a:r>
          </a:p>
          <a:p>
            <a:pPr lvl="1"/>
            <a:r>
              <a:rPr lang="en-US" dirty="0" smtClean="0"/>
              <a:t>The signer computes a signature value by using a private key</a:t>
            </a:r>
          </a:p>
          <a:p>
            <a:pPr lvl="1"/>
            <a:r>
              <a:rPr lang="en-US" dirty="0" smtClean="0"/>
              <a:t>Others can use the public key to verify that the signature came from the corresponding private key</a:t>
            </a:r>
            <a:endParaRPr lang="en-US" dirty="0"/>
          </a:p>
          <a:p>
            <a:pPr lvl="1"/>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25</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27586856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Elliptic Curve Cryptosystems</a:t>
            </a:r>
            <a:endParaRPr lang="en-US" dirty="0"/>
          </a:p>
        </p:txBody>
      </p:sp>
      <p:sp>
        <p:nvSpPr>
          <p:cNvPr id="3" name="Content Placeholder 2"/>
          <p:cNvSpPr>
            <a:spLocks noGrp="1"/>
          </p:cNvSpPr>
          <p:nvPr>
            <p:ph idx="1"/>
          </p:nvPr>
        </p:nvSpPr>
        <p:spPr/>
        <p:txBody>
          <a:bodyPr/>
          <a:lstStyle/>
          <a:p>
            <a:r>
              <a:rPr lang="en-US" dirty="0" smtClean="0"/>
              <a:t>While the RSA algorithm appears sufficiently strong, it has a different kind of flaw: It is patented</a:t>
            </a:r>
          </a:p>
          <a:p>
            <a:r>
              <a:rPr lang="en-US" dirty="0" smtClean="0"/>
              <a:t>An alternative form of asymmetric cryptography comes in the form of </a:t>
            </a:r>
            <a:r>
              <a:rPr lang="en-US" dirty="0"/>
              <a:t>E</a:t>
            </a:r>
            <a:r>
              <a:rPr lang="en-US" dirty="0" smtClean="0"/>
              <a:t>lliptic </a:t>
            </a:r>
            <a:r>
              <a:rPr lang="en-US" dirty="0"/>
              <a:t>C</a:t>
            </a:r>
            <a:r>
              <a:rPr lang="en-US" dirty="0" smtClean="0"/>
              <a:t>urve Cryptography (ECC)</a:t>
            </a:r>
          </a:p>
          <a:p>
            <a:r>
              <a:rPr lang="en-US" dirty="0" smtClean="0"/>
              <a:t>ECC has two advantages over RSA:</a:t>
            </a:r>
          </a:p>
          <a:p>
            <a:pPr lvl="1"/>
            <a:r>
              <a:rPr lang="en-US" dirty="0" smtClean="0"/>
              <a:t>While some technologies using ECC are patented, the general algorithm is in the public domain</a:t>
            </a:r>
          </a:p>
          <a:p>
            <a:pPr lvl="1"/>
            <a:r>
              <a:rPr lang="en-US" dirty="0" smtClean="0"/>
              <a:t>ECC can provide similar security to RSA using a shorter key length</a:t>
            </a:r>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26</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20776834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Quantum Cryptography</a:t>
            </a:r>
            <a:endParaRPr lang="en-US" dirty="0"/>
          </a:p>
        </p:txBody>
      </p:sp>
      <p:sp>
        <p:nvSpPr>
          <p:cNvPr id="3" name="Content Placeholder 2"/>
          <p:cNvSpPr>
            <a:spLocks noGrp="1"/>
          </p:cNvSpPr>
          <p:nvPr>
            <p:ph idx="1"/>
          </p:nvPr>
        </p:nvSpPr>
        <p:spPr/>
        <p:txBody>
          <a:bodyPr>
            <a:normAutofit lnSpcReduction="10000"/>
          </a:bodyPr>
          <a:lstStyle/>
          <a:p>
            <a:r>
              <a:rPr lang="en-US" dirty="0" smtClean="0"/>
              <a:t>Based on physics, not mathematics, using light particles called photons</a:t>
            </a:r>
          </a:p>
          <a:p>
            <a:r>
              <a:rPr lang="en-US" dirty="0" smtClean="0"/>
              <a:t>It relies on our ability to measure certain properties of photons and on Heisenberg’s uncertainty principle, which allows senders and receivers in quantum communication to easily detect eavesdroppers</a:t>
            </a:r>
          </a:p>
          <a:p>
            <a:r>
              <a:rPr lang="en-US" dirty="0" smtClean="0"/>
              <a:t>Implementations of quantum cryptography remain in the prototype stage, as creating practical photon guns and receivers is technically difficult</a:t>
            </a:r>
          </a:p>
          <a:p>
            <a:r>
              <a:rPr lang="en-US" dirty="0" smtClean="0"/>
              <a:t>While still not ready for widespread adoption, quantum cryptography may be practical within the next decade and would likely be a significant improvement over existing systems for encrypted communication</a:t>
            </a:r>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27</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8968618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Substitution, transposition, confusion, and diffusion are the basic primitives of cryptography</a:t>
            </a:r>
          </a:p>
          <a:p>
            <a:r>
              <a:rPr lang="en-US" dirty="0" smtClean="0"/>
              <a:t>DES is a relatively simple symmetric algorithm that, although no longer practical, is useful for studying technique</a:t>
            </a:r>
          </a:p>
          <a:p>
            <a:r>
              <a:rPr lang="en-US" dirty="0" smtClean="0"/>
              <a:t>Chaining and random initialization vectors are important techniques for preventing </a:t>
            </a:r>
            <a:r>
              <a:rPr lang="en-US" dirty="0" err="1" smtClean="0"/>
              <a:t>ciphertext</a:t>
            </a:r>
            <a:r>
              <a:rPr lang="en-US" dirty="0" smtClean="0"/>
              <a:t> repetition</a:t>
            </a:r>
          </a:p>
          <a:p>
            <a:r>
              <a:rPr lang="en-US" dirty="0" smtClean="0"/>
              <a:t>AES remains the modern standard for symmetric encryption almost 20 years after its introduction</a:t>
            </a:r>
          </a:p>
          <a:p>
            <a:r>
              <a:rPr lang="en-US" dirty="0" smtClean="0"/>
              <a:t>RSA is a popular and deceptively simple algorithm for asymmetric cryptography</a:t>
            </a:r>
          </a:p>
          <a:p>
            <a:r>
              <a:rPr lang="en-US" dirty="0" smtClean="0"/>
              <a:t>Message digests use one-way cryptographic hash functions to detect message modification</a:t>
            </a:r>
          </a:p>
          <a:p>
            <a:r>
              <a:rPr lang="en-US" dirty="0" smtClean="0"/>
              <a:t>Digital signatures use asymmetric encryption to detect forged messages</a:t>
            </a:r>
          </a:p>
          <a:p>
            <a:r>
              <a:rPr lang="en-US" dirty="0" smtClean="0"/>
              <a:t>While not yet ready for mainstream use, quantum cryptography will likely be a significant improvement over modern encrypted communication</a:t>
            </a: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28</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3138293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of Cryptanalysis</a:t>
            </a:r>
            <a:endParaRPr lang="en-US" dirty="0"/>
          </a:p>
        </p:txBody>
      </p:sp>
      <p:sp>
        <p:nvSpPr>
          <p:cNvPr id="3" name="Content Placeholder 2"/>
          <p:cNvSpPr>
            <a:spLocks noGrp="1"/>
          </p:cNvSpPr>
          <p:nvPr>
            <p:ph idx="1"/>
          </p:nvPr>
        </p:nvSpPr>
        <p:spPr/>
        <p:txBody>
          <a:bodyPr/>
          <a:lstStyle/>
          <a:p>
            <a:r>
              <a:rPr lang="en-US" dirty="0" smtClean="0"/>
              <a:t>Break (decrypt) a single message</a:t>
            </a:r>
          </a:p>
          <a:p>
            <a:r>
              <a:rPr lang="en-US" dirty="0" smtClean="0"/>
              <a:t>Recognize patterns in encrypted messages</a:t>
            </a:r>
          </a:p>
          <a:p>
            <a:r>
              <a:rPr lang="en-US" dirty="0" smtClean="0"/>
              <a:t>Infer some meaning without even breaking the encryption, such as from the length or frequency of messages</a:t>
            </a:r>
          </a:p>
          <a:p>
            <a:r>
              <a:rPr lang="en-US" dirty="0" smtClean="0"/>
              <a:t>Easily deduce the key to break one message and perhaps subsequent ones</a:t>
            </a:r>
          </a:p>
          <a:p>
            <a:r>
              <a:rPr lang="en-US" dirty="0" smtClean="0"/>
              <a:t>Find weaknesses in the implementation or environment of use of encryption by the sender</a:t>
            </a:r>
          </a:p>
          <a:p>
            <a:r>
              <a:rPr lang="en-US" dirty="0" smtClean="0"/>
              <a:t>Find general weaknesses in an encryption algorithm</a:t>
            </a: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3</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2494716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Cryptanalysis Inputs</a:t>
            </a:r>
            <a:endParaRPr lang="en-US" dirty="0"/>
          </a:p>
        </p:txBody>
      </p:sp>
      <p:sp>
        <p:nvSpPr>
          <p:cNvPr id="3" name="Content Placeholder 2"/>
          <p:cNvSpPr>
            <a:spLocks noGrp="1"/>
          </p:cNvSpPr>
          <p:nvPr>
            <p:ph idx="1"/>
          </p:nvPr>
        </p:nvSpPr>
        <p:spPr/>
        <p:txBody>
          <a:bodyPr>
            <a:normAutofit/>
          </a:bodyPr>
          <a:lstStyle/>
          <a:p>
            <a:r>
              <a:rPr lang="en-US" sz="2800" dirty="0" err="1" smtClean="0"/>
              <a:t>Ciphertext</a:t>
            </a:r>
            <a:r>
              <a:rPr lang="en-US" sz="2800" dirty="0" smtClean="0"/>
              <a:t> only</a:t>
            </a:r>
          </a:p>
          <a:p>
            <a:pPr lvl="1"/>
            <a:r>
              <a:rPr lang="en-US" sz="2400" dirty="0" smtClean="0"/>
              <a:t>Look for patterns, similarities, and discontinuities among many messages that are encrypted alike</a:t>
            </a:r>
          </a:p>
          <a:p>
            <a:r>
              <a:rPr lang="en-US" sz="2800" dirty="0" smtClean="0"/>
              <a:t>Plaintext and </a:t>
            </a:r>
            <a:r>
              <a:rPr lang="en-US" sz="2800" dirty="0" err="1" smtClean="0"/>
              <a:t>ciphertext</a:t>
            </a:r>
            <a:r>
              <a:rPr lang="en-US" sz="2800" dirty="0" smtClean="0"/>
              <a:t>, so the cryptanalyst can see what transformations occurred</a:t>
            </a:r>
          </a:p>
          <a:p>
            <a:pPr lvl="1"/>
            <a:r>
              <a:rPr lang="en-US" sz="2400" dirty="0" smtClean="0"/>
              <a:t>Known plaintext</a:t>
            </a:r>
          </a:p>
          <a:p>
            <a:pPr lvl="1"/>
            <a:r>
              <a:rPr lang="en-US" sz="2400" dirty="0" smtClean="0"/>
              <a:t>Probable plaintext</a:t>
            </a:r>
          </a:p>
          <a:p>
            <a:pPr lvl="1"/>
            <a:r>
              <a:rPr lang="en-US" sz="2400" dirty="0" smtClean="0"/>
              <a:t>Chosen plaintext</a:t>
            </a:r>
            <a:endParaRPr lang="en-US" sz="2400"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4</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1985907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Cryptographic Primitives</a:t>
            </a:r>
            <a:endParaRPr lang="en-US" dirty="0"/>
          </a:p>
        </p:txBody>
      </p:sp>
      <p:sp>
        <p:nvSpPr>
          <p:cNvPr id="3" name="Content Placeholder 2"/>
          <p:cNvSpPr>
            <a:spLocks noGrp="1"/>
          </p:cNvSpPr>
          <p:nvPr>
            <p:ph idx="1"/>
          </p:nvPr>
        </p:nvSpPr>
        <p:spPr/>
        <p:txBody>
          <a:bodyPr>
            <a:normAutofit lnSpcReduction="10000"/>
          </a:bodyPr>
          <a:lstStyle/>
          <a:p>
            <a:r>
              <a:rPr lang="en-US" dirty="0" smtClean="0"/>
              <a:t>Substitution</a:t>
            </a:r>
          </a:p>
          <a:p>
            <a:pPr lvl="1"/>
            <a:r>
              <a:rPr lang="en-US" dirty="0" smtClean="0"/>
              <a:t>One set of bits is exchanged for another</a:t>
            </a:r>
          </a:p>
          <a:p>
            <a:r>
              <a:rPr lang="en-US" dirty="0" smtClean="0"/>
              <a:t>Transposition</a:t>
            </a:r>
          </a:p>
          <a:p>
            <a:pPr lvl="1"/>
            <a:r>
              <a:rPr lang="en-US" dirty="0" smtClean="0"/>
              <a:t>Rearranging the order of the </a:t>
            </a:r>
            <a:r>
              <a:rPr lang="en-US" dirty="0" err="1" smtClean="0"/>
              <a:t>ciphertext</a:t>
            </a:r>
            <a:r>
              <a:rPr lang="en-US" dirty="0" smtClean="0"/>
              <a:t> to break any repeating patterns in the underlying plaintext</a:t>
            </a:r>
          </a:p>
          <a:p>
            <a:r>
              <a:rPr lang="en-US" dirty="0" smtClean="0"/>
              <a:t>Confusion</a:t>
            </a:r>
          </a:p>
          <a:p>
            <a:pPr lvl="1"/>
            <a:r>
              <a:rPr lang="en-US" dirty="0" smtClean="0"/>
              <a:t>An algorithm providing good confusion has a complex functional relationship between the plaintext/key pair and the </a:t>
            </a:r>
            <a:r>
              <a:rPr lang="en-US" dirty="0" err="1" smtClean="0"/>
              <a:t>ciphertext</a:t>
            </a:r>
            <a:r>
              <a:rPr lang="en-US" dirty="0" smtClean="0"/>
              <a:t>, so that changing one character in the plaintext causes unpredictable changes to the resulting </a:t>
            </a:r>
            <a:r>
              <a:rPr lang="en-US" dirty="0" err="1" smtClean="0"/>
              <a:t>ciphertext</a:t>
            </a:r>
            <a:endParaRPr lang="en-US" dirty="0" smtClean="0"/>
          </a:p>
          <a:p>
            <a:r>
              <a:rPr lang="en-US" dirty="0" smtClean="0"/>
              <a:t>Diffusion</a:t>
            </a:r>
          </a:p>
          <a:p>
            <a:pPr lvl="1"/>
            <a:r>
              <a:rPr lang="en-US" dirty="0" smtClean="0"/>
              <a:t>Distributes the information from single plaintext characters over the entire </a:t>
            </a:r>
            <a:r>
              <a:rPr lang="en-US" dirty="0" err="1" smtClean="0"/>
              <a:t>ciphertext</a:t>
            </a:r>
            <a:r>
              <a:rPr lang="en-US" dirty="0" smtClean="0"/>
              <a:t> output, so that even small changes to the plaintext result in broad changes to the </a:t>
            </a:r>
            <a:r>
              <a:rPr lang="en-US" dirty="0" err="1" smtClean="0"/>
              <a:t>ciphertext</a:t>
            </a:r>
            <a:endParaRPr lang="en-US" dirty="0" smtClean="0"/>
          </a:p>
          <a:p>
            <a:pPr lvl="1"/>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5</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2541943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One-Time Pads</a:t>
            </a:r>
            <a:endParaRPr lang="en-US" dirty="0"/>
          </a:p>
        </p:txBody>
      </p:sp>
      <p:pic>
        <p:nvPicPr>
          <p:cNvPr id="5" name="Content Placeholder 4" descr="fig12-01.eps"/>
          <p:cNvPicPr>
            <a:picLocks noGrp="1" noChangeAspect="1"/>
          </p:cNvPicPr>
          <p:nvPr>
            <p:ph idx="1"/>
          </p:nvPr>
        </p:nvPicPr>
        <p:blipFill rotWithShape="1">
          <a:blip r:embed="rId3">
            <a:extLst>
              <a:ext uri="{28A0092B-C50C-407E-A947-70E740481C1C}">
                <a14:useLocalDpi xmlns:a14="http://schemas.microsoft.com/office/drawing/2010/main" val="0"/>
              </a:ext>
            </a:extLst>
          </a:blip>
          <a:srcRect l="-2504" t="-3110" r="-1679" b="-5491"/>
          <a:stretch/>
        </p:blipFill>
        <p:spPr>
          <a:xfrm>
            <a:off x="38851" y="1608002"/>
            <a:ext cx="9045385" cy="4587117"/>
          </a:xfrm>
        </p:spPr>
      </p:pic>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6</a:t>
            </a:fld>
            <a:endParaRPr lang="en-US">
              <a:latin typeface="Arial"/>
            </a:endParaRPr>
          </a:p>
        </p:txBody>
      </p:sp>
      <p:sp>
        <p:nvSpPr>
          <p:cNvPr id="3" name="Footer Placeholder 2"/>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2089830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Shannon’s Characteristics of Good Ciphers</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The amount of secrecy needed should determine the amount of labor appropriate for the encryption and decryption</a:t>
            </a:r>
          </a:p>
          <a:p>
            <a:pPr marL="457200" indent="-457200">
              <a:buFont typeface="+mj-lt"/>
              <a:buAutoNum type="arabicPeriod"/>
            </a:pPr>
            <a:r>
              <a:rPr lang="en-US" dirty="0" smtClean="0"/>
              <a:t>The set of keys and the enciphering algorithm should be free from complexity</a:t>
            </a:r>
          </a:p>
          <a:p>
            <a:pPr marL="457200" indent="-457200">
              <a:buFont typeface="+mj-lt"/>
              <a:buAutoNum type="arabicPeriod"/>
            </a:pPr>
            <a:r>
              <a:rPr lang="en-US" dirty="0" smtClean="0"/>
              <a:t>The implementation of the process should be as simple as possible</a:t>
            </a:r>
          </a:p>
          <a:p>
            <a:pPr marL="457200" indent="-457200">
              <a:buFont typeface="+mj-lt"/>
              <a:buAutoNum type="arabicPeriod"/>
            </a:pPr>
            <a:r>
              <a:rPr lang="en-US" dirty="0" smtClean="0"/>
              <a:t>Errors in ciphering should not propagate and cause corruption of further information in the message</a:t>
            </a:r>
          </a:p>
          <a:p>
            <a:pPr marL="457200" indent="-457200">
              <a:buFont typeface="+mj-lt"/>
              <a:buAutoNum type="arabicPeriod"/>
            </a:pPr>
            <a:r>
              <a:rPr lang="en-US" dirty="0" smtClean="0"/>
              <a:t>The size of the enciphered text should be no larger than the text of the original message</a:t>
            </a:r>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7</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1059261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Properties of a Trustworthy Cryptosystem</a:t>
            </a:r>
            <a:endParaRPr lang="en-US" dirty="0"/>
          </a:p>
        </p:txBody>
      </p:sp>
      <p:sp>
        <p:nvSpPr>
          <p:cNvPr id="3" name="Content Placeholder 2"/>
          <p:cNvSpPr>
            <a:spLocks noGrp="1"/>
          </p:cNvSpPr>
          <p:nvPr>
            <p:ph idx="1"/>
          </p:nvPr>
        </p:nvSpPr>
        <p:spPr/>
        <p:txBody>
          <a:bodyPr>
            <a:normAutofit/>
          </a:bodyPr>
          <a:lstStyle/>
          <a:p>
            <a:r>
              <a:rPr lang="en-US" sz="2800" dirty="0" smtClean="0"/>
              <a:t>It is based on sound mathematics</a:t>
            </a:r>
          </a:p>
          <a:p>
            <a:r>
              <a:rPr lang="en-US" sz="2800" dirty="0" smtClean="0"/>
              <a:t>It has been analyzed by competent experts and found to be sound</a:t>
            </a:r>
          </a:p>
          <a:p>
            <a:r>
              <a:rPr lang="en-US" sz="2800" dirty="0" smtClean="0"/>
              <a:t>It has stood the test of time</a:t>
            </a:r>
            <a:endParaRPr lang="en-US" sz="2800"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8</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418236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 Algorithm</a:t>
            </a:r>
            <a:endParaRPr lang="en-US" dirty="0"/>
          </a:p>
        </p:txBody>
      </p:sp>
      <p:pic>
        <p:nvPicPr>
          <p:cNvPr id="5" name="Content Placeholder 4" descr="fig12-02.eps"/>
          <p:cNvPicPr>
            <a:picLocks noGrp="1" noChangeAspect="1"/>
          </p:cNvPicPr>
          <p:nvPr>
            <p:ph idx="1"/>
          </p:nvPr>
        </p:nvPicPr>
        <p:blipFill rotWithShape="1">
          <a:blip r:embed="rId3">
            <a:extLst>
              <a:ext uri="{28A0092B-C50C-407E-A947-70E740481C1C}">
                <a14:useLocalDpi xmlns:a14="http://schemas.microsoft.com/office/drawing/2010/main" val="0"/>
              </a:ext>
            </a:extLst>
          </a:blip>
          <a:srcRect l="-3955" t="-1489" r="-3623" b="-3034"/>
          <a:stretch/>
        </p:blipFill>
        <p:spPr>
          <a:xfrm>
            <a:off x="1314826" y="1366886"/>
            <a:ext cx="6368143" cy="5333999"/>
          </a:xfrm>
        </p:spPr>
      </p:pic>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9</a:t>
            </a:fld>
            <a:endParaRPr lang="en-US">
              <a:latin typeface="Arial"/>
            </a:endParaRPr>
          </a:p>
        </p:txBody>
      </p:sp>
      <p:sp>
        <p:nvSpPr>
          <p:cNvPr id="3" name="Footer Placeholder 2"/>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2900796840"/>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884</TotalTime>
  <Words>3826</Words>
  <Application>Microsoft Macintosh PowerPoint</Application>
  <PresentationFormat>On-screen Show (4:3)</PresentationFormat>
  <Paragraphs>240</Paragraphs>
  <Slides>28</Slides>
  <Notes>22</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28</vt:i4>
      </vt:variant>
    </vt:vector>
  </HeadingPairs>
  <TitlesOfParts>
    <vt:vector size="31" baseType="lpstr">
      <vt:lpstr>Office Theme</vt:lpstr>
      <vt:lpstr>Clarity</vt:lpstr>
      <vt:lpstr>Document</vt:lpstr>
      <vt:lpstr>Security in Computing, Fifth Edition</vt:lpstr>
      <vt:lpstr>Chapter 12 Objectives</vt:lpstr>
      <vt:lpstr>Methods of Cryptanalysis</vt:lpstr>
      <vt:lpstr>Cryptanalysis Inputs</vt:lpstr>
      <vt:lpstr>Cryptographic Primitives</vt:lpstr>
      <vt:lpstr>One-Time Pads</vt:lpstr>
      <vt:lpstr>Shannon’s Characteristics of Good Ciphers</vt:lpstr>
      <vt:lpstr>Properties of a Trustworthy Cryptosystem</vt:lpstr>
      <vt:lpstr>DES Algorithm</vt:lpstr>
      <vt:lpstr>DES Algorithm (cont.)</vt:lpstr>
      <vt:lpstr>DES Algorithm (cont.)</vt:lpstr>
      <vt:lpstr>DES Algorithm (cont.)</vt:lpstr>
      <vt:lpstr>DES Algorithm (cont.)</vt:lpstr>
      <vt:lpstr>DES Decryption</vt:lpstr>
      <vt:lpstr>Chaining</vt:lpstr>
      <vt:lpstr>Simple Chaining Example</vt:lpstr>
      <vt:lpstr>Initialization Vectors</vt:lpstr>
      <vt:lpstr>Structure of AES</vt:lpstr>
      <vt:lpstr>Longevity of AES</vt:lpstr>
      <vt:lpstr>Asymmetric Encryption with RSA</vt:lpstr>
      <vt:lpstr>Detailed Description of RSA</vt:lpstr>
      <vt:lpstr>Deriving an RSA Key Pair</vt:lpstr>
      <vt:lpstr>Message Digests</vt:lpstr>
      <vt:lpstr>Properties of Current Hash Standards</vt:lpstr>
      <vt:lpstr>Digital Signatures</vt:lpstr>
      <vt:lpstr>Elliptic Curve Cryptosystems</vt:lpstr>
      <vt:lpstr>Quantum Cryptography</vt:lpstr>
      <vt:lpstr>Summary</vt:lpstr>
    </vt:vector>
  </TitlesOfParts>
  <Company>Qmulos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in Computing, Fifth Edition</dc:title>
  <dc:creator>Jonathan Margulies</dc:creator>
  <cp:lastModifiedBy>Elizabeth Ryan</cp:lastModifiedBy>
  <cp:revision>10</cp:revision>
  <dcterms:created xsi:type="dcterms:W3CDTF">2015-10-12T14:59:40Z</dcterms:created>
  <dcterms:modified xsi:type="dcterms:W3CDTF">2015-10-16T14:51:01Z</dcterms:modified>
</cp:coreProperties>
</file>