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ity" initials="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86574" autoAdjust="0"/>
  </p:normalViewPr>
  <p:slideViewPr>
    <p:cSldViewPr snapToGrid="0" snapToObjects="1">
      <p:cViewPr varScale="1">
        <p:scale>
          <a:sx n="131" d="100"/>
          <a:sy n="131" d="100"/>
        </p:scale>
        <p:origin x="5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0C9C4-9409-BD49-811C-D48E24724D50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E3024-8639-1645-A448-7F7EC0FA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238F5-CBCA-EA41-B798-8AF07EB5611C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26E00-EEE8-124F-8524-3255E29A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0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</a:t>
            </a:r>
            <a:r>
              <a:rPr lang="en-US" baseline="0" dirty="0"/>
              <a:t> of this chapter requires basic knowledge of how memory is organized, and this is a nice, simple diagram to refresh students on how it works. The key takeaways: code and data separated, with the heap growing up toward high addresses and the stack growing down from the high addresses.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1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 (race condition): Before the first booker can complete the booking for the last available seat, a second booker looks for available seats. This system has a race condition, where the</a:t>
            </a:r>
            <a:r>
              <a:rPr lang="en-US" baseline="0" dirty="0"/>
              <a:t> overlap in timing of the requests causes errant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hex value in the same spot in memory can either be a meaningful data</a:t>
            </a:r>
            <a:r>
              <a:rPr lang="en-US" baseline="0" dirty="0"/>
              <a:t> value or a meaningful instruction depending on whether the computer treats it as code or data. This will be the basis of the attacks in the following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en-US" baseline="0" dirty="0"/>
              <a:t> very simple buffer overflow. Character B is placed in memory that wasn’t allocated by or for this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</a:t>
            </a:r>
            <a:r>
              <a:rPr lang="en-US" baseline="0" dirty="0"/>
              <a:t> to the earlier picture on memory organization, only this one shows where the system data/code reside vs. where the program code and its local data reside. This context is important for understanding how an attack that takes place inside a given program can affect that program vs. how it can affect the rest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buffer overflow effects in the context of the earlier AAAAAAAAAAB example. The</a:t>
            </a:r>
            <a:r>
              <a:rPr lang="en-US" baseline="0" dirty="0"/>
              <a:t> memory that’s overwritten depends on where the buffer resides.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procedure</a:t>
            </a:r>
            <a:r>
              <a:rPr lang="en-US" baseline="0" dirty="0"/>
              <a:t> A calls procedure B, procedure B gets added to the stack along with a pointer back to procedure A. In this way, when procedure B is finished running, it can get popped off the stack, and procedure A will just continue executing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pointing at procedure</a:t>
            </a:r>
            <a:r>
              <a:rPr lang="en-US" baseline="0" dirty="0"/>
              <a:t> B in this case, the program counter is pointing at code that’s been placed on the stack as a result of an overflow.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r>
              <a:rPr lang="en-US" baseline="0" dirty="0"/>
              <a:t> (no race condition): A booker books the last seat on the plane, and thereafter the system shows no seat available. See next slide to continue.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51AE-1355-47FC-A588-D7A51588B72F}" type="datetime1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A320-0B69-4EC1-AD85-38F28D30E03E}" type="datetime1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5E87-F3D9-4C09-B556-26D34F21FA59}" type="datetime1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5E03-FFF5-4515-A4AD-BC830D7D515E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28816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32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3C37-918A-4DF9-A9A7-1519F9CCA9F3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01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31E-A65E-43AF-AE3E-17F6DB6683C3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347"/>
            <a:ext cx="9144000" cy="297653"/>
          </a:xfrm>
        </p:spPr>
        <p:txBody>
          <a:bodyPr/>
          <a:lstStyle>
            <a:lvl1pPr>
              <a:defRPr sz="950"/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7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6BC5-C58F-4308-843B-D75E8368E630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523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71C-A6AA-4737-AA05-762D598A6F5B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880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F71-5408-43B2-8BDB-7EBF5A3B4391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2332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D787-584B-431D-B710-EA5C55C7950D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2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D0CF-29FB-49CE-ACB6-6AFC7829D12B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0" y="6544582"/>
            <a:ext cx="91440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7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24FB-93C2-4404-B477-31CC49AC6BF6}" type="datetime1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5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DC4F-7F47-4267-896E-D8283A0DDB9F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8381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B7-7A4A-45FC-A1C9-0876DA2A45E3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3480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CE1C-05B3-44E6-B6BD-9C722211B6F6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6981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0B03-4470-42C2-9D9E-438D81831551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614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207-51E4-42E5-9823-09DD6121B6D5}" type="datetime1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8E9-B5FD-4DC4-BD59-38334A985DDB}" type="datetime1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A748-EAB7-4F02-969E-A00663B7FA79}" type="datetime1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427-6C1D-45F1-A648-2CFD4FA1605D}" type="datetime1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6414-AC29-4FD9-8F10-66E3A76C0C10}" type="datetime1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2EDB-F5A0-4690-A1DF-5499C01229C3}" type="datetime1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EE2-6649-4EED-8392-76C1EC013F16}" type="datetime1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0FFAB-385F-4D15-B4DF-3D862B17728E}" type="datetime1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A0242E9-308A-432A-9386-93C7227C44B3}" type="datetime1">
              <a:rPr lang="en-US" smtClean="0">
                <a:latin typeface="Arial"/>
              </a:rPr>
              <a:t>3/21/20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35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in Computing,</a:t>
            </a:r>
            <a:br>
              <a:rPr lang="en-US" dirty="0"/>
            </a:br>
            <a:r>
              <a:rPr lang="en-US" dirty="0"/>
              <a:t>Fifth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3: Programs and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30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after Procedure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09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6" r="-2119"/>
          <a:stretch/>
        </p:blipFill>
        <p:spPr>
          <a:xfrm>
            <a:off x="217217" y="1600200"/>
            <a:ext cx="8403880" cy="4616494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3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10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7" r="-2137"/>
          <a:stretch/>
        </p:blipFill>
        <p:spPr>
          <a:xfrm>
            <a:off x="416068" y="1572904"/>
            <a:ext cx="8292254" cy="4666629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8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Overwriting Memory for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Overwrite the program counter stored in the stack</a:t>
            </a:r>
          </a:p>
          <a:p>
            <a:r>
              <a:rPr lang="en-US" sz="3200" dirty="0"/>
              <a:t>Overwrite part of the code in low memory, substituting new instructions</a:t>
            </a:r>
          </a:p>
          <a:p>
            <a:r>
              <a:rPr lang="en-US" sz="3200" dirty="0"/>
              <a:t>Overwrite the program counter and data in the stack so that the program counter points to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4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 from 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Overwrite:</a:t>
            </a:r>
          </a:p>
          <a:p>
            <a:pPr lvl="1"/>
            <a:r>
              <a:rPr lang="en-US" dirty="0"/>
              <a:t>Another piece of your program’s data</a:t>
            </a:r>
          </a:p>
          <a:p>
            <a:pPr lvl="1"/>
            <a:r>
              <a:rPr lang="en-US" dirty="0"/>
              <a:t>An instruction in your program</a:t>
            </a:r>
          </a:p>
          <a:p>
            <a:pPr lvl="1"/>
            <a:r>
              <a:rPr lang="en-US" dirty="0"/>
              <a:t>Data or code belonging to another program</a:t>
            </a:r>
          </a:p>
          <a:p>
            <a:pPr lvl="1"/>
            <a:r>
              <a:rPr lang="en-US" dirty="0"/>
              <a:t>Data or code belonging to the operating system</a:t>
            </a:r>
          </a:p>
          <a:p>
            <a:r>
              <a:rPr lang="en-US" dirty="0"/>
              <a:t>Overwriting a program’s instructions gives attackers that program’s execution privileges</a:t>
            </a:r>
          </a:p>
          <a:p>
            <a:r>
              <a:rPr lang="en-US" dirty="0"/>
              <a:t>Overwriting operating system instructions gives attackers the operating system’s execution privileges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9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Staying within bounds</a:t>
            </a:r>
          </a:p>
          <a:p>
            <a:pPr lvl="1"/>
            <a:r>
              <a:rPr lang="en-US" dirty="0"/>
              <a:t>Check lengths before writing</a:t>
            </a:r>
          </a:p>
          <a:p>
            <a:pPr lvl="1"/>
            <a:r>
              <a:rPr lang="en-US" dirty="0"/>
              <a:t>Confirm that array subscripts are within limits</a:t>
            </a:r>
          </a:p>
          <a:p>
            <a:pPr lvl="1"/>
            <a:r>
              <a:rPr lang="en-US" dirty="0"/>
              <a:t>Double-check boundary condition code for off-by-one errors</a:t>
            </a:r>
          </a:p>
          <a:p>
            <a:pPr lvl="1"/>
            <a:r>
              <a:rPr lang="en-US" dirty="0"/>
              <a:t>Limit input to the number of acceptable characters</a:t>
            </a:r>
          </a:p>
          <a:p>
            <a:pPr lvl="1"/>
            <a:r>
              <a:rPr lang="en-US" dirty="0"/>
              <a:t>Limit programs’ privileges to reduce potential harm</a:t>
            </a:r>
          </a:p>
          <a:p>
            <a:r>
              <a:rPr lang="en-US" dirty="0"/>
              <a:t>Many languages have overflow protections</a:t>
            </a:r>
          </a:p>
          <a:p>
            <a:r>
              <a:rPr lang="en-US" dirty="0"/>
              <a:t>Code analyzers can identify many overflow vulnerabilities</a:t>
            </a:r>
          </a:p>
          <a:p>
            <a:r>
              <a:rPr lang="en-US" dirty="0"/>
              <a:t>Canary values in stack to signal modification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6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Mediation: Verifying that the subject is authorized to perform the operation on an object</a:t>
            </a:r>
          </a:p>
          <a:p>
            <a:r>
              <a:rPr lang="en-US" sz="3200" dirty="0"/>
              <a:t>Preventing incomplete mediation:</a:t>
            </a:r>
          </a:p>
          <a:p>
            <a:pPr lvl="1"/>
            <a:r>
              <a:rPr lang="en-US" sz="2800" dirty="0"/>
              <a:t>Validate all input</a:t>
            </a:r>
          </a:p>
          <a:p>
            <a:pPr lvl="1"/>
            <a:r>
              <a:rPr lang="en-US" sz="2800" dirty="0"/>
              <a:t>Limit users’ access to sensitive data and functions</a:t>
            </a:r>
          </a:p>
          <a:p>
            <a:pPr lvl="1"/>
            <a:r>
              <a:rPr lang="en-US" sz="2800" dirty="0"/>
              <a:t>Complete mediation using a reference 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6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Time-of-Check to Time-of-Use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63208"/>
          </a:xfrm>
        </p:spPr>
        <p:txBody>
          <a:bodyPr/>
          <a:lstStyle/>
          <a:p>
            <a:r>
              <a:rPr lang="en-US" dirty="0"/>
              <a:t>Mediation performed with a “bait and switch” in the middle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16</a:t>
            </a:fld>
            <a:endParaRPr lang="en-US">
              <a:latin typeface="Arial"/>
            </a:endParaRPr>
          </a:p>
        </p:txBody>
      </p:sp>
      <p:pic>
        <p:nvPicPr>
          <p:cNvPr id="12" name="Picture 11" descr="fig03-1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2" y="2463408"/>
            <a:ext cx="7954772" cy="341454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4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Conditions </a:t>
            </a:r>
            <a:r>
              <a:rPr lang="zh-CN" altLang="en-US" dirty="0"/>
              <a:t>竞争条件  </a:t>
            </a:r>
            <a:r>
              <a:rPr lang="en-US" altLang="zh-CN" dirty="0"/>
              <a:t>OS</a:t>
            </a:r>
            <a:r>
              <a:rPr lang="zh-CN" altLang="en-US" dirty="0"/>
              <a:t>  资源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17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16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1" b="1458"/>
          <a:stretch/>
        </p:blipFill>
        <p:spPr>
          <a:xfrm>
            <a:off x="566385" y="1417418"/>
            <a:ext cx="7995172" cy="5029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4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18</a:t>
            </a:fld>
            <a:endParaRPr lang="en-US">
              <a:latin typeface="Arial"/>
            </a:endParaRPr>
          </a:p>
        </p:txBody>
      </p:sp>
      <p:pic>
        <p:nvPicPr>
          <p:cNvPr id="8" name="Content Placeholder 7" descr="fig03-17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36" b="-1843"/>
          <a:stretch/>
        </p:blipFill>
        <p:spPr>
          <a:xfrm>
            <a:off x="1422442" y="1284930"/>
            <a:ext cx="6299115" cy="521208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91E5B7A-6FD9-5E4E-92A2-B293A911D80F}"/>
              </a:ext>
            </a:extLst>
          </p:cNvPr>
          <p:cNvCxnSpPr/>
          <p:nvPr/>
        </p:nvCxnSpPr>
        <p:spPr>
          <a:xfrm flipV="1">
            <a:off x="5077838" y="533400"/>
            <a:ext cx="0" cy="5916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48895CA-178B-6249-AFD2-E0C81396F97D}"/>
              </a:ext>
            </a:extLst>
          </p:cNvPr>
          <p:cNvSpPr/>
          <p:nvPr/>
        </p:nvSpPr>
        <p:spPr>
          <a:xfrm>
            <a:off x="4027251" y="2275530"/>
            <a:ext cx="875489" cy="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锁定</a:t>
            </a:r>
          </a:p>
        </p:txBody>
      </p:sp>
    </p:spTree>
    <p:extLst>
      <p:ext uri="{BB962C8B-B14F-4D97-AF65-F5344CB8AC3E}">
        <p14:creationId xmlns:p14="http://schemas.microsoft.com/office/powerpoint/2010/main" val="232407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Programming Oversights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Undocumented access points (backdoors)</a:t>
            </a:r>
          </a:p>
          <a:p>
            <a:r>
              <a:rPr lang="en-US" dirty="0"/>
              <a:t>Off-by-one errors</a:t>
            </a:r>
          </a:p>
          <a:p>
            <a:r>
              <a:rPr lang="en-US" dirty="0"/>
              <a:t>Integer overflows</a:t>
            </a:r>
          </a:p>
          <a:p>
            <a:r>
              <a:rPr lang="en-US" dirty="0" err="1"/>
              <a:t>Unterminated</a:t>
            </a:r>
            <a:r>
              <a:rPr lang="en-US" dirty="0"/>
              <a:t> null-terminated string</a:t>
            </a:r>
          </a:p>
          <a:p>
            <a:r>
              <a:rPr lang="en-US" dirty="0"/>
              <a:t>Parameter length, type, or number errors</a:t>
            </a:r>
          </a:p>
          <a:p>
            <a:r>
              <a:rPr lang="en-US" dirty="0"/>
              <a:t>Unsafe utility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19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8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Chapter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Learn about memory organization, buffer overflows, and relevant countermeasures</a:t>
            </a:r>
          </a:p>
          <a:p>
            <a:r>
              <a:rPr lang="en-US" sz="2800" dirty="0"/>
              <a:t>Common programming bugs, such as off-by-one errors, race conditions, and incomplete mediation</a:t>
            </a:r>
          </a:p>
          <a:p>
            <a:r>
              <a:rPr lang="en-US" sz="2800" dirty="0"/>
              <a:t>Survey of past malware and malware capabilities</a:t>
            </a:r>
          </a:p>
          <a:p>
            <a:r>
              <a:rPr lang="en-US" sz="2800" dirty="0"/>
              <a:t>Virus detection</a:t>
            </a:r>
          </a:p>
          <a:p>
            <a:r>
              <a:rPr lang="en-US" sz="2800" dirty="0"/>
              <a:t>Tips for programmers on writing code for security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99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planted by an agent with malicious intent to cause unanticipated or undesired effects</a:t>
            </a:r>
          </a:p>
          <a:p>
            <a:r>
              <a:rPr lang="en-US" dirty="0"/>
              <a:t>Virus</a:t>
            </a:r>
          </a:p>
          <a:p>
            <a:pPr lvl="1"/>
            <a:r>
              <a:rPr lang="en-US" dirty="0"/>
              <a:t>A program that can replicate itself and pass on malicious code to other </a:t>
            </a:r>
            <a:r>
              <a:rPr lang="en-US" dirty="0" err="1"/>
              <a:t>nonmalicious</a:t>
            </a:r>
            <a:r>
              <a:rPr lang="en-US" dirty="0"/>
              <a:t> programs by modifying them</a:t>
            </a:r>
          </a:p>
          <a:p>
            <a:r>
              <a:rPr lang="en-US" dirty="0"/>
              <a:t>Worm</a:t>
            </a:r>
          </a:p>
          <a:p>
            <a:pPr lvl="1"/>
            <a:r>
              <a:rPr lang="en-US" dirty="0"/>
              <a:t>A program that spreads copies of itself through a network</a:t>
            </a:r>
          </a:p>
          <a:p>
            <a:r>
              <a:rPr lang="en-US" dirty="0"/>
              <a:t>Trojan horse</a:t>
            </a:r>
          </a:p>
          <a:p>
            <a:pPr lvl="1"/>
            <a:r>
              <a:rPr lang="en-US" dirty="0"/>
              <a:t>Code that, in addition to its stated effect, has a second, nonobvious, malicious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20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9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Malware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6713"/>
              </p:ext>
            </p:extLst>
          </p:nvPr>
        </p:nvGraphicFramePr>
        <p:xfrm>
          <a:off x="524039" y="1537368"/>
          <a:ext cx="8229601" cy="496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Document" r:id="rId3" imgW="5626100" imgH="3390900" progId="Word.Document.12">
                  <p:embed/>
                </p:oleObj>
              </mc:Choice>
              <mc:Fallback>
                <p:oleObj name="Document" r:id="rId3" imgW="5626100" imgH="339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9" y="1537368"/>
                        <a:ext cx="8229601" cy="4960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21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8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Malware (cont.)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111474"/>
              </p:ext>
            </p:extLst>
          </p:nvPr>
        </p:nvGraphicFramePr>
        <p:xfrm>
          <a:off x="555792" y="1524000"/>
          <a:ext cx="8131008" cy="517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Document" r:id="rId3" imgW="5626100" imgH="3581400" progId="Word.Document.12">
                  <p:embed/>
                </p:oleObj>
              </mc:Choice>
              <mc:Fallback>
                <p:oleObj name="Document" r:id="rId3" imgW="5626100" imgH="358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792" y="1524000"/>
                        <a:ext cx="8131008" cy="5175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71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Malware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3124"/>
              </p:ext>
            </p:extLst>
          </p:nvPr>
        </p:nvGraphicFramePr>
        <p:xfrm>
          <a:off x="818136" y="1464624"/>
          <a:ext cx="7537116" cy="5325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Document" r:id="rId3" imgW="5626100" imgH="3975100" progId="Word.Document.12">
                  <p:embed/>
                </p:oleObj>
              </mc:Choice>
              <mc:Fallback>
                <p:oleObj name="Document" r:id="rId3" imgW="5626100" imgH="397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8136" y="1464624"/>
                        <a:ext cx="7537116" cy="5325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23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9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Malware (cont.)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54256"/>
              </p:ext>
            </p:extLst>
          </p:nvPr>
        </p:nvGraphicFramePr>
        <p:xfrm>
          <a:off x="815466" y="1441445"/>
          <a:ext cx="7548592" cy="533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Document" r:id="rId3" imgW="5626100" imgH="3975100" progId="Word.Document.12">
                  <p:embed/>
                </p:oleObj>
              </mc:Choice>
              <mc:Fallback>
                <p:oleObj name="Document" r:id="rId3" imgW="5626100" imgH="397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466" y="1441445"/>
                        <a:ext cx="7548592" cy="533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24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42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 from Malicious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 to users and systems:</a:t>
            </a:r>
          </a:p>
          <a:p>
            <a:pPr lvl="1"/>
            <a:r>
              <a:rPr lang="en-US" dirty="0"/>
              <a:t>Sending email to user contacts</a:t>
            </a:r>
          </a:p>
          <a:p>
            <a:pPr lvl="1"/>
            <a:r>
              <a:rPr lang="en-US" dirty="0"/>
              <a:t>Deleting or encrypting files</a:t>
            </a:r>
            <a:r>
              <a:rPr lang="zh-CN" altLang="en-US" dirty="0"/>
              <a:t> 勒索病毒</a:t>
            </a:r>
            <a:endParaRPr lang="en-US" dirty="0"/>
          </a:p>
          <a:p>
            <a:pPr lvl="1"/>
            <a:r>
              <a:rPr lang="en-US" dirty="0"/>
              <a:t>Modifying system information, such as the Windows registry</a:t>
            </a:r>
          </a:p>
          <a:p>
            <a:pPr lvl="1"/>
            <a:r>
              <a:rPr lang="en-US" dirty="0"/>
              <a:t>Stealing sensitive information, such as passwords</a:t>
            </a:r>
          </a:p>
          <a:p>
            <a:pPr lvl="1"/>
            <a:r>
              <a:rPr lang="en-US" dirty="0"/>
              <a:t>Attaching to critical system files</a:t>
            </a:r>
          </a:p>
          <a:p>
            <a:pPr lvl="1"/>
            <a:r>
              <a:rPr lang="en-US" dirty="0"/>
              <a:t>Hide copies of malware in multiple complementary locations</a:t>
            </a:r>
          </a:p>
          <a:p>
            <a:r>
              <a:rPr lang="en-US" dirty="0"/>
              <a:t>Harm to the world:</a:t>
            </a:r>
          </a:p>
          <a:p>
            <a:pPr lvl="1"/>
            <a:r>
              <a:rPr lang="en-US" dirty="0"/>
              <a:t>Some malware has been known to infect millions of systems, growing at a geometric rate</a:t>
            </a:r>
          </a:p>
          <a:p>
            <a:pPr lvl="1"/>
            <a:r>
              <a:rPr lang="en-US" dirty="0"/>
              <a:t>Infected systems often become staging areas for new infections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1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and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and installer program</a:t>
            </a:r>
          </a:p>
          <a:p>
            <a:r>
              <a:rPr lang="en-US" dirty="0"/>
              <a:t>Attached file</a:t>
            </a:r>
          </a:p>
          <a:p>
            <a:r>
              <a:rPr lang="en-US" dirty="0"/>
              <a:t>Document viruses</a:t>
            </a:r>
          </a:p>
          <a:p>
            <a:r>
              <a:rPr lang="en-US" dirty="0" err="1"/>
              <a:t>Autorun</a:t>
            </a: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nonmalicious</a:t>
            </a:r>
            <a:r>
              <a:rPr lang="en-US" dirty="0"/>
              <a:t> programs:</a:t>
            </a:r>
          </a:p>
          <a:p>
            <a:pPr lvl="1"/>
            <a:r>
              <a:rPr lang="en-US" dirty="0"/>
              <a:t>Appended viruses</a:t>
            </a:r>
          </a:p>
          <a:p>
            <a:pPr lvl="1"/>
            <a:r>
              <a:rPr lang="en-US" dirty="0"/>
              <a:t>Viruses that surround a program</a:t>
            </a:r>
          </a:p>
          <a:p>
            <a:pPr lvl="1"/>
            <a:r>
              <a:rPr lang="en-US" dirty="0"/>
              <a:t>Integrated viruses and replacements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4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One-time execution (implanting)</a:t>
            </a:r>
          </a:p>
          <a:p>
            <a:r>
              <a:rPr lang="en-US" dirty="0"/>
              <a:t>Boot sector viruses</a:t>
            </a:r>
          </a:p>
          <a:p>
            <a:r>
              <a:rPr lang="en-US" dirty="0"/>
              <a:t>Memory-resident viruses</a:t>
            </a:r>
          </a:p>
          <a:p>
            <a:r>
              <a:rPr lang="en-US" dirty="0"/>
              <a:t>Application files</a:t>
            </a:r>
          </a:p>
          <a:p>
            <a:r>
              <a:rPr lang="en-US" dirty="0"/>
              <a:t>Code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27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1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Effects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69661"/>
              </p:ext>
            </p:extLst>
          </p:nvPr>
        </p:nvGraphicFramePr>
        <p:xfrm>
          <a:off x="1887538" y="1528763"/>
          <a:ext cx="5178425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Document" r:id="rId3" imgW="4572000" imgH="4787900" progId="Word.Document.12">
                  <p:embed/>
                </p:oleObj>
              </mc:Choice>
              <mc:Fallback>
                <p:oleObj name="Document" r:id="rId3" imgW="4572000" imgH="478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7538" y="1528763"/>
                        <a:ext cx="5178425" cy="507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28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8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 for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software acquired from reliable sources</a:t>
            </a:r>
          </a:p>
          <a:p>
            <a:r>
              <a:rPr lang="en-US" dirty="0"/>
              <a:t>Test software in an isolated environment</a:t>
            </a:r>
          </a:p>
          <a:p>
            <a:r>
              <a:rPr lang="en-US" dirty="0"/>
              <a:t>Only open attachments when you know them to be safe</a:t>
            </a:r>
          </a:p>
          <a:p>
            <a:r>
              <a:rPr lang="en-US" dirty="0"/>
              <a:t>Treat every website as potentially harmful</a:t>
            </a:r>
          </a:p>
          <a:p>
            <a:r>
              <a:rPr lang="en-US" dirty="0"/>
              <a:t>Create and maintain backups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29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8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  <p:pic>
        <p:nvPicPr>
          <p:cNvPr id="16" name="Picture 15" descr="fig03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65" y="1523169"/>
            <a:ext cx="4056017" cy="493776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6571EA-F8C3-A14B-A150-B232928F0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47" y="2134547"/>
            <a:ext cx="2270255" cy="16981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3CFF84-A393-7D4A-9893-22BE35A4B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74" y="4303752"/>
            <a:ext cx="2540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75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Virus scanners look for signs of malicious code infection using signatures in program files and memory</a:t>
            </a:r>
          </a:p>
          <a:p>
            <a:r>
              <a:rPr lang="en-US" dirty="0"/>
              <a:t>Traditional virus scanners have trouble keeping up with new malware—detect about 45% of infections</a:t>
            </a:r>
          </a:p>
          <a:p>
            <a:r>
              <a:rPr lang="en-US" dirty="0"/>
              <a:t>Detection mechanisms:</a:t>
            </a:r>
          </a:p>
          <a:p>
            <a:pPr lvl="1"/>
            <a:r>
              <a:rPr lang="en-US" dirty="0"/>
              <a:t>Known string patterns in files or memory</a:t>
            </a:r>
          </a:p>
          <a:p>
            <a:pPr lvl="1"/>
            <a:r>
              <a:rPr lang="en-US" dirty="0"/>
              <a:t>Execution patterns</a:t>
            </a:r>
          </a:p>
          <a:p>
            <a:pPr lvl="1"/>
            <a:r>
              <a:rPr lang="en-US" dirty="0"/>
              <a:t>Storage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30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Signatures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31</a:t>
            </a:fld>
            <a:endParaRPr lang="en-US">
              <a:latin typeface="Arial"/>
            </a:endParaRPr>
          </a:p>
        </p:txBody>
      </p:sp>
      <p:pic>
        <p:nvPicPr>
          <p:cNvPr id="5" name="Picture 4" descr="fig03-2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81" y="1512124"/>
            <a:ext cx="6683248" cy="50292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9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 for Developers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 code: Each code module should be</a:t>
            </a:r>
          </a:p>
          <a:p>
            <a:pPr lvl="1"/>
            <a:r>
              <a:rPr lang="en-US" dirty="0"/>
              <a:t>Single-purpose</a:t>
            </a:r>
          </a:p>
          <a:p>
            <a:pPr lvl="1"/>
            <a:r>
              <a:rPr lang="en-US" dirty="0"/>
              <a:t>Small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Independent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Information hiding</a:t>
            </a:r>
          </a:p>
          <a:p>
            <a:r>
              <a:rPr lang="en-US" dirty="0"/>
              <a:t>Mutual Suspicion</a:t>
            </a:r>
          </a:p>
          <a:p>
            <a:r>
              <a:rPr lang="en-US" dirty="0"/>
              <a:t>Confinement</a:t>
            </a:r>
          </a:p>
          <a:p>
            <a:r>
              <a:rPr lang="en-US" dirty="0"/>
              <a:t>Genetic diversity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53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Integration testing</a:t>
            </a:r>
          </a:p>
          <a:p>
            <a:r>
              <a:rPr lang="en-US" dirty="0"/>
              <a:t>Function testing</a:t>
            </a:r>
          </a:p>
          <a:p>
            <a:r>
              <a:rPr lang="en-US" dirty="0"/>
              <a:t>Performance testing</a:t>
            </a:r>
          </a:p>
          <a:p>
            <a:r>
              <a:rPr lang="en-US" dirty="0"/>
              <a:t>Acceptance testing</a:t>
            </a:r>
          </a:p>
          <a:p>
            <a:r>
              <a:rPr lang="en-US" dirty="0"/>
              <a:t>Installation testing</a:t>
            </a:r>
          </a:p>
          <a:p>
            <a:r>
              <a:rPr lang="en-US" dirty="0"/>
              <a:t>Regression testing</a:t>
            </a:r>
          </a:p>
          <a:p>
            <a:r>
              <a:rPr lang="en-US" dirty="0"/>
              <a:t>Penetration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33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39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for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privilege</a:t>
            </a:r>
          </a:p>
          <a:p>
            <a:r>
              <a:rPr lang="en-US" dirty="0"/>
              <a:t>Economy of mechanism</a:t>
            </a:r>
          </a:p>
          <a:p>
            <a:r>
              <a:rPr lang="en-US" dirty="0"/>
              <a:t>Open design</a:t>
            </a:r>
          </a:p>
          <a:p>
            <a:r>
              <a:rPr lang="en-US" dirty="0"/>
              <a:t>Complete mediation</a:t>
            </a:r>
          </a:p>
          <a:p>
            <a:r>
              <a:rPr lang="en-US" dirty="0"/>
              <a:t>Permission based</a:t>
            </a:r>
          </a:p>
          <a:p>
            <a:r>
              <a:rPr lang="en-US" dirty="0"/>
              <a:t>Separation of privilege</a:t>
            </a:r>
          </a:p>
          <a:p>
            <a:r>
              <a:rPr lang="en-US" dirty="0"/>
              <a:t>Least common mechanism</a:t>
            </a:r>
          </a:p>
          <a:p>
            <a:r>
              <a:rPr lang="en-US" dirty="0"/>
              <a:t>Ease of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34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00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Countermeasures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  <a:p>
            <a:pPr lvl="1"/>
            <a:r>
              <a:rPr lang="en-US" dirty="0"/>
              <a:t>Proofs of program correctness—where possible</a:t>
            </a:r>
          </a:p>
          <a:p>
            <a:pPr lvl="1"/>
            <a:r>
              <a:rPr lang="en-US" dirty="0"/>
              <a:t>Defensive programming</a:t>
            </a:r>
          </a:p>
          <a:p>
            <a:pPr lvl="1"/>
            <a:r>
              <a:rPr lang="en-US" dirty="0"/>
              <a:t>Design by contract</a:t>
            </a:r>
          </a:p>
          <a:p>
            <a:r>
              <a:rPr lang="en-US" dirty="0"/>
              <a:t>Bad</a:t>
            </a:r>
          </a:p>
          <a:p>
            <a:pPr lvl="1"/>
            <a:r>
              <a:rPr lang="en-US" dirty="0"/>
              <a:t>Penetrate-and-patch</a:t>
            </a:r>
          </a:p>
          <a:p>
            <a:pPr lvl="1"/>
            <a:r>
              <a:rPr lang="en-US" dirty="0"/>
              <a:t>Security by obscurity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62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Buffer overflow attacks can take advantage of the fact that code and data are stored in the same memory in order to maliciously modify executing programs</a:t>
            </a:r>
          </a:p>
          <a:p>
            <a:r>
              <a:rPr lang="en-US" dirty="0"/>
              <a:t>Programs can have a number of other types of vulnerabilities, including off-by-one errors, incomplete mediation, and race conditions</a:t>
            </a:r>
          </a:p>
          <a:p>
            <a:r>
              <a:rPr lang="en-US" dirty="0"/>
              <a:t>Malware can have a variety of harmful effects depending on its characteristics, including resource usage, infection vector, and payload</a:t>
            </a:r>
          </a:p>
          <a:p>
            <a:r>
              <a:rPr lang="en-US" dirty="0"/>
              <a:t>Developers can use a variety of techniques for writing and testing code for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vs.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02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1" b="-2269"/>
          <a:stretch/>
        </p:blipFill>
        <p:spPr>
          <a:xfrm>
            <a:off x="1492539" y="1620917"/>
            <a:ext cx="6150778" cy="493776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</a:t>
            </a:r>
            <a:r>
              <a:rPr lang="zh-CN" altLang="en-US" dirty="0"/>
              <a:t>缓冲区溢出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 when data is written beyond the space allocated for it, such as a 10</a:t>
            </a:r>
            <a:r>
              <a:rPr lang="en-US" baseline="30000" dirty="0"/>
              <a:t>th</a:t>
            </a:r>
            <a:r>
              <a:rPr lang="en-US" dirty="0"/>
              <a:t> byte in a 9-byte array</a:t>
            </a:r>
          </a:p>
          <a:p>
            <a:r>
              <a:rPr lang="en-US" dirty="0"/>
              <a:t>In a typical exploitable buffer overflow, an attacker’s inputs are expected to go into regions of memory allocated for data, but those inputs are instead allowed to overwrite memory holding executable code</a:t>
            </a:r>
          </a:p>
          <a:p>
            <a:r>
              <a:rPr lang="en-US" dirty="0"/>
              <a:t>The trick for an attacker is finding buffer overflow opportunities that lead to overwritten memory being executed, and finding the right code to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3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Buffer Overflows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316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char sample[10];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=0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for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&lt;=9;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sample[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‘A’;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sample[10] = ‘B’;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the sub…… of the array out  of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9429F4-14D3-CA4F-882A-B9A2E396F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21141"/>
              </p:ext>
            </p:extLst>
          </p:nvPr>
        </p:nvGraphicFramePr>
        <p:xfrm>
          <a:off x="1524000" y="56966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248968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54033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66315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5530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1674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4194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41779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18249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98163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8473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/>
                          <a:cs typeface="Courier New"/>
                        </a:rPr>
                        <a:t>‘A’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/>
                          <a:cs typeface="Courier New"/>
                        </a:rPr>
                        <a:t>‘A’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/>
                          <a:cs typeface="Courier New"/>
                        </a:rPr>
                        <a:t>‘A’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/>
                          <a:cs typeface="Courier New"/>
                        </a:rPr>
                        <a:t>‘A’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/>
                          <a:cs typeface="Courier New"/>
                        </a:rPr>
                        <a:t>‘A’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/>
                          <a:cs typeface="Courier New"/>
                        </a:rPr>
                        <a:t>‘A’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/>
                          <a:cs typeface="Courier New"/>
                        </a:rPr>
                        <a:t>‘A’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/>
                          <a:cs typeface="Courier New"/>
                        </a:rPr>
                        <a:t>‘A’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‘B’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6977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CA26E5F-D0D7-D241-990F-8426E869382D}"/>
              </a:ext>
            </a:extLst>
          </p:cNvPr>
          <p:cNvSpPr txBox="1"/>
          <p:nvPr/>
        </p:nvSpPr>
        <p:spPr>
          <a:xfrm>
            <a:off x="300588" y="575250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Sample[0]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07171-999E-644E-AEE7-D18C9BE5B786}"/>
              </a:ext>
            </a:extLst>
          </p:cNvPr>
          <p:cNvSpPr txBox="1"/>
          <p:nvPr/>
        </p:nvSpPr>
        <p:spPr>
          <a:xfrm>
            <a:off x="6492728" y="569478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/>
                <a:cs typeface="Courier New"/>
              </a:rPr>
              <a:t>‘A’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D87CCE-18FB-594F-85DD-9EE021B42CD2}"/>
              </a:ext>
            </a:extLst>
          </p:cNvPr>
          <p:cNvSpPr txBox="1"/>
          <p:nvPr/>
        </p:nvSpPr>
        <p:spPr>
          <a:xfrm>
            <a:off x="507135" y="5091667"/>
            <a:ext cx="10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904FBE1-74A6-6A41-A71C-D7800F3A2059}"/>
              </a:ext>
            </a:extLst>
          </p:cNvPr>
          <p:cNvCxnSpPr/>
          <p:nvPr/>
        </p:nvCxnSpPr>
        <p:spPr>
          <a:xfrm>
            <a:off x="1524000" y="5460999"/>
            <a:ext cx="178340" cy="22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BD4D4F3-94B5-5B40-ABF4-42187873ECAB}"/>
              </a:ext>
            </a:extLst>
          </p:cNvPr>
          <p:cNvCxnSpPr/>
          <p:nvPr/>
        </p:nvCxnSpPr>
        <p:spPr>
          <a:xfrm>
            <a:off x="7121205" y="5397660"/>
            <a:ext cx="178340" cy="22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A9172A2-C349-264F-AA92-084629DBDDF7}"/>
              </a:ext>
            </a:extLst>
          </p:cNvPr>
          <p:cNvSpPr txBox="1"/>
          <p:nvPr/>
        </p:nvSpPr>
        <p:spPr>
          <a:xfrm>
            <a:off x="6124038" y="492284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Sample[10]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887783-02BC-1E4C-AD56-F11FC4500BD0}"/>
              </a:ext>
            </a:extLst>
          </p:cNvPr>
          <p:cNvSpPr txBox="1"/>
          <p:nvPr/>
        </p:nvSpPr>
        <p:spPr>
          <a:xfrm>
            <a:off x="5453059" y="529941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Sample[9]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7114120-B1E8-694E-A744-08A00D00E05A}"/>
              </a:ext>
            </a:extLst>
          </p:cNvPr>
          <p:cNvCxnSpPr/>
          <p:nvPr/>
        </p:nvCxnSpPr>
        <p:spPr>
          <a:xfrm>
            <a:off x="6613508" y="5526279"/>
            <a:ext cx="178340" cy="22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094E6CCA-B0FB-9442-A68C-AF6C03A7AE07}"/>
              </a:ext>
            </a:extLst>
          </p:cNvPr>
          <p:cNvCxnSpPr>
            <a:cxnSpLocks/>
          </p:cNvCxnSpPr>
          <p:nvPr/>
        </p:nvCxnSpPr>
        <p:spPr>
          <a:xfrm>
            <a:off x="7005828" y="4717915"/>
            <a:ext cx="7815" cy="203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7FC0765-9947-D642-AFAF-571E5A7C04E1}"/>
              </a:ext>
            </a:extLst>
          </p:cNvPr>
          <p:cNvSpPr txBox="1"/>
          <p:nvPr/>
        </p:nvSpPr>
        <p:spPr>
          <a:xfrm>
            <a:off x="7549128" y="538771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sum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41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7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03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79" b="540"/>
          <a:stretch/>
        </p:blipFill>
        <p:spPr>
          <a:xfrm>
            <a:off x="2418946" y="1524000"/>
            <a:ext cx="4279159" cy="493776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 Buffer Can Overflow, </a:t>
            </a:r>
            <a:r>
              <a:rPr lang="en-US" dirty="0" err="1"/>
              <a:t>Cstr</a:t>
            </a:r>
            <a:r>
              <a:rPr lang="en-US" dirty="0"/>
              <a:t>()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43" y="1535128"/>
            <a:ext cx="4464930" cy="49404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8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6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  <p:pic>
        <p:nvPicPr>
          <p:cNvPr id="5" name="Content Placeholder 4" descr="fig03-07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76"/>
          <a:stretch/>
        </p:blipFill>
        <p:spPr>
          <a:xfrm>
            <a:off x="580032" y="1524000"/>
            <a:ext cx="7977544" cy="493776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676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2620</Words>
  <Application>Microsoft Macintosh PowerPoint</Application>
  <PresentationFormat>全屏显示(4:3)</PresentationFormat>
  <Paragraphs>269</Paragraphs>
  <Slides>36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华文新魏</vt:lpstr>
      <vt:lpstr>Arial</vt:lpstr>
      <vt:lpstr>Calibri</vt:lpstr>
      <vt:lpstr>Courier New</vt:lpstr>
      <vt:lpstr>Office Theme</vt:lpstr>
      <vt:lpstr>Clarity</vt:lpstr>
      <vt:lpstr>Document</vt:lpstr>
      <vt:lpstr>Security in Computing, Fifth Edition</vt:lpstr>
      <vt:lpstr>Objectives for Chapter 3</vt:lpstr>
      <vt:lpstr>Memory Allocation</vt:lpstr>
      <vt:lpstr>Data vs. Instructions</vt:lpstr>
      <vt:lpstr>Buffer Overflows 缓冲区溢出</vt:lpstr>
      <vt:lpstr>How Buffer Overflows Happen</vt:lpstr>
      <vt:lpstr>Memory Organization</vt:lpstr>
      <vt:lpstr>Where a Buffer Can Overflow, Cstr() </vt:lpstr>
      <vt:lpstr>The Stack</vt:lpstr>
      <vt:lpstr>The Stack after Procedure Calls</vt:lpstr>
      <vt:lpstr>Compromised Stack</vt:lpstr>
      <vt:lpstr>Overwriting Memory for Execution</vt:lpstr>
      <vt:lpstr>Harm from Buffer Overflows</vt:lpstr>
      <vt:lpstr>Overflow Countermeasures</vt:lpstr>
      <vt:lpstr>Incomplete Mediation</vt:lpstr>
      <vt:lpstr>Time-of-Check to Time-of-Use</vt:lpstr>
      <vt:lpstr>Race Conditions 竞争条件  OS  资源</vt:lpstr>
      <vt:lpstr>Race Conditions</vt:lpstr>
      <vt:lpstr>Other Programming Oversights</vt:lpstr>
      <vt:lpstr>Malware</vt:lpstr>
      <vt:lpstr>Types of Malware</vt:lpstr>
      <vt:lpstr>Types of Malware (cont.)</vt:lpstr>
      <vt:lpstr>History of Malware</vt:lpstr>
      <vt:lpstr>History of Malware (cont.)</vt:lpstr>
      <vt:lpstr>Harm from Malicious Code</vt:lpstr>
      <vt:lpstr>Transmission and Propagation</vt:lpstr>
      <vt:lpstr>Malware Activation</vt:lpstr>
      <vt:lpstr>Virus Effects</vt:lpstr>
      <vt:lpstr>Countermeasures for Users</vt:lpstr>
      <vt:lpstr>Virus Detection</vt:lpstr>
      <vt:lpstr>Virus Signatures</vt:lpstr>
      <vt:lpstr>Countermeasures for Developers</vt:lpstr>
      <vt:lpstr>Code Testing</vt:lpstr>
      <vt:lpstr>Design Principles for Security</vt:lpstr>
      <vt:lpstr>Other Countermeasures</vt:lpstr>
      <vt:lpstr>Summary</vt:lpstr>
    </vt:vector>
  </TitlesOfParts>
  <Company>Qmulos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Computing, Fifth Edition</dc:title>
  <dc:creator>Jonathan Margulies</dc:creator>
  <cp:lastModifiedBy>赖祥伟</cp:lastModifiedBy>
  <cp:revision>65</cp:revision>
  <dcterms:created xsi:type="dcterms:W3CDTF">2015-09-09T13:03:04Z</dcterms:created>
  <dcterms:modified xsi:type="dcterms:W3CDTF">2020-03-21T10:14:27Z</dcterms:modified>
</cp:coreProperties>
</file>