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larity" initials="C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3"/>
    <p:restoredTop sz="90394" autoAdjust="0"/>
  </p:normalViewPr>
  <p:slideViewPr>
    <p:cSldViewPr snapToGrid="0" snapToObjects="1">
      <p:cViewPr varScale="1">
        <p:scale>
          <a:sx n="137" d="100"/>
          <a:sy n="137" d="100"/>
        </p:scale>
        <p:origin x="41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A7F73C-DE99-594C-904D-86709DA688DF}" type="datetimeFigureOut">
              <a:rPr lang="en-US" smtClean="0"/>
              <a:t>6/1/20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EECDD1-E348-824A-B929-EC2C80ADB316}" type="slidenum">
              <a:rPr lang="en-US" smtClean="0"/>
              <a:t>‹#›</a:t>
            </a:fld>
            <a:endParaRPr lang="en-US"/>
          </a:p>
        </p:txBody>
      </p:sp>
    </p:spTree>
    <p:extLst>
      <p:ext uri="{BB962C8B-B14F-4D97-AF65-F5344CB8AC3E}">
        <p14:creationId xmlns:p14="http://schemas.microsoft.com/office/powerpoint/2010/main" val="3599692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security plan identifies</a:t>
            </a:r>
            <a:r>
              <a:rPr lang="en-US" baseline="0" dirty="0"/>
              <a:t> and organizes the security activities for a computing system. The plan is both a description of the current situation and a map for improvement. It is both an official record of current security practices and a blueprint for orderly change to improve those practices. We discuss some of the above contents in more detail in the following slides.</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819566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matrix mapping vulnerabilities to assets. In real life, the matrix would be much longer and include much more specific assets. Numerous vulnerability</a:t>
            </a:r>
            <a:r>
              <a:rPr lang="en-US" baseline="0" dirty="0"/>
              <a:t> types can apply broadly to a class of assets, however, so broad categories are useful and help identify organization-wide concerns.</a:t>
            </a:r>
          </a:p>
          <a:p>
            <a:endParaRPr lang="en-US" baseline="0" dirty="0"/>
          </a:p>
          <a:p>
            <a:r>
              <a:rPr lang="en-US" baseline="0" dirty="0"/>
              <a:t>In considering the contents of each matrix entry, we can ask some helpful questions:</a:t>
            </a:r>
          </a:p>
          <a:p>
            <a:pPr marL="171450" indent="-171450">
              <a:buFont typeface="Arial"/>
              <a:buChar char="•"/>
            </a:pPr>
            <a:r>
              <a:rPr lang="en-US" sz="1200" kern="1200" dirty="0">
                <a:solidFill>
                  <a:schemeClr val="tx1"/>
                </a:solidFill>
                <a:effectLst/>
                <a:latin typeface="+mn-lt"/>
                <a:ea typeface="+mn-ea"/>
                <a:cs typeface="+mn-cs"/>
              </a:rPr>
              <a:t>What are the effects of unintentional errors? Consider typing the wrong command, entering the wrong data, using the wrong data item, discarding the wrong listing, and disposing of output insecurely. </a:t>
            </a:r>
          </a:p>
          <a:p>
            <a:pPr marL="171450" indent="-171450">
              <a:buFont typeface="Arial"/>
              <a:buChar char="•"/>
            </a:pPr>
            <a:r>
              <a:rPr lang="en-US" sz="1200" kern="1200" dirty="0">
                <a:solidFill>
                  <a:schemeClr val="tx1"/>
                </a:solidFill>
                <a:effectLst/>
                <a:latin typeface="+mn-lt"/>
                <a:ea typeface="+mn-ea"/>
                <a:cs typeface="+mn-cs"/>
              </a:rPr>
              <a:t>What are the effects of willfully malicious insiders? Consider disgruntled employees, bribery, and curious browsers. </a:t>
            </a:r>
          </a:p>
          <a:p>
            <a:pPr marL="171450" indent="-171450">
              <a:buFont typeface="Arial"/>
              <a:buChar char="•"/>
            </a:pPr>
            <a:r>
              <a:rPr lang="en-US" sz="1200" kern="1200" dirty="0">
                <a:solidFill>
                  <a:schemeClr val="tx1"/>
                </a:solidFill>
                <a:effectLst/>
                <a:latin typeface="+mn-lt"/>
                <a:ea typeface="+mn-ea"/>
                <a:cs typeface="+mn-cs"/>
              </a:rPr>
              <a:t>What are the effects of outsiders? Consider network access, remote access, hackers, people walking through the building, people snooping at coffee shops, and people sifting through the trash.</a:t>
            </a:r>
          </a:p>
          <a:p>
            <a:pPr marL="171450" indent="-171450">
              <a:buFont typeface="Arial"/>
              <a:buChar char="•"/>
            </a:pPr>
            <a:r>
              <a:rPr lang="en-US" sz="1200" kern="1200" dirty="0">
                <a:solidFill>
                  <a:schemeClr val="tx1"/>
                </a:solidFill>
                <a:effectLst/>
                <a:latin typeface="+mn-lt"/>
                <a:ea typeface="+mn-ea"/>
                <a:cs typeface="+mn-cs"/>
              </a:rPr>
              <a:t>What are the effects of natural and physical disasters? Consider fires, storms, floods, power outages, and component failures.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1510054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Delphi</a:t>
            </a:r>
            <a:r>
              <a:rPr lang="en-US" baseline="0" dirty="0"/>
              <a:t> approach:</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Provide each of several experts with information describing the situation surrounding the event under consideration. For example, the experts may be told about the software and hardware architecture, conditions of use, and expertise of users.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Each expert individually estimates the likelihood of the event. The estimates are collected, reproduced, and distributed to all experts.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individual estimates are listed anonymously, and the experts are usually given some statistical information, such as mean or median.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The experts are then asked whether they wish to modify their individual estimates in light of values their colleagues have supplied.</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If the revised values are reasonably consistent, the process ends with the group’s reaching consensus.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a:solidFill>
                  <a:schemeClr val="tx1"/>
                </a:solidFill>
                <a:effectLst/>
                <a:latin typeface="+mn-lt"/>
                <a:ea typeface="+mn-ea"/>
                <a:cs typeface="+mn-cs"/>
              </a:rPr>
              <a:t>If the values are inconsistent, additional rounds of revision may occur until consensus is reached.</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1747823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24</a:t>
            </a:fld>
            <a:endParaRPr lang="en-US">
              <a:solidFill>
                <a:prstClr val="black"/>
              </a:solidFill>
              <a:latin typeface="Calibri"/>
            </a:endParaRPr>
          </a:p>
        </p:txBody>
      </p:sp>
    </p:spTree>
    <p:extLst>
      <p:ext uri="{BB962C8B-B14F-4D97-AF65-F5344CB8AC3E}">
        <p14:creationId xmlns:p14="http://schemas.microsoft.com/office/powerpoint/2010/main" val="994347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a:solidFill>
                  <a:schemeClr val="tx1"/>
                </a:solidFill>
                <a:effectLst/>
                <a:latin typeface="+mn-lt"/>
                <a:ea typeface="+mn-ea"/>
                <a:cs typeface="+mn-cs"/>
              </a:rPr>
              <a:t>Improve awareness: </a:t>
            </a:r>
            <a:r>
              <a:rPr lang="en-US" sz="1200" kern="1200" dirty="0">
                <a:solidFill>
                  <a:schemeClr val="tx1"/>
                </a:solidFill>
                <a:effectLst/>
                <a:latin typeface="+mn-lt"/>
                <a:ea typeface="+mn-ea"/>
                <a:cs typeface="+mn-cs"/>
              </a:rPr>
              <a:t>Discussing issues of security can raise the general level of interest and concern among developers and users. Especially when the user population has little expertise in computing, the risk analysis can educate users about the role security plays in protecting functions and data that are essential to user operations and products.</a:t>
            </a:r>
          </a:p>
          <a:p>
            <a:pPr marL="171450" indent="-171450">
              <a:buFont typeface="Arial"/>
              <a:buChar char="•"/>
            </a:pPr>
            <a:r>
              <a:rPr lang="en-US" sz="1200" i="1" kern="1200" dirty="0">
                <a:solidFill>
                  <a:schemeClr val="tx1"/>
                </a:solidFill>
                <a:effectLst/>
                <a:latin typeface="+mn-lt"/>
                <a:ea typeface="+mn-ea"/>
                <a:cs typeface="+mn-cs"/>
              </a:rPr>
              <a:t>Relate security mission to management objectives:</a:t>
            </a:r>
            <a:r>
              <a:rPr lang="en-US" sz="1200" kern="1200" dirty="0">
                <a:solidFill>
                  <a:schemeClr val="tx1"/>
                </a:solidFill>
                <a:effectLst/>
                <a:latin typeface="+mn-lt"/>
                <a:ea typeface="+mn-ea"/>
                <a:cs typeface="+mn-cs"/>
              </a:rPr>
              <a:t> Security is often perceived as a financial drain for no gain. Management does not always see that security helps balance harm and control costs.</a:t>
            </a:r>
          </a:p>
          <a:p>
            <a:pPr marL="171450" indent="-171450">
              <a:buFont typeface="Arial"/>
              <a:buChar char="•"/>
            </a:pPr>
            <a:r>
              <a:rPr lang="en-US" sz="1200" i="1" kern="1200" dirty="0">
                <a:solidFill>
                  <a:schemeClr val="tx1"/>
                </a:solidFill>
                <a:effectLst/>
                <a:latin typeface="+mn-lt"/>
                <a:ea typeface="+mn-ea"/>
                <a:cs typeface="+mn-cs"/>
              </a:rPr>
              <a:t>Identify assets, vulnerabilities, and controls: </a:t>
            </a:r>
            <a:r>
              <a:rPr lang="en-US" sz="1200" kern="1200" dirty="0">
                <a:solidFill>
                  <a:schemeClr val="tx1"/>
                </a:solidFill>
                <a:effectLst/>
                <a:latin typeface="+mn-lt"/>
                <a:ea typeface="+mn-ea"/>
                <a:cs typeface="+mn-cs"/>
              </a:rPr>
              <a:t>Some organizations are unaware of their computing assets, their value to the organization, and the vulnerabilities associated with those assets. A systematic analysis produces a comprehensive list of assets, valuations, and risks.</a:t>
            </a:r>
          </a:p>
          <a:p>
            <a:pPr marL="171450" indent="-171450">
              <a:buFont typeface="Arial"/>
              <a:buChar char="•"/>
            </a:pPr>
            <a:r>
              <a:rPr lang="en-US" sz="1200" i="1" kern="1200" dirty="0">
                <a:solidFill>
                  <a:schemeClr val="tx1"/>
                </a:solidFill>
                <a:effectLst/>
                <a:latin typeface="+mn-lt"/>
                <a:ea typeface="+mn-ea"/>
                <a:cs typeface="+mn-cs"/>
              </a:rPr>
              <a:t>Improve basis for decisions: </a:t>
            </a:r>
            <a:r>
              <a:rPr lang="en-US" sz="1200" kern="1200" dirty="0">
                <a:solidFill>
                  <a:schemeClr val="tx1"/>
                </a:solidFill>
                <a:effectLst/>
                <a:latin typeface="+mn-lt"/>
                <a:ea typeface="+mn-ea"/>
                <a:cs typeface="+mn-cs"/>
              </a:rPr>
              <a:t>A security manager can present an argument such as “I think we need a firewall here” or “I think we should use token-based authentication instead of passwords.” Risk analysis augments the manager’s judgment as a basis for the decision.</a:t>
            </a:r>
          </a:p>
          <a:p>
            <a:pPr marL="171450" indent="-171450">
              <a:buFont typeface="Arial"/>
              <a:buChar char="•"/>
            </a:pPr>
            <a:r>
              <a:rPr lang="en-US" sz="1200" i="1" kern="1200" dirty="0">
                <a:solidFill>
                  <a:schemeClr val="tx1"/>
                </a:solidFill>
                <a:effectLst/>
                <a:latin typeface="+mn-lt"/>
                <a:ea typeface="+mn-ea"/>
                <a:cs typeface="+mn-cs"/>
              </a:rPr>
              <a:t>Justify expenditures for security: </a:t>
            </a:r>
            <a:r>
              <a:rPr lang="en-US" sz="1200" kern="1200" dirty="0">
                <a:solidFill>
                  <a:schemeClr val="tx1"/>
                </a:solidFill>
                <a:effectLst/>
                <a:latin typeface="+mn-lt"/>
                <a:ea typeface="+mn-ea"/>
                <a:cs typeface="+mn-cs"/>
              </a:rPr>
              <a:t>Some security mechanisms appear to be very expensive and without obvious benefit. A risk analysis can help identify instances where it is worth the expense to implement a major security mechanism. Managers can show the much larger risks of </a:t>
            </a:r>
            <a:r>
              <a:rPr lang="en-US" sz="1200" i="1" kern="1200" dirty="0">
                <a:solidFill>
                  <a:schemeClr val="tx1"/>
                </a:solidFill>
                <a:effectLst/>
                <a:latin typeface="+mn-lt"/>
                <a:ea typeface="+mn-ea"/>
                <a:cs typeface="+mn-cs"/>
              </a:rPr>
              <a:t>not</a:t>
            </a:r>
            <a:r>
              <a:rPr lang="en-US" sz="1200" kern="1200" dirty="0">
                <a:solidFill>
                  <a:schemeClr val="tx1"/>
                </a:solidFill>
                <a:effectLst/>
                <a:latin typeface="+mn-lt"/>
                <a:ea typeface="+mn-ea"/>
                <a:cs typeface="+mn-cs"/>
              </a:rPr>
              <a:t> spending for security. </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29</a:t>
            </a:fld>
            <a:endParaRPr lang="en-US">
              <a:solidFill>
                <a:prstClr val="black"/>
              </a:solidFill>
              <a:latin typeface="Calibri"/>
            </a:endParaRPr>
          </a:p>
        </p:txBody>
      </p:sp>
    </p:spTree>
    <p:extLst>
      <p:ext uri="{BB962C8B-B14F-4D97-AF65-F5344CB8AC3E}">
        <p14:creationId xmlns:p14="http://schemas.microsoft.com/office/powerpoint/2010/main" val="398283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a:solidFill>
                  <a:schemeClr val="tx1"/>
                </a:solidFill>
                <a:effectLst/>
                <a:latin typeface="+mn-lt"/>
                <a:ea typeface="+mn-ea"/>
                <a:cs typeface="+mn-cs"/>
              </a:rPr>
              <a:t>False sense of precision and confidence: </a:t>
            </a:r>
            <a:r>
              <a:rPr lang="en-US" sz="1200" kern="1200" dirty="0">
                <a:solidFill>
                  <a:schemeClr val="tx1"/>
                </a:solidFill>
                <a:effectLst/>
                <a:latin typeface="+mn-lt"/>
                <a:ea typeface="+mn-ea"/>
                <a:cs typeface="+mn-cs"/>
              </a:rPr>
              <a:t>The heart of risk analysis is the use of empirical data to generate estimates of risk impact, risk probability, and risk exposure. The danger is that these numbers will give us a false sense of precision, thereby giving rise to an undeserved confidence in the numbers. However, in many cases the numbers themselves are much less important than their relative sizes. Whether an expected loss is $100,000 or $150,000 is relatively unimportant. It is much more significant that the expected loss is far above the $10,000 or $20,000 budget allocated for implementing a particular control. Moreover, anytime a risk analysis generates a large potential loss, the system deserves further scrutiny to see if the root cause of the risk can be addressed.</a:t>
            </a:r>
          </a:p>
          <a:p>
            <a:pPr marL="171450" indent="-171450">
              <a:buFont typeface="Arial"/>
              <a:buChar char="•"/>
            </a:pPr>
            <a:r>
              <a:rPr lang="en-US" sz="1200" i="1" kern="1200" dirty="0">
                <a:solidFill>
                  <a:schemeClr val="tx1"/>
                </a:solidFill>
                <a:effectLst/>
                <a:latin typeface="+mn-lt"/>
                <a:ea typeface="+mn-ea"/>
                <a:cs typeface="+mn-cs"/>
              </a:rPr>
              <a:t>Hard to perform: </a:t>
            </a:r>
            <a:r>
              <a:rPr lang="en-US" sz="1200" kern="1200" dirty="0">
                <a:solidFill>
                  <a:schemeClr val="tx1"/>
                </a:solidFill>
                <a:effectLst/>
                <a:latin typeface="+mn-lt"/>
                <a:ea typeface="+mn-ea"/>
                <a:cs typeface="+mn-cs"/>
              </a:rPr>
              <a:t>Enumerating assets, vulnerabilities, and controls requires creative thinking. Assessing loss frequencies and impact can be difficult and subjective. A large risk analysis must consider many factors. Risk analysis can be restricted to certain assets or vulnerabilities, however.</a:t>
            </a:r>
          </a:p>
          <a:p>
            <a:pPr marL="171450" indent="-171450">
              <a:buFont typeface="Arial"/>
              <a:buChar char="•"/>
            </a:pPr>
            <a:r>
              <a:rPr lang="en-US" sz="1200" i="1" kern="1200" dirty="0">
                <a:solidFill>
                  <a:schemeClr val="tx1"/>
                </a:solidFill>
                <a:effectLst/>
                <a:latin typeface="+mn-lt"/>
                <a:ea typeface="+mn-ea"/>
                <a:cs typeface="+mn-cs"/>
              </a:rPr>
              <a:t>Immutability:</a:t>
            </a:r>
            <a:r>
              <a:rPr lang="en-US" sz="1200" kern="1200" dirty="0">
                <a:solidFill>
                  <a:schemeClr val="tx1"/>
                </a:solidFill>
                <a:effectLst/>
                <a:latin typeface="+mn-lt"/>
                <a:ea typeface="+mn-ea"/>
                <a:cs typeface="+mn-cs"/>
              </a:rPr>
              <a:t> Many software project leaders view processes such as risk analysis as an irritating fact of life—a step to be taken in a hurry so that the developers can get on with the more interesting jobs related to designing, building, and testing the system. For this reason, risk analyses, like contingency plans and five-year plans, have a tendency to be filed and promptly forgotten. But if an organization takes security seriously, it will view the risk analysis as a living document, updating it at least annually or in conjunction with major system upgrades. </a:t>
            </a:r>
          </a:p>
          <a:p>
            <a:pPr marL="171450" indent="-171450">
              <a:buFont typeface="Arial"/>
              <a:buChar char="•"/>
            </a:pPr>
            <a:r>
              <a:rPr lang="en-US" sz="1200" i="1" kern="1200" dirty="0">
                <a:solidFill>
                  <a:schemeClr val="tx1"/>
                </a:solidFill>
                <a:effectLst/>
                <a:latin typeface="+mn-lt"/>
                <a:ea typeface="+mn-ea"/>
                <a:cs typeface="+mn-cs"/>
              </a:rPr>
              <a:t>Lack of accuracy: </a:t>
            </a:r>
            <a:r>
              <a:rPr lang="en-US" sz="1200" kern="1200" dirty="0">
                <a:solidFill>
                  <a:schemeClr val="tx1"/>
                </a:solidFill>
                <a:effectLst/>
                <a:latin typeface="+mn-lt"/>
                <a:ea typeface="+mn-ea"/>
                <a:cs typeface="+mn-cs"/>
              </a:rPr>
              <a:t>Risk analysis is not always accurate, for many reasons. First, we may not be able to calculate the risk probability with any accuracy, especially when we have no past history of similar situations. Second, even if we know the likelihood, we cannot always estimate the risk impact very well. The risk management literature is replete with papers about describing the scenario, showing that presenting the same situation in two different ways to two equivalent groups of people can yield two radically different estimates of impact. And third, we may not be able to anticipate all the possible risks. For example, bridge builders did not know about the risks introduced by torque from high winds until the Tacoma Narrows Bridge twisted in the wind and collapsed. After studying the colossal failure of this bridge and discovering the cause, engineers made mandatory the inclusion of torque in their simulation parameters. Similarly, we may not know enough about software, security, or the context in which the system is to be used, so there may be gaps in our risk analysis that cause it to be inaccurate.</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30</a:t>
            </a:fld>
            <a:endParaRPr lang="en-US">
              <a:solidFill>
                <a:prstClr val="black"/>
              </a:solidFill>
              <a:latin typeface="Calibri"/>
            </a:endParaRPr>
          </a:p>
        </p:txBody>
      </p:sp>
    </p:spTree>
    <p:extLst>
      <p:ext uri="{BB962C8B-B14F-4D97-AF65-F5344CB8AC3E}">
        <p14:creationId xmlns:p14="http://schemas.microsoft.com/office/powerpoint/2010/main" val="121254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EECDD1-E348-824A-B929-EC2C80ADB316}" type="slidenum">
              <a:rPr lang="en-US" smtClean="0"/>
              <a:t>34</a:t>
            </a:fld>
            <a:endParaRPr lang="en-US"/>
          </a:p>
        </p:txBody>
      </p:sp>
    </p:spTree>
    <p:extLst>
      <p:ext uri="{BB962C8B-B14F-4D97-AF65-F5344CB8AC3E}">
        <p14:creationId xmlns:p14="http://schemas.microsoft.com/office/powerpoint/2010/main" val="415318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focus</a:t>
            </a:r>
            <a:r>
              <a:rPr lang="en-US" baseline="0" dirty="0"/>
              <a:t> of this slide is on the overall organizational security policy, but security policies and plans can and often should exist at the level of systems or groups of systems. An organization-wide security policy can address users and systems only in the context of fairly general roles, which, for many purposes, is not specific enough. Whereas the organization as a whole may be primarily focused on maintaining confidentiality of data, certain systems in that organization may rightfully focus on maintaining availability as a top priority.</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3461130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at risk analysis in more detail later in this chapter.</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242815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i="1" kern="1200" dirty="0">
                <a:solidFill>
                  <a:schemeClr val="tx1"/>
                </a:solidFill>
                <a:effectLst/>
                <a:latin typeface="+mn-lt"/>
                <a:ea typeface="+mn-ea"/>
                <a:cs typeface="+mn-cs"/>
              </a:rPr>
              <a:t>Correctness:</a:t>
            </a:r>
            <a:r>
              <a:rPr lang="en-US" sz="1200" kern="1200" dirty="0">
                <a:solidFill>
                  <a:schemeClr val="tx1"/>
                </a:solidFill>
                <a:effectLst/>
                <a:latin typeface="+mn-lt"/>
                <a:ea typeface="+mn-ea"/>
                <a:cs typeface="+mn-cs"/>
              </a:rPr>
              <a:t> Are the requirements understandable? Are they stated without error?</a:t>
            </a:r>
          </a:p>
          <a:p>
            <a:pPr marL="171450" indent="-171450">
              <a:buFont typeface="Arial"/>
              <a:buChar char="•"/>
            </a:pPr>
            <a:r>
              <a:rPr lang="en-US" sz="1200" i="1" kern="1200" dirty="0">
                <a:solidFill>
                  <a:schemeClr val="tx1"/>
                </a:solidFill>
                <a:effectLst/>
                <a:latin typeface="+mn-lt"/>
                <a:ea typeface="+mn-ea"/>
                <a:cs typeface="+mn-cs"/>
              </a:rPr>
              <a:t>Consistency:</a:t>
            </a:r>
            <a:r>
              <a:rPr lang="en-US" sz="1200" kern="1200" dirty="0">
                <a:solidFill>
                  <a:schemeClr val="tx1"/>
                </a:solidFill>
                <a:effectLst/>
                <a:latin typeface="+mn-lt"/>
                <a:ea typeface="+mn-ea"/>
                <a:cs typeface="+mn-cs"/>
              </a:rPr>
              <a:t> Are there any conflicting or ambiguous requirements?</a:t>
            </a:r>
          </a:p>
          <a:p>
            <a:pPr marL="171450" indent="-171450">
              <a:buFont typeface="Arial"/>
              <a:buChar char="•"/>
            </a:pPr>
            <a:r>
              <a:rPr lang="en-US" sz="1200" i="1" kern="1200" dirty="0">
                <a:solidFill>
                  <a:schemeClr val="tx1"/>
                </a:solidFill>
                <a:effectLst/>
                <a:latin typeface="+mn-lt"/>
                <a:ea typeface="+mn-ea"/>
                <a:cs typeface="+mn-cs"/>
              </a:rPr>
              <a:t>Completeness:</a:t>
            </a:r>
            <a:r>
              <a:rPr lang="en-US" sz="1200" kern="1200" dirty="0">
                <a:solidFill>
                  <a:schemeClr val="tx1"/>
                </a:solidFill>
                <a:effectLst/>
                <a:latin typeface="+mn-lt"/>
                <a:ea typeface="+mn-ea"/>
                <a:cs typeface="+mn-cs"/>
              </a:rPr>
              <a:t> Are all possible situations addressed by the requirements?</a:t>
            </a:r>
          </a:p>
          <a:p>
            <a:pPr marL="171450" indent="-171450">
              <a:buFont typeface="Arial"/>
              <a:buChar char="•"/>
            </a:pPr>
            <a:r>
              <a:rPr lang="en-US" sz="1200" i="1" kern="1200" dirty="0">
                <a:solidFill>
                  <a:schemeClr val="tx1"/>
                </a:solidFill>
                <a:effectLst/>
                <a:latin typeface="+mn-lt"/>
                <a:ea typeface="+mn-ea"/>
                <a:cs typeface="+mn-cs"/>
              </a:rPr>
              <a:t>Realism:</a:t>
            </a:r>
            <a:r>
              <a:rPr lang="en-US" sz="1200" kern="1200" dirty="0">
                <a:solidFill>
                  <a:schemeClr val="tx1"/>
                </a:solidFill>
                <a:effectLst/>
                <a:latin typeface="+mn-lt"/>
                <a:ea typeface="+mn-ea"/>
                <a:cs typeface="+mn-cs"/>
              </a:rPr>
              <a:t> Is it possible to implement what the requirements mandate?</a:t>
            </a:r>
          </a:p>
          <a:p>
            <a:pPr marL="171450" indent="-171450">
              <a:buFont typeface="Arial"/>
              <a:buChar char="•"/>
            </a:pPr>
            <a:r>
              <a:rPr lang="en-US" sz="1200" i="1" kern="1200" dirty="0">
                <a:solidFill>
                  <a:schemeClr val="tx1"/>
                </a:solidFill>
                <a:effectLst/>
                <a:latin typeface="+mn-lt"/>
                <a:ea typeface="+mn-ea"/>
                <a:cs typeface="+mn-cs"/>
              </a:rPr>
              <a:t>Need:</a:t>
            </a:r>
            <a:r>
              <a:rPr lang="en-US" sz="1200" kern="1200" dirty="0">
                <a:solidFill>
                  <a:schemeClr val="tx1"/>
                </a:solidFill>
                <a:effectLst/>
                <a:latin typeface="+mn-lt"/>
                <a:ea typeface="+mn-ea"/>
                <a:cs typeface="+mn-cs"/>
              </a:rPr>
              <a:t> Are the requirements unnecessarily restrictive?</a:t>
            </a:r>
          </a:p>
          <a:p>
            <a:pPr marL="171450" indent="-171450">
              <a:buFont typeface="Arial"/>
              <a:buChar char="•"/>
            </a:pPr>
            <a:r>
              <a:rPr lang="en-US" sz="1200" i="1" kern="1200" dirty="0">
                <a:solidFill>
                  <a:schemeClr val="tx1"/>
                </a:solidFill>
                <a:effectLst/>
                <a:latin typeface="+mn-lt"/>
                <a:ea typeface="+mn-ea"/>
                <a:cs typeface="+mn-cs"/>
              </a:rPr>
              <a:t>Verifiability:</a:t>
            </a:r>
            <a:r>
              <a:rPr lang="en-US" sz="1200" kern="1200" dirty="0">
                <a:solidFill>
                  <a:schemeClr val="tx1"/>
                </a:solidFill>
                <a:effectLst/>
                <a:latin typeface="+mn-lt"/>
                <a:ea typeface="+mn-ea"/>
                <a:cs typeface="+mn-cs"/>
              </a:rPr>
              <a:t> Can tests be written to demonstrate conclusively and objectively that the requirements have been met? Can the system or its functionality be measured in some way that will assess the degree to which the requirements are met?</a:t>
            </a:r>
          </a:p>
          <a:p>
            <a:pPr marL="171450" indent="-171450">
              <a:buFont typeface="Arial"/>
              <a:buChar char="•"/>
            </a:pPr>
            <a:r>
              <a:rPr lang="en-US" sz="1200" i="1" kern="1200" dirty="0">
                <a:solidFill>
                  <a:schemeClr val="tx1"/>
                </a:solidFill>
                <a:effectLst/>
                <a:latin typeface="+mn-lt"/>
                <a:ea typeface="+mn-ea"/>
                <a:cs typeface="+mn-cs"/>
              </a:rPr>
              <a:t>Traceability:</a:t>
            </a:r>
            <a:r>
              <a:rPr lang="en-US" sz="1200" kern="1200" dirty="0">
                <a:solidFill>
                  <a:schemeClr val="tx1"/>
                </a:solidFill>
                <a:effectLst/>
                <a:latin typeface="+mn-lt"/>
                <a:ea typeface="+mn-ea"/>
                <a:cs typeface="+mn-cs"/>
              </a:rPr>
              <a:t> Can each requirement be traced to the functions and data related to it so that changes in a requirement can lead to easy reevaluation?</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6</a:t>
            </a:fld>
            <a:endParaRPr lang="en-US">
              <a:solidFill>
                <a:prstClr val="black"/>
              </a:solidFill>
              <a:latin typeface="Calibri"/>
            </a:endParaRPr>
          </a:p>
        </p:txBody>
      </p:sp>
    </p:spTree>
    <p:extLst>
      <p:ext uri="{BB962C8B-B14F-4D97-AF65-F5344CB8AC3E}">
        <p14:creationId xmlns:p14="http://schemas.microsoft.com/office/powerpoint/2010/main" val="156530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conceptual model of how the previous slides fit together.</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9</a:t>
            </a:fld>
            <a:endParaRPr lang="en-US">
              <a:solidFill>
                <a:prstClr val="black"/>
              </a:solidFill>
              <a:latin typeface="Calibri"/>
            </a:endParaRPr>
          </a:p>
        </p:txBody>
      </p:sp>
    </p:spTree>
    <p:extLst>
      <p:ext uri="{BB962C8B-B14F-4D97-AF65-F5344CB8AC3E}">
        <p14:creationId xmlns:p14="http://schemas.microsoft.com/office/powerpoint/2010/main" val="226587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 addresses the specific tasks involved in business continuity planning.</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3544016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CSIRTs</a:t>
            </a:r>
            <a:r>
              <a:rPr lang="en-US" baseline="0" dirty="0"/>
              <a:t> are closely related to, and often heavily overlap, Security Operations Centers (SOC), which perform day-to-day monitoring of a network and may be the first to detect an incident.</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3069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even</a:t>
            </a:r>
            <a:r>
              <a:rPr lang="en-US" baseline="0" dirty="0"/>
              <a:t> though risks have likelihoods associated with them, those likelihoods, in the context of </a:t>
            </a:r>
            <a:r>
              <a:rPr lang="en-US" baseline="0" dirty="0" err="1"/>
              <a:t>cybersecurity</a:t>
            </a:r>
            <a:r>
              <a:rPr lang="en-US" baseline="0" dirty="0"/>
              <a:t>, are generally impossible to measure.</a:t>
            </a:r>
            <a:endParaRPr lang="en-US" dirty="0"/>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18</a:t>
            </a:fld>
            <a:endParaRPr lang="en-US">
              <a:solidFill>
                <a:prstClr val="black"/>
              </a:solidFill>
              <a:latin typeface="Calibri"/>
            </a:endParaRPr>
          </a:p>
        </p:txBody>
      </p:sp>
    </p:spTree>
    <p:extLst>
      <p:ext uri="{BB962C8B-B14F-4D97-AF65-F5344CB8AC3E}">
        <p14:creationId xmlns:p14="http://schemas.microsoft.com/office/powerpoint/2010/main" val="1920015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steps are discussed in more detail in the next slides.</a:t>
            </a:r>
          </a:p>
        </p:txBody>
      </p:sp>
      <p:sp>
        <p:nvSpPr>
          <p:cNvPr id="4" name="Slide Number Placeholder 3"/>
          <p:cNvSpPr>
            <a:spLocks noGrp="1"/>
          </p:cNvSpPr>
          <p:nvPr>
            <p:ph type="sldNum" sz="quarter" idx="10"/>
          </p:nvPr>
        </p:nvSpPr>
        <p:spPr/>
        <p:txBody>
          <a:bodyPr/>
          <a:lstStyle/>
          <a:p>
            <a:fld id="{AE6EF5E0-C2FA-5142-86EE-14490FC049AF}"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1810853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8A0217-0F31-4BD0-8CA9-CC260D31E211}" type="datetime1">
              <a:rPr lang="en-US" smtClean="0"/>
              <a:t>6/1/20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2792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2F941F-C38E-4C14-AD3F-13C78FE9E4B1}" type="datetime1">
              <a:rPr lang="en-US" smtClean="0"/>
              <a:t>6/1/20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418599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A6D800-B81E-4A0F-B011-6EB17FA39518}" type="datetime1">
              <a:rPr lang="en-US" smtClean="0"/>
              <a:t>6/1/20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613270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D9E299-6421-42B7-A976-C7914C51F534}" type="datetime1">
              <a:rPr lang="en-US" smtClean="0">
                <a:latin typeface="Arial"/>
              </a:rPr>
              <a:t>6/1/20</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42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1635D-0001-4769-B8AB-9C8CB5D23174}" type="datetime1">
              <a:rPr lang="en-US" smtClean="0">
                <a:latin typeface="Arial"/>
              </a:rPr>
              <a:t>6/1/20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10181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26C3B-4000-4545-9117-E82951CCF1CE}" type="datetime1">
              <a:rPr lang="en-US" smtClean="0">
                <a:latin typeface="Arial"/>
              </a:rPr>
              <a:t>6/1/20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90061775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2C93B-3B60-4D35-8C23-7EED28CF7DFF}" type="datetime1">
              <a:rPr lang="en-US" smtClean="0">
                <a:latin typeface="Arial"/>
              </a:rPr>
              <a:t>6/1/20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1844587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98A8E2-FE51-47CC-87A7-934FF6BD7397}" type="datetime1">
              <a:rPr lang="en-US" smtClean="0">
                <a:latin typeface="Arial"/>
              </a:rPr>
              <a:t>6/1/20</a:t>
            </a:fld>
            <a:endParaRPr lang="en-US">
              <a:latin typeface="Arial"/>
            </a:endParaRPr>
          </a:p>
        </p:txBody>
      </p:sp>
      <p:sp>
        <p:nvSpPr>
          <p:cNvPr id="9" name="Slide Number Placeholder 8"/>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230230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4BD447-C551-40DF-973A-4C29D1CE24ED}" type="datetime1">
              <a:rPr lang="en-US" smtClean="0">
                <a:latin typeface="Arial"/>
              </a:rPr>
              <a:t>6/1/20</a:t>
            </a:fld>
            <a:endParaRPr lang="en-US">
              <a:latin typeface="Arial"/>
            </a:endParaRPr>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6"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9835632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8F3BE-BABA-42A2-9AC3-D860DBA7C032}" type="datetime1">
              <a:rPr lang="en-US" smtClean="0">
                <a:latin typeface="Arial"/>
              </a:rPr>
              <a:t>6/1/20</a:t>
            </a:fld>
            <a:endParaRPr lang="en-US">
              <a:latin typeface="Arial"/>
            </a:endParaRP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5"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42037415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3C60B6-E483-4F8A-8768-9845073DE7DF}" type="datetime1">
              <a:rPr lang="en-US" smtClean="0">
                <a:latin typeface="Arial"/>
              </a:rPr>
              <a:t>6/1/20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3259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8406E-A362-40EA-BD9B-103A193D6CE1}" type="datetime1">
              <a:rPr lang="en-US" smtClean="0"/>
              <a:t>6/1/20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10941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FCC5AB-193B-4886-8E47-43BDFDC525C4}" type="datetime1">
              <a:rPr lang="en-US" smtClean="0">
                <a:latin typeface="Arial"/>
              </a:rPr>
              <a:t>6/1/20</a:t>
            </a:fld>
            <a:endParaRPr lang="en-US">
              <a:latin typeface="Arial"/>
            </a:endParaRPr>
          </a:p>
        </p:txBody>
      </p:sp>
      <p:sp>
        <p:nvSpPr>
          <p:cNvPr id="7" name="Slide Number Placeholder 6"/>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8"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443912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8D8038-BC9E-46B6-8F70-5572AB85966D}" type="datetime1">
              <a:rPr lang="en-US" smtClean="0">
                <a:latin typeface="Arial"/>
              </a:rPr>
              <a:t>6/1/20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520494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CAD4E-D108-4D44-B028-5F913E44E9C9}" type="datetime1">
              <a:rPr lang="en-US" smtClean="0">
                <a:latin typeface="Arial"/>
              </a:rPr>
              <a:t>6/1/20</a:t>
            </a:fld>
            <a:endParaRPr lang="en-US">
              <a:latin typeface="Arial"/>
            </a:endParaRPr>
          </a:p>
        </p:txBody>
      </p:sp>
      <p:sp>
        <p:nvSpPr>
          <p:cNvPr id="6" name="Slide Number Placeholder 5"/>
          <p:cNvSpPr>
            <a:spLocks noGrp="1"/>
          </p:cNvSpPr>
          <p:nvPr>
            <p:ph type="sldNum" sz="quarter" idx="12"/>
          </p:nvPr>
        </p:nvSpPr>
        <p:spPr/>
        <p:txBody>
          <a:bodyPr/>
          <a:lstStyle/>
          <a:p>
            <a:fld id="{5BFA158B-7C94-F543-87DB-41F59EA4FAFA}"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130134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B9947-CC4F-443F-9A49-D635B3913B24}" type="datetime1">
              <a:rPr lang="en-US" smtClean="0">
                <a:latin typeface="Arial"/>
              </a:rPr>
              <a:t>6/1/20</a:t>
            </a:fld>
            <a:endParaRPr lang="en-US">
              <a:latin typeface="Arial"/>
            </a:endParaRPr>
          </a:p>
        </p:txBody>
      </p:sp>
      <p:sp>
        <p:nvSpPr>
          <p:cNvPr id="6" name="Slide Number Placeholder 5"/>
          <p:cNvSpPr>
            <a:spLocks noGrp="1"/>
          </p:cNvSpPr>
          <p:nvPr>
            <p:ph type="sldNum" sz="quarter" idx="12"/>
          </p:nvPr>
        </p:nvSpPr>
        <p:spPr/>
        <p:txBody>
          <a:bodyPr/>
          <a:lstStyle/>
          <a:p>
            <a:fld id="{FD01F0F2-74A4-EF40-82B3-DFFDF0BA3880}" type="slidenum">
              <a:rPr lang="en-US" smtClean="0">
                <a:latin typeface="Arial"/>
              </a:rPr>
              <a:pPr/>
              <a:t>‹#›</a:t>
            </a:fld>
            <a:endParaRPr lang="en-US">
              <a:latin typeface="Arial"/>
            </a:endParaRPr>
          </a:p>
        </p:txBody>
      </p:sp>
      <p:sp>
        <p:nvSpPr>
          <p:cNvPr id="7" name="Footer Placeholder 4"/>
          <p:cNvSpPr>
            <a:spLocks noGrp="1"/>
          </p:cNvSpPr>
          <p:nvPr>
            <p:ph type="ftr" sz="quarter" idx="11"/>
          </p:nvPr>
        </p:nvSpPr>
        <p:spPr>
          <a:xfrm>
            <a:off x="0" y="6554317"/>
            <a:ext cx="9144000" cy="329184"/>
          </a:xfrm>
        </p:spPr>
        <p:txBody>
          <a:bodyPr/>
          <a:lstStyle>
            <a:lvl1pPr>
              <a:defRPr sz="950">
                <a:solidFill>
                  <a:schemeClr val="tx1"/>
                </a:solidFill>
              </a:defRPr>
            </a:lvl1pPr>
          </a:lstStyle>
          <a:p>
            <a:r>
              <a:rPr lang="en-US" dirty="0"/>
              <a:t>From </a:t>
            </a:r>
            <a:r>
              <a:rPr lang="en-US" i="1" dirty="0"/>
              <a:t>Security in Computing, Fifth Edition</a:t>
            </a:r>
            <a:r>
              <a:rPr lang="en-US" dirty="0"/>
              <a:t>, by Charles P. </a:t>
            </a:r>
            <a:r>
              <a:rPr lang="en-US" dirty="0" err="1"/>
              <a:t>Pfleeger</a:t>
            </a:r>
            <a:r>
              <a:rPr lang="en-US" dirty="0"/>
              <a:t>, et al. (ISBN: 9780134085043). Copyright 2015 by Pearson Education, Inc. All rights reserved.</a:t>
            </a:r>
          </a:p>
        </p:txBody>
      </p:sp>
    </p:spTree>
    <p:extLst>
      <p:ext uri="{BB962C8B-B14F-4D97-AF65-F5344CB8AC3E}">
        <p14:creationId xmlns:p14="http://schemas.microsoft.com/office/powerpoint/2010/main" val="381959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8D7985-0297-4396-A7A2-B7E52EF170C8}" type="datetime1">
              <a:rPr lang="en-US" smtClean="0"/>
              <a:t>6/1/20</a:t>
            </a:fld>
            <a:endParaRPr lang="en-US"/>
          </a:p>
        </p:txBody>
      </p:sp>
      <p:sp>
        <p:nvSpPr>
          <p:cNvPr id="5" name="Footer Placeholder 4"/>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82300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CC92DF-6D82-4AEB-B553-CE2A4E199812}" type="datetime1">
              <a:rPr lang="en-US" smtClean="0"/>
              <a:t>6/1/20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4603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D200F2-E839-49C1-B041-1516BB1D7F5E}" type="datetime1">
              <a:rPr lang="en-US" smtClean="0"/>
              <a:t>6/1/20</a:t>
            </a:fld>
            <a:endParaRPr lang="en-US"/>
          </a:p>
        </p:txBody>
      </p:sp>
      <p:sp>
        <p:nvSpPr>
          <p:cNvPr id="8" name="Footer Placeholder 7"/>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9" name="Slide Number Placeholder 8"/>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58753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331782-5506-4471-905F-3E3380AF65F8}" type="datetime1">
              <a:rPr lang="en-US" smtClean="0"/>
              <a:t>6/1/20</a:t>
            </a:fld>
            <a:endParaRPr lang="en-US"/>
          </a:p>
        </p:txBody>
      </p:sp>
      <p:sp>
        <p:nvSpPr>
          <p:cNvPr id="4" name="Footer Placeholder 3"/>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5" name="Slide Number Placeholder 4"/>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3802323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C5889-3206-4923-866D-B56C4C0A56BB}" type="datetime1">
              <a:rPr lang="en-US" smtClean="0"/>
              <a:t>6/1/20</a:t>
            </a:fld>
            <a:endParaRPr lang="en-US"/>
          </a:p>
        </p:txBody>
      </p:sp>
      <p:sp>
        <p:nvSpPr>
          <p:cNvPr id="3" name="Footer Placeholder 2"/>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4" name="Slide Number Placeholder 3"/>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27315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3196BB-AC58-476A-B767-7AA4E1F0E820}" type="datetime1">
              <a:rPr lang="en-US" smtClean="0"/>
              <a:t>6/1/20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63531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92EF16-6877-401B-B91B-739A35FAEC1B}" type="datetime1">
              <a:rPr lang="en-US" smtClean="0"/>
              <a:t>6/1/20</a:t>
            </a:fld>
            <a:endParaRPr lang="en-US"/>
          </a:p>
        </p:txBody>
      </p:sp>
      <p:sp>
        <p:nvSpPr>
          <p:cNvPr id="6" name="Footer Placeholder 5"/>
          <p:cNvSpPr>
            <a:spLocks noGrp="1"/>
          </p:cNvSpPr>
          <p:nvPr>
            <p:ph type="ftr" sz="quarter" idx="11"/>
          </p:nvPr>
        </p:nvSpPr>
        <p:spPr/>
        <p:txBody>
          <a:bodyPr/>
          <a:lstStyle/>
          <a:p>
            <a:r>
              <a:rPr lang="en-US"/>
              <a:t>From Security in Computing, Fifth Edition, by Charles P. Pfleeger, et al. (ISBN: 9780134085043). Copyright 2015 by Pearson Education, Inc. All rights reserved.</a:t>
            </a:r>
          </a:p>
        </p:txBody>
      </p:sp>
      <p:sp>
        <p:nvSpPr>
          <p:cNvPr id="7" name="Slide Number Placeholder 6"/>
          <p:cNvSpPr>
            <a:spLocks noGrp="1"/>
          </p:cNvSpPr>
          <p:nvPr>
            <p:ph type="sldNum" sz="quarter" idx="12"/>
          </p:nvPr>
        </p:nvSpPr>
        <p:spPr/>
        <p:txBody>
          <a:bodyPr/>
          <a:lstStyle/>
          <a:p>
            <a:fld id="{42EACA59-96A8-6E4D-BE2E-1077A0BC724F}" type="slidenum">
              <a:rPr lang="en-US" smtClean="0"/>
              <a:t>‹#›</a:t>
            </a:fld>
            <a:endParaRPr lang="en-US"/>
          </a:p>
        </p:txBody>
      </p:sp>
    </p:spTree>
    <p:extLst>
      <p:ext uri="{BB962C8B-B14F-4D97-AF65-F5344CB8AC3E}">
        <p14:creationId xmlns:p14="http://schemas.microsoft.com/office/powerpoint/2010/main" val="12074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66BE8-B3F9-43C9-8F3A-C97473F8236C}" type="datetime1">
              <a:rPr lang="en-US" smtClean="0"/>
              <a:t>6/1/20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ACA59-96A8-6E4D-BE2E-1077A0BC724F}" type="slidenum">
              <a:rPr lang="en-US" smtClean="0"/>
              <a:t>‹#›</a:t>
            </a:fld>
            <a:endParaRPr lang="en-US"/>
          </a:p>
        </p:txBody>
      </p:sp>
    </p:spTree>
    <p:extLst>
      <p:ext uri="{BB962C8B-B14F-4D97-AF65-F5344CB8AC3E}">
        <p14:creationId xmlns:p14="http://schemas.microsoft.com/office/powerpoint/2010/main" val="2017451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857AC44-FE57-4FF3-8C23-C26F324BB7DA}" type="datetime1">
              <a:rPr lang="en-US" smtClean="0">
                <a:latin typeface="Arial"/>
              </a:rPr>
              <a:t>6/1/20</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From Security in Computing, Fifth Edition, by Charles P. Pfleeger, et al. (ISBN: 9780134085043). Copyright 2015 by Pearson Education, Inc. All rights reserved.</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FA158B-7C94-F543-87DB-41F59EA4FAFA}" type="slidenum">
              <a:rPr lang="en-US" smtClean="0">
                <a:latin typeface="Arial"/>
              </a:rPr>
              <a:pPr/>
              <a:t>‹#›</a:t>
            </a:fld>
            <a:endParaRPr lang="en-US">
              <a:latin typeface="Arial"/>
            </a:endParaRPr>
          </a:p>
        </p:txBody>
      </p:sp>
    </p:spTree>
    <p:extLst>
      <p:ext uri="{BB962C8B-B14F-4D97-AF65-F5344CB8AC3E}">
        <p14:creationId xmlns:p14="http://schemas.microsoft.com/office/powerpoint/2010/main" val="2239549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package" Target="../embeddings/Microsoft_Word___.doc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Security in Computing,</a:t>
            </a:r>
            <a:br>
              <a:rPr lang="en-US" dirty="0"/>
            </a:br>
            <a:r>
              <a:rPr lang="en-US" dirty="0"/>
              <a:t>Fifth Edition</a:t>
            </a:r>
          </a:p>
        </p:txBody>
      </p:sp>
      <p:sp>
        <p:nvSpPr>
          <p:cNvPr id="3" name="Subtitle 2"/>
          <p:cNvSpPr>
            <a:spLocks noGrp="1"/>
          </p:cNvSpPr>
          <p:nvPr>
            <p:ph type="subTitle" idx="1"/>
          </p:nvPr>
        </p:nvSpPr>
        <p:spPr/>
        <p:txBody>
          <a:bodyPr/>
          <a:lstStyle/>
          <a:p>
            <a:r>
              <a:rPr lang="en-US" dirty="0"/>
              <a:t>Chapter 10: Management and Incidents</a:t>
            </a:r>
          </a:p>
        </p:txBody>
      </p:sp>
      <p:sp>
        <p:nvSpPr>
          <p:cNvPr id="4" name="Footer Placeholder 3"/>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
        <p:nvSpPr>
          <p:cNvPr id="5" name="Slide Number Placeholder 4"/>
          <p:cNvSpPr>
            <a:spLocks noGrp="1"/>
          </p:cNvSpPr>
          <p:nvPr>
            <p:ph type="sldNum" sz="quarter" idx="12"/>
          </p:nvPr>
        </p:nvSpPr>
        <p:spPr/>
        <p:txBody>
          <a:bodyPr/>
          <a:lstStyle/>
          <a:p>
            <a:fld id="{5BFA158B-7C94-F543-87DB-41F59EA4FAFA}" type="slidenum">
              <a:rPr lang="en-US" smtClean="0">
                <a:latin typeface="Arial"/>
              </a:rPr>
              <a:pPr/>
              <a:t>1</a:t>
            </a:fld>
            <a:endParaRPr lang="en-US">
              <a:latin typeface="Arial"/>
            </a:endParaRPr>
          </a:p>
        </p:txBody>
      </p:sp>
    </p:spTree>
    <p:extLst>
      <p:ext uri="{BB962C8B-B14F-4D97-AF65-F5344CB8AC3E}">
        <p14:creationId xmlns:p14="http://schemas.microsoft.com/office/powerpoint/2010/main" val="1436761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Planning Team Members</a:t>
            </a:r>
          </a:p>
        </p:txBody>
      </p:sp>
      <p:sp>
        <p:nvSpPr>
          <p:cNvPr id="3" name="Content Placeholder 2"/>
          <p:cNvSpPr>
            <a:spLocks noGrp="1"/>
          </p:cNvSpPr>
          <p:nvPr>
            <p:ph idx="1"/>
          </p:nvPr>
        </p:nvSpPr>
        <p:spPr/>
        <p:txBody>
          <a:bodyPr/>
          <a:lstStyle/>
          <a:p>
            <a:r>
              <a:rPr lang="en-US" dirty="0"/>
              <a:t>Security planning touches every aspect of an organization and therefore requires participation well beyond the security group</a:t>
            </a:r>
          </a:p>
          <a:p>
            <a:r>
              <a:rPr lang="en-US" dirty="0"/>
              <a:t>Common security planning representation:</a:t>
            </a:r>
          </a:p>
          <a:p>
            <a:pPr lvl="1"/>
            <a:r>
              <a:rPr lang="en-US" dirty="0">
                <a:solidFill>
                  <a:srgbClr val="FF0000"/>
                </a:solidFill>
              </a:rPr>
              <a:t>Computer hardware group</a:t>
            </a:r>
          </a:p>
          <a:p>
            <a:pPr lvl="1"/>
            <a:r>
              <a:rPr lang="en-US" dirty="0">
                <a:solidFill>
                  <a:srgbClr val="FF0000"/>
                </a:solidFill>
              </a:rPr>
              <a:t>System administrators</a:t>
            </a:r>
          </a:p>
          <a:p>
            <a:pPr lvl="1"/>
            <a:r>
              <a:rPr lang="en-US" dirty="0">
                <a:solidFill>
                  <a:srgbClr val="FF0000"/>
                </a:solidFill>
              </a:rPr>
              <a:t>Systems programmers</a:t>
            </a:r>
          </a:p>
          <a:p>
            <a:pPr lvl="1"/>
            <a:r>
              <a:rPr lang="en-US" dirty="0">
                <a:solidFill>
                  <a:srgbClr val="FF0000"/>
                </a:solidFill>
              </a:rPr>
              <a:t>Applications programmers</a:t>
            </a:r>
          </a:p>
          <a:p>
            <a:pPr lvl="1"/>
            <a:r>
              <a:rPr lang="en-US" dirty="0">
                <a:solidFill>
                  <a:srgbClr val="FF0000"/>
                </a:solidFill>
              </a:rPr>
              <a:t>Data entry personnel</a:t>
            </a:r>
          </a:p>
          <a:p>
            <a:pPr lvl="1"/>
            <a:r>
              <a:rPr lang="en-US" dirty="0">
                <a:solidFill>
                  <a:srgbClr val="FF0000"/>
                </a:solidFill>
              </a:rPr>
              <a:t>Physical security personnel</a:t>
            </a:r>
          </a:p>
          <a:p>
            <a:pPr lvl="1"/>
            <a:r>
              <a:rPr lang="en-US" dirty="0">
                <a:solidFill>
                  <a:srgbClr val="FF0000"/>
                </a:solidFill>
              </a:rPr>
              <a:t>Representative users</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8384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Assuring Commitment to a Security Plan</a:t>
            </a:r>
          </a:p>
        </p:txBody>
      </p:sp>
      <p:sp>
        <p:nvSpPr>
          <p:cNvPr id="3" name="Content Placeholder 2"/>
          <p:cNvSpPr>
            <a:spLocks noGrp="1"/>
          </p:cNvSpPr>
          <p:nvPr>
            <p:ph idx="1"/>
          </p:nvPr>
        </p:nvSpPr>
        <p:spPr/>
        <p:txBody>
          <a:bodyPr>
            <a:normAutofit/>
          </a:bodyPr>
          <a:lstStyle/>
          <a:p>
            <a:r>
              <a:rPr lang="en-US" dirty="0"/>
              <a:t>A plan that has no organizational commitment collects dust on a shelf</a:t>
            </a:r>
          </a:p>
          <a:p>
            <a:r>
              <a:rPr lang="en-US" dirty="0"/>
              <a:t>Three groups of people must contribute to making the plan a success:</a:t>
            </a:r>
          </a:p>
          <a:p>
            <a:pPr lvl="1"/>
            <a:r>
              <a:rPr lang="en-US" dirty="0">
                <a:solidFill>
                  <a:srgbClr val="FF0000"/>
                </a:solidFill>
              </a:rPr>
              <a:t>The planning team</a:t>
            </a:r>
            <a:r>
              <a:rPr lang="en-US" dirty="0"/>
              <a:t> must be sensitive to the needs of each group affected by the plan.</a:t>
            </a:r>
          </a:p>
          <a:p>
            <a:pPr lvl="1"/>
            <a:r>
              <a:rPr lang="en-US" dirty="0">
                <a:solidFill>
                  <a:srgbClr val="FF0000"/>
                </a:solidFill>
              </a:rPr>
              <a:t>Those affected by the security recommendations </a:t>
            </a:r>
            <a:r>
              <a:rPr lang="en-US" dirty="0"/>
              <a:t>must understand what the plan means for the way they will use the system and perform their business activities. In particular, they must see how what they do can affect other users and other systems.</a:t>
            </a:r>
          </a:p>
          <a:p>
            <a:pPr lvl="1"/>
            <a:r>
              <a:rPr lang="en-US" dirty="0">
                <a:solidFill>
                  <a:srgbClr val="FF0000"/>
                </a:solidFill>
              </a:rPr>
              <a:t>Management </a:t>
            </a:r>
            <a:r>
              <a:rPr lang="en-US" dirty="0"/>
              <a:t>must be committed to using and enforcing the security aspects of the system.</a:t>
            </a:r>
          </a:p>
          <a:p>
            <a:pPr marL="0" indent="0">
              <a:buNone/>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4346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Planning</a:t>
            </a:r>
          </a:p>
        </p:txBody>
      </p:sp>
      <p:sp>
        <p:nvSpPr>
          <p:cNvPr id="3" name="Content Placeholder 2"/>
          <p:cNvSpPr>
            <a:spLocks noGrp="1"/>
          </p:cNvSpPr>
          <p:nvPr>
            <p:ph idx="1"/>
          </p:nvPr>
        </p:nvSpPr>
        <p:spPr/>
        <p:txBody>
          <a:bodyPr>
            <a:normAutofit/>
          </a:bodyPr>
          <a:lstStyle/>
          <a:p>
            <a:r>
              <a:rPr lang="en-US" sz="2800" dirty="0"/>
              <a:t>A business continuity plan documents how a business will continue to function during or after a computer security incident</a:t>
            </a:r>
          </a:p>
          <a:p>
            <a:r>
              <a:rPr lang="en-US" sz="2800" dirty="0"/>
              <a:t>Addresses situations having two characteristics:</a:t>
            </a:r>
          </a:p>
          <a:p>
            <a:pPr lvl="1"/>
            <a:r>
              <a:rPr lang="en-US" sz="2400" i="1" dirty="0"/>
              <a:t>Catastrophic situations,</a:t>
            </a:r>
            <a:r>
              <a:rPr lang="en-US" sz="2400" dirty="0"/>
              <a:t> in which all or a major part of a computing capability is suddenly unavailable</a:t>
            </a:r>
          </a:p>
          <a:p>
            <a:pPr lvl="1"/>
            <a:r>
              <a:rPr lang="en-US" sz="2400" i="1" dirty="0"/>
              <a:t>Long duration,</a:t>
            </a:r>
            <a:r>
              <a:rPr lang="en-US" sz="2400" dirty="0"/>
              <a:t> in which the outage is expected to last for so long that business will suffer</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8437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Continuity Planning Activities</a:t>
            </a:r>
          </a:p>
        </p:txBody>
      </p:sp>
      <p:sp>
        <p:nvSpPr>
          <p:cNvPr id="3" name="Content Placeholder 2"/>
          <p:cNvSpPr>
            <a:spLocks noGrp="1"/>
          </p:cNvSpPr>
          <p:nvPr>
            <p:ph idx="1"/>
          </p:nvPr>
        </p:nvSpPr>
        <p:spPr/>
        <p:txBody>
          <a:bodyPr/>
          <a:lstStyle/>
          <a:p>
            <a:r>
              <a:rPr lang="en-US" dirty="0"/>
              <a:t>Assess the business impact of a crisis</a:t>
            </a:r>
          </a:p>
          <a:p>
            <a:pPr lvl="1"/>
            <a:r>
              <a:rPr lang="en-US" dirty="0"/>
              <a:t>What are the essential assets?</a:t>
            </a:r>
          </a:p>
          <a:p>
            <a:pPr lvl="1"/>
            <a:r>
              <a:rPr lang="en-US" dirty="0"/>
              <a:t>What could disrupt use of these assets?</a:t>
            </a:r>
          </a:p>
          <a:p>
            <a:r>
              <a:rPr lang="en-US" dirty="0"/>
              <a:t>Develop a strategy to control impact</a:t>
            </a:r>
          </a:p>
          <a:p>
            <a:pPr lvl="1"/>
            <a:r>
              <a:rPr lang="en-US" dirty="0"/>
              <a:t>Investigate how the key assets can be safeguarded</a:t>
            </a:r>
          </a:p>
          <a:p>
            <a:r>
              <a:rPr lang="en-US" dirty="0"/>
              <a:t>Develop and implement a plan for the strategy</a:t>
            </a:r>
          </a:p>
          <a:p>
            <a:pPr lvl="1"/>
            <a:r>
              <a:rPr lang="en-US" dirty="0"/>
              <a:t>Define:</a:t>
            </a:r>
          </a:p>
          <a:p>
            <a:pPr lvl="2"/>
            <a:r>
              <a:rPr lang="en-US" dirty="0"/>
              <a:t>Who is in charge when an incident occurs</a:t>
            </a:r>
          </a:p>
          <a:p>
            <a:pPr lvl="2"/>
            <a:r>
              <a:rPr lang="en-US" dirty="0"/>
              <a:t>What to do when an incident occurs</a:t>
            </a:r>
          </a:p>
          <a:p>
            <a:pPr lvl="2"/>
            <a:r>
              <a:rPr lang="en-US" dirty="0"/>
              <a:t>Who does what tasks when an incident occurs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25867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Plans</a:t>
            </a:r>
          </a:p>
        </p:txBody>
      </p:sp>
      <p:sp>
        <p:nvSpPr>
          <p:cNvPr id="3" name="Content Placeholder 2"/>
          <p:cNvSpPr>
            <a:spLocks noGrp="1"/>
          </p:cNvSpPr>
          <p:nvPr>
            <p:ph idx="1"/>
          </p:nvPr>
        </p:nvSpPr>
        <p:spPr/>
        <p:txBody>
          <a:bodyPr/>
          <a:lstStyle/>
          <a:p>
            <a:r>
              <a:rPr lang="en-US" dirty="0"/>
              <a:t>A security incident response plan tells the staff how to deal with a security incident</a:t>
            </a:r>
          </a:p>
          <a:p>
            <a:r>
              <a:rPr lang="en-US" dirty="0"/>
              <a:t>In contrast to a business continuity plan, the goal of incident response is handling the current security incident without direct regard for the business issues</a:t>
            </a:r>
          </a:p>
          <a:p>
            <a:r>
              <a:rPr lang="en-US" dirty="0"/>
              <a:t>An incident response plan should</a:t>
            </a:r>
          </a:p>
          <a:p>
            <a:pPr lvl="1"/>
            <a:r>
              <a:rPr lang="en-US" dirty="0"/>
              <a:t>Define what constitutes an incident</a:t>
            </a:r>
          </a:p>
          <a:p>
            <a:pPr lvl="1"/>
            <a:r>
              <a:rPr lang="en-US" dirty="0"/>
              <a:t>Identify who is responsible for taking charge of the situation</a:t>
            </a:r>
          </a:p>
          <a:p>
            <a:pPr lvl="1"/>
            <a:r>
              <a:rPr lang="en-US" dirty="0"/>
              <a:t>Describe the plan of action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14</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58453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Teams</a:t>
            </a:r>
          </a:p>
        </p:txBody>
      </p:sp>
      <p:sp>
        <p:nvSpPr>
          <p:cNvPr id="3" name="Content Placeholder 2"/>
          <p:cNvSpPr>
            <a:spLocks noGrp="1"/>
          </p:cNvSpPr>
          <p:nvPr>
            <p:ph idx="1"/>
          </p:nvPr>
        </p:nvSpPr>
        <p:spPr/>
        <p:txBody>
          <a:bodyPr/>
          <a:lstStyle/>
          <a:p>
            <a:r>
              <a:rPr lang="en-US" dirty="0"/>
              <a:t>The response team is charged with responding to the incident. It may include</a:t>
            </a:r>
          </a:p>
          <a:p>
            <a:pPr lvl="1"/>
            <a:r>
              <a:rPr lang="en-US" dirty="0">
                <a:solidFill>
                  <a:srgbClr val="FF0000"/>
                </a:solidFill>
              </a:rPr>
              <a:t>Director </a:t>
            </a:r>
            <a:r>
              <a:rPr lang="en-US" dirty="0"/>
              <a:t>: The person in charge of the incident, who decides what actions to take</a:t>
            </a:r>
          </a:p>
          <a:p>
            <a:pPr lvl="1"/>
            <a:r>
              <a:rPr lang="en-US" dirty="0">
                <a:solidFill>
                  <a:srgbClr val="FF0000"/>
                </a:solidFill>
              </a:rPr>
              <a:t>Technicians</a:t>
            </a:r>
            <a:r>
              <a:rPr lang="en-US" dirty="0"/>
              <a:t>: People who perform the technical part of the response</a:t>
            </a:r>
          </a:p>
          <a:p>
            <a:pPr lvl="1"/>
            <a:r>
              <a:rPr lang="en-US" dirty="0">
                <a:solidFill>
                  <a:srgbClr val="FF0000"/>
                </a:solidFill>
              </a:rPr>
              <a:t>Advisors</a:t>
            </a:r>
            <a:r>
              <a:rPr lang="en-US" dirty="0"/>
              <a:t>: Legal, human resources, or public relations staff members as appropriate</a:t>
            </a:r>
          </a:p>
          <a:p>
            <a:r>
              <a:rPr lang="en-US" dirty="0"/>
              <a:t>Matters to consider when identifying a response team:</a:t>
            </a:r>
          </a:p>
          <a:p>
            <a:pPr lvl="1"/>
            <a:r>
              <a:rPr lang="en-US" dirty="0"/>
              <a:t>Legal issues</a:t>
            </a:r>
          </a:p>
          <a:p>
            <a:pPr lvl="1"/>
            <a:r>
              <a:rPr lang="en-US" dirty="0"/>
              <a:t>Preserving evidence</a:t>
            </a:r>
          </a:p>
          <a:p>
            <a:pPr lvl="1"/>
            <a:r>
              <a:rPr lang="en-US" dirty="0"/>
              <a:t>Records</a:t>
            </a:r>
          </a:p>
          <a:p>
            <a:pPr lvl="1"/>
            <a:r>
              <a:rPr lang="en-US" dirty="0"/>
              <a:t>Public relations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6004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CSIRTs</a:t>
            </a:r>
          </a:p>
        </p:txBody>
      </p:sp>
      <p:sp>
        <p:nvSpPr>
          <p:cNvPr id="3" name="Content Placeholder 2"/>
          <p:cNvSpPr>
            <a:spLocks noGrp="1"/>
          </p:cNvSpPr>
          <p:nvPr>
            <p:ph idx="1"/>
          </p:nvPr>
        </p:nvSpPr>
        <p:spPr/>
        <p:txBody>
          <a:bodyPr>
            <a:normAutofit/>
          </a:bodyPr>
          <a:lstStyle/>
          <a:p>
            <a:r>
              <a:rPr lang="en-US" dirty="0"/>
              <a:t>Computer Security Incident Response Teams (CSIRT) are teams trained and authorized to handle security incidents</a:t>
            </a:r>
          </a:p>
          <a:p>
            <a:r>
              <a:rPr lang="en-US" dirty="0"/>
              <a:t>Responsibilities of a CSIRT include</a:t>
            </a:r>
          </a:p>
          <a:p>
            <a:pPr lvl="1"/>
            <a:r>
              <a:rPr lang="en-US" dirty="0"/>
              <a:t>Reporting: Receiving reports of suspected incidents and reporting as appropriate to senior management</a:t>
            </a:r>
          </a:p>
          <a:p>
            <a:pPr lvl="1"/>
            <a:r>
              <a:rPr lang="en-US" dirty="0"/>
              <a:t>Detection: Investigation to determine if an incident occurred</a:t>
            </a:r>
          </a:p>
          <a:p>
            <a:pPr lvl="1"/>
            <a:r>
              <a:rPr lang="en-US" dirty="0"/>
              <a:t>Triage: Immediate action to address urgent needs</a:t>
            </a:r>
          </a:p>
          <a:p>
            <a:pPr lvl="1"/>
            <a:r>
              <a:rPr lang="en-US" dirty="0"/>
              <a:t>Response: Coordination of effort to address all aspects in a manner appropriate to severity and time demands</a:t>
            </a:r>
          </a:p>
          <a:p>
            <a:pPr lvl="1"/>
            <a:r>
              <a:rPr lang="en-US" dirty="0"/>
              <a:t>Postmortem: Declaring the incident over and arranging to review the case to improve future response</a:t>
            </a:r>
          </a:p>
          <a:p>
            <a:pPr lvl="1"/>
            <a:r>
              <a:rPr lang="en-US" dirty="0"/>
              <a:t>Education: Preventing harm by advising on good security practices and disseminating lessons learned from past incidents</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16</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26633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CSIRT Skills</a:t>
            </a:r>
          </a:p>
        </p:txBody>
      </p:sp>
      <p:sp>
        <p:nvSpPr>
          <p:cNvPr id="3" name="Content Placeholder 2"/>
          <p:cNvSpPr>
            <a:spLocks noGrp="1"/>
          </p:cNvSpPr>
          <p:nvPr>
            <p:ph idx="1"/>
          </p:nvPr>
        </p:nvSpPr>
        <p:spPr/>
        <p:txBody>
          <a:bodyPr/>
          <a:lstStyle/>
          <a:p>
            <a:r>
              <a:rPr lang="en-US" dirty="0"/>
              <a:t>Collect, analyze, and preserve digital forensic evidence</a:t>
            </a:r>
          </a:p>
          <a:p>
            <a:r>
              <a:rPr lang="en-US" dirty="0"/>
              <a:t>Analyze data to infer trends</a:t>
            </a:r>
          </a:p>
          <a:p>
            <a:r>
              <a:rPr lang="en-US" dirty="0"/>
              <a:t>Analyze the source, impact, and structure of malicious code</a:t>
            </a:r>
          </a:p>
          <a:p>
            <a:r>
              <a:rPr lang="en-US" dirty="0"/>
              <a:t>Help manage installations and networks by developing defenses such as signatures</a:t>
            </a:r>
          </a:p>
          <a:p>
            <a:r>
              <a:rPr lang="en-US" dirty="0"/>
              <a:t>Perform penetration testing and vulnerability analysis</a:t>
            </a:r>
          </a:p>
          <a:p>
            <a:r>
              <a:rPr lang="en-US" dirty="0"/>
              <a:t>Understand current technologies used in attacks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47656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Analysis</a:t>
            </a:r>
          </a:p>
        </p:txBody>
      </p:sp>
      <p:sp>
        <p:nvSpPr>
          <p:cNvPr id="3" name="Content Placeholder 2"/>
          <p:cNvSpPr>
            <a:spLocks noGrp="1"/>
          </p:cNvSpPr>
          <p:nvPr>
            <p:ph idx="1"/>
          </p:nvPr>
        </p:nvSpPr>
        <p:spPr/>
        <p:txBody>
          <a:bodyPr/>
          <a:lstStyle/>
          <a:p>
            <a:r>
              <a:rPr lang="en-US" dirty="0"/>
              <a:t>Risk analysis is an organized process for identifying the most significant risks in a computing environment, determining the impact of those risks, and weighing the desirability of applying various controls against those risks</a:t>
            </a:r>
          </a:p>
          <a:p>
            <a:r>
              <a:rPr lang="en-US" dirty="0"/>
              <a:t>A risk is a potential problem that the system or its users may experience</a:t>
            </a:r>
          </a:p>
          <a:p>
            <a:r>
              <a:rPr lang="en-US" dirty="0"/>
              <a:t>Characteristics of a risk:</a:t>
            </a:r>
          </a:p>
          <a:p>
            <a:pPr lvl="1"/>
            <a:r>
              <a:rPr lang="en-US" dirty="0"/>
              <a:t>Associated loss (also known as a </a:t>
            </a:r>
            <a:r>
              <a:rPr lang="en-US" i="1" dirty="0"/>
              <a:t>risk impact</a:t>
            </a:r>
            <a:r>
              <a:rPr lang="en-US" dirty="0"/>
              <a:t>)</a:t>
            </a:r>
          </a:p>
          <a:p>
            <a:pPr lvl="1"/>
            <a:r>
              <a:rPr lang="en-US" dirty="0"/>
              <a:t>Likelihood of occurring</a:t>
            </a:r>
          </a:p>
          <a:p>
            <a:pPr lvl="1"/>
            <a:r>
              <a:rPr lang="en-US" dirty="0"/>
              <a:t>Degree to which we can change the outcome (risk control)</a:t>
            </a:r>
          </a:p>
          <a:p>
            <a:r>
              <a:rPr lang="en-US" dirty="0"/>
              <a:t>We can theoretically quantify the effects of a risk, or risk exposure, by multiplying likelihood by risk impact</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26453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Risk</a:t>
            </a:r>
          </a:p>
        </p:txBody>
      </p:sp>
      <p:sp>
        <p:nvSpPr>
          <p:cNvPr id="3" name="Content Placeholder 2"/>
          <p:cNvSpPr>
            <a:spLocks noGrp="1"/>
          </p:cNvSpPr>
          <p:nvPr>
            <p:ph idx="1"/>
          </p:nvPr>
        </p:nvSpPr>
        <p:spPr/>
        <p:txBody>
          <a:bodyPr/>
          <a:lstStyle/>
          <a:p>
            <a:r>
              <a:rPr lang="en-US" i="1" dirty="0"/>
              <a:t>Avoid</a:t>
            </a:r>
            <a:r>
              <a:rPr lang="en-US" dirty="0"/>
              <a:t> the risk by changing requirements for security or other system characteristics</a:t>
            </a:r>
          </a:p>
          <a:p>
            <a:r>
              <a:rPr lang="en-US" i="1" dirty="0"/>
              <a:t>Transfer</a:t>
            </a:r>
            <a:r>
              <a:rPr lang="en-US" dirty="0"/>
              <a:t> the risk by allocating the risk to other systems, people, organizations, or assets or by buying insurance to cover any financial loss should the risk become a reality</a:t>
            </a:r>
          </a:p>
          <a:p>
            <a:r>
              <a:rPr lang="en-US" i="1" dirty="0"/>
              <a:t>Assume</a:t>
            </a:r>
            <a:r>
              <a:rPr lang="en-US" dirty="0"/>
              <a:t> the risk by accepting it, controlling it with available resources, and preparing to deal with the loss if it occurs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19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295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10 Objectives</a:t>
            </a:r>
          </a:p>
        </p:txBody>
      </p:sp>
      <p:sp>
        <p:nvSpPr>
          <p:cNvPr id="3" name="Content Placeholder 2"/>
          <p:cNvSpPr>
            <a:spLocks noGrp="1"/>
          </p:cNvSpPr>
          <p:nvPr>
            <p:ph idx="1"/>
          </p:nvPr>
        </p:nvSpPr>
        <p:spPr/>
        <p:txBody>
          <a:bodyPr/>
          <a:lstStyle/>
          <a:p>
            <a:r>
              <a:rPr lang="en-US" dirty="0"/>
              <a:t>Study the contents of a good security plan</a:t>
            </a:r>
          </a:p>
          <a:p>
            <a:r>
              <a:rPr lang="en-US" dirty="0"/>
              <a:t>Learn to plan for business continuity and responding to incidents</a:t>
            </a:r>
          </a:p>
          <a:p>
            <a:r>
              <a:rPr lang="en-US" dirty="0"/>
              <a:t>Outline the steps and best practices of risk analysis</a:t>
            </a:r>
          </a:p>
          <a:p>
            <a:r>
              <a:rPr lang="en-US" dirty="0"/>
              <a:t>Learn to prepare for natural and human-caused disasters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387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a Risk Analysis</a:t>
            </a:r>
          </a:p>
        </p:txBody>
      </p:sp>
      <p:sp>
        <p:nvSpPr>
          <p:cNvPr id="3" name="Content Placeholder 2"/>
          <p:cNvSpPr>
            <a:spLocks noGrp="1"/>
          </p:cNvSpPr>
          <p:nvPr>
            <p:ph idx="1"/>
          </p:nvPr>
        </p:nvSpPr>
        <p:spPr/>
        <p:txBody>
          <a:bodyPr/>
          <a:lstStyle/>
          <a:p>
            <a:pPr marL="457200" indent="-457200">
              <a:buFont typeface="+mj-lt"/>
              <a:buAutoNum type="arabicPeriod"/>
            </a:pPr>
            <a:r>
              <a:rPr lang="en-US" dirty="0"/>
              <a:t>Identify assets. </a:t>
            </a:r>
          </a:p>
          <a:p>
            <a:pPr marL="457200" indent="-457200">
              <a:buFont typeface="+mj-lt"/>
              <a:buAutoNum type="arabicPeriod"/>
            </a:pPr>
            <a:r>
              <a:rPr lang="en-US" dirty="0"/>
              <a:t>Determine vulnerabilities.</a:t>
            </a:r>
          </a:p>
          <a:p>
            <a:pPr marL="457200" indent="-457200">
              <a:buFont typeface="+mj-lt"/>
              <a:buAutoNum type="arabicPeriod"/>
            </a:pPr>
            <a:r>
              <a:rPr lang="en-US" dirty="0"/>
              <a:t>Estimate likelihood of exploitation. </a:t>
            </a:r>
          </a:p>
          <a:p>
            <a:pPr marL="457200" indent="-457200">
              <a:buFont typeface="+mj-lt"/>
              <a:buAutoNum type="arabicPeriod"/>
            </a:pPr>
            <a:r>
              <a:rPr lang="en-US" dirty="0"/>
              <a:t>Compute expected annual loss. </a:t>
            </a:r>
          </a:p>
          <a:p>
            <a:pPr marL="457200" indent="-457200">
              <a:buFont typeface="+mj-lt"/>
              <a:buAutoNum type="arabicPeriod"/>
            </a:pPr>
            <a:r>
              <a:rPr lang="en-US" dirty="0"/>
              <a:t>Survey applicable controls and their costs.</a:t>
            </a:r>
          </a:p>
          <a:p>
            <a:pPr marL="457200" indent="-457200">
              <a:buFont typeface="+mj-lt"/>
              <a:buAutoNum type="arabicPeriod"/>
            </a:pPr>
            <a:r>
              <a:rPr lang="en-US" dirty="0"/>
              <a:t>Project annual savings of control. </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475216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Identify Assets</a:t>
            </a:r>
          </a:p>
        </p:txBody>
      </p:sp>
      <p:sp>
        <p:nvSpPr>
          <p:cNvPr id="3" name="Content Placeholder 2"/>
          <p:cNvSpPr>
            <a:spLocks noGrp="1"/>
          </p:cNvSpPr>
          <p:nvPr>
            <p:ph idx="1"/>
          </p:nvPr>
        </p:nvSpPr>
        <p:spPr>
          <a:xfrm>
            <a:off x="457200" y="1472196"/>
            <a:ext cx="8229600" cy="4876800"/>
          </a:xfrm>
        </p:spPr>
        <p:txBody>
          <a:bodyPr>
            <a:noAutofit/>
          </a:bodyPr>
          <a:lstStyle/>
          <a:p>
            <a:r>
              <a:rPr lang="en-US" sz="1800" i="1" dirty="0"/>
              <a:t>Hardware:</a:t>
            </a:r>
            <a:r>
              <a:rPr lang="en-US" sz="1800" dirty="0"/>
              <a:t> Processors, boards, keyboards, monitors, terminals, microcomputers, workstations, tape drives, printers, disks, disk drives, cables, connections, communications controllers, and communications media </a:t>
            </a:r>
          </a:p>
          <a:p>
            <a:r>
              <a:rPr lang="en-US" sz="1800" i="1" dirty="0"/>
              <a:t>Software:</a:t>
            </a:r>
            <a:r>
              <a:rPr lang="en-US" sz="1800" dirty="0"/>
              <a:t> Source programs, object programs, purchased programs, in-house programs, utility programs, operating systems, systems programs (such as compilers), and maintenance diagnostic programs </a:t>
            </a:r>
          </a:p>
          <a:p>
            <a:r>
              <a:rPr lang="en-US" sz="1800" i="1" dirty="0"/>
              <a:t>Data:</a:t>
            </a:r>
            <a:r>
              <a:rPr lang="en-US" sz="1800" dirty="0"/>
              <a:t> Data used during execution, stored data on various media, printed data, archival data, update logs, and audit records </a:t>
            </a:r>
          </a:p>
          <a:p>
            <a:r>
              <a:rPr lang="en-US" sz="1800" i="1" dirty="0"/>
              <a:t>People:</a:t>
            </a:r>
            <a:r>
              <a:rPr lang="en-US" sz="1800" dirty="0"/>
              <a:t> Skilled staff needed to run the computing system or specific programs, as well as support personnel such as guards</a:t>
            </a:r>
          </a:p>
          <a:p>
            <a:r>
              <a:rPr lang="en-US" sz="1800" i="1" dirty="0"/>
              <a:t>Documentation:</a:t>
            </a:r>
            <a:r>
              <a:rPr lang="en-US" sz="1800" dirty="0"/>
              <a:t> On programs, hardware, systems, administrative procedures, and the entire system</a:t>
            </a:r>
          </a:p>
          <a:p>
            <a:r>
              <a:rPr lang="en-US" sz="1800" i="1" dirty="0"/>
              <a:t>Supplies:</a:t>
            </a:r>
            <a:r>
              <a:rPr lang="en-US" sz="1800" dirty="0"/>
              <a:t> Paper, forms, laser cartridges, recordable media, and printer ink, as well as power, heating and cooling, and necessary buildings or shelter</a:t>
            </a:r>
          </a:p>
          <a:p>
            <a:r>
              <a:rPr lang="en-US" sz="1800" i="1" dirty="0"/>
              <a:t>Reputation</a:t>
            </a:r>
            <a:r>
              <a:rPr lang="en-US" sz="1800" dirty="0"/>
              <a:t>: Company image</a:t>
            </a:r>
          </a:p>
          <a:p>
            <a:r>
              <a:rPr lang="en-US" sz="1800" i="1" dirty="0"/>
              <a:t>Availability: </a:t>
            </a:r>
            <a:r>
              <a:rPr lang="en-US" sz="1800" dirty="0"/>
              <a:t>Ability to do business, ability to resume business rapidly and efficiently after an incident </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4151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Determine Vulnerabilities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22</a:t>
            </a:fld>
            <a:endParaRPr lang="en-US">
              <a:latin typeface="Arial"/>
            </a:endParaRPr>
          </a:p>
        </p:txBody>
      </p:sp>
      <p:pic>
        <p:nvPicPr>
          <p:cNvPr id="5" name="Picture 4" descr="Screen Shot 2015-10-12 at 5.06.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411" y="1512125"/>
            <a:ext cx="4268659" cy="5098676"/>
          </a:xfrm>
          <a:prstGeom prst="rect">
            <a:avLst/>
          </a:prstGeom>
        </p:spPr>
      </p:pic>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5207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3: Estimate Likelihood of Exploitation</a:t>
            </a:r>
          </a:p>
        </p:txBody>
      </p:sp>
      <p:sp>
        <p:nvSpPr>
          <p:cNvPr id="3" name="Content Placeholder 2"/>
          <p:cNvSpPr>
            <a:spLocks noGrp="1"/>
          </p:cNvSpPr>
          <p:nvPr>
            <p:ph idx="1"/>
          </p:nvPr>
        </p:nvSpPr>
        <p:spPr/>
        <p:txBody>
          <a:bodyPr/>
          <a:lstStyle/>
          <a:p>
            <a:r>
              <a:rPr lang="en-US" dirty="0"/>
              <a:t>Because it is impossible to know all of a system’s vulnerabilities or all the ways those vulnerabilities can be exploited, is also impossible to accurately assess likelihood of exploitation</a:t>
            </a:r>
          </a:p>
          <a:p>
            <a:r>
              <a:rPr lang="en-US" dirty="0"/>
              <a:t>Possible approaches to estimation:</a:t>
            </a:r>
          </a:p>
          <a:p>
            <a:pPr lvl="1"/>
            <a:r>
              <a:rPr lang="en-US" dirty="0"/>
              <a:t>Apply frequency probability using observed data for a similar system</a:t>
            </a:r>
          </a:p>
          <a:p>
            <a:pPr lvl="1"/>
            <a:r>
              <a:rPr lang="en-US" dirty="0"/>
              <a:t>Use an analyst familiar with such systems to estimate number of occurrences in a given time period</a:t>
            </a:r>
          </a:p>
          <a:p>
            <a:pPr lvl="1"/>
            <a:r>
              <a:rPr lang="en-US" dirty="0"/>
              <a:t>Use descriptive adjectives or a simple rating system</a:t>
            </a:r>
          </a:p>
          <a:p>
            <a:pPr lvl="1"/>
            <a:r>
              <a:rPr lang="en-US" dirty="0"/>
              <a:t>The Delphi approach</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850056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Quantitative vs. Qualitative Estimation</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24</a:t>
            </a:fld>
            <a:endParaRPr lang="en-US">
              <a:latin typeface="Aria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010422039"/>
              </p:ext>
            </p:extLst>
          </p:nvPr>
        </p:nvGraphicFramePr>
        <p:xfrm>
          <a:off x="1798356" y="1447800"/>
          <a:ext cx="5528235" cy="5253695"/>
        </p:xfrm>
        <a:graphic>
          <a:graphicData uri="http://schemas.openxmlformats.org/presentationml/2006/ole">
            <mc:AlternateContent xmlns:mc="http://schemas.openxmlformats.org/markup-compatibility/2006">
              <mc:Choice xmlns:v="urn:schemas-microsoft-com:vml" Requires="v">
                <p:oleObj spid="_x0000_s2070" name="Document" r:id="rId4" imgW="5626100" imgH="5346700" progId="Word.Document.12">
                  <p:embed/>
                </p:oleObj>
              </mc:Choice>
              <mc:Fallback>
                <p:oleObj name="Document" r:id="rId4" imgW="5626100" imgH="5346700" progId="Word.Document.12">
                  <p:embed/>
                  <p:pic>
                    <p:nvPicPr>
                      <p:cNvPr id="0" name=""/>
                      <p:cNvPicPr/>
                      <p:nvPr/>
                    </p:nvPicPr>
                    <p:blipFill>
                      <a:blip r:embed="rId5"/>
                      <a:stretch>
                        <a:fillRect/>
                      </a:stretch>
                    </p:blipFill>
                    <p:spPr>
                      <a:xfrm>
                        <a:off x="1798356" y="1447800"/>
                        <a:ext cx="5528235" cy="5253695"/>
                      </a:xfrm>
                      <a:prstGeom prst="rect">
                        <a:avLst/>
                      </a:prstGeom>
                    </p:spPr>
                  </p:pic>
                </p:oleObj>
              </mc:Fallback>
            </mc:AlternateContent>
          </a:graphicData>
        </a:graphic>
      </p:graphicFrame>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39189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Compute Expected Loss</a:t>
            </a:r>
          </a:p>
        </p:txBody>
      </p:sp>
      <p:sp>
        <p:nvSpPr>
          <p:cNvPr id="3" name="Content Placeholder 2"/>
          <p:cNvSpPr>
            <a:spLocks noGrp="1"/>
          </p:cNvSpPr>
          <p:nvPr>
            <p:ph idx="1"/>
          </p:nvPr>
        </p:nvSpPr>
        <p:spPr/>
        <p:txBody>
          <a:bodyPr/>
          <a:lstStyle/>
          <a:p>
            <a:r>
              <a:rPr lang="en-US" dirty="0"/>
              <a:t>In addition to the obvious costs, such as the cost to replace a hardware asset, there are hidden costs:</a:t>
            </a:r>
          </a:p>
          <a:p>
            <a:pPr lvl="1"/>
            <a:r>
              <a:rPr lang="en-US" dirty="0"/>
              <a:t>Cost of restoring the system to a previous state</a:t>
            </a:r>
          </a:p>
          <a:p>
            <a:pPr lvl="1"/>
            <a:r>
              <a:rPr lang="en-US" dirty="0"/>
              <a:t>Cost of downtime</a:t>
            </a:r>
          </a:p>
          <a:p>
            <a:pPr lvl="1"/>
            <a:r>
              <a:rPr lang="en-US" dirty="0"/>
              <a:t>Legal fees</a:t>
            </a:r>
          </a:p>
          <a:p>
            <a:pPr lvl="1"/>
            <a:r>
              <a:rPr lang="en-US" dirty="0"/>
              <a:t>Loss of reputation and confidence</a:t>
            </a:r>
          </a:p>
          <a:p>
            <a:pPr lvl="1"/>
            <a:r>
              <a:rPr lang="en-US" dirty="0"/>
              <a:t>Loss of confidentiality</a:t>
            </a:r>
          </a:p>
          <a:p>
            <a:r>
              <a:rPr lang="en-US" dirty="0"/>
              <a:t>Some hidden costs may be impossible to accurately evaluate, but considering them will nonetheless aid in risk management</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3514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 5: Survey and Select New Controls</a:t>
            </a:r>
          </a:p>
        </p:txBody>
      </p:sp>
      <p:sp>
        <p:nvSpPr>
          <p:cNvPr id="3" name="Content Placeholder 2"/>
          <p:cNvSpPr>
            <a:spLocks noGrp="1"/>
          </p:cNvSpPr>
          <p:nvPr>
            <p:ph idx="1"/>
          </p:nvPr>
        </p:nvSpPr>
        <p:spPr/>
        <p:txBody>
          <a:bodyPr/>
          <a:lstStyle/>
          <a:p>
            <a:r>
              <a:rPr lang="en-US" dirty="0"/>
              <a:t>Once you understand your assets, vulnerabilities, estimated likelihood of exploitation, and cost of exploitation, you have enough information to select controls</a:t>
            </a:r>
          </a:p>
          <a:p>
            <a:r>
              <a:rPr lang="en-US" dirty="0"/>
              <a:t>Each vulnerability may have one or more controls associated with it, and each control may work for many assets and multiple vulnerabilities</a:t>
            </a:r>
          </a:p>
          <a:p>
            <a:r>
              <a:rPr lang="en-US" dirty="0"/>
              <a:t>One approach is to use graph theory to select a minimal set of controls to address all vulnerabilities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26</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30241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6: Project Costs and Savings</a:t>
            </a:r>
          </a:p>
        </p:txBody>
      </p:sp>
      <p:sp>
        <p:nvSpPr>
          <p:cNvPr id="3" name="Content Placeholder 2"/>
          <p:cNvSpPr>
            <a:spLocks noGrp="1"/>
          </p:cNvSpPr>
          <p:nvPr>
            <p:ph idx="1"/>
          </p:nvPr>
        </p:nvSpPr>
        <p:spPr/>
        <p:txBody>
          <a:bodyPr/>
          <a:lstStyle/>
          <a:p>
            <a:r>
              <a:rPr lang="en-US" dirty="0"/>
              <a:t>This step is meant to determine whether the costs of implementing controls outweigh the expected benefits</a:t>
            </a:r>
          </a:p>
          <a:p>
            <a:r>
              <a:rPr lang="en-US" dirty="0"/>
              <a:t>The effective cost of a given control is the actual cost of the control (including purchase price, installation and deployment costs, and training costs) minus the expected loss the control is expected to prevent</a:t>
            </a:r>
          </a:p>
          <a:p>
            <a:r>
              <a:rPr lang="en-US" dirty="0"/>
              <a:t>The cost may be positive if the product is very expensive or introduces new risks to the system, or it may be negative if the expected reduction in risk is greater than the cost of the control</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01563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 Control Software Cost Example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28</a:t>
            </a:fld>
            <a:endParaRPr lang="en-US">
              <a:latin typeface="Arial"/>
            </a:endParaRPr>
          </a:p>
        </p:txBody>
      </p:sp>
      <p:pic>
        <p:nvPicPr>
          <p:cNvPr id="5" name="Picture 4" descr="Screen Shot 2015-10-12 at 7.19.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0" y="1792937"/>
            <a:ext cx="8712193" cy="3003179"/>
          </a:xfrm>
          <a:prstGeom prst="rect">
            <a:avLst/>
          </a:prstGeom>
        </p:spPr>
      </p:pic>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19032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for Risk Analysis</a:t>
            </a:r>
          </a:p>
        </p:txBody>
      </p:sp>
      <p:sp>
        <p:nvSpPr>
          <p:cNvPr id="3" name="Content Placeholder 2"/>
          <p:cNvSpPr>
            <a:spLocks noGrp="1"/>
          </p:cNvSpPr>
          <p:nvPr>
            <p:ph idx="1"/>
          </p:nvPr>
        </p:nvSpPr>
        <p:spPr/>
        <p:txBody>
          <a:bodyPr>
            <a:normAutofit/>
          </a:bodyPr>
          <a:lstStyle/>
          <a:p>
            <a:r>
              <a:rPr lang="en-US" sz="2800" dirty="0"/>
              <a:t>Improve awareness</a:t>
            </a:r>
          </a:p>
          <a:p>
            <a:r>
              <a:rPr lang="en-US" sz="2800" dirty="0"/>
              <a:t>Relate security mission to management objectives</a:t>
            </a:r>
          </a:p>
          <a:p>
            <a:r>
              <a:rPr lang="en-US" sz="2800" dirty="0"/>
              <a:t>Identify assets, vulnerabilities, and controls</a:t>
            </a:r>
          </a:p>
          <a:p>
            <a:r>
              <a:rPr lang="en-US" sz="2800" dirty="0"/>
              <a:t>Improve basis for decisions</a:t>
            </a:r>
          </a:p>
          <a:p>
            <a:r>
              <a:rPr lang="en-US" sz="2800" dirty="0"/>
              <a:t>Justify expenditures for security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29</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90582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 of a Security Plan</a:t>
            </a:r>
          </a:p>
        </p:txBody>
      </p:sp>
      <p:sp>
        <p:nvSpPr>
          <p:cNvPr id="3" name="Content Placeholder 2"/>
          <p:cNvSpPr>
            <a:spLocks noGrp="1"/>
          </p:cNvSpPr>
          <p:nvPr>
            <p:ph idx="1"/>
          </p:nvPr>
        </p:nvSpPr>
        <p:spPr/>
        <p:txBody>
          <a:bodyPr>
            <a:normAutofit fontScale="92500" lnSpcReduction="10000"/>
          </a:bodyPr>
          <a:lstStyle/>
          <a:p>
            <a:r>
              <a:rPr lang="en-US" i="1" dirty="0">
                <a:solidFill>
                  <a:srgbClr val="FF0000"/>
                </a:solidFill>
              </a:rPr>
              <a:t>Policy</a:t>
            </a:r>
            <a:r>
              <a:rPr lang="en-US" i="1" dirty="0"/>
              <a:t>,</a:t>
            </a:r>
            <a:r>
              <a:rPr lang="en-US" dirty="0"/>
              <a:t> indicating the goals of a computer security effort and the willingness of the people involved to work to achieve those goals </a:t>
            </a:r>
          </a:p>
          <a:p>
            <a:r>
              <a:rPr lang="en-US" i="1" dirty="0">
                <a:solidFill>
                  <a:srgbClr val="FF0000"/>
                </a:solidFill>
              </a:rPr>
              <a:t>Current state</a:t>
            </a:r>
            <a:r>
              <a:rPr lang="en-US" dirty="0"/>
              <a:t>, describing the status of security at the time of the plan</a:t>
            </a:r>
          </a:p>
          <a:p>
            <a:r>
              <a:rPr lang="en-US" i="1" dirty="0">
                <a:solidFill>
                  <a:srgbClr val="FF0000"/>
                </a:solidFill>
              </a:rPr>
              <a:t>Requirements</a:t>
            </a:r>
            <a:r>
              <a:rPr lang="en-US" dirty="0"/>
              <a:t>, recommending ways to meet the security goals</a:t>
            </a:r>
          </a:p>
          <a:p>
            <a:r>
              <a:rPr lang="en-US" i="1" dirty="0">
                <a:solidFill>
                  <a:srgbClr val="FF0000"/>
                </a:solidFill>
              </a:rPr>
              <a:t>Recommended</a:t>
            </a:r>
            <a:r>
              <a:rPr lang="en-US" dirty="0">
                <a:solidFill>
                  <a:srgbClr val="FF0000"/>
                </a:solidFill>
              </a:rPr>
              <a:t> </a:t>
            </a:r>
            <a:r>
              <a:rPr lang="en-US" i="1" dirty="0">
                <a:solidFill>
                  <a:srgbClr val="FF0000"/>
                </a:solidFill>
              </a:rPr>
              <a:t>controls</a:t>
            </a:r>
            <a:r>
              <a:rPr lang="en-US" dirty="0"/>
              <a:t>, mapping controls to the vulnerabilities identified in the policy and requirements</a:t>
            </a:r>
          </a:p>
          <a:p>
            <a:r>
              <a:rPr lang="en-US" i="1" dirty="0">
                <a:solidFill>
                  <a:srgbClr val="FF0000"/>
                </a:solidFill>
              </a:rPr>
              <a:t>Accountability</a:t>
            </a:r>
            <a:r>
              <a:rPr lang="en-US" dirty="0">
                <a:solidFill>
                  <a:srgbClr val="FF0000"/>
                </a:solidFill>
              </a:rPr>
              <a:t>,</a:t>
            </a:r>
            <a:r>
              <a:rPr lang="en-US" dirty="0"/>
              <a:t> documenting who is responsible for each security activity</a:t>
            </a:r>
          </a:p>
          <a:p>
            <a:r>
              <a:rPr lang="en-US" i="1" dirty="0">
                <a:solidFill>
                  <a:srgbClr val="FF0000"/>
                </a:solidFill>
              </a:rPr>
              <a:t>Timetable</a:t>
            </a:r>
            <a:r>
              <a:rPr lang="en-US" dirty="0">
                <a:solidFill>
                  <a:srgbClr val="FF0000"/>
                </a:solidFill>
              </a:rPr>
              <a:t>,</a:t>
            </a:r>
            <a:r>
              <a:rPr lang="en-US" dirty="0"/>
              <a:t> identifying when different security functions are to be done</a:t>
            </a:r>
          </a:p>
          <a:p>
            <a:r>
              <a:rPr lang="en-US" i="1" dirty="0">
                <a:solidFill>
                  <a:srgbClr val="FF0000"/>
                </a:solidFill>
              </a:rPr>
              <a:t>Maintenance</a:t>
            </a:r>
            <a:r>
              <a:rPr lang="en-US" i="1" dirty="0"/>
              <a:t>,</a:t>
            </a:r>
            <a:r>
              <a:rPr lang="en-US" dirty="0"/>
              <a:t> specifying a structure for periodically updating the security plan</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670762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Against Risk Analysis</a:t>
            </a:r>
          </a:p>
        </p:txBody>
      </p:sp>
      <p:sp>
        <p:nvSpPr>
          <p:cNvPr id="3" name="Content Placeholder 2"/>
          <p:cNvSpPr>
            <a:spLocks noGrp="1"/>
          </p:cNvSpPr>
          <p:nvPr>
            <p:ph idx="1"/>
          </p:nvPr>
        </p:nvSpPr>
        <p:spPr/>
        <p:txBody>
          <a:bodyPr>
            <a:normAutofit/>
          </a:bodyPr>
          <a:lstStyle/>
          <a:p>
            <a:r>
              <a:rPr lang="en-US" sz="3200" dirty="0"/>
              <a:t>False sense of precision and confidence</a:t>
            </a:r>
          </a:p>
          <a:p>
            <a:r>
              <a:rPr lang="en-US" sz="3200" dirty="0"/>
              <a:t>Hard to perform</a:t>
            </a:r>
          </a:p>
          <a:p>
            <a:r>
              <a:rPr lang="en-US" sz="3200" dirty="0"/>
              <a:t>Immutability</a:t>
            </a:r>
          </a:p>
          <a:p>
            <a:r>
              <a:rPr lang="en-US" sz="3200" dirty="0"/>
              <a:t>Lack of accuracy</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30</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384042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Disasters</a:t>
            </a:r>
          </a:p>
        </p:txBody>
      </p:sp>
      <p:sp>
        <p:nvSpPr>
          <p:cNvPr id="3" name="Content Placeholder 2"/>
          <p:cNvSpPr>
            <a:spLocks noGrp="1"/>
          </p:cNvSpPr>
          <p:nvPr>
            <p:ph idx="1"/>
          </p:nvPr>
        </p:nvSpPr>
        <p:spPr/>
        <p:txBody>
          <a:bodyPr/>
          <a:lstStyle/>
          <a:p>
            <a:r>
              <a:rPr lang="en-US" dirty="0"/>
              <a:t>Examples:</a:t>
            </a:r>
          </a:p>
          <a:p>
            <a:pPr lvl="1"/>
            <a:r>
              <a:rPr lang="en-US" dirty="0"/>
              <a:t>Flood</a:t>
            </a:r>
          </a:p>
          <a:p>
            <a:pPr lvl="1"/>
            <a:r>
              <a:rPr lang="en-US" dirty="0"/>
              <a:t>Fire</a:t>
            </a:r>
          </a:p>
          <a:p>
            <a:pPr lvl="1"/>
            <a:r>
              <a:rPr lang="en-US" dirty="0"/>
              <a:t>Earthquake</a:t>
            </a:r>
          </a:p>
          <a:p>
            <a:r>
              <a:rPr lang="en-US" dirty="0"/>
              <a:t>Mitigations:</a:t>
            </a:r>
          </a:p>
          <a:p>
            <a:pPr lvl="1"/>
            <a:r>
              <a:rPr lang="en-US" dirty="0"/>
              <a:t>Develop contingency plans so that people know how to react in emergencies and business can continue</a:t>
            </a:r>
          </a:p>
          <a:p>
            <a:pPr lvl="1"/>
            <a:r>
              <a:rPr lang="en-US" dirty="0"/>
              <a:t>Insure physical assets—computers, buildings, devices, supplies—against harm</a:t>
            </a:r>
          </a:p>
          <a:p>
            <a:pPr lvl="1"/>
            <a:r>
              <a:rPr lang="en-US" dirty="0"/>
              <a:t>Preserve sensitive data by maintaining copies in physically separated locations</a:t>
            </a:r>
          </a:p>
          <a:p>
            <a:pPr lvl="1"/>
            <a:r>
              <a:rPr lang="en-US" dirty="0"/>
              <a:t>Prevent power loss using uninterruptable power supplies and surge suppressors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31</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355807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of Sensitive Information</a:t>
            </a:r>
          </a:p>
        </p:txBody>
      </p:sp>
      <p:sp>
        <p:nvSpPr>
          <p:cNvPr id="3" name="Content Placeholder 2"/>
          <p:cNvSpPr>
            <a:spLocks noGrp="1"/>
          </p:cNvSpPr>
          <p:nvPr>
            <p:ph idx="1"/>
          </p:nvPr>
        </p:nvSpPr>
        <p:spPr/>
        <p:txBody>
          <a:bodyPr/>
          <a:lstStyle/>
          <a:p>
            <a:r>
              <a:rPr lang="en-US" dirty="0"/>
              <a:t>Mitigations:</a:t>
            </a:r>
          </a:p>
          <a:p>
            <a:pPr lvl="1"/>
            <a:r>
              <a:rPr lang="en-US" dirty="0"/>
              <a:t>Shred paper copies of sensitive information</a:t>
            </a:r>
          </a:p>
          <a:p>
            <a:pPr lvl="1"/>
            <a:r>
              <a:rPr lang="en-US" dirty="0"/>
              <a:t>Overwrite magnetic data several times using software designed for that purpose</a:t>
            </a:r>
          </a:p>
          <a:p>
            <a:pPr lvl="1"/>
            <a:r>
              <a:rPr lang="en-US" dirty="0"/>
              <a:t>Degauss magnetic media</a:t>
            </a:r>
          </a:p>
          <a:p>
            <a:pPr lvl="1"/>
            <a:r>
              <a:rPr lang="en-US" dirty="0"/>
              <a:t>Protect against RF emanation by trapping signals or adding spurious ones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32</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28558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Planning</a:t>
            </a:r>
          </a:p>
        </p:txBody>
      </p:sp>
      <p:sp>
        <p:nvSpPr>
          <p:cNvPr id="3" name="Content Placeholder 2"/>
          <p:cNvSpPr>
            <a:spLocks noGrp="1"/>
          </p:cNvSpPr>
          <p:nvPr>
            <p:ph idx="1"/>
          </p:nvPr>
        </p:nvSpPr>
        <p:spPr/>
        <p:txBody>
          <a:bodyPr>
            <a:normAutofit/>
          </a:bodyPr>
          <a:lstStyle/>
          <a:p>
            <a:r>
              <a:rPr lang="en-US" sz="3600" dirty="0"/>
              <a:t>Backups</a:t>
            </a:r>
          </a:p>
          <a:p>
            <a:pPr lvl="1"/>
            <a:r>
              <a:rPr lang="en-US" sz="3200" dirty="0"/>
              <a:t>Offsite backup</a:t>
            </a:r>
          </a:p>
          <a:p>
            <a:pPr lvl="1"/>
            <a:r>
              <a:rPr lang="en-US" sz="3200" dirty="0"/>
              <a:t>Cloud backup</a:t>
            </a:r>
          </a:p>
          <a:p>
            <a:r>
              <a:rPr lang="en-US" sz="3600" dirty="0"/>
              <a:t>Failover</a:t>
            </a:r>
          </a:p>
          <a:p>
            <a:pPr lvl="1"/>
            <a:r>
              <a:rPr lang="en-US" sz="3200" dirty="0"/>
              <a:t>Cold site</a:t>
            </a:r>
          </a:p>
          <a:p>
            <a:pPr lvl="1"/>
            <a:r>
              <a:rPr lang="en-US" sz="3200" dirty="0"/>
              <a:t>Hot site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33</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597168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A security plan is both an official record of current security practices and a blueprint for orderly change to improve those practices</a:t>
            </a:r>
          </a:p>
          <a:p>
            <a:r>
              <a:rPr lang="en-US" dirty="0"/>
              <a:t>Business contingency and incident response planning help establish an orderly, carefully considered response to emergencies and other security incidents</a:t>
            </a:r>
          </a:p>
          <a:p>
            <a:r>
              <a:rPr lang="en-US" dirty="0"/>
              <a:t>Risk analysis is a complex and imperfect process but forces an organization to carefully consider important assets, vulnerabilities, risks, and control options</a:t>
            </a:r>
          </a:p>
          <a:p>
            <a:r>
              <a:rPr lang="en-US" dirty="0"/>
              <a:t>Prepare for disasters by contingency planning, insuring assets, backing up data, and deploying failover sites</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34</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553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sp>
        <p:nvSpPr>
          <p:cNvPr id="3" name="Content Placeholder 2"/>
          <p:cNvSpPr>
            <a:spLocks noGrp="1"/>
          </p:cNvSpPr>
          <p:nvPr>
            <p:ph idx="1"/>
          </p:nvPr>
        </p:nvSpPr>
        <p:spPr/>
        <p:txBody>
          <a:bodyPr>
            <a:normAutofit lnSpcReduction="10000"/>
          </a:bodyPr>
          <a:lstStyle/>
          <a:p>
            <a:r>
              <a:rPr lang="en-US" dirty="0"/>
              <a:t>A high-level statement of purpose and intent</a:t>
            </a:r>
          </a:p>
          <a:p>
            <a:r>
              <a:rPr lang="en-US" dirty="0"/>
              <a:t>Answers three essential questions:</a:t>
            </a:r>
          </a:p>
          <a:p>
            <a:pPr lvl="1"/>
            <a:r>
              <a:rPr lang="en-US" dirty="0"/>
              <a:t>Who should be allowed access?</a:t>
            </a:r>
          </a:p>
          <a:p>
            <a:pPr lvl="1"/>
            <a:r>
              <a:rPr lang="en-US" dirty="0"/>
              <a:t>To what system and organizational resources should access be allowed?</a:t>
            </a:r>
          </a:p>
          <a:p>
            <a:pPr lvl="1"/>
            <a:r>
              <a:rPr lang="en-US" dirty="0"/>
              <a:t>What types of access should each user be allowed for each resource?</a:t>
            </a:r>
          </a:p>
          <a:p>
            <a:r>
              <a:rPr lang="en-US" dirty="0"/>
              <a:t>Should specify</a:t>
            </a:r>
          </a:p>
          <a:p>
            <a:pPr lvl="1"/>
            <a:r>
              <a:rPr lang="en-US" dirty="0"/>
              <a:t>The organization’s security goals (e.g., define whether reliable service is a higher priority than preventing infiltration)</a:t>
            </a:r>
          </a:p>
          <a:p>
            <a:pPr lvl="1"/>
            <a:r>
              <a:rPr lang="en-US" dirty="0"/>
              <a:t>Where the responsibility for security lies (e.g., the security group or the user)</a:t>
            </a:r>
          </a:p>
          <a:p>
            <a:pPr lvl="1"/>
            <a:r>
              <a:rPr lang="en-US" dirty="0"/>
              <a:t>The organization’s commitment to security (e.g., defines where the security group fits in the corporate structure)</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4</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282654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Assessment of Current Security Status</a:t>
            </a:r>
          </a:p>
        </p:txBody>
      </p:sp>
      <p:sp>
        <p:nvSpPr>
          <p:cNvPr id="3" name="Content Placeholder 2"/>
          <p:cNvSpPr>
            <a:spLocks noGrp="1"/>
          </p:cNvSpPr>
          <p:nvPr>
            <p:ph idx="1"/>
          </p:nvPr>
        </p:nvSpPr>
        <p:spPr/>
        <p:txBody>
          <a:bodyPr/>
          <a:lstStyle/>
          <a:p>
            <a:r>
              <a:rPr lang="en-US" sz="2800" dirty="0">
                <a:solidFill>
                  <a:srgbClr val="FF0000"/>
                </a:solidFill>
              </a:rPr>
              <a:t>A risk analysis</a:t>
            </a:r>
            <a:r>
              <a:rPr lang="en-US" sz="2800" dirty="0"/>
              <a:t>—a systemic investigation of the system, its environment, and what might go wrong—forms the basis for describing the current security state</a:t>
            </a:r>
          </a:p>
          <a:p>
            <a:r>
              <a:rPr lang="en-US" sz="2800" dirty="0"/>
              <a:t>Defines the limits of responsibility for security</a:t>
            </a:r>
          </a:p>
          <a:p>
            <a:pPr lvl="1"/>
            <a:r>
              <a:rPr lang="en-US" sz="2400" dirty="0"/>
              <a:t>Which assets are to be protected</a:t>
            </a:r>
          </a:p>
          <a:p>
            <a:pPr lvl="1"/>
            <a:r>
              <a:rPr lang="en-US" sz="2400" dirty="0"/>
              <a:t>Who is responsible for protecting them</a:t>
            </a:r>
          </a:p>
          <a:p>
            <a:pPr lvl="1"/>
            <a:r>
              <a:rPr lang="en-US" sz="2400" dirty="0"/>
              <a:t>Who is excluded from responsibility</a:t>
            </a:r>
          </a:p>
          <a:p>
            <a:pPr lvl="1"/>
            <a:r>
              <a:rPr lang="en-US" sz="2400" dirty="0"/>
              <a:t>Boundaries of responsibility</a:t>
            </a:r>
          </a:p>
          <a:p>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5</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606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Security Requirements</a:t>
            </a:r>
          </a:p>
        </p:txBody>
      </p:sp>
      <p:sp>
        <p:nvSpPr>
          <p:cNvPr id="3" name="Content Placeholder 2"/>
          <p:cNvSpPr>
            <a:spLocks noGrp="1"/>
          </p:cNvSpPr>
          <p:nvPr>
            <p:ph idx="1"/>
          </p:nvPr>
        </p:nvSpPr>
        <p:spPr/>
        <p:txBody>
          <a:bodyPr>
            <a:normAutofit fontScale="92500"/>
          </a:bodyPr>
          <a:lstStyle/>
          <a:p>
            <a:r>
              <a:rPr lang="en-US" dirty="0">
                <a:solidFill>
                  <a:srgbClr val="FF0000"/>
                </a:solidFill>
              </a:rPr>
              <a:t>Security requirements </a:t>
            </a:r>
            <a:r>
              <a:rPr lang="en-US" dirty="0"/>
              <a:t>are functional or performance demands placed on a system to ensure a desired level of security</a:t>
            </a:r>
          </a:p>
          <a:p>
            <a:r>
              <a:rPr lang="en-US" dirty="0"/>
              <a:t>Usually derived from organizational business needs, sometimes including compliance with mandates imposed from outside, such as government standards</a:t>
            </a:r>
          </a:p>
          <a:p>
            <a:r>
              <a:rPr lang="en-US" dirty="0"/>
              <a:t>Characteristics of good security requirements:</a:t>
            </a:r>
          </a:p>
          <a:p>
            <a:pPr lvl="1"/>
            <a:r>
              <a:rPr lang="en-US" dirty="0"/>
              <a:t>Correctness</a:t>
            </a:r>
            <a:r>
              <a:rPr lang="zh-CN" altLang="en-US" dirty="0"/>
              <a:t>  正确性</a:t>
            </a:r>
            <a:endParaRPr lang="en-US" dirty="0"/>
          </a:p>
          <a:p>
            <a:pPr lvl="1"/>
            <a:r>
              <a:rPr lang="en-US" dirty="0"/>
              <a:t>Consistency</a:t>
            </a:r>
            <a:r>
              <a:rPr lang="zh-CN" altLang="en-US" dirty="0"/>
              <a:t>  一致性</a:t>
            </a:r>
            <a:endParaRPr lang="en-US" dirty="0"/>
          </a:p>
          <a:p>
            <a:pPr lvl="1"/>
            <a:r>
              <a:rPr lang="en-US" dirty="0"/>
              <a:t>Completeness</a:t>
            </a:r>
            <a:r>
              <a:rPr lang="zh-CN" altLang="en-US" dirty="0"/>
              <a:t>  完整性</a:t>
            </a:r>
            <a:endParaRPr lang="en-US" dirty="0"/>
          </a:p>
          <a:p>
            <a:pPr lvl="1"/>
            <a:r>
              <a:rPr lang="en-US" dirty="0"/>
              <a:t>Realism</a:t>
            </a:r>
            <a:r>
              <a:rPr lang="zh-CN" altLang="en-US" dirty="0"/>
              <a:t> 现实性（可实现性）</a:t>
            </a:r>
            <a:endParaRPr lang="en-US" dirty="0"/>
          </a:p>
          <a:p>
            <a:pPr lvl="1"/>
            <a:r>
              <a:rPr lang="en-US" dirty="0"/>
              <a:t>Need</a:t>
            </a:r>
            <a:r>
              <a:rPr lang="zh-CN" altLang="en-US" dirty="0"/>
              <a:t> 需求</a:t>
            </a:r>
            <a:endParaRPr lang="en-US" dirty="0"/>
          </a:p>
          <a:p>
            <a:pPr lvl="1"/>
            <a:r>
              <a:rPr lang="en-US" dirty="0"/>
              <a:t>Verifiability</a:t>
            </a:r>
            <a:r>
              <a:rPr lang="zh-CN" altLang="en-US" dirty="0"/>
              <a:t> 可验证性</a:t>
            </a:r>
            <a:endParaRPr lang="en-US" dirty="0"/>
          </a:p>
          <a:p>
            <a:pPr lvl="1"/>
            <a:r>
              <a:rPr lang="en-US" dirty="0"/>
              <a:t>Traceability</a:t>
            </a:r>
            <a:r>
              <a:rPr lang="zh-CN" altLang="en-US" dirty="0"/>
              <a:t> 可追溯性</a:t>
            </a:r>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6</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1702792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Responsibility for Implementation</a:t>
            </a:r>
          </a:p>
        </p:txBody>
      </p:sp>
      <p:sp>
        <p:nvSpPr>
          <p:cNvPr id="3" name="Content Placeholder 2"/>
          <p:cNvSpPr>
            <a:spLocks noGrp="1"/>
          </p:cNvSpPr>
          <p:nvPr>
            <p:ph idx="1"/>
          </p:nvPr>
        </p:nvSpPr>
        <p:spPr/>
        <p:txBody>
          <a:bodyPr>
            <a:normAutofit fontScale="85000" lnSpcReduction="10000"/>
          </a:bodyPr>
          <a:lstStyle/>
          <a:p>
            <a:r>
              <a:rPr lang="en-US" dirty="0"/>
              <a:t>A section of the security plan will identify which people (roles) are responsible for implementing security requirements</a:t>
            </a:r>
          </a:p>
          <a:p>
            <a:r>
              <a:rPr lang="en-US" dirty="0"/>
              <a:t>Common roles:</a:t>
            </a:r>
          </a:p>
          <a:p>
            <a:pPr lvl="1"/>
            <a:r>
              <a:rPr lang="en-US" i="1" dirty="0">
                <a:solidFill>
                  <a:srgbClr val="FF0000"/>
                </a:solidFill>
              </a:rPr>
              <a:t>Users</a:t>
            </a:r>
            <a:r>
              <a:rPr lang="en-US" dirty="0">
                <a:solidFill>
                  <a:srgbClr val="FF0000"/>
                </a:solidFill>
              </a:rPr>
              <a:t> of personal computers or other devices</a:t>
            </a:r>
            <a:r>
              <a:rPr lang="en-US" i="1" dirty="0">
                <a:solidFill>
                  <a:srgbClr val="FF0000"/>
                </a:solidFill>
              </a:rPr>
              <a:t> </a:t>
            </a:r>
            <a:r>
              <a:rPr lang="en-US" dirty="0"/>
              <a:t>may be responsible for the security of their own machines. Alternatively, the security plan may designate one person or group to be coordinator of personal computer security. </a:t>
            </a:r>
          </a:p>
          <a:p>
            <a:pPr lvl="1"/>
            <a:r>
              <a:rPr lang="en-US" i="1" dirty="0">
                <a:solidFill>
                  <a:srgbClr val="FF0000"/>
                </a:solidFill>
              </a:rPr>
              <a:t>Project leaders</a:t>
            </a:r>
            <a:r>
              <a:rPr lang="en-US" dirty="0">
                <a:solidFill>
                  <a:srgbClr val="FF0000"/>
                </a:solidFill>
              </a:rPr>
              <a:t> </a:t>
            </a:r>
            <a:r>
              <a:rPr lang="en-US" dirty="0"/>
              <a:t>may be responsible for the security of data and computations.</a:t>
            </a:r>
          </a:p>
          <a:p>
            <a:pPr lvl="1"/>
            <a:r>
              <a:rPr lang="en-US" i="1" dirty="0"/>
              <a:t>Managers</a:t>
            </a:r>
            <a:r>
              <a:rPr lang="en-US" dirty="0"/>
              <a:t> may be responsible for seeing that the people they supervise implement security measures.</a:t>
            </a:r>
          </a:p>
          <a:p>
            <a:pPr lvl="1"/>
            <a:r>
              <a:rPr lang="en-US" i="1" dirty="0">
                <a:solidFill>
                  <a:srgbClr val="FF0000"/>
                </a:solidFill>
              </a:rPr>
              <a:t>Database administrators</a:t>
            </a:r>
            <a:r>
              <a:rPr lang="en-US" dirty="0">
                <a:solidFill>
                  <a:srgbClr val="FF0000"/>
                </a:solidFill>
              </a:rPr>
              <a:t> </a:t>
            </a:r>
            <a:r>
              <a:rPr lang="en-US" dirty="0"/>
              <a:t>may be responsible for the access to and integrity of data in their databases. </a:t>
            </a:r>
          </a:p>
          <a:p>
            <a:pPr lvl="1"/>
            <a:r>
              <a:rPr lang="en-US" i="1" dirty="0">
                <a:solidFill>
                  <a:srgbClr val="FF0000"/>
                </a:solidFill>
              </a:rPr>
              <a:t>Information officers</a:t>
            </a:r>
            <a:r>
              <a:rPr lang="en-US" dirty="0">
                <a:solidFill>
                  <a:srgbClr val="FF0000"/>
                </a:solidFill>
              </a:rPr>
              <a:t> </a:t>
            </a:r>
            <a:r>
              <a:rPr lang="en-US" dirty="0"/>
              <a:t>may be responsible for overseeing the creation and use of data; these officers may also be responsible for retention and proper disposal of data. </a:t>
            </a:r>
          </a:p>
          <a:p>
            <a:pPr lvl="1"/>
            <a:r>
              <a:rPr lang="en-US" i="1" dirty="0">
                <a:solidFill>
                  <a:srgbClr val="FF0000"/>
                </a:solidFill>
              </a:rPr>
              <a:t>Personnel staff members</a:t>
            </a:r>
            <a:r>
              <a:rPr lang="en-US" dirty="0"/>
              <a:t> may be responsible for security involving employees, for example, screening potential employees for trustworthiness and arranging security training programs. </a:t>
            </a:r>
          </a:p>
          <a:p>
            <a:pPr lvl="1"/>
            <a:endParaRPr lang="en-US" dirty="0"/>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7</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284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Timetable and Plan Maintenance</a:t>
            </a:r>
          </a:p>
        </p:txBody>
      </p:sp>
      <p:sp>
        <p:nvSpPr>
          <p:cNvPr id="3" name="Content Placeholder 2"/>
          <p:cNvSpPr>
            <a:spLocks noGrp="1"/>
          </p:cNvSpPr>
          <p:nvPr>
            <p:ph idx="1"/>
          </p:nvPr>
        </p:nvSpPr>
        <p:spPr/>
        <p:txBody>
          <a:bodyPr/>
          <a:lstStyle/>
          <a:p>
            <a:r>
              <a:rPr lang="en-US" dirty="0"/>
              <a:t>As a security plan cannot be implemented instantly, the plan should include a timetable of how and when the elements in it will be performed</a:t>
            </a:r>
          </a:p>
          <a:p>
            <a:r>
              <a:rPr lang="en-US" dirty="0"/>
              <a:t>The plan should specify the order in which controls are to be implemented so that the most serious exposures are covered as soon as possible</a:t>
            </a:r>
          </a:p>
          <a:p>
            <a:r>
              <a:rPr lang="en-US" dirty="0"/>
              <a:t>The plan must be extensible, as new equipment will be acquired, new connectivity requested, and new threats identified</a:t>
            </a:r>
          </a:p>
          <a:p>
            <a:pPr lvl="1"/>
            <a:r>
              <a:rPr lang="en-US" dirty="0"/>
              <a:t>The plan must include procedures for change and growth</a:t>
            </a:r>
          </a:p>
          <a:p>
            <a:pPr lvl="1"/>
            <a:r>
              <a:rPr lang="en-US" dirty="0"/>
              <a:t>The plan must include a schedule for periodic review</a:t>
            </a:r>
          </a:p>
        </p:txBody>
      </p:sp>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8</a:t>
            </a:fld>
            <a:endParaRPr lang="en-US">
              <a:latin typeface="Arial"/>
            </a:endParaRPr>
          </a:p>
        </p:txBody>
      </p:sp>
      <p:sp>
        <p:nvSpPr>
          <p:cNvPr id="5" name="Footer Placeholder 4"/>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70380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Inputs to the Security Plan</a:t>
            </a:r>
          </a:p>
        </p:txBody>
      </p:sp>
      <p:pic>
        <p:nvPicPr>
          <p:cNvPr id="5" name="Content Placeholder 4" descr="fig10-01.eps"/>
          <p:cNvPicPr>
            <a:picLocks noGrp="1" noChangeAspect="1"/>
          </p:cNvPicPr>
          <p:nvPr>
            <p:ph idx="1"/>
          </p:nvPr>
        </p:nvPicPr>
        <p:blipFill rotWithShape="1">
          <a:blip r:embed="rId3">
            <a:extLst>
              <a:ext uri="{28A0092B-C50C-407E-A947-70E740481C1C}">
                <a14:useLocalDpi xmlns:a14="http://schemas.microsoft.com/office/drawing/2010/main" val="0"/>
              </a:ext>
            </a:extLst>
          </a:blip>
          <a:srcRect l="-2667" t="-3330" r="-2059" b="-5078"/>
          <a:stretch/>
        </p:blipFill>
        <p:spPr>
          <a:xfrm>
            <a:off x="300117" y="1414816"/>
            <a:ext cx="8545631" cy="5139765"/>
          </a:xfrm>
        </p:spPr>
      </p:pic>
      <p:sp>
        <p:nvSpPr>
          <p:cNvPr id="4" name="Slide Number Placeholder 3"/>
          <p:cNvSpPr>
            <a:spLocks noGrp="1"/>
          </p:cNvSpPr>
          <p:nvPr>
            <p:ph type="sldNum" sz="quarter" idx="12"/>
          </p:nvPr>
        </p:nvSpPr>
        <p:spPr/>
        <p:txBody>
          <a:bodyPr/>
          <a:lstStyle/>
          <a:p>
            <a:fld id="{5BFA158B-7C94-F543-87DB-41F59EA4FAFA}" type="slidenum">
              <a:rPr lang="en-US" smtClean="0">
                <a:latin typeface="Arial"/>
              </a:rPr>
              <a:pPr/>
              <a:t>9</a:t>
            </a:fld>
            <a:endParaRPr lang="en-US">
              <a:latin typeface="Arial"/>
            </a:endParaRPr>
          </a:p>
        </p:txBody>
      </p:sp>
      <p:sp>
        <p:nvSpPr>
          <p:cNvPr id="3" name="Footer Placeholder 2"/>
          <p:cNvSpPr>
            <a:spLocks noGrp="1"/>
          </p:cNvSpPr>
          <p:nvPr>
            <p:ph type="ftr" sz="quarter" idx="11"/>
          </p:nvPr>
        </p:nvSpPr>
        <p:spPr/>
        <p:txBody>
          <a:bodyPr/>
          <a:lstStyle/>
          <a:p>
            <a:r>
              <a:rPr lang="en-US"/>
              <a:t>From </a:t>
            </a:r>
            <a:r>
              <a:rPr lang="en-US" i="1"/>
              <a:t>Security in Computing, Fifth Edition</a:t>
            </a:r>
            <a:r>
              <a:rPr lang="en-US"/>
              <a:t>, by Charles P. Pfleeger, et al. (ISBN: 9780134085043). Copyright 2015 by Pearson Education, Inc. All rights reserved.</a:t>
            </a:r>
            <a:endParaRPr lang="en-US" dirty="0"/>
          </a:p>
        </p:txBody>
      </p:sp>
    </p:spTree>
    <p:extLst>
      <p:ext uri="{BB962C8B-B14F-4D97-AF65-F5344CB8AC3E}">
        <p14:creationId xmlns:p14="http://schemas.microsoft.com/office/powerpoint/2010/main" val="411296531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950</TotalTime>
  <Words>4867</Words>
  <Application>Microsoft Macintosh PowerPoint</Application>
  <PresentationFormat>全屏显示(4:3)</PresentationFormat>
  <Paragraphs>338</Paragraphs>
  <Slides>34</Slides>
  <Notes>15</Notes>
  <HiddenSlides>0</HiddenSlides>
  <MMClips>0</MMClips>
  <ScaleCrop>false</ScaleCrop>
  <HeadingPairs>
    <vt:vector size="8" baseType="variant">
      <vt:variant>
        <vt:lpstr>已用的字体</vt:lpstr>
      </vt:variant>
      <vt:variant>
        <vt:i4>3</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0" baseType="lpstr">
      <vt:lpstr>华文新魏</vt:lpstr>
      <vt:lpstr>Arial</vt:lpstr>
      <vt:lpstr>Calibri</vt:lpstr>
      <vt:lpstr>Office Theme</vt:lpstr>
      <vt:lpstr>Clarity</vt:lpstr>
      <vt:lpstr>Document</vt:lpstr>
      <vt:lpstr>Security in Computing, Fifth Edition</vt:lpstr>
      <vt:lpstr>Chapter 10 Objectives</vt:lpstr>
      <vt:lpstr>Contents of a Security Plan</vt:lpstr>
      <vt:lpstr>Security Policy</vt:lpstr>
      <vt:lpstr>Assessment of Current Security Status</vt:lpstr>
      <vt:lpstr>Security Requirements</vt:lpstr>
      <vt:lpstr>Responsibility for Implementation</vt:lpstr>
      <vt:lpstr>Timetable and Plan Maintenance</vt:lpstr>
      <vt:lpstr>Inputs to the Security Plan</vt:lpstr>
      <vt:lpstr>Security Planning Team Members</vt:lpstr>
      <vt:lpstr>Assuring Commitment to a Security Plan</vt:lpstr>
      <vt:lpstr>Business Continuity Planning</vt:lpstr>
      <vt:lpstr>Continuity Planning Activities</vt:lpstr>
      <vt:lpstr>Incident Response Plans</vt:lpstr>
      <vt:lpstr>Incident Response Teams</vt:lpstr>
      <vt:lpstr>CSIRTs</vt:lpstr>
      <vt:lpstr>CSIRT Skills</vt:lpstr>
      <vt:lpstr>Risk Analysis</vt:lpstr>
      <vt:lpstr>Strategies for Dealing with Risk</vt:lpstr>
      <vt:lpstr>Steps of a Risk Analysis</vt:lpstr>
      <vt:lpstr>Step 1: Identify Assets</vt:lpstr>
      <vt:lpstr>Step 2: Determine Vulnerabilities</vt:lpstr>
      <vt:lpstr>Step 3: Estimate Likelihood of Exploitation</vt:lpstr>
      <vt:lpstr>Quantitative vs. Qualitative Estimation</vt:lpstr>
      <vt:lpstr>Step 4: Compute Expected Loss</vt:lpstr>
      <vt:lpstr>Step 5: Survey and Select New Controls</vt:lpstr>
      <vt:lpstr>Step 6: Project Costs and Savings</vt:lpstr>
      <vt:lpstr>Access Control Software Cost Example</vt:lpstr>
      <vt:lpstr>Arguments for Risk Analysis</vt:lpstr>
      <vt:lpstr>Arguments Against Risk Analysis</vt:lpstr>
      <vt:lpstr>Natural Disasters</vt:lpstr>
      <vt:lpstr>Interception of Sensitive Information</vt:lpstr>
      <vt:lpstr>Contingency Planning</vt:lpstr>
      <vt:lpstr>Summary</vt:lpstr>
    </vt:vector>
  </TitlesOfParts>
  <Company>Qmulos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in Computing, Fifth Edition</dc:title>
  <dc:creator>Jonathan Margulies</dc:creator>
  <cp:lastModifiedBy>赖祥伟</cp:lastModifiedBy>
  <cp:revision>18</cp:revision>
  <dcterms:created xsi:type="dcterms:W3CDTF">2015-10-12T23:39:25Z</dcterms:created>
  <dcterms:modified xsi:type="dcterms:W3CDTF">2020-06-01T07:46:15Z</dcterms:modified>
</cp:coreProperties>
</file>