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rity" initials="C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11" autoAdjust="0"/>
  </p:normalViewPr>
  <p:slideViewPr>
    <p:cSldViewPr snapToGrid="0" snapToObjects="1">
      <p:cViewPr>
        <p:scale>
          <a:sx n="100" d="100"/>
          <a:sy n="100" d="100"/>
        </p:scale>
        <p:origin x="-80" y="-2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commentAuthors" Target="commentAuthor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1ABC0-02CE-6F46-88D6-596E903C2AC2}" type="datetimeFigureOut">
              <a:rPr lang="en-US" smtClean="0"/>
              <a:t>10/16/15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C9F44B-D095-D14D-B0EB-DA9D89F86AA7}" type="slidenum">
              <a:rPr lang="en-US" smtClean="0"/>
              <a:t>‹#›</a:t>
            </a:fld>
            <a:endParaRPr lang="en-US"/>
          </a:p>
        </p:txBody>
      </p:sp>
    </p:spTree>
    <p:extLst>
      <p:ext uri="{BB962C8B-B14F-4D97-AF65-F5344CB8AC3E}">
        <p14:creationId xmlns:p14="http://schemas.microsoft.com/office/powerpoint/2010/main" val="419020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go into more depth on these bullets in the following</a:t>
            </a:r>
            <a:r>
              <a:rPr lang="en-US" baseline="0" dirty="0" smtClean="0"/>
              <a:t> </a:t>
            </a:r>
            <a:r>
              <a:rPr lang="en-US" dirty="0" smtClean="0"/>
              <a:t>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2142990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Extensions to the Case:</a:t>
            </a:r>
          </a:p>
          <a:p>
            <a:r>
              <a:rPr lang="en-US" sz="1200" kern="1200" dirty="0" smtClean="0">
                <a:solidFill>
                  <a:schemeClr val="tx1"/>
                </a:solidFill>
                <a:effectLst/>
                <a:latin typeface="+mn-lt"/>
                <a:ea typeface="+mn-ea"/>
                <a:cs typeface="+mn-cs"/>
              </a:rPr>
              <a:t>So far, the actions have all been ethically sound. The next steps are where ethical responsibilities arise. Take each of the following steps as independent; that is, do not assume that any of the other steps has occurred in your analysis of one step.</a:t>
            </a:r>
          </a:p>
          <a:p>
            <a:pPr marL="171450" indent="-171450">
              <a:buFont typeface="Arial"/>
              <a:buChar char="•"/>
            </a:pPr>
            <a:r>
              <a:rPr lang="en-US" sz="1200" kern="1200" dirty="0" smtClean="0">
                <a:solidFill>
                  <a:schemeClr val="tx1"/>
                </a:solidFill>
                <a:effectLst/>
                <a:latin typeface="+mn-lt"/>
                <a:ea typeface="+mn-ea"/>
                <a:cs typeface="+mn-cs"/>
              </a:rPr>
              <a:t>Suzie offers to copy the disk for Luis to use.</a:t>
            </a:r>
          </a:p>
          <a:p>
            <a:pPr marL="171450" indent="-171450">
              <a:buFont typeface="Arial"/>
              <a:buChar char="•"/>
            </a:pPr>
            <a:r>
              <a:rPr lang="en-US" sz="1200" kern="1200" dirty="0" smtClean="0">
                <a:solidFill>
                  <a:schemeClr val="tx1"/>
                </a:solidFill>
                <a:effectLst/>
                <a:latin typeface="+mn-lt"/>
                <a:ea typeface="+mn-ea"/>
                <a:cs typeface="+mn-cs"/>
              </a:rPr>
              <a:t>Suzie copies the disk for Luis to use, and Luis uses it for some period of time.</a:t>
            </a:r>
          </a:p>
          <a:p>
            <a:pPr marL="171450" indent="-171450">
              <a:buFont typeface="Arial"/>
              <a:buChar char="•"/>
            </a:pPr>
            <a:r>
              <a:rPr lang="en-US" sz="1200" kern="1200" dirty="0" smtClean="0">
                <a:solidFill>
                  <a:schemeClr val="tx1"/>
                </a:solidFill>
                <a:effectLst/>
                <a:latin typeface="+mn-lt"/>
                <a:ea typeface="+mn-ea"/>
                <a:cs typeface="+mn-cs"/>
              </a:rPr>
              <a:t>Suzie copies the disk for Luis to use; Luis uses it for some period of time and then buys a copy for himself.</a:t>
            </a:r>
          </a:p>
          <a:p>
            <a:pPr marL="171450" indent="-171450">
              <a:buFont typeface="Arial"/>
              <a:buChar char="•"/>
            </a:pPr>
            <a:r>
              <a:rPr lang="en-US" sz="1200" kern="1200" dirty="0" smtClean="0">
                <a:solidFill>
                  <a:schemeClr val="tx1"/>
                </a:solidFill>
                <a:effectLst/>
                <a:latin typeface="+mn-lt"/>
                <a:ea typeface="+mn-ea"/>
                <a:cs typeface="+mn-cs"/>
              </a:rPr>
              <a:t>Suzie copies the disk for Luis to try out overnight, under the restriction that he must bring the disk back to her tomorrow and must not copy it for himself. Luis does so.</a:t>
            </a:r>
          </a:p>
          <a:p>
            <a:pPr marL="171450" indent="-171450">
              <a:buFont typeface="Arial"/>
              <a:buChar char="•"/>
            </a:pPr>
            <a:r>
              <a:rPr lang="en-US" sz="1200" kern="1200" dirty="0" smtClean="0">
                <a:solidFill>
                  <a:schemeClr val="tx1"/>
                </a:solidFill>
                <a:effectLst/>
                <a:latin typeface="+mn-lt"/>
                <a:ea typeface="+mn-ea"/>
                <a:cs typeface="+mn-cs"/>
              </a:rPr>
              <a:t>Suzie copies the disk with the same restrictions, but Luis makes a copy for himself before returning it to Suzie.</a:t>
            </a:r>
          </a:p>
          <a:p>
            <a:pPr marL="171450" indent="-171450">
              <a:buFont typeface="Arial"/>
              <a:buChar char="•"/>
            </a:pPr>
            <a:r>
              <a:rPr lang="en-US" sz="1200" kern="1200" dirty="0" smtClean="0">
                <a:solidFill>
                  <a:schemeClr val="tx1"/>
                </a:solidFill>
                <a:effectLst/>
                <a:latin typeface="+mn-lt"/>
                <a:ea typeface="+mn-ea"/>
                <a:cs typeface="+mn-cs"/>
              </a:rPr>
              <a:t>Suzie copies the disk with the same restrictions, and Luis makes a copy for himself, but he then purchases a copy.</a:t>
            </a:r>
          </a:p>
          <a:p>
            <a:pPr marL="171450" indent="-171450">
              <a:buFont typeface="Arial"/>
              <a:buChar char="•"/>
            </a:pPr>
            <a:r>
              <a:rPr lang="en-US" sz="1200" kern="1200" dirty="0" smtClean="0">
                <a:solidFill>
                  <a:schemeClr val="tx1"/>
                </a:solidFill>
                <a:effectLst/>
                <a:latin typeface="+mn-lt"/>
                <a:ea typeface="+mn-ea"/>
                <a:cs typeface="+mn-cs"/>
              </a:rPr>
              <a:t>Suzie copies the disk with the same restrictions, but Luis does not return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each of these extensions, describe who is affected, which ethical issues are involved, and which principles override which others.</a:t>
            </a:r>
          </a:p>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2142124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Analysis:</a:t>
            </a:r>
          </a:p>
          <a:p>
            <a:r>
              <a:rPr lang="en-US" sz="1200" kern="1200" dirty="0" smtClean="0">
                <a:solidFill>
                  <a:schemeClr val="tx1"/>
                </a:solidFill>
                <a:effectLst/>
                <a:latin typeface="+mn-lt"/>
                <a:ea typeface="+mn-ea"/>
                <a:cs typeface="+mn-cs"/>
              </a:rPr>
              <a:t>The act-deontologist would say that truth is good. Therefore, if Alicia thought the purpose of the program was to deceive, writing it would not be a good act. (If the purpose were for learning or to be able to admire beautiful code, then writing it might be justifiable.)</a:t>
            </a:r>
          </a:p>
          <a:p>
            <a:r>
              <a:rPr lang="en-US" sz="1200" kern="1200" dirty="0" smtClean="0">
                <a:solidFill>
                  <a:schemeClr val="tx1"/>
                </a:solidFill>
                <a:effectLst/>
                <a:latin typeface="+mn-lt"/>
                <a:ea typeface="+mn-ea"/>
                <a:cs typeface="+mn-cs"/>
              </a:rPr>
              <a:t>A more useful analysis is from the perspective of the utilitarian. To Alicia, writing the program brings possible harm for being an accomplice to fraud, with the gain of having cooperated with her manager. She has a possible item with which to blackmail Ed, but Ed might also turn on her and say the program was her idea. On balance, this option seems to have a strong negative slant.</a:t>
            </a:r>
          </a:p>
          <a:p>
            <a:r>
              <a:rPr lang="en-US" sz="1200" kern="1200" dirty="0" smtClean="0">
                <a:solidFill>
                  <a:schemeClr val="tx1"/>
                </a:solidFill>
                <a:effectLst/>
                <a:latin typeface="+mn-lt"/>
                <a:ea typeface="+mn-ea"/>
                <a:cs typeface="+mn-cs"/>
              </a:rPr>
              <a:t>By not writing the program, her possible harm is being fired. However, she has a potential gain by being able to “blow the whistle” on Ed. This option does not seem to bring her much good, either. But fraudulent acts have negative consequences for the stockholders, the banks, and other innocent employees. Not writing the program brings only personal harm to Alicia, which is similar to the harm described earlier. Thus, it seems as if not writing the program is the more positive option.</a:t>
            </a:r>
          </a:p>
          <a:p>
            <a:r>
              <a:rPr lang="en-US" sz="1200" kern="1200" dirty="0" smtClean="0">
                <a:solidFill>
                  <a:schemeClr val="tx1"/>
                </a:solidFill>
                <a:effectLst/>
                <a:latin typeface="+mn-lt"/>
                <a:ea typeface="+mn-ea"/>
                <a:cs typeface="+mn-cs"/>
              </a:rPr>
              <a:t>There is another possibility. The program may </a:t>
            </a:r>
            <a:r>
              <a:rPr lang="en-US" sz="1200" i="1" kern="1200" dirty="0" smtClean="0">
                <a:solidFill>
                  <a:schemeClr val="tx1"/>
                </a:solidFill>
                <a:effectLst/>
                <a:latin typeface="+mn-lt"/>
                <a:ea typeface="+mn-ea"/>
                <a:cs typeface="+mn-cs"/>
              </a:rPr>
              <a:t>not</a:t>
            </a:r>
            <a:r>
              <a:rPr lang="en-US" sz="1200" kern="1200" dirty="0" smtClean="0">
                <a:solidFill>
                  <a:schemeClr val="tx1"/>
                </a:solidFill>
                <a:effectLst/>
                <a:latin typeface="+mn-lt"/>
                <a:ea typeface="+mn-ea"/>
                <a:cs typeface="+mn-cs"/>
              </a:rPr>
              <a:t> be for fraudulent purposes. If so, then there is no ethical conflict. Therefore, Alicia might try to determine whether Ed’s motives are fraudulent.</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2070245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Analysis:</a:t>
            </a:r>
          </a:p>
          <a:p>
            <a:r>
              <a:rPr lang="en-US" sz="1200" kern="1200" dirty="0" smtClean="0">
                <a:solidFill>
                  <a:schemeClr val="tx1"/>
                </a:solidFill>
                <a:effectLst/>
                <a:latin typeface="+mn-lt"/>
                <a:ea typeface="+mn-ea"/>
                <a:cs typeface="+mn-cs"/>
              </a:rPr>
              <a:t>Clearly, if Paul changed data values in this study, he would be acting unethically. But is it any more ethical for him to suggest analyzing correct data in a way that supports two or more different conclusions? Is Paul obligated to present both the positive and the negative analyses? Is Paul responsible for the use to which others put his program results?</a:t>
            </a:r>
          </a:p>
          <a:p>
            <a:r>
              <a:rPr lang="en-US" sz="1200" kern="1200" dirty="0" smtClean="0">
                <a:solidFill>
                  <a:schemeClr val="tx1"/>
                </a:solidFill>
                <a:effectLst/>
                <a:latin typeface="+mn-lt"/>
                <a:ea typeface="+mn-ea"/>
                <a:cs typeface="+mn-cs"/>
              </a:rPr>
              <a:t>If Emma does not understand statistical analysis, is she acting ethically in accepting Paul’s positive conclusions? His negative conclusions? Emma suspects that if she forwards negative results to the manufacturer, they will just find another researcher to do another study. She suspects that if she forwards both sets of results to the manufacturer, they will publicize only the positive ones. What ethical principles support her sending both sets of data? What principles support her sending just the positive set? What other courses of action has she?</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4264174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Analysis:</a:t>
            </a:r>
          </a:p>
          <a:p>
            <a:r>
              <a:rPr lang="en-US" sz="1200" i="1" kern="1200" dirty="0" smtClean="0">
                <a:solidFill>
                  <a:schemeClr val="tx1"/>
                </a:solidFill>
                <a:effectLst/>
                <a:latin typeface="+mn-lt"/>
                <a:ea typeface="+mn-ea"/>
                <a:cs typeface="+mn-cs"/>
              </a:rPr>
              <a:t>Vulnerabilities in Commercial Products</a:t>
            </a:r>
          </a:p>
          <a:p>
            <a:r>
              <a:rPr lang="en-US" sz="1200" kern="1200" dirty="0" smtClean="0">
                <a:solidFill>
                  <a:schemeClr val="tx1"/>
                </a:solidFill>
                <a:effectLst/>
                <a:latin typeface="+mn-lt"/>
                <a:ea typeface="+mn-ea"/>
                <a:cs typeface="+mn-cs"/>
              </a:rPr>
              <a:t>We have already described a current debate regarding the vulnerability reporting process. Now let us explore the ethical issues involved in that debate.</a:t>
            </a:r>
          </a:p>
          <a:p>
            <a:r>
              <a:rPr lang="en-US" sz="1200" kern="1200" dirty="0" smtClean="0">
                <a:solidFill>
                  <a:schemeClr val="tx1"/>
                </a:solidFill>
                <a:effectLst/>
                <a:latin typeface="+mn-lt"/>
                <a:ea typeface="+mn-ea"/>
                <a:cs typeface="+mn-cs"/>
              </a:rPr>
              <a:t>Clearly, from a rule-based ethical theory, attackers are wrong to perform malicious attacks. The appropriate theory seems to be one of consequence: Who is helped or hurt by finding and publicizing flaws in products? Relevant parties are attackers, the vulnerability finder, the vendor, and the using public. Notoriety or credit for finding the flaw is a small interest. And the interests of the vendor (financial, public relations) are less important than the interests of users to have secure products. But how are the interests of users best served?</a:t>
            </a:r>
          </a:p>
          <a:p>
            <a:pPr marL="171450" indent="-171450">
              <a:buFont typeface="Arial"/>
              <a:buChar char="•"/>
            </a:pPr>
            <a:r>
              <a:rPr lang="en-US" sz="1200" i="1" kern="1200" dirty="0" smtClean="0">
                <a:solidFill>
                  <a:schemeClr val="tx1"/>
                </a:solidFill>
                <a:effectLst/>
                <a:latin typeface="+mn-lt"/>
                <a:ea typeface="+mn-ea"/>
                <a:cs typeface="+mn-cs"/>
              </a:rPr>
              <a:t>Full disclosure</a:t>
            </a:r>
            <a:r>
              <a:rPr lang="en-US" sz="1200" kern="1200" dirty="0" smtClean="0">
                <a:solidFill>
                  <a:schemeClr val="tx1"/>
                </a:solidFill>
                <a:effectLst/>
                <a:latin typeface="+mn-lt"/>
                <a:ea typeface="+mn-ea"/>
                <a:cs typeface="+mn-cs"/>
              </a:rPr>
              <a:t> helps users assess the seriousness of the vulnerability and apply appropriate protection. But it also gives attackers more information with which to formulate attacks. Early full disclosure—before the vendor has countermeasures ready—may actually harm users by leaving them vulnerable to a now widely known attack.</a:t>
            </a:r>
          </a:p>
          <a:p>
            <a:pPr marL="171450" indent="-171450">
              <a:buFont typeface="Arial"/>
              <a:buChar char="•"/>
            </a:pPr>
            <a:r>
              <a:rPr lang="en-US" sz="1200" i="1" kern="1200" dirty="0" smtClean="0">
                <a:solidFill>
                  <a:schemeClr val="tx1"/>
                </a:solidFill>
                <a:effectLst/>
                <a:latin typeface="+mn-lt"/>
                <a:ea typeface="+mn-ea"/>
                <a:cs typeface="+mn-cs"/>
              </a:rPr>
              <a:t>Partial disclosure</a:t>
            </a:r>
            <a:r>
              <a:rPr lang="en-US" sz="1200" kern="1200" dirty="0" smtClean="0">
                <a:solidFill>
                  <a:schemeClr val="tx1"/>
                </a:solidFill>
                <a:effectLst/>
                <a:latin typeface="+mn-lt"/>
                <a:ea typeface="+mn-ea"/>
                <a:cs typeface="+mn-cs"/>
              </a:rPr>
              <a:t>—the general nature of the vulnerability but not a detailed exploitation scenario—may forestall attackers. One can argue that the vulnerability details are there to be discovered; when a vendor announces a patch for an unspecified flaw in a product, the attackers will test that product aggressively and study the patch carefully to try to determine the vulnerability. Attackers will then spread a complete description of the vulnerability to other attackers through an underground network, and attacks will start against users who may not have applied the vendor’s fix.</a:t>
            </a:r>
          </a:p>
          <a:p>
            <a:pPr marL="171450" indent="-171450">
              <a:buFont typeface="Arial"/>
              <a:buChar char="•"/>
            </a:pPr>
            <a:r>
              <a:rPr lang="en-US" sz="1200" i="1" kern="1200" dirty="0" smtClean="0">
                <a:solidFill>
                  <a:schemeClr val="tx1"/>
                </a:solidFill>
                <a:effectLst/>
                <a:latin typeface="+mn-lt"/>
                <a:ea typeface="+mn-ea"/>
                <a:cs typeface="+mn-cs"/>
              </a:rPr>
              <a:t>No disclosure</a:t>
            </a:r>
            <a:r>
              <a:rPr lang="en-US" sz="1200" kern="1200" dirty="0" smtClean="0">
                <a:solidFill>
                  <a:schemeClr val="tx1"/>
                </a:solidFill>
                <a:effectLst/>
                <a:latin typeface="+mn-lt"/>
                <a:ea typeface="+mn-ea"/>
                <a:cs typeface="+mn-cs"/>
              </a:rPr>
              <a:t>. Perhaps users are best served by a scheme in which every so often new code is released, sometimes fixing security vulnerabilities, sometimes fixing things that are not security related, and sometimes adding new features. But without a sense of significance or urgency, users may not install this new code.</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Searching for Vulnerabilities and Customers</a:t>
            </a:r>
          </a:p>
          <a:p>
            <a:r>
              <a:rPr lang="en-US" sz="1200" kern="1200" dirty="0" smtClean="0">
                <a:solidFill>
                  <a:schemeClr val="tx1"/>
                </a:solidFill>
                <a:effectLst/>
                <a:latin typeface="+mn-lt"/>
                <a:ea typeface="+mn-ea"/>
                <a:cs typeface="+mn-cs"/>
              </a:rPr>
              <a:t>What are the ethical issues involved in searching for vulnerabilities? Again, the party of greatest interest is the user community and the good or harm that can come from the search.</a:t>
            </a:r>
          </a:p>
          <a:p>
            <a:r>
              <a:rPr lang="en-US" sz="1200" kern="1200" dirty="0" smtClean="0">
                <a:solidFill>
                  <a:schemeClr val="tx1"/>
                </a:solidFill>
                <a:effectLst/>
                <a:latin typeface="+mn-lt"/>
                <a:ea typeface="+mn-ea"/>
                <a:cs typeface="+mn-cs"/>
              </a:rPr>
              <a:t>On the positive side, searching may find vulnerabilities. Clearly, it would be wrong for </a:t>
            </a:r>
            <a:r>
              <a:rPr lang="en-US" sz="1200" kern="1200" dirty="0" err="1" smtClean="0">
                <a:solidFill>
                  <a:schemeClr val="tx1"/>
                </a:solidFill>
                <a:effectLst/>
                <a:latin typeface="+mn-lt"/>
                <a:ea typeface="+mn-ea"/>
                <a:cs typeface="+mn-cs"/>
              </a:rPr>
              <a:t>Goli</a:t>
            </a:r>
            <a:r>
              <a:rPr lang="en-US" sz="1200" kern="1200" dirty="0" smtClean="0">
                <a:solidFill>
                  <a:schemeClr val="tx1"/>
                </a:solidFill>
                <a:effectLst/>
                <a:latin typeface="+mn-lt"/>
                <a:ea typeface="+mn-ea"/>
                <a:cs typeface="+mn-cs"/>
              </a:rPr>
              <a:t> to report vulnerabilities that were not there simply to get work, and it would also be wrong to report some but not all vulnerabilities to be able to use the additional vulnerabilities as future leverage against the client.</a:t>
            </a:r>
          </a:p>
          <a:p>
            <a:r>
              <a:rPr lang="en-US" sz="1200" kern="1200" dirty="0" smtClean="0">
                <a:solidFill>
                  <a:schemeClr val="tx1"/>
                </a:solidFill>
                <a:effectLst/>
                <a:latin typeface="+mn-lt"/>
                <a:ea typeface="+mn-ea"/>
                <a:cs typeface="+mn-cs"/>
              </a:rPr>
              <a:t>But suppose </a:t>
            </a:r>
            <a:r>
              <a:rPr lang="en-US" sz="1200" kern="1200" dirty="0" err="1" smtClean="0">
                <a:solidFill>
                  <a:schemeClr val="tx1"/>
                </a:solidFill>
                <a:effectLst/>
                <a:latin typeface="+mn-lt"/>
                <a:ea typeface="+mn-ea"/>
                <a:cs typeface="+mn-cs"/>
              </a:rPr>
              <a:t>Goli</a:t>
            </a:r>
            <a:r>
              <a:rPr lang="en-US" sz="1200" kern="1200" dirty="0" smtClean="0">
                <a:solidFill>
                  <a:schemeClr val="tx1"/>
                </a:solidFill>
                <a:effectLst/>
                <a:latin typeface="+mn-lt"/>
                <a:ea typeface="+mn-ea"/>
                <a:cs typeface="+mn-cs"/>
              </a:rPr>
              <a:t> does a diligent search for vulnerabilities and reports them to the potential client. Is that not similar to a service station owner’s advising you that a headlight is not operating when you take your car in for gasoline? Not quite, you might say. The headlight flaw can be seen without any possible harm to your car; probing for vulnerabilities might cause your system to fail.</a:t>
            </a:r>
          </a:p>
          <a:p>
            <a:r>
              <a:rPr lang="en-US" sz="1200" kern="1200" dirty="0" smtClean="0">
                <a:solidFill>
                  <a:schemeClr val="tx1"/>
                </a:solidFill>
                <a:effectLst/>
                <a:latin typeface="+mn-lt"/>
                <a:ea typeface="+mn-ea"/>
                <a:cs typeface="+mn-cs"/>
              </a:rPr>
              <a:t>The ethical question seems to be which is greater: the potential for good or the potential for harm? And if the potential for good is stronger, how much stronger does it need to be to override the risk of harm?</a:t>
            </a:r>
          </a:p>
          <a:p>
            <a:r>
              <a:rPr lang="en-US" sz="1200" kern="1200" dirty="0" smtClean="0">
                <a:solidFill>
                  <a:schemeClr val="tx1"/>
                </a:solidFill>
                <a:effectLst/>
                <a:latin typeface="+mn-lt"/>
                <a:ea typeface="+mn-ea"/>
                <a:cs typeface="+mn-cs"/>
              </a:rPr>
              <a:t>This problem is also related to the common practice of ostensible </a:t>
            </a:r>
            <a:r>
              <a:rPr lang="en-US" sz="1200" kern="1200" dirty="0" err="1" smtClean="0">
                <a:solidFill>
                  <a:schemeClr val="tx1"/>
                </a:solidFill>
                <a:effectLst/>
                <a:latin typeface="+mn-lt"/>
                <a:ea typeface="+mn-ea"/>
                <a:cs typeface="+mn-cs"/>
              </a:rPr>
              <a:t>nonmalicious</a:t>
            </a:r>
            <a:r>
              <a:rPr lang="en-US" sz="1200" kern="1200" dirty="0" smtClean="0">
                <a:solidFill>
                  <a:schemeClr val="tx1"/>
                </a:solidFill>
                <a:effectLst/>
                <a:latin typeface="+mn-lt"/>
                <a:ea typeface="+mn-ea"/>
                <a:cs typeface="+mn-cs"/>
              </a:rPr>
              <a:t> probing for vulnerabilities: Hackers see if they can access your system without your permission, perhaps by guessing a password. Eugene </a:t>
            </a:r>
            <a:r>
              <a:rPr lang="en-US" sz="1200" kern="1200" dirty="0" err="1" smtClean="0">
                <a:solidFill>
                  <a:schemeClr val="tx1"/>
                </a:solidFill>
                <a:effectLst/>
                <a:latin typeface="+mn-lt"/>
                <a:ea typeface="+mn-ea"/>
                <a:cs typeface="+mn-cs"/>
              </a:rPr>
              <a:t>Spafford</a:t>
            </a:r>
            <a:r>
              <a:rPr lang="en-US" sz="1200" kern="1200" dirty="0" smtClean="0">
                <a:solidFill>
                  <a:schemeClr val="tx1"/>
                </a:solidFill>
                <a:effectLst/>
                <a:latin typeface="+mn-lt"/>
                <a:ea typeface="+mn-ea"/>
                <a:cs typeface="+mn-cs"/>
              </a:rPr>
              <a:t> [SPA98] points out that many crackers simply want to look around, without damaging anything. As discussed in Sidebar 11-3, </a:t>
            </a:r>
            <a:r>
              <a:rPr lang="en-US" sz="1200" kern="1200" dirty="0" err="1" smtClean="0">
                <a:solidFill>
                  <a:schemeClr val="tx1"/>
                </a:solidFill>
                <a:effectLst/>
                <a:latin typeface="+mn-lt"/>
                <a:ea typeface="+mn-ea"/>
                <a:cs typeface="+mn-cs"/>
              </a:rPr>
              <a:t>Spafford</a:t>
            </a:r>
            <a:r>
              <a:rPr lang="en-US" sz="1200" kern="1200" dirty="0" smtClean="0">
                <a:solidFill>
                  <a:schemeClr val="tx1"/>
                </a:solidFill>
                <a:effectLst/>
                <a:latin typeface="+mn-lt"/>
                <a:ea typeface="+mn-ea"/>
                <a:cs typeface="+mn-cs"/>
              </a:rPr>
              <a:t> compares this seemingly innocent activity with entry into your house when the door is unlocked. Even when done without malicious intent, cracking can be a serious offense; at its worst, it has caused millions of dollars in damage. Although crackers are prosecuted severely with harsh penalties, cracking continues to be an appealing crime, especially to juveniles.</a:t>
            </a:r>
          </a:p>
          <a:p>
            <a:endParaRPr lang="en-US" dirty="0" smtClean="0"/>
          </a:p>
          <a:p>
            <a:r>
              <a:rPr lang="en-US" sz="1200" i="1" kern="1200" dirty="0" smtClean="0">
                <a:solidFill>
                  <a:schemeClr val="tx1"/>
                </a:solidFill>
                <a:effectLst/>
                <a:latin typeface="+mn-lt"/>
                <a:ea typeface="+mn-ea"/>
                <a:cs typeface="+mn-cs"/>
              </a:rPr>
              <a:t>Politically Inspired Attacks</a:t>
            </a:r>
          </a:p>
          <a:p>
            <a:r>
              <a:rPr lang="en-US" sz="1200" kern="1200" dirty="0" smtClean="0">
                <a:solidFill>
                  <a:schemeClr val="tx1"/>
                </a:solidFill>
                <a:effectLst/>
                <a:latin typeface="+mn-lt"/>
                <a:ea typeface="+mn-ea"/>
                <a:cs typeface="+mn-cs"/>
              </a:rPr>
              <a:t>Finally, consider </a:t>
            </a:r>
            <a:r>
              <a:rPr lang="en-US" sz="1200" kern="1200" dirty="0" err="1" smtClean="0">
                <a:solidFill>
                  <a:schemeClr val="tx1"/>
                </a:solidFill>
                <a:effectLst/>
                <a:latin typeface="+mn-lt"/>
                <a:ea typeface="+mn-ea"/>
                <a:cs typeface="+mn-cs"/>
              </a:rPr>
              <a:t>Goli’s</a:t>
            </a:r>
            <a:r>
              <a:rPr lang="en-US" sz="1200" kern="1200" dirty="0" smtClean="0">
                <a:solidFill>
                  <a:schemeClr val="tx1"/>
                </a:solidFill>
                <a:effectLst/>
                <a:latin typeface="+mn-lt"/>
                <a:ea typeface="+mn-ea"/>
                <a:cs typeface="+mn-cs"/>
              </a:rPr>
              <a:t> interfering with operation of websites whose actions she opposes. We have purposely phrased the issue in a situation that arouses perhaps only a few gourmands and </a:t>
            </a:r>
            <a:r>
              <a:rPr lang="en-US" sz="1200" kern="1200" dirty="0" err="1" smtClean="0">
                <a:solidFill>
                  <a:schemeClr val="tx1"/>
                </a:solidFill>
                <a:effectLst/>
                <a:latin typeface="+mn-lt"/>
                <a:ea typeface="+mn-ea"/>
                <a:cs typeface="+mn-cs"/>
              </a:rPr>
              <a:t>pâtissiers</a:t>
            </a:r>
            <a:r>
              <a:rPr lang="en-US" sz="1200" kern="1200" dirty="0" smtClean="0">
                <a:solidFill>
                  <a:schemeClr val="tx1"/>
                </a:solidFill>
                <a:effectLst/>
                <a:latin typeface="+mn-lt"/>
                <a:ea typeface="+mn-ea"/>
                <a:cs typeface="+mn-cs"/>
              </a:rPr>
              <a:t>. We can dismiss the interest of the butter fans as an insignificant minority on an insignificant issue. But you can certainly think of many other issues that have brought on wars. (See Dorothy Denning’s excellent article on cybercriminals [DEN99a] for real examples of politically motivated computer activity.)</a:t>
            </a:r>
          </a:p>
          <a:p>
            <a:r>
              <a:rPr lang="en-US" sz="1200" kern="1200" dirty="0" smtClean="0">
                <a:solidFill>
                  <a:schemeClr val="tx1"/>
                </a:solidFill>
                <a:effectLst/>
                <a:latin typeface="+mn-lt"/>
                <a:ea typeface="+mn-ea"/>
                <a:cs typeface="+mn-cs"/>
              </a:rPr>
              <a:t>The ethical issues abound in this scenario. Some people will see the (butter) issue as one of inherent good, but is butter use one of the fundamental good principles, such as honesty or fairness or not doing harm to others? Is there universal agreement that butter use is good? Probably there will be a division of the world into the butter advocates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the unrestricted pastry advocates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and those who do not take a position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By how much does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have to exceed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Goli’s</a:t>
            </a:r>
            <a:r>
              <a:rPr lang="en-US" sz="1200" kern="1200" dirty="0" smtClean="0">
                <a:solidFill>
                  <a:schemeClr val="tx1"/>
                </a:solidFill>
                <a:effectLst/>
                <a:latin typeface="+mn-lt"/>
                <a:ea typeface="+mn-ea"/>
                <a:cs typeface="+mn-cs"/>
              </a:rPr>
              <a:t> actions to be acceptable? What if the value of </a:t>
            </a:r>
            <a:r>
              <a:rPr lang="en-US" sz="1200" i="1" kern="1200" dirty="0" smtClean="0">
                <a:solidFill>
                  <a:schemeClr val="tx1"/>
                </a:solidFill>
                <a:effectLst/>
                <a:latin typeface="+mn-lt"/>
                <a:ea typeface="+mn-ea"/>
                <a:cs typeface="+mn-cs"/>
              </a:rPr>
              <a:t>z</a:t>
            </a:r>
            <a:r>
              <a:rPr lang="en-US" sz="1200" kern="1200" dirty="0" smtClean="0">
                <a:solidFill>
                  <a:schemeClr val="tx1"/>
                </a:solidFill>
                <a:effectLst/>
                <a:latin typeface="+mn-lt"/>
                <a:ea typeface="+mn-ea"/>
                <a:cs typeface="+mn-cs"/>
              </a:rPr>
              <a:t> is large? Greatest good for the greatest number requires a balance among these three percentages and some measure of benefit or harm.</a:t>
            </a:r>
          </a:p>
          <a:p>
            <a:r>
              <a:rPr lang="en-US" sz="1200" kern="1200" dirty="0" smtClean="0">
                <a:solidFill>
                  <a:schemeClr val="tx1"/>
                </a:solidFill>
                <a:effectLst/>
                <a:latin typeface="+mn-lt"/>
                <a:ea typeface="+mn-ea"/>
                <a:cs typeface="+mn-cs"/>
              </a:rPr>
              <a:t>Is butter use so patently good that it justifies harm to those who disagree? Who is helped and who suffers? Is the world helped if only good, but more expensive, pastries are available, so poor people can no longer afford pastry? Suppose we could determine that 99.9 percent of people in the world agreed that butter use was a good thing. Would that preponderance justify overriding the interests of the other 0.1 percent?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26</a:t>
            </a:fld>
            <a:endParaRPr lang="en-US">
              <a:solidFill>
                <a:prstClr val="black"/>
              </a:solidFill>
              <a:latin typeface="Calibri"/>
            </a:endParaRPr>
          </a:p>
        </p:txBody>
      </p:sp>
    </p:spTree>
    <p:extLst>
      <p:ext uri="{BB962C8B-B14F-4D97-AF65-F5344CB8AC3E}">
        <p14:creationId xmlns:p14="http://schemas.microsoft.com/office/powerpoint/2010/main" val="182810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differences beg a philosophical</a:t>
            </a:r>
            <a:r>
              <a:rPr lang="en-US" baseline="0" dirty="0" smtClean="0"/>
              <a:t> question: Is “theft” an appropriate paradigm in the context of information?</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10811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model, as well as others like</a:t>
            </a:r>
            <a:r>
              <a:rPr lang="en-US" baseline="0" dirty="0" smtClean="0"/>
              <a:t> it,</a:t>
            </a:r>
            <a:r>
              <a:rPr lang="en-US" dirty="0" smtClean="0"/>
              <a:t> was created in response to a series of incidents in which some</a:t>
            </a:r>
            <a:r>
              <a:rPr lang="en-US" baseline="0" dirty="0" smtClean="0"/>
              <a:t> vendors refused to patch disclosed vulnerabilities in reasonable time. Some software vendors still threaten vulnerability researchers with lawsuits, while others happily pay bounties for disclosure of vulnerabilities in their software.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385939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begins the ethics</a:t>
            </a:r>
            <a:r>
              <a:rPr lang="en-US" baseline="0" dirty="0" smtClean="0"/>
              <a:t> section of the chapter. We provide a very basic introduction to ethics, and then present ethical situations for the class to discuss.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208744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most basic taxonomy</a:t>
            </a:r>
            <a:r>
              <a:rPr lang="en-US" baseline="0" dirty="0" smtClean="0"/>
              <a:t> of ethical theories.</a:t>
            </a:r>
          </a:p>
          <a:p>
            <a:endParaRPr lang="en-US" baseline="0"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teleological</a:t>
            </a:r>
            <a:r>
              <a:rPr lang="en-US" sz="1200" kern="1200" dirty="0" smtClean="0">
                <a:solidFill>
                  <a:schemeClr val="tx1"/>
                </a:solidFill>
                <a:effectLst/>
                <a:latin typeface="+mn-lt"/>
                <a:ea typeface="+mn-ea"/>
                <a:cs typeface="+mn-cs"/>
              </a:rPr>
              <a:t> theory of ethics focuses on the consequences of an action. The action to be chosen is the one that results in the greatest future good and the least harm. For example, if a fellow student asks you to write a program he was assigned for a class, you might consider the good (he will owe you a favor) against the bad (you might get caught, causing embarrassment and possible disciplinary action, plus your friend will not learn the techniques to be gained from writing the program, leaving him deficient). </a:t>
            </a:r>
            <a:endParaRPr lang="en-US" baseline="0" dirty="0" smtClean="0"/>
          </a:p>
          <a:p>
            <a:endParaRPr lang="en-US" baseline="0" dirty="0" smtClean="0"/>
          </a:p>
          <a:p>
            <a:r>
              <a:rPr lang="en-US" sz="1200" b="1" kern="1200" dirty="0" smtClean="0">
                <a:solidFill>
                  <a:schemeClr val="tx1"/>
                </a:solidFill>
                <a:effectLst/>
                <a:latin typeface="+mn-lt"/>
                <a:ea typeface="+mn-ea"/>
                <a:cs typeface="+mn-cs"/>
              </a:rPr>
              <a:t>Rule-deontology</a:t>
            </a:r>
            <a:r>
              <a:rPr lang="en-US" sz="1200" kern="1200" dirty="0" smtClean="0">
                <a:solidFill>
                  <a:schemeClr val="tx1"/>
                </a:solidFill>
                <a:effectLst/>
                <a:latin typeface="+mn-lt"/>
                <a:ea typeface="+mn-ea"/>
                <a:cs typeface="+mn-cs"/>
              </a:rPr>
              <a:t> is the school of ethical reasoning that believes certain universal, self-evident, natural rules specify our proper conduct. Certain basic moral principles are adhered to because of our responsibilities to one another; these principles are often stated as rights: the right to know, the right to privacy, the right to fair compensation for work. </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303453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Analysis:</a:t>
            </a:r>
          </a:p>
          <a:p>
            <a:r>
              <a:rPr lang="en-US" sz="1200" kern="1200" dirty="0" smtClean="0">
                <a:solidFill>
                  <a:schemeClr val="tx1"/>
                </a:solidFill>
                <a:effectLst/>
                <a:latin typeface="+mn-lt"/>
                <a:ea typeface="+mn-ea"/>
                <a:cs typeface="+mn-cs"/>
              </a:rPr>
              <a:t>The utilitarian would consider the total excess of good over bad for all people. Dave receives benefit from use of computer time, although for this application the amount of time is not large. Dave has a possibility of punishment, but he may rate that as unlikely. The company is neither harmed nor helped by this activity. Thus, the utilitarian could argue that Dave’s use is justifiable.</a:t>
            </a:r>
          </a:p>
          <a:p>
            <a:r>
              <a:rPr lang="en-US" sz="1200" kern="1200" dirty="0" smtClean="0">
                <a:solidFill>
                  <a:schemeClr val="tx1"/>
                </a:solidFill>
                <a:effectLst/>
                <a:latin typeface="+mn-lt"/>
                <a:ea typeface="+mn-ea"/>
                <a:cs typeface="+mn-cs"/>
              </a:rPr>
              <a:t>The universalism principle seems as if it would cause a problem because, clearly, if everyone did this, quality of service would degrade. A utilitarian would say that each new user has to weigh good and bad separately. Dave’s use might not burden the system, and neither might Ann’s; but when Bill wants to use the system, it is heavily enough used that Bill’s use </a:t>
            </a:r>
            <a:r>
              <a:rPr lang="en-US" sz="1200" i="1" kern="1200" dirty="0" smtClean="0">
                <a:solidFill>
                  <a:schemeClr val="tx1"/>
                </a:solidFill>
                <a:effectLst/>
                <a:latin typeface="+mn-lt"/>
                <a:ea typeface="+mn-ea"/>
                <a:cs typeface="+mn-cs"/>
              </a:rPr>
              <a:t>would</a:t>
            </a:r>
            <a:r>
              <a:rPr lang="en-US" sz="1200" kern="1200" dirty="0" smtClean="0">
                <a:solidFill>
                  <a:schemeClr val="tx1"/>
                </a:solidFill>
                <a:effectLst/>
                <a:latin typeface="+mn-lt"/>
                <a:ea typeface="+mn-ea"/>
                <a:cs typeface="+mn-cs"/>
              </a:rPr>
              <a:t> affect other people.</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402875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Analysis:</a:t>
            </a:r>
          </a:p>
          <a:p>
            <a:r>
              <a:rPr lang="en-US" sz="1200" kern="1200" dirty="0" smtClean="0">
                <a:solidFill>
                  <a:schemeClr val="tx1"/>
                </a:solidFill>
                <a:effectLst/>
                <a:latin typeface="+mn-lt"/>
                <a:ea typeface="+mn-ea"/>
                <a:cs typeface="+mn-cs"/>
              </a:rPr>
              <a:t>A rule-deontologist would argue that privacy is an inherent good and that one should not violate the privacy of another. Therefore, Donald should not release the names.</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202035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Analysis:</a:t>
            </a:r>
          </a:p>
          <a:p>
            <a:r>
              <a:rPr lang="en-US" sz="1200" kern="1200" dirty="0" smtClean="0">
                <a:solidFill>
                  <a:schemeClr val="tx1"/>
                </a:solidFill>
                <a:effectLst/>
                <a:latin typeface="+mn-lt"/>
                <a:ea typeface="+mn-ea"/>
                <a:cs typeface="+mn-cs"/>
              </a:rPr>
              <a:t>In this situation the choices are intentionally not obvious. The situation is presented as a completed scenario, but in studying it you are being asked to suggest alternative actions the players </a:t>
            </a:r>
            <a:r>
              <a:rPr lang="en-US" sz="1200" i="1" kern="1200" dirty="0" smtClean="0">
                <a:solidFill>
                  <a:schemeClr val="tx1"/>
                </a:solidFill>
                <a:effectLst/>
                <a:latin typeface="+mn-lt"/>
                <a:ea typeface="+mn-ea"/>
                <a:cs typeface="+mn-cs"/>
              </a:rPr>
              <a:t>could have taken. </a:t>
            </a:r>
            <a:r>
              <a:rPr lang="en-US" sz="1200" kern="1200" dirty="0" smtClean="0">
                <a:solidFill>
                  <a:schemeClr val="tx1"/>
                </a:solidFill>
                <a:effectLst/>
                <a:latin typeface="+mn-lt"/>
                <a:ea typeface="+mn-ea"/>
                <a:cs typeface="+mn-cs"/>
              </a:rPr>
              <a:t>In this way, you build a repertoire of actions that you can consider in similar situations that might arise.</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4079182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Analysis:</a:t>
            </a:r>
          </a:p>
          <a:p>
            <a:r>
              <a:rPr lang="en-US" sz="1200" kern="1200" dirty="0" smtClean="0">
                <a:solidFill>
                  <a:schemeClr val="tx1"/>
                </a:solidFill>
                <a:effectLst/>
                <a:latin typeface="+mn-lt"/>
                <a:ea typeface="+mn-ea"/>
                <a:cs typeface="+mn-cs"/>
              </a:rPr>
              <a:t>This story certainly has major legal implications. Virtually everyone could sue everyone else and, depending on the amount they are willing to spend on legal expenses, they could keep the cases in the courts for several years. Probably no judgment would satisfy all.</a:t>
            </a:r>
          </a:p>
          <a:p>
            <a:r>
              <a:rPr lang="en-US" sz="1200" kern="1200" dirty="0" smtClean="0">
                <a:solidFill>
                  <a:schemeClr val="tx1"/>
                </a:solidFill>
                <a:effectLst/>
                <a:latin typeface="+mn-lt"/>
                <a:ea typeface="+mn-ea"/>
                <a:cs typeface="+mn-cs"/>
              </a:rPr>
              <a:t>Let us set aside the legal aspects and look at the ethical issues. We want to determine who might have done what, and what changes might have been possible to prevent a tangle for the courts to unscramble.</a:t>
            </a:r>
          </a:p>
          <a:p>
            <a:r>
              <a:rPr lang="en-US" sz="1200" kern="1200" dirty="0" smtClean="0">
                <a:solidFill>
                  <a:schemeClr val="tx1"/>
                </a:solidFill>
                <a:effectLst/>
                <a:latin typeface="+mn-lt"/>
                <a:ea typeface="+mn-ea"/>
                <a:cs typeface="+mn-cs"/>
              </a:rPr>
              <a:t>Let us explore the principles involved:</a:t>
            </a:r>
          </a:p>
          <a:p>
            <a:pPr marL="171450" indent="-171450">
              <a:buFont typeface="Arial"/>
              <a:buChar char="•"/>
            </a:pPr>
            <a:r>
              <a:rPr lang="en-US" sz="1200" i="1" kern="1200" dirty="0" smtClean="0">
                <a:solidFill>
                  <a:schemeClr val="tx1"/>
                </a:solidFill>
                <a:effectLst/>
                <a:latin typeface="+mn-lt"/>
                <a:ea typeface="+mn-ea"/>
                <a:cs typeface="+mn-cs"/>
              </a:rPr>
              <a:t>Rights. </a:t>
            </a:r>
            <a:r>
              <a:rPr lang="en-US" sz="1200" kern="1200" dirty="0" smtClean="0">
                <a:solidFill>
                  <a:schemeClr val="tx1"/>
                </a:solidFill>
                <a:effectLst/>
                <a:latin typeface="+mn-lt"/>
                <a:ea typeface="+mn-ea"/>
                <a:cs typeface="+mn-cs"/>
              </a:rPr>
              <a:t>What are the respective rights of Greg, Cathy, Star, and Purple?</a:t>
            </a:r>
          </a:p>
          <a:p>
            <a:pPr marL="171450" indent="-171450">
              <a:buFont typeface="Arial"/>
              <a:buChar char="•"/>
            </a:pPr>
            <a:r>
              <a:rPr lang="en-US" sz="1200" i="1" kern="1200" dirty="0" smtClean="0">
                <a:solidFill>
                  <a:schemeClr val="tx1"/>
                </a:solidFill>
                <a:effectLst/>
                <a:latin typeface="+mn-lt"/>
                <a:ea typeface="+mn-ea"/>
                <a:cs typeface="+mn-cs"/>
              </a:rPr>
              <a:t>Basis. </a:t>
            </a:r>
            <a:r>
              <a:rPr lang="en-US" sz="1200" kern="1200" dirty="0" smtClean="0">
                <a:solidFill>
                  <a:schemeClr val="tx1"/>
                </a:solidFill>
                <a:effectLst/>
                <a:latin typeface="+mn-lt"/>
                <a:ea typeface="+mn-ea"/>
                <a:cs typeface="+mn-cs"/>
              </a:rPr>
              <a:t>What gives Greg, Cathy, Star, and Purple those rights? What principles of fair play, business, property rights, and so forth are involved in this case?</a:t>
            </a:r>
          </a:p>
          <a:p>
            <a:pPr marL="171450" indent="-171450">
              <a:buFont typeface="Arial"/>
              <a:buChar char="•"/>
            </a:pPr>
            <a:r>
              <a:rPr lang="en-US" sz="1200" i="1" kern="1200" dirty="0" smtClean="0">
                <a:solidFill>
                  <a:schemeClr val="tx1"/>
                </a:solidFill>
                <a:effectLst/>
                <a:latin typeface="+mn-lt"/>
                <a:ea typeface="+mn-ea"/>
                <a:cs typeface="+mn-cs"/>
              </a:rPr>
              <a:t>Priority. </a:t>
            </a:r>
            <a:r>
              <a:rPr lang="en-US" sz="1200" kern="1200" dirty="0" smtClean="0">
                <a:solidFill>
                  <a:schemeClr val="tx1"/>
                </a:solidFill>
                <a:effectLst/>
                <a:latin typeface="+mn-lt"/>
                <a:ea typeface="+mn-ea"/>
                <a:cs typeface="+mn-cs"/>
              </a:rPr>
              <a:t>Which of these principles are inferior to which others? Which ones take precedence? (Note that it may be impossible to compare two different rights, so the outcome of this analysis may yield some rights that are important but that cannot be ranked first, second, third.)</a:t>
            </a:r>
          </a:p>
          <a:p>
            <a:pPr marL="171450" indent="-171450">
              <a:buFont typeface="Arial"/>
              <a:buChar char="•"/>
            </a:pPr>
            <a:r>
              <a:rPr lang="en-US" sz="1200" i="1" kern="1200" dirty="0" smtClean="0">
                <a:solidFill>
                  <a:schemeClr val="tx1"/>
                </a:solidFill>
                <a:effectLst/>
                <a:latin typeface="+mn-lt"/>
                <a:ea typeface="+mn-ea"/>
                <a:cs typeface="+mn-cs"/>
              </a:rPr>
              <a:t>Additional information. </a:t>
            </a:r>
            <a:r>
              <a:rPr lang="en-US" sz="1200" kern="1200" dirty="0" smtClean="0">
                <a:solidFill>
                  <a:schemeClr val="tx1"/>
                </a:solidFill>
                <a:effectLst/>
                <a:latin typeface="+mn-lt"/>
                <a:ea typeface="+mn-ea"/>
                <a:cs typeface="+mn-cs"/>
              </a:rPr>
              <a:t>What additional facts do you need in order to analyze this case? What assumptions are you making in performing the analysis?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3815515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CAC79-033C-4142-BCC1-1B71E15FBAA6}"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73799F-B24F-AA40-8208-1B69D0CCBA2D}" type="slidenum">
              <a:rPr lang="en-US" smtClean="0"/>
              <a:t>‹#›</a:t>
            </a:fld>
            <a:endParaRPr lang="en-US"/>
          </a:p>
        </p:txBody>
      </p:sp>
    </p:spTree>
    <p:extLst>
      <p:ext uri="{BB962C8B-B14F-4D97-AF65-F5344CB8AC3E}">
        <p14:creationId xmlns:p14="http://schemas.microsoft.com/office/powerpoint/2010/main" val="1602010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770B67-365D-4F71-AC32-CB2F8F2D994A}"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73799F-B24F-AA40-8208-1B69D0CCBA2D}" type="slidenum">
              <a:rPr lang="en-US" smtClean="0"/>
              <a:t>‹#›</a:t>
            </a:fld>
            <a:endParaRPr lang="en-US"/>
          </a:p>
        </p:txBody>
      </p:sp>
    </p:spTree>
    <p:extLst>
      <p:ext uri="{BB962C8B-B14F-4D97-AF65-F5344CB8AC3E}">
        <p14:creationId xmlns:p14="http://schemas.microsoft.com/office/powerpoint/2010/main" val="112847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A721E5-F81A-4861-85AC-289A2CCFFAA3}"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73799F-B24F-AA40-8208-1B69D0CCBA2D}" type="slidenum">
              <a:rPr lang="en-US" smtClean="0"/>
              <a:t>‹#›</a:t>
            </a:fld>
            <a:endParaRPr lang="en-US"/>
          </a:p>
        </p:txBody>
      </p:sp>
    </p:spTree>
    <p:extLst>
      <p:ext uri="{BB962C8B-B14F-4D97-AF65-F5344CB8AC3E}">
        <p14:creationId xmlns:p14="http://schemas.microsoft.com/office/powerpoint/2010/main" val="29011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BBE6FB-337E-4115-9151-1304B98725B3}" type="datetime1">
              <a:rPr lang="en-US" smtClean="0">
                <a:latin typeface="Arial"/>
              </a:rPr>
              <a:t>10/16/15</a:t>
            </a:fld>
            <a:endParaRPr lang="en-US">
              <a:latin typeface="Arial"/>
            </a:endParaRPr>
          </a:p>
        </p:txBody>
      </p:sp>
      <p:sp>
        <p:nvSpPr>
          <p:cNvPr id="5"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638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563416-675E-40D2-A6D2-49C791186F4D}"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395115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5E2217-4F6F-4A3B-A311-A42D544D2618}"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txBox="1">
            <a:spLocks/>
          </p:cNvSpPr>
          <p:nvPr userDrawn="1"/>
        </p:nvSpPr>
        <p:spPr>
          <a:xfrm>
            <a:off x="0" y="6554316"/>
            <a:ext cx="9144000" cy="329184"/>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34673319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46C997-A03E-4726-95BB-4FC33975187B}"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3930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A5CE11-DC81-45AB-AC86-BC43F61DAF93}" type="datetime1">
              <a:rPr lang="en-US" smtClean="0">
                <a:latin typeface="Arial"/>
              </a:rPr>
              <a:t>10/16/15</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898769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33B1C5-795B-46D6-BCDF-6F82D47D098E}" type="datetime1">
              <a:rPr lang="en-US" smtClean="0">
                <a:latin typeface="Arial"/>
              </a:rPr>
              <a:t>10/16/15</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15999979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E9548-44F1-48D2-8BF8-7798656C923F}" type="datetime1">
              <a:rPr lang="en-US" smtClean="0">
                <a:latin typeface="Arial"/>
              </a:rPr>
              <a:t>10/16/15</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472325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8EFEE-F753-439B-8702-75AA4DE1C15D}"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791087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026859-C753-428D-9447-8ADC27FF84EB}"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73799F-B24F-AA40-8208-1B69D0CCBA2D}" type="slidenum">
              <a:rPr lang="en-US" smtClean="0"/>
              <a:t>‹#›</a:t>
            </a:fld>
            <a:endParaRPr lang="en-US"/>
          </a:p>
        </p:txBody>
      </p:sp>
    </p:spTree>
    <p:extLst>
      <p:ext uri="{BB962C8B-B14F-4D97-AF65-F5344CB8AC3E}">
        <p14:creationId xmlns:p14="http://schemas.microsoft.com/office/powerpoint/2010/main" val="3738164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CC297B-C390-46D1-8E6A-299E9F4545CC}" type="datetime1">
              <a:rPr lang="en-US" smtClean="0">
                <a:latin typeface="Arial"/>
              </a:rPr>
              <a:t>10/16/15</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3106771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D5513-C2ED-4807-860F-6AF587B86DA0}" type="datetime1">
              <a:rPr lang="en-US" smtClean="0">
                <a:latin typeface="Arial"/>
              </a:rPr>
              <a:t>10/16/15</a:t>
            </a:fld>
            <a:endParaRPr lang="en-US">
              <a:latin typeface="Arial"/>
            </a:endParaRPr>
          </a:p>
        </p:txBody>
      </p:sp>
      <p:sp>
        <p:nvSpPr>
          <p:cNvPr id="5" name="Footer Placeholder 4"/>
          <p:cNvSpPr>
            <a:spLocks noGrp="1"/>
          </p:cNvSpPr>
          <p:nvPr>
            <p:ph type="ftr" sz="quarter" idx="11"/>
          </p:nvPr>
        </p:nvSpPr>
        <p:spPr/>
        <p:txBody>
          <a:body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695413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9D8E97-44A4-428F-B92A-3A297F294030}"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20667654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E52B3E-AA68-4F8B-9BDB-AD3537A1E48B}" type="datetime1">
              <a:rPr lang="en-US" smtClean="0">
                <a:latin typeface="Arial"/>
              </a:rPr>
              <a:t>10/16/15</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6"/>
            <a:ext cx="9144000" cy="329184"/>
          </a:xfrm>
        </p:spPr>
        <p:txBody>
          <a:bodyPr/>
          <a:lstStyle>
            <a:lvl1pPr>
              <a:defRPr sz="950">
                <a:solidFill>
                  <a:schemeClr val="tx1"/>
                </a:solidFill>
              </a:defRPr>
            </a:lvl1p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404450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0C0F71-FAC4-4768-BADC-F043A1AD53DE}" type="datetime1">
              <a:rPr lang="en-US" smtClean="0"/>
              <a:t>10/16/15</a:t>
            </a:fld>
            <a:endParaRPr lang="en-US"/>
          </a:p>
        </p:txBody>
      </p:sp>
      <p:sp>
        <p:nvSpPr>
          <p:cNvPr id="5" name="Footer Placeholder 4"/>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12"/>
          </p:nvPr>
        </p:nvSpPr>
        <p:spPr/>
        <p:txBody>
          <a:bodyPr/>
          <a:lstStyle/>
          <a:p>
            <a:fld id="{4273799F-B24F-AA40-8208-1B69D0CCBA2D}" type="slidenum">
              <a:rPr lang="en-US" smtClean="0"/>
              <a:t>‹#›</a:t>
            </a:fld>
            <a:endParaRPr lang="en-US"/>
          </a:p>
        </p:txBody>
      </p:sp>
    </p:spTree>
    <p:extLst>
      <p:ext uri="{BB962C8B-B14F-4D97-AF65-F5344CB8AC3E}">
        <p14:creationId xmlns:p14="http://schemas.microsoft.com/office/powerpoint/2010/main" val="102657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CE838B-2B17-4A56-B0FC-57A1CF47724B}"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273799F-B24F-AA40-8208-1B69D0CCBA2D}" type="slidenum">
              <a:rPr lang="en-US" smtClean="0"/>
              <a:t>‹#›</a:t>
            </a:fld>
            <a:endParaRPr lang="en-US"/>
          </a:p>
        </p:txBody>
      </p:sp>
    </p:spTree>
    <p:extLst>
      <p:ext uri="{BB962C8B-B14F-4D97-AF65-F5344CB8AC3E}">
        <p14:creationId xmlns:p14="http://schemas.microsoft.com/office/powerpoint/2010/main" val="349643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9ECDDE-C34E-41A2-8F78-D263A029A863}" type="datetime1">
              <a:rPr lang="en-US" smtClean="0"/>
              <a:t>10/16/15</a:t>
            </a:fld>
            <a:endParaRPr lang="en-US"/>
          </a:p>
        </p:txBody>
      </p:sp>
      <p:sp>
        <p:nvSpPr>
          <p:cNvPr id="8" name="Footer Placeholder 7"/>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9" name="Slide Number Placeholder 8"/>
          <p:cNvSpPr>
            <a:spLocks noGrp="1"/>
          </p:cNvSpPr>
          <p:nvPr>
            <p:ph type="sldNum" sz="quarter" idx="12"/>
          </p:nvPr>
        </p:nvSpPr>
        <p:spPr/>
        <p:txBody>
          <a:bodyPr/>
          <a:lstStyle/>
          <a:p>
            <a:fld id="{4273799F-B24F-AA40-8208-1B69D0CCBA2D}" type="slidenum">
              <a:rPr lang="en-US" smtClean="0"/>
              <a:t>‹#›</a:t>
            </a:fld>
            <a:endParaRPr lang="en-US"/>
          </a:p>
        </p:txBody>
      </p:sp>
    </p:spTree>
    <p:extLst>
      <p:ext uri="{BB962C8B-B14F-4D97-AF65-F5344CB8AC3E}">
        <p14:creationId xmlns:p14="http://schemas.microsoft.com/office/powerpoint/2010/main" val="228479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344676-CA43-45B0-859E-1974C02E31E0}" type="datetime1">
              <a:rPr lang="en-US" smtClean="0"/>
              <a:t>10/16/15</a:t>
            </a:fld>
            <a:endParaRPr lang="en-US"/>
          </a:p>
        </p:txBody>
      </p:sp>
      <p:sp>
        <p:nvSpPr>
          <p:cNvPr id="4" name="Footer Placeholder 3"/>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5" name="Slide Number Placeholder 4"/>
          <p:cNvSpPr>
            <a:spLocks noGrp="1"/>
          </p:cNvSpPr>
          <p:nvPr>
            <p:ph type="sldNum" sz="quarter" idx="12"/>
          </p:nvPr>
        </p:nvSpPr>
        <p:spPr/>
        <p:txBody>
          <a:bodyPr/>
          <a:lstStyle/>
          <a:p>
            <a:fld id="{4273799F-B24F-AA40-8208-1B69D0CCBA2D}" type="slidenum">
              <a:rPr lang="en-US" smtClean="0"/>
              <a:t>‹#›</a:t>
            </a:fld>
            <a:endParaRPr lang="en-US"/>
          </a:p>
        </p:txBody>
      </p:sp>
    </p:spTree>
    <p:extLst>
      <p:ext uri="{BB962C8B-B14F-4D97-AF65-F5344CB8AC3E}">
        <p14:creationId xmlns:p14="http://schemas.microsoft.com/office/powerpoint/2010/main" val="385997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92FAA-4680-4AC0-970C-5AC1EE1862D7}" type="datetime1">
              <a:rPr lang="en-US" smtClean="0"/>
              <a:t>10/16/15</a:t>
            </a:fld>
            <a:endParaRPr lang="en-US"/>
          </a:p>
        </p:txBody>
      </p:sp>
      <p:sp>
        <p:nvSpPr>
          <p:cNvPr id="3" name="Footer Placeholder 2"/>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4" name="Slide Number Placeholder 3"/>
          <p:cNvSpPr>
            <a:spLocks noGrp="1"/>
          </p:cNvSpPr>
          <p:nvPr>
            <p:ph type="sldNum" sz="quarter" idx="12"/>
          </p:nvPr>
        </p:nvSpPr>
        <p:spPr/>
        <p:txBody>
          <a:bodyPr/>
          <a:lstStyle/>
          <a:p>
            <a:fld id="{4273799F-B24F-AA40-8208-1B69D0CCBA2D}" type="slidenum">
              <a:rPr lang="en-US" smtClean="0"/>
              <a:t>‹#›</a:t>
            </a:fld>
            <a:endParaRPr lang="en-US"/>
          </a:p>
        </p:txBody>
      </p:sp>
    </p:spTree>
    <p:extLst>
      <p:ext uri="{BB962C8B-B14F-4D97-AF65-F5344CB8AC3E}">
        <p14:creationId xmlns:p14="http://schemas.microsoft.com/office/powerpoint/2010/main" val="354420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E0D8C-D3AC-475D-B644-B7BE1CB8B0EB}"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273799F-B24F-AA40-8208-1B69D0CCBA2D}" type="slidenum">
              <a:rPr lang="en-US" smtClean="0"/>
              <a:t>‹#›</a:t>
            </a:fld>
            <a:endParaRPr lang="en-US"/>
          </a:p>
        </p:txBody>
      </p:sp>
    </p:spTree>
    <p:extLst>
      <p:ext uri="{BB962C8B-B14F-4D97-AF65-F5344CB8AC3E}">
        <p14:creationId xmlns:p14="http://schemas.microsoft.com/office/powerpoint/2010/main" val="2984371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A209D5-A0D9-4007-A65F-FBAF6DE2C3A7}" type="datetime1">
              <a:rPr lang="en-US" smtClean="0"/>
              <a:t>10/16/15</a:t>
            </a:fld>
            <a:endParaRPr lang="en-US"/>
          </a:p>
        </p:txBody>
      </p:sp>
      <p:sp>
        <p:nvSpPr>
          <p:cNvPr id="6" name="Footer Placeholder 5"/>
          <p:cNvSpPr>
            <a:spLocks noGrp="1"/>
          </p:cNvSpPr>
          <p:nvPr>
            <p:ph type="ftr" sz="quarter" idx="11"/>
          </p:nvPr>
        </p:nvSpPr>
        <p:spPr/>
        <p:txBody>
          <a:bodyPr/>
          <a:lstStyle/>
          <a:p>
            <a:r>
              <a:rPr lang="en-US" smtClean="0"/>
              <a:t>From Security in Computing, Fifth Edition, by Charles P. Pfleeger, et al. (ISBN: 9780134085043). Copyright 2015 by Pearson Education, Inc. All rights reserved.</a:t>
            </a:r>
            <a:endParaRPr lang="en-US"/>
          </a:p>
        </p:txBody>
      </p:sp>
      <p:sp>
        <p:nvSpPr>
          <p:cNvPr id="7" name="Slide Number Placeholder 6"/>
          <p:cNvSpPr>
            <a:spLocks noGrp="1"/>
          </p:cNvSpPr>
          <p:nvPr>
            <p:ph type="sldNum" sz="quarter" idx="12"/>
          </p:nvPr>
        </p:nvSpPr>
        <p:spPr/>
        <p:txBody>
          <a:bodyPr/>
          <a:lstStyle/>
          <a:p>
            <a:fld id="{4273799F-B24F-AA40-8208-1B69D0CCBA2D}" type="slidenum">
              <a:rPr lang="en-US" smtClean="0"/>
              <a:t>‹#›</a:t>
            </a:fld>
            <a:endParaRPr lang="en-US"/>
          </a:p>
        </p:txBody>
      </p:sp>
    </p:spTree>
    <p:extLst>
      <p:ext uri="{BB962C8B-B14F-4D97-AF65-F5344CB8AC3E}">
        <p14:creationId xmlns:p14="http://schemas.microsoft.com/office/powerpoint/2010/main" val="28745018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0455A-EEC2-4EFF-A045-39ED255C57AB}" type="datetime1">
              <a:rPr lang="en-US" smtClean="0"/>
              <a:t>10/16/15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From Security in Computing, Fifth Edition, by Charles P. Pfleeger, et al. (ISBN: 9780134085043). Copyright 2015 by Pearson Education, Inc.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3799F-B24F-AA40-8208-1B69D0CCBA2D}" type="slidenum">
              <a:rPr lang="en-US" smtClean="0"/>
              <a:t>‹#›</a:t>
            </a:fld>
            <a:endParaRPr lang="en-US"/>
          </a:p>
        </p:txBody>
      </p:sp>
    </p:spTree>
    <p:extLst>
      <p:ext uri="{BB962C8B-B14F-4D97-AF65-F5344CB8AC3E}">
        <p14:creationId xmlns:p14="http://schemas.microsoft.com/office/powerpoint/2010/main" val="3780368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B08C11C-8EDD-4134-8C45-7361793F19E7}" type="datetime1">
              <a:rPr lang="en-US" smtClean="0">
                <a:latin typeface="Arial"/>
              </a:rPr>
              <a:t>10/16/15</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latin typeface="Arial"/>
              </a:rPr>
              <a:t>From Security in Computing, Fifth Edition, by Charles P. Pfleeger, et al. (ISBN: 9780134085043). Copyright 2015 by Pearson Education, Inc. All rights reserved.</a:t>
            </a:r>
            <a:endParaRPr lang="en-US">
              <a:latin typeface="Aria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831986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bin"/><Relationship Id="rId5" Type="http://schemas.openxmlformats.org/officeDocument/2006/relationships/package" Target="../embeddings/Microsoft_Word_Document2.docx"/><Relationship Id="rId6" Type="http://schemas.openxmlformats.org/officeDocument/2006/relationships/image" Target="../media/image3.png"/><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package" Target="../embeddings/Microsoft_Word_Document3.docx"/><Relationship Id="rId6" Type="http://schemas.openxmlformats.org/officeDocument/2006/relationships/image" Target="../media/image4.png"/><Relationship Id="rId1" Type="http://schemas.openxmlformats.org/officeDocument/2006/relationships/vmlDrawing" Target="../drawings/vmlDrawing3.vml"/><Relationship Id="rId2"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Document1.docx"/><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ecurity in Computing,</a:t>
            </a:r>
            <a:br>
              <a:rPr lang="en-US" dirty="0" smtClean="0"/>
            </a:br>
            <a:r>
              <a:rPr lang="en-US" dirty="0" smtClean="0"/>
              <a:t>Fifth Edition</a:t>
            </a:r>
            <a:endParaRPr lang="en-US" dirty="0"/>
          </a:p>
        </p:txBody>
      </p:sp>
      <p:sp>
        <p:nvSpPr>
          <p:cNvPr id="3" name="Subtitle 2"/>
          <p:cNvSpPr>
            <a:spLocks noGrp="1"/>
          </p:cNvSpPr>
          <p:nvPr>
            <p:ph type="subTitle" idx="1"/>
          </p:nvPr>
        </p:nvSpPr>
        <p:spPr/>
        <p:txBody>
          <a:bodyPr/>
          <a:lstStyle/>
          <a:p>
            <a:r>
              <a:rPr lang="en-US" dirty="0" smtClean="0"/>
              <a:t>Chapter 11: Legal Issues and Ethics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
        <p:nvSpPr>
          <p:cNvPr id="5" name="Footer Placeholder 4"/>
          <p:cNvSpPr>
            <a:spLocks noGrp="1"/>
          </p:cNvSpPr>
          <p:nvPr>
            <p:ph type="ftr" sz="quarter" idx="11"/>
          </p:nvPr>
        </p:nvSpPr>
        <p:spPr/>
        <p:txBody>
          <a:bodyPr/>
          <a:lstStyle/>
          <a:p>
            <a:r>
              <a:rPr lang="en-US" dirty="0" smtClean="0"/>
              <a:t>From </a:t>
            </a:r>
            <a:r>
              <a:rPr lang="en-US" i="1" dirty="0" smtClean="0"/>
              <a:t>Security in Computing, Fifth Edition</a:t>
            </a:r>
            <a:r>
              <a:rPr lang="en-US" dirty="0" smtClean="0"/>
              <a:t>, by Charles P. </a:t>
            </a:r>
            <a:r>
              <a:rPr lang="en-US" dirty="0" err="1" smtClean="0"/>
              <a:t>Pfleeger</a:t>
            </a:r>
            <a:r>
              <a:rPr lang="en-US" dirty="0" smtClean="0"/>
              <a:t>, et al. (ISBN: 9780134085043). Copyright 2015 by Pearson Education, Inc. All rights reserved.</a:t>
            </a:r>
            <a:endParaRPr lang="en-US" dirty="0"/>
          </a:p>
        </p:txBody>
      </p:sp>
    </p:spTree>
    <p:extLst>
      <p:ext uri="{BB962C8B-B14F-4D97-AF65-F5344CB8AC3E}">
        <p14:creationId xmlns:p14="http://schemas.microsoft.com/office/powerpoint/2010/main" val="417592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Software Flaws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proposed model for responsible vulnerability reporting:</a:t>
            </a:r>
          </a:p>
          <a:p>
            <a:pPr lvl="1"/>
            <a:r>
              <a:rPr lang="en-US" dirty="0"/>
              <a:t>The vendor must acknowledge a vulnerability report confidentially to the reporter.</a:t>
            </a:r>
          </a:p>
          <a:p>
            <a:pPr lvl="1"/>
            <a:r>
              <a:rPr lang="en-US" dirty="0" smtClean="0"/>
              <a:t>The </a:t>
            </a:r>
            <a:r>
              <a:rPr lang="en-US" dirty="0"/>
              <a:t>vendor must agree that the vulnerability exists (or argue otherwise) confidentially to the reporter.</a:t>
            </a:r>
          </a:p>
          <a:p>
            <a:pPr lvl="1"/>
            <a:r>
              <a:rPr lang="en-US" dirty="0" smtClean="0"/>
              <a:t>The </a:t>
            </a:r>
            <a:r>
              <a:rPr lang="en-US" dirty="0"/>
              <a:t>vendor must inform users of the vulnerability and any available countermeasures within 30 days or request additional time from the reporter as needed.</a:t>
            </a:r>
          </a:p>
          <a:p>
            <a:pPr lvl="1"/>
            <a:r>
              <a:rPr lang="en-US" dirty="0" smtClean="0"/>
              <a:t>After </a:t>
            </a:r>
            <a:r>
              <a:rPr lang="en-US" dirty="0"/>
              <a:t>informing users, the vendor may request from the reporter a 30-day quiet period to allow users time to install patches.</a:t>
            </a:r>
          </a:p>
          <a:p>
            <a:pPr lvl="1"/>
            <a:r>
              <a:rPr lang="en-US" dirty="0" smtClean="0"/>
              <a:t>At </a:t>
            </a:r>
            <a:r>
              <a:rPr lang="en-US" dirty="0"/>
              <a:t>the end of the quiet </a:t>
            </a:r>
            <a:r>
              <a:rPr lang="en-US" dirty="0" smtClean="0"/>
              <a:t>period, </a:t>
            </a:r>
            <a:r>
              <a:rPr lang="en-US" dirty="0"/>
              <a:t>the vendor and reporter should agree </a:t>
            </a:r>
            <a:r>
              <a:rPr lang="en-US" dirty="0" smtClean="0"/>
              <a:t>on </a:t>
            </a:r>
            <a:r>
              <a:rPr lang="en-US" dirty="0"/>
              <a:t>a date at which time the vulnerability information may be released to the general public.</a:t>
            </a:r>
          </a:p>
          <a:p>
            <a:pPr lvl="1"/>
            <a:r>
              <a:rPr lang="en-US" dirty="0" smtClean="0"/>
              <a:t>The </a:t>
            </a:r>
            <a:r>
              <a:rPr lang="en-US" dirty="0"/>
              <a:t>vendor should credit the reporter with having located the vulnerability.</a:t>
            </a:r>
          </a:p>
          <a:p>
            <a:pPr lvl="1"/>
            <a:r>
              <a:rPr lang="en-US" dirty="0" smtClean="0"/>
              <a:t>If </a:t>
            </a:r>
            <a:r>
              <a:rPr lang="en-US" dirty="0"/>
              <a:t>the vendor does not follow these steps, the reporter should work with a coordinator to determine a responsible way to publicize the vulnerability</a:t>
            </a:r>
            <a:r>
              <a:rPr lang="en-US" dirty="0" smtClean="0"/>
              <a:t>.</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59040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Crime</a:t>
            </a:r>
            <a:endParaRPr lang="en-US" dirty="0"/>
          </a:p>
        </p:txBody>
      </p:sp>
      <p:sp>
        <p:nvSpPr>
          <p:cNvPr id="3" name="Content Placeholder 2"/>
          <p:cNvSpPr>
            <a:spLocks noGrp="1"/>
          </p:cNvSpPr>
          <p:nvPr>
            <p:ph idx="1"/>
          </p:nvPr>
        </p:nvSpPr>
        <p:spPr/>
        <p:txBody>
          <a:bodyPr>
            <a:normAutofit fontScale="92500"/>
          </a:bodyPr>
          <a:lstStyle/>
          <a:p>
            <a:r>
              <a:rPr lang="en-US" dirty="0" smtClean="0"/>
              <a:t>Rules of property</a:t>
            </a:r>
          </a:p>
          <a:p>
            <a:pPr lvl="1"/>
            <a:r>
              <a:rPr lang="en-US" dirty="0" smtClean="0"/>
              <a:t>Most laws have evolved to recognize data and computer services as property.</a:t>
            </a:r>
          </a:p>
          <a:p>
            <a:r>
              <a:rPr lang="en-US" dirty="0" smtClean="0"/>
              <a:t>Rules of evidence</a:t>
            </a:r>
          </a:p>
          <a:p>
            <a:pPr lvl="1"/>
            <a:r>
              <a:rPr lang="en-US" dirty="0" smtClean="0"/>
              <a:t>Demonstrating authenticity of computer-based evidence is a challenge.</a:t>
            </a:r>
          </a:p>
          <a:p>
            <a:pPr lvl="1"/>
            <a:r>
              <a:rPr lang="en-US" dirty="0" smtClean="0"/>
              <a:t>Chain of custody: Law enforcement track clearly and completely the order and identity of people who had access to evidence in an effort to demonstrate that no one had the opportunity to tamper.</a:t>
            </a:r>
          </a:p>
          <a:p>
            <a:r>
              <a:rPr lang="en-US" dirty="0" smtClean="0"/>
              <a:t>Threats to integrity and confidentiality</a:t>
            </a:r>
          </a:p>
          <a:p>
            <a:pPr lvl="1"/>
            <a:r>
              <a:rPr lang="en-US" dirty="0" smtClean="0"/>
              <a:t>Laws have evolved to recognize breaches of privacy and damage to data as crimes.</a:t>
            </a:r>
          </a:p>
          <a:p>
            <a:r>
              <a:rPr lang="en-US" dirty="0" smtClean="0"/>
              <a:t>Value of data</a:t>
            </a:r>
          </a:p>
          <a:p>
            <a:pPr lvl="1"/>
            <a:r>
              <a:rPr lang="en-US" dirty="0" smtClean="0"/>
              <a:t>Digital data, from a legal perspective, is now considered to be worth what a buyer would be willing to pay for it.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38248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66166" cy="990600"/>
          </a:xfrm>
        </p:spPr>
        <p:txBody>
          <a:bodyPr/>
          <a:lstStyle/>
          <a:p>
            <a:r>
              <a:rPr lang="en-US" dirty="0" smtClean="0"/>
              <a:t>Computer Crime Is Hard to Prosecute</a:t>
            </a:r>
            <a:endParaRPr lang="en-US" dirty="0"/>
          </a:p>
        </p:txBody>
      </p:sp>
      <p:sp>
        <p:nvSpPr>
          <p:cNvPr id="3" name="Content Placeholder 2"/>
          <p:cNvSpPr>
            <a:spLocks noGrp="1"/>
          </p:cNvSpPr>
          <p:nvPr>
            <p:ph idx="1"/>
          </p:nvPr>
        </p:nvSpPr>
        <p:spPr/>
        <p:txBody>
          <a:bodyPr/>
          <a:lstStyle/>
          <a:p>
            <a:r>
              <a:rPr lang="en-US" dirty="0" smtClean="0"/>
              <a:t>Lack of domain understanding by courts, lawyers, law enforcement, and jurors</a:t>
            </a:r>
          </a:p>
          <a:p>
            <a:r>
              <a:rPr lang="en-US" dirty="0" smtClean="0"/>
              <a:t>Lack of physical evidence</a:t>
            </a:r>
          </a:p>
          <a:p>
            <a:r>
              <a:rPr lang="en-US" dirty="0" smtClean="0"/>
              <a:t>Lack of political impact because direct harm to people is harder to identify</a:t>
            </a:r>
          </a:p>
          <a:p>
            <a:r>
              <a:rPr lang="en-US" dirty="0" smtClean="0"/>
              <a:t>Complexity of cases</a:t>
            </a:r>
          </a:p>
          <a:p>
            <a:r>
              <a:rPr lang="en-US" dirty="0" smtClean="0"/>
              <a:t>Ages of defendants, who are more likely than many other serious criminals to be juvenile</a:t>
            </a:r>
          </a:p>
          <a:p>
            <a:r>
              <a:rPr lang="en-US" dirty="0" smtClean="0"/>
              <a:t>Even when there is clear evidence of a crime, the victim (e.g., banks) may not wish to prosecute because they may lose the trust of their customers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0558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Computer Statutes</a:t>
            </a:r>
            <a:endParaRPr lang="en-US" dirty="0"/>
          </a:p>
        </p:txBody>
      </p:sp>
      <p:sp>
        <p:nvSpPr>
          <p:cNvPr id="3" name="Content Placeholder 2"/>
          <p:cNvSpPr>
            <a:spLocks noGrp="1"/>
          </p:cNvSpPr>
          <p:nvPr>
            <p:ph idx="1"/>
          </p:nvPr>
        </p:nvSpPr>
        <p:spPr/>
        <p:txBody>
          <a:bodyPr>
            <a:normAutofit/>
          </a:bodyPr>
          <a:lstStyle/>
          <a:p>
            <a:r>
              <a:rPr lang="en-US" dirty="0" smtClean="0"/>
              <a:t>US Computer Fraud and Abuse Act</a:t>
            </a:r>
          </a:p>
          <a:p>
            <a:pPr lvl="1"/>
            <a:r>
              <a:rPr lang="en-US" dirty="0" smtClean="0"/>
              <a:t>Prohibits computer fraud, trafficking in passwords, transmitting code that damages a system, unauthorized access to systems</a:t>
            </a:r>
          </a:p>
          <a:p>
            <a:r>
              <a:rPr lang="en-US" dirty="0" smtClean="0"/>
              <a:t>US Economic Espionage Act</a:t>
            </a:r>
          </a:p>
          <a:p>
            <a:pPr lvl="1"/>
            <a:r>
              <a:rPr lang="en-US" dirty="0" smtClean="0"/>
              <a:t>Outlaws use of a computer for foreign espionage</a:t>
            </a:r>
          </a:p>
          <a:p>
            <a:r>
              <a:rPr lang="en-US" dirty="0" smtClean="0"/>
              <a:t>US Freedom of Information Act</a:t>
            </a:r>
          </a:p>
          <a:p>
            <a:pPr lvl="1"/>
            <a:r>
              <a:rPr lang="en-US" dirty="0" smtClean="0"/>
              <a:t>Provides public access to information collective by the executive branch of the US government</a:t>
            </a:r>
          </a:p>
          <a:p>
            <a:r>
              <a:rPr lang="en-US" dirty="0" smtClean="0"/>
              <a:t>US Privacy Act</a:t>
            </a:r>
          </a:p>
          <a:p>
            <a:pPr lvl="1"/>
            <a:r>
              <a:rPr lang="en-US" dirty="0" smtClean="0"/>
              <a:t>Protects privacy of personal data collected by the government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565634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Computer Statutes (cont.)</a:t>
            </a:r>
            <a:endParaRPr lang="en-US" dirty="0"/>
          </a:p>
        </p:txBody>
      </p:sp>
      <p:sp>
        <p:nvSpPr>
          <p:cNvPr id="3" name="Content Placeholder 2"/>
          <p:cNvSpPr>
            <a:spLocks noGrp="1"/>
          </p:cNvSpPr>
          <p:nvPr>
            <p:ph idx="1"/>
          </p:nvPr>
        </p:nvSpPr>
        <p:spPr/>
        <p:txBody>
          <a:bodyPr/>
          <a:lstStyle/>
          <a:p>
            <a:r>
              <a:rPr lang="en-US" dirty="0"/>
              <a:t>US Electronic Communications Privacy </a:t>
            </a:r>
            <a:r>
              <a:rPr lang="en-US" dirty="0" smtClean="0"/>
              <a:t>Act</a:t>
            </a:r>
          </a:p>
          <a:p>
            <a:pPr lvl="1"/>
            <a:r>
              <a:rPr lang="en-US" dirty="0" smtClean="0"/>
              <a:t>Protects against electronic wiretapping</a:t>
            </a:r>
            <a:endParaRPr lang="en-US" dirty="0"/>
          </a:p>
          <a:p>
            <a:r>
              <a:rPr lang="en-US" dirty="0"/>
              <a:t>Gramm-Leach-Bliley </a:t>
            </a:r>
            <a:r>
              <a:rPr lang="en-US" dirty="0" smtClean="0"/>
              <a:t>Act</a:t>
            </a:r>
          </a:p>
          <a:p>
            <a:pPr lvl="1"/>
            <a:r>
              <a:rPr lang="en-US" dirty="0" smtClean="0"/>
              <a:t>Requires financial institutions to undergo security risk assessments, adopt a program to protect customers’ nonpublic personal information, and provide customers with privacy policies</a:t>
            </a:r>
            <a:endParaRPr lang="en-US" dirty="0"/>
          </a:p>
          <a:p>
            <a:r>
              <a:rPr lang="en-US" dirty="0" smtClean="0"/>
              <a:t>HIPAA</a:t>
            </a:r>
          </a:p>
          <a:p>
            <a:pPr lvl="1"/>
            <a:r>
              <a:rPr lang="en-US" dirty="0" smtClean="0"/>
              <a:t>Requires protection of the privacy of individuals’ medical records</a:t>
            </a:r>
            <a:endParaRPr lang="en-US" dirty="0"/>
          </a:p>
          <a:p>
            <a:r>
              <a:rPr lang="en-US" dirty="0"/>
              <a:t>USA Patriot </a:t>
            </a:r>
            <a:r>
              <a:rPr lang="en-US" dirty="0" smtClean="0"/>
              <a:t>Act</a:t>
            </a:r>
          </a:p>
          <a:p>
            <a:pPr lvl="1"/>
            <a:r>
              <a:rPr lang="en-US" dirty="0" smtClean="0"/>
              <a:t>Gave law enforcement an easier path to obtaining wiretaps on potential foreign agents and made damaging computer systems a felony</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7054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Computer Statutes (cont.)</a:t>
            </a:r>
            <a:endParaRPr lang="en-US" dirty="0"/>
          </a:p>
        </p:txBody>
      </p:sp>
      <p:sp>
        <p:nvSpPr>
          <p:cNvPr id="3" name="Content Placeholder 2"/>
          <p:cNvSpPr>
            <a:spLocks noGrp="1"/>
          </p:cNvSpPr>
          <p:nvPr>
            <p:ph idx="1"/>
          </p:nvPr>
        </p:nvSpPr>
        <p:spPr/>
        <p:txBody>
          <a:bodyPr/>
          <a:lstStyle/>
          <a:p>
            <a:r>
              <a:rPr lang="en-US" dirty="0"/>
              <a:t>The CAN SPAM </a:t>
            </a:r>
            <a:r>
              <a:rPr lang="en-US" dirty="0" smtClean="0"/>
              <a:t>Act</a:t>
            </a:r>
          </a:p>
          <a:p>
            <a:pPr lvl="1"/>
            <a:r>
              <a:rPr lang="en-US" dirty="0" smtClean="0"/>
              <a:t>Bans deceptive email advertising, requires opt-out options</a:t>
            </a:r>
            <a:endParaRPr lang="en-US" dirty="0"/>
          </a:p>
          <a:p>
            <a:r>
              <a:rPr lang="en-US" dirty="0"/>
              <a:t>California Breach </a:t>
            </a:r>
            <a:r>
              <a:rPr lang="en-US" dirty="0" smtClean="0"/>
              <a:t>Notification</a:t>
            </a:r>
          </a:p>
          <a:p>
            <a:pPr lvl="1"/>
            <a:r>
              <a:rPr lang="en-US" dirty="0" smtClean="0"/>
              <a:t>Requires any company doing business in California to notify individuals of any breach that is reasonably believed to have compromised personal information of a California resident</a:t>
            </a:r>
            <a:endParaRPr lang="en-US" dirty="0"/>
          </a:p>
          <a:p>
            <a:r>
              <a:rPr lang="en-US" dirty="0"/>
              <a:t>Council of Europe Agreement on </a:t>
            </a:r>
            <a:r>
              <a:rPr lang="en-US" dirty="0" smtClean="0"/>
              <a:t>Cybercrime</a:t>
            </a:r>
          </a:p>
          <a:p>
            <a:pPr lvl="1"/>
            <a:r>
              <a:rPr lang="en-US" dirty="0" smtClean="0"/>
              <a:t>Requires signing countries to define cybercrime activities and support their investigation and prosecution across national boundaries</a:t>
            </a:r>
            <a:endParaRPr lang="en-US" dirty="0"/>
          </a:p>
          <a:p>
            <a:r>
              <a:rPr lang="en-US" dirty="0"/>
              <a:t>EU Data Protection </a:t>
            </a:r>
            <a:r>
              <a:rPr lang="en-US" dirty="0" smtClean="0"/>
              <a:t>Act</a:t>
            </a:r>
          </a:p>
          <a:p>
            <a:pPr lvl="1"/>
            <a:r>
              <a:rPr lang="en-US" dirty="0" smtClean="0"/>
              <a:t>Established privacy rights and protection responsibilities for all citizens of member countries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84717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Law and Ethics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900230380"/>
              </p:ext>
            </p:extLst>
          </p:nvPr>
        </p:nvGraphicFramePr>
        <p:xfrm>
          <a:off x="457199" y="1876235"/>
          <a:ext cx="8170369" cy="3338232"/>
        </p:xfrm>
        <a:graphic>
          <a:graphicData uri="http://schemas.openxmlformats.org/presentationml/2006/ole">
            <mc:AlternateContent xmlns:mc="http://schemas.openxmlformats.org/markup-compatibility/2006">
              <mc:Choice xmlns:v="urn:schemas-microsoft-com:vml" Requires="v">
                <p:oleObj spid="_x0000_s5133" name="Document" r:id="rId5" imgW="5626100" imgH="2298700" progId="Word.Document.12">
                  <p:embed/>
                </p:oleObj>
              </mc:Choice>
              <mc:Fallback>
                <p:oleObj name="Document" r:id="rId5" imgW="5626100" imgH="2298700" progId="Word.Document.12">
                  <p:embed/>
                  <p:pic>
                    <p:nvPicPr>
                      <p:cNvPr id="0" name=""/>
                      <p:cNvPicPr/>
                      <p:nvPr/>
                    </p:nvPicPr>
                    <p:blipFill>
                      <a:blip r:embed="rId6"/>
                      <a:stretch>
                        <a:fillRect/>
                      </a:stretch>
                    </p:blipFill>
                    <p:spPr>
                      <a:xfrm>
                        <a:off x="457199" y="1876235"/>
                        <a:ext cx="8170369" cy="3338232"/>
                      </a:xfrm>
                      <a:prstGeom prst="rect">
                        <a:avLst/>
                      </a:prstGeom>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40085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Examining a Situation for Ethical Issues</a:t>
            </a:r>
            <a:endParaRPr lang="en-US" dirty="0"/>
          </a:p>
        </p:txBody>
      </p:sp>
      <p:sp>
        <p:nvSpPr>
          <p:cNvPr id="3" name="Content Placeholder 2"/>
          <p:cNvSpPr>
            <a:spLocks noGrp="1"/>
          </p:cNvSpPr>
          <p:nvPr>
            <p:ph idx="1"/>
          </p:nvPr>
        </p:nvSpPr>
        <p:spPr/>
        <p:txBody>
          <a:bodyPr/>
          <a:lstStyle/>
          <a:p>
            <a:r>
              <a:rPr lang="en-US" sz="3200" dirty="0" smtClean="0"/>
              <a:t>Understand the situation</a:t>
            </a:r>
          </a:p>
          <a:p>
            <a:r>
              <a:rPr lang="en-US" sz="3200" dirty="0" smtClean="0"/>
              <a:t>Know several theories of ethical reasoning</a:t>
            </a:r>
          </a:p>
          <a:p>
            <a:r>
              <a:rPr lang="en-US" sz="3200" dirty="0" smtClean="0"/>
              <a:t>List the ethical principles involved</a:t>
            </a:r>
          </a:p>
          <a:p>
            <a:r>
              <a:rPr lang="en-US" sz="3200" dirty="0" smtClean="0"/>
              <a:t>Determine which principles outweigh others</a:t>
            </a:r>
          </a:p>
          <a:p>
            <a:r>
              <a:rPr lang="en-US" sz="3200" dirty="0" smtClean="0"/>
              <a:t>Make and defend an ethical choice</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005457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Bases of Ethical Theories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166283694"/>
              </p:ext>
            </p:extLst>
          </p:nvPr>
        </p:nvGraphicFramePr>
        <p:xfrm>
          <a:off x="457200" y="1875117"/>
          <a:ext cx="8293142" cy="1591235"/>
        </p:xfrm>
        <a:graphic>
          <a:graphicData uri="http://schemas.openxmlformats.org/presentationml/2006/ole">
            <mc:AlternateContent xmlns:mc="http://schemas.openxmlformats.org/markup-compatibility/2006">
              <mc:Choice xmlns:v="urn:schemas-microsoft-com:vml" Requires="v">
                <p:oleObj spid="_x0000_s6157" name="Document" r:id="rId5" imgW="5626100" imgH="1079500" progId="Word.Document.12">
                  <p:embed/>
                </p:oleObj>
              </mc:Choice>
              <mc:Fallback>
                <p:oleObj name="Document" r:id="rId5" imgW="5626100" imgH="1079500" progId="Word.Document.12">
                  <p:embed/>
                  <p:pic>
                    <p:nvPicPr>
                      <p:cNvPr id="0" name=""/>
                      <p:cNvPicPr/>
                      <p:nvPr/>
                    </p:nvPicPr>
                    <p:blipFill>
                      <a:blip r:embed="rId6"/>
                      <a:stretch>
                        <a:fillRect/>
                      </a:stretch>
                    </p:blipFill>
                    <p:spPr>
                      <a:xfrm>
                        <a:off x="457200" y="1875117"/>
                        <a:ext cx="8293142" cy="1591235"/>
                      </a:xfrm>
                      <a:prstGeom prst="rect">
                        <a:avLst/>
                      </a:prstGeom>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02420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 I: Use of Computer Services</a:t>
            </a:r>
            <a:endParaRPr lang="en-US" dirty="0"/>
          </a:p>
        </p:txBody>
      </p:sp>
      <p:sp>
        <p:nvSpPr>
          <p:cNvPr id="3" name="Content Placeholder 2"/>
          <p:cNvSpPr>
            <a:spLocks noGrp="1"/>
          </p:cNvSpPr>
          <p:nvPr>
            <p:ph idx="1"/>
          </p:nvPr>
        </p:nvSpPr>
        <p:spPr/>
        <p:txBody>
          <a:bodyPr>
            <a:normAutofit fontScale="92500"/>
          </a:bodyPr>
          <a:lstStyle/>
          <a:p>
            <a:r>
              <a:rPr lang="en-US" dirty="0"/>
              <a:t>Dave works as a programmer for a large software company. He writes and tests utility programs such as compilers. His company operates two computing shifts: During the day, program development and online applications are run; at night, batch production jobs are completed. Dave has access to workload data and learns that the evening batch runs are complementary to daytime programming tasks; that is, adding programming work during the night shift would not adversely affect performance of the computer to other users.</a:t>
            </a:r>
          </a:p>
          <a:p>
            <a:r>
              <a:rPr lang="en-US" dirty="0"/>
              <a:t>Dave comes back after normal hours to develop a program to manage his own stock portfolio. His drain on the system is minimal, and he uses very few expendable supplies, such as printer paper. Is Dave’s behavior ethical</a:t>
            </a:r>
            <a:r>
              <a:rPr lang="en-US" dirty="0" smtClean="0"/>
              <a: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2438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11 Objectives</a:t>
            </a:r>
            <a:endParaRPr lang="en-US" dirty="0"/>
          </a:p>
        </p:txBody>
      </p:sp>
      <p:sp>
        <p:nvSpPr>
          <p:cNvPr id="3" name="Content Placeholder 2"/>
          <p:cNvSpPr>
            <a:spLocks noGrp="1"/>
          </p:cNvSpPr>
          <p:nvPr>
            <p:ph idx="1"/>
          </p:nvPr>
        </p:nvSpPr>
        <p:spPr/>
        <p:txBody>
          <a:bodyPr/>
          <a:lstStyle/>
          <a:p>
            <a:r>
              <a:rPr lang="en-US" dirty="0" smtClean="0"/>
              <a:t>Learn about copyrights, patents, and trade secrets and their roles in software protection</a:t>
            </a:r>
          </a:p>
          <a:p>
            <a:r>
              <a:rPr lang="en-US" dirty="0" smtClean="0"/>
              <a:t>Describe how information is different from other assets</a:t>
            </a:r>
          </a:p>
          <a:p>
            <a:r>
              <a:rPr lang="en-US" dirty="0" smtClean="0"/>
              <a:t>Examine relationships between employees and employers in the context of software development</a:t>
            </a:r>
          </a:p>
          <a:p>
            <a:r>
              <a:rPr lang="en-US" dirty="0" smtClean="0"/>
              <a:t>Understand vendor responsibilities and responsible vulnerability disclosure</a:t>
            </a:r>
          </a:p>
          <a:p>
            <a:r>
              <a:rPr lang="en-US" dirty="0" smtClean="0"/>
              <a:t>Learn about a variety of computer security–relevant legal statutes</a:t>
            </a:r>
          </a:p>
          <a:p>
            <a:r>
              <a:rPr lang="en-US" dirty="0" smtClean="0"/>
              <a:t>Explore ethics in a computer security and privacy context</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12677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 II: Privacy Rights</a:t>
            </a:r>
            <a:endParaRPr lang="en-US" dirty="0"/>
          </a:p>
        </p:txBody>
      </p:sp>
      <p:sp>
        <p:nvSpPr>
          <p:cNvPr id="3" name="Content Placeholder 2"/>
          <p:cNvSpPr>
            <a:spLocks noGrp="1"/>
          </p:cNvSpPr>
          <p:nvPr>
            <p:ph idx="1"/>
          </p:nvPr>
        </p:nvSpPr>
        <p:spPr/>
        <p:txBody>
          <a:bodyPr/>
          <a:lstStyle/>
          <a:p>
            <a:r>
              <a:rPr lang="en-US" dirty="0"/>
              <a:t>Donald works for the county records department as a computer records clerk, where he has access to files of property tax records. For a scientific study, a researcher, Ethel, has been granted access to the numerical portion—but not the corresponding names—of some records.</a:t>
            </a:r>
          </a:p>
          <a:p>
            <a:r>
              <a:rPr lang="en-US" dirty="0"/>
              <a:t>Ethel finds some information that she would like to use, but she needs the names and addresses corresponding with certain properties. Ethel asks Donald to retrieve the names and addresses so she can contact these people for more information and for permission to do further study.</a:t>
            </a:r>
          </a:p>
          <a:p>
            <a:r>
              <a:rPr lang="en-US" dirty="0"/>
              <a:t>Should Donald release the names and addresses</a:t>
            </a:r>
            <a:r>
              <a:rPr lang="en-US" dirty="0" smtClean="0"/>
              <a: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712528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 III: Denial of Service</a:t>
            </a:r>
            <a:endParaRPr lang="en-US" dirty="0"/>
          </a:p>
        </p:txBody>
      </p:sp>
      <p:sp>
        <p:nvSpPr>
          <p:cNvPr id="3" name="Content Placeholder 2"/>
          <p:cNvSpPr>
            <a:spLocks noGrp="1"/>
          </p:cNvSpPr>
          <p:nvPr>
            <p:ph idx="1"/>
          </p:nvPr>
        </p:nvSpPr>
        <p:spPr/>
        <p:txBody>
          <a:bodyPr>
            <a:normAutofit fontScale="70000" lnSpcReduction="20000"/>
          </a:bodyPr>
          <a:lstStyle/>
          <a:p>
            <a:r>
              <a:rPr lang="en-US" dirty="0"/>
              <a:t>Charlie and Carol are students at a university in a computer science program. Each writes a program for a class assignment. Charlie’s program happens to uncover a flaw in a compiler that ultimately causes the entire computing system to fail; all users lose the results of their current computation. Charlie’s program uses acceptable features of the language; the compiler is at fault. Charlie did not suspect his program would cause a system failure. He reports the program to the computing center and tries to find ways to achieve his intended result without exercising the system flaw.</a:t>
            </a:r>
          </a:p>
          <a:p>
            <a:r>
              <a:rPr lang="en-US" dirty="0"/>
              <a:t>The system continues to fail </a:t>
            </a:r>
            <a:r>
              <a:rPr lang="en-US" dirty="0" smtClean="0"/>
              <a:t>periodically, </a:t>
            </a:r>
            <a:r>
              <a:rPr lang="en-US" dirty="0"/>
              <a:t>for a total of </a:t>
            </a:r>
            <a:r>
              <a:rPr lang="en-US" dirty="0" smtClean="0"/>
              <a:t>10 </a:t>
            </a:r>
            <a:r>
              <a:rPr lang="en-US" dirty="0"/>
              <a:t>times (beyond the first failure). When the system fails, sometimes Charlie is running a program, but sometimes Charlie is not. The director contacts Charlie, who shows all his program versions to the computing center staff. The staff concludes that Charlie may have been inadvertently responsible for some, but not all, of the system failures, but that his latest approach to solving the assigned problem is unlikely to lead to additional system failures.</a:t>
            </a:r>
          </a:p>
          <a:p>
            <a:r>
              <a:rPr lang="en-US" dirty="0"/>
              <a:t>On further analysis, the computing center director notes that Carol has had programs running each of the first eight (of </a:t>
            </a:r>
            <a:r>
              <a:rPr lang="en-US" dirty="0" smtClean="0"/>
              <a:t>10) </a:t>
            </a:r>
            <a:r>
              <a:rPr lang="en-US" dirty="0"/>
              <a:t>times the system failed. The director uses administrative privilege to inspect Carol’s files and finds a file that exploits the same vulnerability as did Charlie’s program. The director immediately suspends Carol’s account, denying Carol access to the computing system. Because of this, Carol is unable to complete her assignment on </a:t>
            </a:r>
            <a:r>
              <a:rPr lang="en-US" dirty="0" smtClean="0"/>
              <a:t>time; </a:t>
            </a:r>
            <a:r>
              <a:rPr lang="en-US" dirty="0"/>
              <a:t>she receives a D in the course, and she drops out of school</a:t>
            </a:r>
            <a:r>
              <a:rPr lang="en-US" dirty="0" smtClean="0"/>
              <a: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719006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 IV: Ownership of Programs</a:t>
            </a:r>
            <a:endParaRPr lang="en-US" dirty="0"/>
          </a:p>
        </p:txBody>
      </p:sp>
      <p:sp>
        <p:nvSpPr>
          <p:cNvPr id="3" name="Content Placeholder 2"/>
          <p:cNvSpPr>
            <a:spLocks noGrp="1"/>
          </p:cNvSpPr>
          <p:nvPr>
            <p:ph idx="1"/>
          </p:nvPr>
        </p:nvSpPr>
        <p:spPr/>
        <p:txBody>
          <a:bodyPr>
            <a:normAutofit fontScale="62500" lnSpcReduction="20000"/>
          </a:bodyPr>
          <a:lstStyle/>
          <a:p>
            <a:r>
              <a:rPr lang="en-US" dirty="0"/>
              <a:t>Greg is a programmer working for a large aerospace firm, Star Computers, which works on many government contracts; Cathy is Greg’s supervisor. Greg is assigned to program various kinds of simulations.</a:t>
            </a:r>
          </a:p>
          <a:p>
            <a:r>
              <a:rPr lang="en-US" dirty="0"/>
              <a:t>To improve his programming abilities, Greg writes some programming tools, such as a cross-reference facility and a program that automatically extracts documentation from source code. These are not assigned tasks for Greg; he writes them independently and uses them at work, but he does not tell anyone about them. Greg has written them in the evenings, at home, on his personal computer.</a:t>
            </a:r>
          </a:p>
          <a:p>
            <a:r>
              <a:rPr lang="en-US" dirty="0"/>
              <a:t>Greg decides to market these programming aids by himself. When Star’s management hears of this, Cathy is instructed to tell Greg that he has no right to market these products since, when he was employed, he signed a form stating that all inventions become the property of the company. Cathy does not agree with this position because she knows that Greg has done this work on his own. She reluctantly tells Greg that he cannot market these products. She also asks Greg for a copy of the products.</a:t>
            </a:r>
          </a:p>
          <a:p>
            <a:r>
              <a:rPr lang="en-US" dirty="0"/>
              <a:t>Cathy quits working for Star and takes a supervisory position with Purple Computers, a competitor of Star. She takes with her a copy of Greg’s products and distributes it to the people who work with her. These products are so successful that they substantially improve the effectiveness of her employees, and Cathy is praised by her management and receives a healthy bonus. Greg hears of this, and contacts Cathy, who contends that because the product was determined to belong to Star and because Star worked largely on government funding, the products were really in the public domain and therefore they belonged to no one in particular</a:t>
            </a:r>
            <a:r>
              <a:rPr lang="en-US" dirty="0" smtClean="0"/>
              <a: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01549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 V: Proprietary Resources</a:t>
            </a:r>
            <a:endParaRPr lang="en-US" dirty="0"/>
          </a:p>
        </p:txBody>
      </p:sp>
      <p:sp>
        <p:nvSpPr>
          <p:cNvPr id="3" name="Content Placeholder 2"/>
          <p:cNvSpPr>
            <a:spLocks noGrp="1"/>
          </p:cNvSpPr>
          <p:nvPr>
            <p:ph idx="1"/>
          </p:nvPr>
        </p:nvSpPr>
        <p:spPr/>
        <p:txBody>
          <a:bodyPr/>
          <a:lstStyle/>
          <a:p>
            <a:r>
              <a:rPr lang="en-US" dirty="0"/>
              <a:t>Suzie owns a copy of G-Whiz, a proprietary software package she purchased legitimately. The software is copyrighted, and the documentation contains a license agreement that says that the software is for use by the purchaser only. Suzie invites Luis to look at the software to see if it will fit his needs. Luis goes to Suzie’s computer and she demonstrates the software to him. He says he likes what he sees, but he would like to try it in a longer test</a:t>
            </a:r>
            <a:r>
              <a:rPr lang="en-US" dirty="0" smtClean="0"/>
              <a: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725039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 VI: Fraud</a:t>
            </a:r>
            <a:endParaRPr lang="en-US" dirty="0"/>
          </a:p>
        </p:txBody>
      </p:sp>
      <p:sp>
        <p:nvSpPr>
          <p:cNvPr id="3" name="Content Placeholder 2"/>
          <p:cNvSpPr>
            <a:spLocks noGrp="1"/>
          </p:cNvSpPr>
          <p:nvPr>
            <p:ph idx="1"/>
          </p:nvPr>
        </p:nvSpPr>
        <p:spPr/>
        <p:txBody>
          <a:bodyPr>
            <a:normAutofit fontScale="92500" lnSpcReduction="10000"/>
          </a:bodyPr>
          <a:lstStyle/>
          <a:p>
            <a:r>
              <a:rPr lang="en-US" dirty="0"/>
              <a:t>Alicia works as a programmer in a corporation. Ed, her supervisor, tells her to write a program to allow people to post entries directly to the company’s accounting files (“the books”). Alicia knows that ordinarily programs that affect the books involve several steps, all of which have to balance. Alicia realizes that with the new program, it will be possible for one person to make changes to crucial amounts, and there will be no way to trace who made these changes, with what justification, or when.</a:t>
            </a:r>
          </a:p>
          <a:p>
            <a:r>
              <a:rPr lang="en-US" dirty="0"/>
              <a:t>Alicia raises these concerns to Ed, who tells her not to be concerned, that her job is simply to write the programs as he specifies. He says that he is aware of the potential misuse of these programs, but he justifies his request by noting that periodically a figure is mistakenly entered in the books and the company needs a way to correct the inaccurate figure</a:t>
            </a:r>
            <a:r>
              <a:rPr lang="en-US" dirty="0" smtClean="0"/>
              <a: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600509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 VII: Accuracy of Information</a:t>
            </a:r>
            <a:endParaRPr lang="en-US" dirty="0"/>
          </a:p>
        </p:txBody>
      </p:sp>
      <p:sp>
        <p:nvSpPr>
          <p:cNvPr id="3" name="Content Placeholder 2"/>
          <p:cNvSpPr>
            <a:spLocks noGrp="1"/>
          </p:cNvSpPr>
          <p:nvPr>
            <p:ph idx="1"/>
          </p:nvPr>
        </p:nvSpPr>
        <p:spPr/>
        <p:txBody>
          <a:bodyPr>
            <a:normAutofit fontScale="92500"/>
          </a:bodyPr>
          <a:lstStyle/>
          <a:p>
            <a:r>
              <a:rPr lang="en-US" dirty="0"/>
              <a:t>Emma is a researcher at an institute where Paul is a statistical programmer. Emma wrote a grant request to a cereal manufacturer to show the nutritional value of a new cereal, Raw Bits. The manufacturer funded Emma’s study. Emma is not a statistician. She has brought all of her data to Paul to ask him to perform appropriate analyses and to print reports for her to send to the manufacturer. Unfortunately, the data Emma has collected seem to refute the claim that Raw Bits is nutritious, and, in fact, they may indicate that Raw Bits is harmful.</a:t>
            </a:r>
          </a:p>
          <a:p>
            <a:r>
              <a:rPr lang="en-US" dirty="0"/>
              <a:t>Paul presents his analyses to Emma but also indicates that some other correlations could be performed that would cast Raw Bits in a more favorable light. Paul makes a facetious remark about his being able to use statistics to support either side of any issue</a:t>
            </a:r>
            <a:r>
              <a:rPr lang="en-US" dirty="0" smtClean="0"/>
              <a: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779606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Situation VIII: Ethics of Hacking or Cracking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Goli</a:t>
            </a:r>
            <a:r>
              <a:rPr lang="en-US" dirty="0"/>
              <a:t> is a computer security consultant; she enjoys the challenge of finding and fixing security vulnerabilities. Independently wealthy, she does not need to work, so she has ample spare time in which to test the security of systems.</a:t>
            </a:r>
          </a:p>
          <a:p>
            <a:r>
              <a:rPr lang="en-US" dirty="0"/>
              <a:t>In her spare time, </a:t>
            </a:r>
            <a:r>
              <a:rPr lang="en-US" dirty="0" err="1"/>
              <a:t>Goli</a:t>
            </a:r>
            <a:r>
              <a:rPr lang="en-US" dirty="0"/>
              <a:t> does three things: First, she aggressively attacks commercial products for vulnerabilities. She is quite proud of the tools and approach she has developed, and she is quite successful at finding flaws. Second, she probes accessible systems on the Internet, and when she finds vulnerable sites, she contacts the owners to offer her services repairing the problems. Finally, she is a strong believer in high-quality pastry, and she plants small programs to slow performance in the </a:t>
            </a:r>
            <a:r>
              <a:rPr lang="en-US" dirty="0" smtClean="0"/>
              <a:t>websites </a:t>
            </a:r>
            <a:r>
              <a:rPr lang="en-US" dirty="0"/>
              <a:t>of pastry shops that do not use enough butter in their pastries. Let us examine these three actions in order</a:t>
            </a:r>
            <a:r>
              <a:rPr lang="en-US" dirty="0" smtClean="0"/>
              <a: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783621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smtClean="0"/>
              <a:t>Copyrights, patents, and trade secrets all have roles to play in providing legal protection for software</a:t>
            </a:r>
          </a:p>
          <a:p>
            <a:r>
              <a:rPr lang="en-US" dirty="0" smtClean="0"/>
              <a:t>Important legal intricacies determine relationships among employees, employers, software vendors, and customers</a:t>
            </a:r>
          </a:p>
          <a:p>
            <a:r>
              <a:rPr lang="en-US" dirty="0" smtClean="0"/>
              <a:t>Statutes in a variety of overlapping jurisdictions may determine what computer crimes are, how they are investigated, and how they may be enforced</a:t>
            </a:r>
          </a:p>
          <a:p>
            <a:r>
              <a:rPr lang="en-US" dirty="0" smtClean="0"/>
              <a:t>Unlike legal issues, ethical issues have both personal and philosophical elements and therefore often lack clear answers</a:t>
            </a:r>
            <a:endParaRPr lang="en-US" dirty="0"/>
          </a:p>
        </p:txBody>
      </p:sp>
      <p:sp>
        <p:nvSpPr>
          <p:cNvPr id="4" name="Slide Number Placeholder 3"/>
          <p:cNvSpPr>
            <a:spLocks noGrp="1"/>
          </p:cNvSpPr>
          <p:nvPr>
            <p:ph type="sldNum" sz="quarter" idx="12"/>
          </p:nvPr>
        </p:nvSpPr>
        <p:spPr/>
        <p:txBody>
          <a:bodyPr/>
          <a:lstStyle/>
          <a:p>
            <a:fld id="{FD01F0F2-74A4-EF40-82B3-DFFDF0BA3880}" type="slidenum">
              <a:rPr lang="en-US" smtClean="0">
                <a:latin typeface="Arial"/>
              </a:rPr>
              <a:pPr/>
              <a:t>27</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26521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Programs and Data</a:t>
            </a:r>
            <a:endParaRPr lang="en-US" dirty="0"/>
          </a:p>
        </p:txBody>
      </p:sp>
      <p:sp>
        <p:nvSpPr>
          <p:cNvPr id="3" name="Content Placeholder 2"/>
          <p:cNvSpPr>
            <a:spLocks noGrp="1"/>
          </p:cNvSpPr>
          <p:nvPr>
            <p:ph idx="1"/>
          </p:nvPr>
        </p:nvSpPr>
        <p:spPr/>
        <p:txBody>
          <a:bodyPr/>
          <a:lstStyle/>
          <a:p>
            <a:r>
              <a:rPr lang="en-US" dirty="0" smtClean="0"/>
              <a:t>Copyrights</a:t>
            </a:r>
          </a:p>
          <a:p>
            <a:pPr lvl="1"/>
            <a:r>
              <a:rPr lang="en-US" dirty="0" smtClean="0"/>
              <a:t>Designed to protect the expression of ideas</a:t>
            </a:r>
          </a:p>
          <a:p>
            <a:pPr lvl="1"/>
            <a:r>
              <a:rPr lang="en-US" dirty="0" smtClean="0"/>
              <a:t>Gives the author the exclusive right to make copies of the expression and sell them to the public</a:t>
            </a:r>
          </a:p>
          <a:p>
            <a:r>
              <a:rPr lang="en-US" dirty="0" smtClean="0"/>
              <a:t>Patents</a:t>
            </a:r>
          </a:p>
          <a:p>
            <a:pPr lvl="1"/>
            <a:r>
              <a:rPr lang="en-US" dirty="0" smtClean="0"/>
              <a:t>Designed to protect inventions, tangible objects, or ways to make them</a:t>
            </a:r>
          </a:p>
          <a:p>
            <a:pPr lvl="1"/>
            <a:r>
              <a:rPr lang="en-US" dirty="0" smtClean="0"/>
              <a:t>Patents were intended to apply to the results of science, technology, and engineering as opposed to arts and writing</a:t>
            </a:r>
          </a:p>
          <a:p>
            <a:r>
              <a:rPr lang="en-US" dirty="0" smtClean="0"/>
              <a:t>Trade secrets</a:t>
            </a:r>
          </a:p>
          <a:p>
            <a:pPr lvl="1"/>
            <a:r>
              <a:rPr lang="en-US" dirty="0" smtClean="0"/>
              <a:t>Information that gives one company a competitive advantage over others</a:t>
            </a:r>
          </a:p>
          <a:p>
            <a:pPr lvl="1"/>
            <a:r>
              <a:rPr lang="en-US" dirty="0" smtClean="0"/>
              <a:t>Must be closely guarded as a secret, or legal protections are lost</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67936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Copyrights</a:t>
            </a:r>
            <a:endParaRPr lang="en-US" dirty="0"/>
          </a:p>
        </p:txBody>
      </p:sp>
      <p:sp>
        <p:nvSpPr>
          <p:cNvPr id="3" name="Content Placeholder 2"/>
          <p:cNvSpPr>
            <a:spLocks noGrp="1"/>
          </p:cNvSpPr>
          <p:nvPr>
            <p:ph idx="1"/>
          </p:nvPr>
        </p:nvSpPr>
        <p:spPr/>
        <p:txBody>
          <a:bodyPr/>
          <a:lstStyle/>
          <a:p>
            <a:r>
              <a:rPr lang="en-US" dirty="0" smtClean="0"/>
              <a:t>In the United States, copyright can be registered for original works of expression but not for ideas</a:t>
            </a:r>
          </a:p>
          <a:p>
            <a:r>
              <a:rPr lang="en-US" dirty="0" smtClean="0"/>
              <a:t>“Fair use” allows copyrighted material to be used in ways that do not interfere with the author’s rights: criticism, comment, new reporting, teaching, scholarship, or research</a:t>
            </a:r>
          </a:p>
          <a:p>
            <a:r>
              <a:rPr lang="en-US" dirty="0" smtClean="0"/>
              <a:t>Software can be copyrighted</a:t>
            </a:r>
          </a:p>
          <a:p>
            <a:pPr lvl="1"/>
            <a:r>
              <a:rPr lang="en-US" dirty="0" smtClean="0"/>
              <a:t>The code is protected but the algorithms are not</a:t>
            </a:r>
          </a:p>
          <a:p>
            <a:pPr lvl="1"/>
            <a:r>
              <a:rPr lang="en-US" dirty="0" smtClean="0"/>
              <a:t>If source code is not published (i.e., only compiled code is published), copyright may not apply</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1920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Patents</a:t>
            </a:r>
            <a:endParaRPr lang="en-US" dirty="0"/>
          </a:p>
        </p:txBody>
      </p:sp>
      <p:sp>
        <p:nvSpPr>
          <p:cNvPr id="3" name="Content Placeholder 2"/>
          <p:cNvSpPr>
            <a:spLocks noGrp="1"/>
          </p:cNvSpPr>
          <p:nvPr>
            <p:ph idx="1"/>
          </p:nvPr>
        </p:nvSpPr>
        <p:spPr/>
        <p:txBody>
          <a:bodyPr/>
          <a:lstStyle/>
          <a:p>
            <a:r>
              <a:rPr lang="en-US" dirty="0" smtClean="0"/>
              <a:t>Novelty requirement</a:t>
            </a:r>
          </a:p>
          <a:p>
            <a:pPr lvl="1"/>
            <a:r>
              <a:rPr lang="en-US" dirty="0" smtClean="0"/>
              <a:t>Cannot be obvious to a person ordinarily skilled in the relevant field</a:t>
            </a:r>
          </a:p>
          <a:p>
            <a:r>
              <a:rPr lang="en-US" dirty="0" smtClean="0"/>
              <a:t>Must convince the patent office that the invention deserves a patent (i.e., that it is novel)</a:t>
            </a:r>
          </a:p>
          <a:p>
            <a:r>
              <a:rPr lang="en-US" dirty="0" smtClean="0"/>
              <a:t>A patent holder must oppose all infringement or risk losing the patent rights</a:t>
            </a:r>
          </a:p>
          <a:p>
            <a:r>
              <a:rPr lang="en-US" dirty="0" smtClean="0"/>
              <a:t>Since 1981, patent law has extended to include computer software, recognizing that algorithms are inventions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3189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Secrets</a:t>
            </a:r>
            <a:endParaRPr lang="en-US" dirty="0"/>
          </a:p>
        </p:txBody>
      </p:sp>
      <p:sp>
        <p:nvSpPr>
          <p:cNvPr id="3" name="Content Placeholder 2"/>
          <p:cNvSpPr>
            <a:spLocks noGrp="1"/>
          </p:cNvSpPr>
          <p:nvPr>
            <p:ph idx="1"/>
          </p:nvPr>
        </p:nvSpPr>
        <p:spPr/>
        <p:txBody>
          <a:bodyPr/>
          <a:lstStyle/>
          <a:p>
            <a:r>
              <a:rPr lang="en-US" dirty="0" smtClean="0"/>
              <a:t>If someone obtains a trade secret improperly and profits from it, the owner can recover profits, damages, lost revenues, and legal costs</a:t>
            </a:r>
          </a:p>
          <a:p>
            <a:r>
              <a:rPr lang="en-US" dirty="0" smtClean="0"/>
              <a:t>If someone else happens to discover the secret independently, there is no infringement</a:t>
            </a:r>
          </a:p>
          <a:p>
            <a:r>
              <a:rPr lang="en-US" dirty="0" smtClean="0"/>
              <a:t>Reverse engineering a trade secret is not infringement</a:t>
            </a:r>
          </a:p>
          <a:p>
            <a:r>
              <a:rPr lang="en-US" dirty="0" smtClean="0"/>
              <a:t>Trade secrets can protect secret computer algorithms from being used in other products</a:t>
            </a:r>
          </a:p>
          <a:p>
            <a:pPr lvl="1"/>
            <a:r>
              <a:rPr lang="en-US" dirty="0" smtClean="0"/>
              <a:t>Cannot provide legal protection against software piracy</a:t>
            </a:r>
          </a:p>
          <a:p>
            <a:pPr lvl="1"/>
            <a:r>
              <a:rPr lang="en-US" dirty="0" smtClean="0"/>
              <a:t>The challenge of using trade secrets to protect software is that software can be effectively reverse engineered</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2567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Copyrights, Patents, and Trade Secrets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423628106"/>
              </p:ext>
            </p:extLst>
          </p:nvPr>
        </p:nvGraphicFramePr>
        <p:xfrm>
          <a:off x="457200" y="2177297"/>
          <a:ext cx="8229600" cy="4142665"/>
        </p:xfrm>
        <a:graphic>
          <a:graphicData uri="http://schemas.openxmlformats.org/presentationml/2006/ole">
            <mc:AlternateContent xmlns:mc="http://schemas.openxmlformats.org/markup-compatibility/2006">
              <mc:Choice xmlns:v="urn:schemas-microsoft-com:vml" Requires="v">
                <p:oleObj spid="_x0000_s4108" name="Document" r:id="rId4" imgW="5626100" imgH="2832100" progId="Word.Document.12">
                  <p:embed/>
                </p:oleObj>
              </mc:Choice>
              <mc:Fallback>
                <p:oleObj name="Document" r:id="rId4" imgW="5626100" imgH="2832100" progId="Word.Document.12">
                  <p:embed/>
                  <p:pic>
                    <p:nvPicPr>
                      <p:cNvPr id="0" name=""/>
                      <p:cNvPicPr/>
                      <p:nvPr/>
                    </p:nvPicPr>
                    <p:blipFill>
                      <a:blip r:embed="rId5"/>
                      <a:stretch>
                        <a:fillRect/>
                      </a:stretch>
                    </p:blipFill>
                    <p:spPr>
                      <a:xfrm>
                        <a:off x="457200" y="2177297"/>
                        <a:ext cx="8229600" cy="4142665"/>
                      </a:xfrm>
                      <a:prstGeom prst="rect">
                        <a:avLst/>
                      </a:prstGeom>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1185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Characteristics of Information</a:t>
            </a:r>
            <a:endParaRPr lang="en-US" dirty="0"/>
          </a:p>
        </p:txBody>
      </p:sp>
      <p:sp>
        <p:nvSpPr>
          <p:cNvPr id="3" name="Content Placeholder 2"/>
          <p:cNvSpPr>
            <a:spLocks noGrp="1"/>
          </p:cNvSpPr>
          <p:nvPr>
            <p:ph idx="1"/>
          </p:nvPr>
        </p:nvSpPr>
        <p:spPr/>
        <p:txBody>
          <a:bodyPr>
            <a:normAutofit/>
          </a:bodyPr>
          <a:lstStyle/>
          <a:p>
            <a:r>
              <a:rPr lang="en-US" sz="2800" dirty="0" smtClean="0"/>
              <a:t>Like material goods, information is valuable</a:t>
            </a:r>
          </a:p>
          <a:p>
            <a:r>
              <a:rPr lang="en-US" sz="2800" dirty="0" smtClean="0"/>
              <a:t>Unlike material goods, information</a:t>
            </a:r>
          </a:p>
          <a:p>
            <a:pPr lvl="1"/>
            <a:r>
              <a:rPr lang="en-US" sz="2400" dirty="0" smtClean="0"/>
              <a:t>Is not </a:t>
            </a:r>
            <a:r>
              <a:rPr lang="en-US" sz="2400" dirty="0" err="1" smtClean="0"/>
              <a:t>depletable</a:t>
            </a:r>
            <a:endParaRPr lang="en-US" sz="2400" dirty="0" smtClean="0"/>
          </a:p>
          <a:p>
            <a:pPr lvl="1"/>
            <a:r>
              <a:rPr lang="en-US" sz="2400" dirty="0"/>
              <a:t>C</a:t>
            </a:r>
            <a:r>
              <a:rPr lang="en-US" sz="2400" dirty="0" smtClean="0"/>
              <a:t>an be replicated</a:t>
            </a:r>
          </a:p>
          <a:p>
            <a:pPr lvl="1"/>
            <a:r>
              <a:rPr lang="en-US" sz="2400" dirty="0" smtClean="0"/>
              <a:t>Has a minimal marginal cost</a:t>
            </a:r>
          </a:p>
          <a:p>
            <a:pPr lvl="1"/>
            <a:r>
              <a:rPr lang="en-US" sz="2400" dirty="0" smtClean="0"/>
              <a:t>Often has a time-dependent value</a:t>
            </a:r>
          </a:p>
          <a:p>
            <a:pPr lvl="1"/>
            <a:r>
              <a:rPr lang="en-US" sz="2400" dirty="0" smtClean="0"/>
              <a:t>Often transferred intangibly</a:t>
            </a:r>
          </a:p>
          <a:p>
            <a:r>
              <a:rPr lang="en-US" sz="2800" dirty="0" smtClean="0"/>
              <a:t>All of these factors impact how information is treated under the law</a:t>
            </a:r>
            <a:endParaRPr lang="en-US" sz="2800"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73162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Rights of Employees and Employers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Ownership of a patent</a:t>
            </a:r>
          </a:p>
          <a:p>
            <a:pPr lvl="1"/>
            <a:r>
              <a:rPr lang="en-US" dirty="0" smtClean="0"/>
              <a:t>An employer has the right to patent if the employee’s job functions included inventing the product. Even if an employee patents something, the employer can argue for a right to use the invention if the employer contributed some resources</a:t>
            </a:r>
          </a:p>
          <a:p>
            <a:r>
              <a:rPr lang="en-US" dirty="0" smtClean="0"/>
              <a:t>Ownership of a copyright</a:t>
            </a:r>
          </a:p>
          <a:p>
            <a:pPr lvl="1"/>
            <a:r>
              <a:rPr lang="en-US" dirty="0" smtClean="0"/>
              <a:t>Similar to patent</a:t>
            </a:r>
          </a:p>
          <a:p>
            <a:r>
              <a:rPr lang="en-US" dirty="0" smtClean="0"/>
              <a:t>Licenses</a:t>
            </a:r>
          </a:p>
          <a:p>
            <a:pPr lvl="1"/>
            <a:r>
              <a:rPr lang="en-US" dirty="0" smtClean="0"/>
              <a:t>In return for a fee, a programmer grants a company a license to use her program. The license can include many factors, such as time period, number of users, number of systems, and so on</a:t>
            </a:r>
          </a:p>
          <a:p>
            <a:r>
              <a:rPr lang="en-US" dirty="0" smtClean="0"/>
              <a:t>Trade secret protection</a:t>
            </a:r>
          </a:p>
          <a:p>
            <a:pPr lvl="1"/>
            <a:r>
              <a:rPr lang="en-US" dirty="0" smtClean="0"/>
              <a:t>A company owns the trade secrets of its business-confidential data. As with copyrights and patents, an employer can argue about having contributed to the development of trade secrets</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5" name="Footer Placeholder 4"/>
          <p:cNvSpPr>
            <a:spLocks noGrp="1"/>
          </p:cNvSpPr>
          <p:nvPr>
            <p:ph type="ftr" sz="quarter" idx="11"/>
          </p:nvPr>
        </p:nvSpPr>
        <p:spPr/>
        <p:txBody>
          <a:bodyPr/>
          <a:lstStyle/>
          <a:p>
            <a:r>
              <a:rPr lang="en-US" smtClean="0"/>
              <a:t>From </a:t>
            </a:r>
            <a:r>
              <a:rPr lang="en-US" i="1" smtClean="0"/>
              <a:t>Security in Computing, Fifth Edition</a:t>
            </a:r>
            <a:r>
              <a:rPr lang="en-US" smtClean="0"/>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53649248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2035</TotalTime>
  <Words>6182</Words>
  <Application>Microsoft Macintosh PowerPoint</Application>
  <PresentationFormat>On-screen Show (4:3)</PresentationFormat>
  <Paragraphs>279</Paragraphs>
  <Slides>27</Slides>
  <Notes>13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0" baseType="lpstr">
      <vt:lpstr>Office Theme</vt:lpstr>
      <vt:lpstr>Clarity</vt:lpstr>
      <vt:lpstr>Document</vt:lpstr>
      <vt:lpstr>Security in Computing, Fifth Edition</vt:lpstr>
      <vt:lpstr>Chapter 11 Objectives</vt:lpstr>
      <vt:lpstr>Protecting Programs and Data</vt:lpstr>
      <vt:lpstr>Copyrights</vt:lpstr>
      <vt:lpstr>Patents</vt:lpstr>
      <vt:lpstr>Trade Secrets</vt:lpstr>
      <vt:lpstr>Comparing Copyrights, Patents, and Trade Secrets</vt:lpstr>
      <vt:lpstr>Special Characteristics of Information</vt:lpstr>
      <vt:lpstr>Rights of Employees and Employers</vt:lpstr>
      <vt:lpstr>Reporting Software Flaws</vt:lpstr>
      <vt:lpstr>Computer Crime</vt:lpstr>
      <vt:lpstr>Computer Crime Is Hard to Prosecute</vt:lpstr>
      <vt:lpstr>Example Computer Statutes</vt:lpstr>
      <vt:lpstr>Example Computer Statutes (cont.)</vt:lpstr>
      <vt:lpstr>Example Computer Statutes (cont.)</vt:lpstr>
      <vt:lpstr>Comparison of Law and Ethics</vt:lpstr>
      <vt:lpstr>Examining a Situation for Ethical Issues</vt:lpstr>
      <vt:lpstr>Bases of Ethical Theories</vt:lpstr>
      <vt:lpstr>Situation I: Use of Computer Services</vt:lpstr>
      <vt:lpstr>Situation II: Privacy Rights</vt:lpstr>
      <vt:lpstr>Situation III: Denial of Service</vt:lpstr>
      <vt:lpstr>Situation IV: Ownership of Programs</vt:lpstr>
      <vt:lpstr>Situation V: Proprietary Resources</vt:lpstr>
      <vt:lpstr>Situation VI: Fraud</vt:lpstr>
      <vt:lpstr>Situation VII: Accuracy of Information</vt:lpstr>
      <vt:lpstr>Situation VIII: Ethics of Hacking or Cracking</vt:lpstr>
      <vt:lpstr>Summary</vt:lpstr>
    </vt:vector>
  </TitlesOfParts>
  <Company>Qmulos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Elizabeth Ryan</cp:lastModifiedBy>
  <cp:revision>10</cp:revision>
  <dcterms:created xsi:type="dcterms:W3CDTF">2015-10-05T05:26:28Z</dcterms:created>
  <dcterms:modified xsi:type="dcterms:W3CDTF">2015-10-16T15:07:37Z</dcterms:modified>
</cp:coreProperties>
</file>