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6" clrIdx="0"/>
  <p:cmAuthor id="1" name="Elizabeth Ryan"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22" autoAdjust="0"/>
  </p:normalViewPr>
  <p:slideViewPr>
    <p:cSldViewPr snapToGrid="0" snapToObjects="1">
      <p:cViewPr>
        <p:scale>
          <a:sx n="80" d="100"/>
          <a:sy n="80" d="100"/>
        </p:scale>
        <p:origin x="-576" y="-4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29F809-2F4D-FA43-A5AC-E2C012A854CD}" type="datetimeFigureOut">
              <a:rPr lang="en-US" smtClean="0"/>
              <a:t>10/16/15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8B66CB-AE6A-B345-966E-E0D808B5BAD2}" type="slidenum">
              <a:rPr lang="en-US" smtClean="0"/>
              <a:t>‹#›</a:t>
            </a:fld>
            <a:endParaRPr lang="en-US"/>
          </a:p>
        </p:txBody>
      </p:sp>
    </p:spTree>
    <p:extLst>
      <p:ext uri="{BB962C8B-B14F-4D97-AF65-F5344CB8AC3E}">
        <p14:creationId xmlns:p14="http://schemas.microsoft.com/office/powerpoint/2010/main" val="5940938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here are the same as for a normal risk analysis, but here</a:t>
            </a:r>
            <a:r>
              <a:rPr lang="en-US" baseline="0" dirty="0" smtClean="0"/>
              <a:t> they need to be approached from a specific perspective: How does a cloud deployment, compared to an </a:t>
            </a:r>
            <a:r>
              <a:rPr lang="en-US" baseline="0" dirty="0" err="1" smtClean="0"/>
              <a:t>on-premise</a:t>
            </a:r>
            <a:r>
              <a:rPr lang="en-US" baseline="0" dirty="0" smtClean="0"/>
              <a:t> deployment, change the answers? Vulnerabilities, likelihood of exploitation, and control options will be the most different in cloud environments, as they are dependent on compatible tools, security mechanisms, and incident response capabilities.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326067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flow is too long to fit on one slide, so it is cut in half. The left half is first, followed by the right half.</a:t>
            </a:r>
            <a:endParaRPr lang="en-US" dirty="0" smtClean="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1181817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diagram, each server type is in its own security enclave, with</a:t>
            </a:r>
            <a:r>
              <a:rPr lang="en-US" baseline="0" dirty="0" smtClean="0"/>
              <a:t> the critical servers being protected by both firewalls and application proxies. Each of these servers is dedicated to a very specific purpose and is therefore simple and predictable enough to allow for application whitelisting, which greatly limits malware potential. This level of VM specialization is not always practical, but it greatly limits potential vulnerability.</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1844948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8B66CB-AE6A-B345-966E-E0D808B5BAD2}" type="slidenum">
              <a:rPr lang="en-US" smtClean="0"/>
              <a:t>26</a:t>
            </a:fld>
            <a:endParaRPr lang="en-US"/>
          </a:p>
        </p:txBody>
      </p:sp>
    </p:spTree>
    <p:extLst>
      <p:ext uri="{BB962C8B-B14F-4D97-AF65-F5344CB8AC3E}">
        <p14:creationId xmlns:p14="http://schemas.microsoft.com/office/powerpoint/2010/main" val="259437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specific</a:t>
            </a:r>
            <a:r>
              <a:rPr lang="en-US" baseline="0" dirty="0" smtClean="0"/>
              <a:t>s of the security issues will depend on the security requirements of the capability that’s being moved to the cloud and therefore on the risk assessment. The three listed resources are databases of cloud providers that have been assessed for their compliance with well-known cloud security standards.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219693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flowchart</a:t>
            </a:r>
            <a:r>
              <a:rPr lang="en-US" baseline="0" dirty="0" smtClean="0"/>
              <a:t> shows how </a:t>
            </a:r>
            <a:r>
              <a:rPr lang="en-US" baseline="0" dirty="0" err="1" smtClean="0"/>
              <a:t>Lastpass</a:t>
            </a:r>
            <a:r>
              <a:rPr lang="en-US" baseline="0" dirty="0" smtClean="0"/>
              <a:t> is able to authenticate users but unable to decrypt those users’ data. The critical element is that the hash </a:t>
            </a:r>
            <a:r>
              <a:rPr lang="en-US" baseline="0" dirty="0" err="1" smtClean="0"/>
              <a:t>Lastpass</a:t>
            </a:r>
            <a:r>
              <a:rPr lang="en-US" baseline="0" dirty="0" smtClean="0"/>
              <a:t> derives from the user’s password for authentication is different from, and cannot be calculated using, the hash </a:t>
            </a:r>
            <a:r>
              <a:rPr lang="en-US" baseline="0" dirty="0" err="1" smtClean="0"/>
              <a:t>Lastpass</a:t>
            </a:r>
            <a:r>
              <a:rPr lang="en-US" baseline="0" dirty="0" smtClean="0"/>
              <a:t> derives from the user’s password for decryption. Decryption takes place client-side.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294970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benefit of the </a:t>
            </a:r>
            <a:r>
              <a:rPr lang="en-US" dirty="0" err="1" smtClean="0"/>
              <a:t>Boxcryptor</a:t>
            </a:r>
            <a:r>
              <a:rPr lang="en-US" dirty="0" smtClean="0"/>
              <a:t> implementation is that</a:t>
            </a:r>
            <a:r>
              <a:rPr lang="en-US" baseline="0" dirty="0" smtClean="0"/>
              <a:t> it allows users to selectively share files with other users. It does so by generating a per-file random key and then using each authorized user’s public key to encrypt that random key.</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312845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8B66CB-AE6A-B345-966E-E0D808B5BAD2}" type="slidenum">
              <a:rPr lang="en-US" smtClean="0"/>
              <a:t>15</a:t>
            </a:fld>
            <a:endParaRPr lang="en-US"/>
          </a:p>
        </p:txBody>
      </p:sp>
    </p:spTree>
    <p:extLst>
      <p:ext uri="{BB962C8B-B14F-4D97-AF65-F5344CB8AC3E}">
        <p14:creationId xmlns:p14="http://schemas.microsoft.com/office/powerpoint/2010/main" val="424693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Cryptographic side-channel attacks use incidental information—processor and memory response, temperature,</a:t>
            </a:r>
            <a:r>
              <a:rPr lang="en-US" baseline="0" dirty="0" smtClean="0"/>
              <a:t> and so on—to reduce the search space of cryptographic keys. They have been proven effective in small, cloud-like laboratory environments. </a:t>
            </a:r>
          </a:p>
          <a:p>
            <a:endParaRPr lang="en-US" sz="900" dirty="0" smtClean="0"/>
          </a:p>
          <a:p>
            <a:r>
              <a:rPr lang="en-US" sz="900" dirty="0" smtClean="0"/>
              <a:t>1. </a:t>
            </a:r>
            <a:r>
              <a:rPr lang="en-US" sz="900" dirty="0" err="1" smtClean="0"/>
              <a:t>Ko</a:t>
            </a:r>
            <a:r>
              <a:rPr lang="en-US" sz="900" dirty="0" smtClean="0"/>
              <a:t>, R., et al. “Cloud Computing Vulnerability Incidents: A Statistical Overview.” Cloud</a:t>
            </a:r>
          </a:p>
          <a:p>
            <a:r>
              <a:rPr lang="en-US" sz="900" dirty="0" smtClean="0"/>
              <a:t>Security Alliance white paper, 13 Mar 2013.</a:t>
            </a:r>
          </a:p>
          <a:p>
            <a:r>
              <a:rPr lang="en-US" sz="900" dirty="0" smtClean="0"/>
              <a:t>2. </a:t>
            </a:r>
            <a:r>
              <a:rPr lang="en-US" sz="900" dirty="0" err="1" smtClean="0"/>
              <a:t>Georgiev</a:t>
            </a:r>
            <a:r>
              <a:rPr lang="en-US" sz="900" dirty="0" smtClean="0"/>
              <a:t>, M., et al. “The Most Dangerous Code in the World: Validating SSL Certificates</a:t>
            </a:r>
          </a:p>
          <a:p>
            <a:r>
              <a:rPr lang="en-US" sz="900" dirty="0" smtClean="0"/>
              <a:t>in Non-Browser </a:t>
            </a:r>
            <a:r>
              <a:rPr lang="en-US" sz="900" dirty="0" err="1" smtClean="0"/>
              <a:t>Software.”ACM</a:t>
            </a:r>
            <a:r>
              <a:rPr lang="en-US" sz="900" dirty="0" smtClean="0"/>
              <a:t> </a:t>
            </a:r>
            <a:r>
              <a:rPr lang="en-US" sz="900" dirty="0" err="1" smtClean="0"/>
              <a:t>Conf</a:t>
            </a:r>
            <a:r>
              <a:rPr lang="en-US" sz="900" dirty="0" smtClean="0"/>
              <a:t> on Comp and </a:t>
            </a:r>
            <a:r>
              <a:rPr lang="en-US" sz="900" dirty="0" err="1" smtClean="0"/>
              <a:t>Comm</a:t>
            </a:r>
            <a:r>
              <a:rPr lang="en-US" sz="900" dirty="0" smtClean="0"/>
              <a:t> Security ’12, 2012</a:t>
            </a:r>
            <a:r>
              <a:rPr lang="en-US" sz="900" b="0" i="0" u="none" strike="noStrike" kern="1200" baseline="0" dirty="0" smtClean="0">
                <a:solidFill>
                  <a:schemeClr val="tx1"/>
                </a:solidFill>
                <a:latin typeface="+mn-lt"/>
                <a:ea typeface="+mn-ea"/>
                <a:cs typeface="+mn-cs"/>
              </a:rPr>
              <a:t>.</a:t>
            </a:r>
            <a:endParaRPr lang="en-US" sz="900"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186396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FIdM</a:t>
            </a:r>
            <a:r>
              <a:rPr lang="en-US" baseline="0" dirty="0" smtClean="0"/>
              <a:t> enables identity information to be shared among several entities and across trust domains. </a:t>
            </a:r>
            <a:r>
              <a:rPr lang="en-US" dirty="0" smtClean="0"/>
              <a:t>In</a:t>
            </a:r>
            <a:r>
              <a:rPr lang="en-US" baseline="0" dirty="0" smtClean="0"/>
              <a:t> this diagram, the user wishes to access the service provider, but the service provider needs to check with a completely unrelated, but trusted, identity provider to ensure the user’s validity and authority first.</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234336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IdP</a:t>
            </a:r>
            <a:r>
              <a:rPr lang="en-US" baseline="0" dirty="0" smtClean="0"/>
              <a:t> is often a corporate identity store, and the SP is often a cloud service provider.</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4036137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flow is too long to fit on one slide, so it is cut in half. The left half is first, followed by the right half.</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367806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F66178-8BBB-4220-8876-6744DA21661E}"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113843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5FA8C1-E4E5-4C5C-9BA4-BF4FA86273A9}"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25693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A4B24-997D-4698-8361-51CB8ADF60BC}"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207917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5BDECF-54A3-46F0-8D90-959BAD041D15}" type="datetime1">
              <a:rPr lang="en-US" smtClean="0">
                <a:latin typeface="Arial"/>
              </a:rPr>
              <a:t>10/16/15</a:t>
            </a:fld>
            <a:endParaRPr lang="en-US">
              <a:latin typeface="Arial"/>
            </a:endParaRPr>
          </a:p>
        </p:txBody>
      </p:sp>
      <p:sp>
        <p:nvSpPr>
          <p:cNvPr id="5"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711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3BBDB-396D-4ED2-8315-99985349D347}"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txBox="1">
            <a:spLocks/>
          </p:cNvSpPr>
          <p:nvPr userDrawn="1"/>
        </p:nvSpPr>
        <p:spPr>
          <a:xfrm>
            <a:off x="0"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41733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C9AC63-9306-4729-A634-CFE378BAC0D0}"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6932901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07A40-CDCD-4642-A84E-76A144760D4C}"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569435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A6AFAA-9102-4C53-AF97-B0B0B6DCE445}" type="datetime1">
              <a:rPr lang="en-US" smtClean="0">
                <a:latin typeface="Arial"/>
              </a:rPr>
              <a:t>10/16/15</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173869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A902FF-6DDE-41D3-A7CE-6EC548AA9977}" type="datetime1">
              <a:rPr lang="en-US" smtClean="0">
                <a:latin typeface="Arial"/>
              </a:rPr>
              <a:t>10/16/15</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15389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283CE-8010-44F5-A3C0-F4D690400802}" type="datetime1">
              <a:rPr lang="en-US" smtClean="0">
                <a:latin typeface="Arial"/>
              </a:rPr>
              <a:t>10/16/15</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529605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00779-8D26-49FC-815F-9E9A5C51F516}"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txBox="1">
            <a:spLocks/>
          </p:cNvSpPr>
          <p:nvPr userDrawn="1"/>
        </p:nvSpPr>
        <p:spPr>
          <a:xfrm>
            <a:off x="0"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8519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881A7-67C5-4EF0-BEA1-CD860C51D076}"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23582737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6C057-A165-405E-A058-8B51E840069A}"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415820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B62129-02C6-4B50-B1D5-DDF0630DA015}"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580566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92365-DFF4-407F-9773-735C9C2CD562}"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04615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46573-1C26-4EBC-9228-D92DC20E9C91}"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6325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47976-D3DA-44E9-B905-5B2DFE267C91}"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336641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8F32DD-317C-4B1E-9BAD-7BA1082537F1}"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428885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EB7FA-B86D-4B55-9AA8-02E910ACAF6A}" type="datetime1">
              <a:rPr lang="en-US" smtClean="0"/>
              <a:t>10/16/15</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198146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34012E-08CB-403F-9515-6B9E5F2E4114}" type="datetime1">
              <a:rPr lang="en-US" smtClean="0"/>
              <a:t>10/16/15</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399456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054F9-6B88-49AE-AA63-2F382E0FF653}" type="datetime1">
              <a:rPr lang="en-US" smtClean="0"/>
              <a:t>10/16/15</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171890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30A3-99B1-4F24-969E-7AC2A8995634}"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6552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FD508-DEAE-48A7-830A-3F29AFC676DF}"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5B2602FD-C0E8-3E46-AE70-4337DF674345}" type="slidenum">
              <a:rPr lang="en-US" smtClean="0"/>
              <a:t>‹#›</a:t>
            </a:fld>
            <a:endParaRPr lang="en-US"/>
          </a:p>
        </p:txBody>
      </p:sp>
    </p:spTree>
    <p:extLst>
      <p:ext uri="{BB962C8B-B14F-4D97-AF65-F5344CB8AC3E}">
        <p14:creationId xmlns:p14="http://schemas.microsoft.com/office/powerpoint/2010/main" val="35502218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9FB13-B382-4859-8639-2BE4637B6CB6}" type="datetime1">
              <a:rPr lang="en-US" smtClean="0"/>
              <a:t>10/16/15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602FD-C0E8-3E46-AE70-4337DF674345}" type="slidenum">
              <a:rPr lang="en-US" smtClean="0"/>
              <a:t>‹#›</a:t>
            </a:fld>
            <a:endParaRPr lang="en-US"/>
          </a:p>
        </p:txBody>
      </p:sp>
    </p:spTree>
    <p:extLst>
      <p:ext uri="{BB962C8B-B14F-4D97-AF65-F5344CB8AC3E}">
        <p14:creationId xmlns:p14="http://schemas.microsoft.com/office/powerpoint/2010/main" val="3126008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48CF68E-1293-4087-8005-F57EF5B26F53}" type="datetime1">
              <a:rPr lang="en-US" smtClean="0">
                <a:latin typeface="Arial"/>
              </a:rPr>
              <a:t>10/16/15</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854821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a:t>
            </a:r>
            <a:r>
              <a:rPr lang="en-US" dirty="0"/>
              <a:t>8</a:t>
            </a:r>
            <a:r>
              <a:rPr lang="en-US" dirty="0" smtClean="0"/>
              <a:t>: Cloud Computing</a:t>
            </a:r>
            <a:endParaRPr lang="en-US" dirty="0"/>
          </a:p>
        </p:txBody>
      </p:sp>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48513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 of Cloud Services</a:t>
            </a:r>
            <a:endParaRPr lang="en-US" dirty="0"/>
          </a:p>
        </p:txBody>
      </p:sp>
      <p:sp>
        <p:nvSpPr>
          <p:cNvPr id="3" name="Content Placeholder 2"/>
          <p:cNvSpPr>
            <a:spLocks noGrp="1"/>
          </p:cNvSpPr>
          <p:nvPr>
            <p:ph idx="1"/>
          </p:nvPr>
        </p:nvSpPr>
        <p:spPr/>
        <p:txBody>
          <a:bodyPr/>
          <a:lstStyle/>
          <a:p>
            <a:r>
              <a:rPr lang="en-US" dirty="0" smtClean="0"/>
              <a:t>Geographic diversity</a:t>
            </a:r>
          </a:p>
          <a:p>
            <a:pPr lvl="1"/>
            <a:r>
              <a:rPr lang="en-US" dirty="0" smtClean="0"/>
              <a:t>Many cloud providers run data centers in disparate geographic locations and mirror data across locations, providing protection from natural and other local disasters.</a:t>
            </a:r>
          </a:p>
          <a:p>
            <a:r>
              <a:rPr lang="en-US" dirty="0" smtClean="0"/>
              <a:t>Platform and infrastructure diversity</a:t>
            </a:r>
          </a:p>
          <a:p>
            <a:pPr lvl="1"/>
            <a:r>
              <a:rPr lang="en-US" dirty="0" smtClean="0"/>
              <a:t>Different platforms and infrastructures mean different bugs and vulnerabilities, which makes a single attack or error less likely to bring a system down. Using cloud services as part of a larger system can be a good way to diversify your technology stack.</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Tree>
    <p:extLst>
      <p:ext uri="{BB962C8B-B14F-4D97-AF65-F5344CB8AC3E}">
        <p14:creationId xmlns:p14="http://schemas.microsoft.com/office/powerpoint/2010/main" val="364492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Cloud-Based Security Functions</a:t>
            </a:r>
            <a:endParaRPr lang="en-US" dirty="0"/>
          </a:p>
        </p:txBody>
      </p:sp>
      <p:sp>
        <p:nvSpPr>
          <p:cNvPr id="3" name="Content Placeholder 2"/>
          <p:cNvSpPr>
            <a:spLocks noGrp="1"/>
          </p:cNvSpPr>
          <p:nvPr>
            <p:ph idx="1"/>
          </p:nvPr>
        </p:nvSpPr>
        <p:spPr/>
        <p:txBody>
          <a:bodyPr/>
          <a:lstStyle/>
          <a:p>
            <a:r>
              <a:rPr lang="en-US" dirty="0" smtClean="0"/>
              <a:t>Some security functions may be best handled by cloud service providers:</a:t>
            </a:r>
          </a:p>
          <a:p>
            <a:pPr lvl="1"/>
            <a:r>
              <a:rPr lang="en-US" dirty="0" smtClean="0"/>
              <a:t>Email filtering</a:t>
            </a:r>
          </a:p>
          <a:p>
            <a:pPr lvl="2"/>
            <a:r>
              <a:rPr lang="en-US" dirty="0" smtClean="0"/>
              <a:t>Since email is already hopping through a variety of SMTP servers, adding a cloud-based email filter is as simple as adding another hop.</a:t>
            </a:r>
          </a:p>
          <a:p>
            <a:pPr lvl="1"/>
            <a:r>
              <a:rPr lang="en-US" dirty="0" err="1" smtClean="0"/>
              <a:t>DDoS</a:t>
            </a:r>
            <a:r>
              <a:rPr lang="en-US" dirty="0" smtClean="0"/>
              <a:t> protection</a:t>
            </a:r>
          </a:p>
          <a:p>
            <a:pPr lvl="2"/>
            <a:r>
              <a:rPr lang="en-US" dirty="0" smtClean="0"/>
              <a:t>Cloud-based </a:t>
            </a:r>
            <a:r>
              <a:rPr lang="en-US" dirty="0" err="1" smtClean="0"/>
              <a:t>DDoS</a:t>
            </a:r>
            <a:r>
              <a:rPr lang="en-US" dirty="0" smtClean="0"/>
              <a:t> protection services update your DNS records to insert their servers as proxies in front of yours. They maintain sufficient bandwidth to handle the flood of attack traffic.</a:t>
            </a:r>
          </a:p>
          <a:p>
            <a:pPr lvl="1"/>
            <a:r>
              <a:rPr lang="en-US" dirty="0" smtClean="0"/>
              <a:t>Network monitoring</a:t>
            </a:r>
          </a:p>
          <a:p>
            <a:pPr lvl="2"/>
            <a:r>
              <a:rPr lang="en-US" dirty="0" smtClean="0"/>
              <a:t>Cloud-based solutions can help customers deal with steep hardware requirements and </a:t>
            </a:r>
            <a:r>
              <a:rPr lang="en-US" smtClean="0"/>
              <a:t>can provide monitoring </a:t>
            </a:r>
            <a:r>
              <a:rPr lang="en-US" dirty="0" smtClean="0"/>
              <a:t>and incident response expertise.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Tree>
    <p:extLst>
      <p:ext uri="{BB962C8B-B14F-4D97-AF65-F5344CB8AC3E}">
        <p14:creationId xmlns:p14="http://schemas.microsoft.com/office/powerpoint/2010/main" val="58769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Storage</a:t>
            </a:r>
            <a:endParaRPr lang="en-US" dirty="0"/>
          </a:p>
        </p:txBody>
      </p:sp>
      <p:sp>
        <p:nvSpPr>
          <p:cNvPr id="3" name="Content Placeholder 2"/>
          <p:cNvSpPr>
            <a:spLocks noGrp="1"/>
          </p:cNvSpPr>
          <p:nvPr>
            <p:ph idx="1"/>
          </p:nvPr>
        </p:nvSpPr>
        <p:spPr/>
        <p:txBody>
          <a:bodyPr/>
          <a:lstStyle/>
          <a:p>
            <a:r>
              <a:rPr lang="en-US" dirty="0" smtClean="0"/>
              <a:t>By default, most cloud storage solutions either store users’ data unencrypted or encrypt all data for all customers using a single key and therefore don’t provide strong confidentiality</a:t>
            </a:r>
          </a:p>
          <a:p>
            <a:r>
              <a:rPr lang="en-US" dirty="0" smtClean="0"/>
              <a:t>Some cloud services provide better confidentiality by generating keys on a per-user basis based on that user’s password or some other secret</a:t>
            </a:r>
          </a:p>
          <a:p>
            <a:r>
              <a:rPr lang="en-US" dirty="0" smtClean="0"/>
              <a:t>For maximum confidentiality, some cloud providers embrace a trust no one (TNO) model in which even the provider does not have the keys to decrypt user data</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Tree>
    <p:extLst>
      <p:ext uri="{BB962C8B-B14F-4D97-AF65-F5344CB8AC3E}">
        <p14:creationId xmlns:p14="http://schemas.microsoft.com/office/powerpoint/2010/main" val="236067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Lastpass</a:t>
            </a:r>
            <a:r>
              <a:rPr lang="en-US" dirty="0" smtClean="0"/>
              <a:t> TNO Implementation</a:t>
            </a:r>
            <a:endParaRPr lang="en-US" dirty="0"/>
          </a:p>
        </p:txBody>
      </p:sp>
      <p:pic>
        <p:nvPicPr>
          <p:cNvPr id="5" name="Content Placeholder 4" descr="fig08-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l="4785" t="5109" r="40545" b="65757"/>
          <a:stretch/>
        </p:blipFill>
        <p:spPr>
          <a:xfrm>
            <a:off x="853568" y="1414816"/>
            <a:ext cx="7431700" cy="512064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Tree>
    <p:extLst>
      <p:ext uri="{BB962C8B-B14F-4D97-AF65-F5344CB8AC3E}">
        <p14:creationId xmlns:p14="http://schemas.microsoft.com/office/powerpoint/2010/main" val="131996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Boxcryptor</a:t>
            </a:r>
            <a:r>
              <a:rPr lang="en-US" dirty="0" smtClean="0"/>
              <a:t> TNO Implementation</a:t>
            </a:r>
            <a:endParaRPr lang="en-US" dirty="0"/>
          </a:p>
        </p:txBody>
      </p:sp>
      <p:pic>
        <p:nvPicPr>
          <p:cNvPr id="5" name="Content Placeholder 4" descr="fig08-03.eps"/>
          <p:cNvPicPr>
            <a:picLocks noGrp="1" noChangeAspect="1"/>
          </p:cNvPicPr>
          <p:nvPr>
            <p:ph idx="1"/>
          </p:nvPr>
        </p:nvPicPr>
        <p:blipFill rotWithShape="1">
          <a:blip r:embed="rId3">
            <a:extLst>
              <a:ext uri="{28A0092B-C50C-407E-A947-70E740481C1C}">
                <a14:useLocalDpi xmlns:a14="http://schemas.microsoft.com/office/drawing/2010/main" val="0"/>
              </a:ext>
            </a:extLst>
          </a:blip>
          <a:srcRect l="3355" t="3" r="-1176" b="69311"/>
          <a:stretch/>
        </p:blipFill>
        <p:spPr>
          <a:xfrm>
            <a:off x="781448" y="1469408"/>
            <a:ext cx="7563052" cy="512064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Tree>
    <p:extLst>
      <p:ext uri="{BB962C8B-B14F-4D97-AF65-F5344CB8AC3E}">
        <p14:creationId xmlns:p14="http://schemas.microsoft.com/office/powerpoint/2010/main" val="4174041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Loss Prevention (DLP)</a:t>
            </a:r>
            <a:endParaRPr lang="en-US" dirty="0"/>
          </a:p>
        </p:txBody>
      </p:sp>
      <p:sp>
        <p:nvSpPr>
          <p:cNvPr id="3" name="Content Placeholder 2"/>
          <p:cNvSpPr>
            <a:spLocks noGrp="1"/>
          </p:cNvSpPr>
          <p:nvPr>
            <p:ph idx="1"/>
          </p:nvPr>
        </p:nvSpPr>
        <p:spPr/>
        <p:txBody>
          <a:bodyPr/>
          <a:lstStyle/>
          <a:p>
            <a:r>
              <a:rPr lang="en-US" dirty="0" smtClean="0"/>
              <a:t>DLP is more difficult in cloud environments than on-premise environments, as cloud customers have much less control over data ingress and egress points</a:t>
            </a:r>
          </a:p>
          <a:p>
            <a:r>
              <a:rPr lang="en-US" dirty="0" smtClean="0"/>
              <a:t>DLP options for cloud-based corporate data:</a:t>
            </a:r>
          </a:p>
          <a:p>
            <a:pPr lvl="1"/>
            <a:r>
              <a:rPr lang="en-US" dirty="0" smtClean="0"/>
              <a:t>Force users to work through the corporate virtual private network (VPN) to access corporate-contracted cloud resources</a:t>
            </a:r>
          </a:p>
          <a:p>
            <a:pPr lvl="1"/>
            <a:r>
              <a:rPr lang="en-US" dirty="0" smtClean="0"/>
              <a:t>Install DLP agents on users’ corporate systems</a:t>
            </a:r>
          </a:p>
          <a:p>
            <a:pPr lvl="1"/>
            <a:r>
              <a:rPr lang="en-US" dirty="0" smtClean="0"/>
              <a:t>In </a:t>
            </a:r>
            <a:r>
              <a:rPr lang="en-US" dirty="0" err="1" smtClean="0"/>
              <a:t>IaaS</a:t>
            </a:r>
            <a:r>
              <a:rPr lang="en-US" dirty="0" smtClean="0"/>
              <a:t> environments, insert a DLP server as a proxy between user systems and other corporate cloud servers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Tree>
    <p:extLst>
      <p:ext uri="{BB962C8B-B14F-4D97-AF65-F5344CB8AC3E}">
        <p14:creationId xmlns:p14="http://schemas.microsoft.com/office/powerpoint/2010/main" val="1289320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Application Security</a:t>
            </a:r>
            <a:endParaRPr lang="en-US" dirty="0"/>
          </a:p>
        </p:txBody>
      </p:sp>
      <p:sp>
        <p:nvSpPr>
          <p:cNvPr id="3" name="Content Placeholder 2"/>
          <p:cNvSpPr>
            <a:spLocks noGrp="1"/>
          </p:cNvSpPr>
          <p:nvPr>
            <p:ph idx="1"/>
          </p:nvPr>
        </p:nvSpPr>
        <p:spPr/>
        <p:txBody>
          <a:bodyPr/>
          <a:lstStyle/>
          <a:p>
            <a:r>
              <a:rPr lang="en-US" dirty="0" smtClean="0"/>
              <a:t>Attacks against shared resources</a:t>
            </a:r>
          </a:p>
          <a:p>
            <a:pPr lvl="1"/>
            <a:r>
              <a:rPr lang="en-US" dirty="0" smtClean="0"/>
              <a:t>Shared computing resources change the threat landscape. Sharing a system with a vulnerable application may result in those shared resources becoming compromised and consequently spreading attacks to your applications. There are also attacks, such as cryptographic side-channel </a:t>
            </a:r>
            <a:r>
              <a:rPr lang="en-US" dirty="0"/>
              <a:t>attacks, that specifically target shared resource </a:t>
            </a:r>
            <a:r>
              <a:rPr lang="en-US" dirty="0" smtClean="0"/>
              <a:t>environments.</a:t>
            </a:r>
          </a:p>
          <a:p>
            <a:r>
              <a:rPr lang="en-US" dirty="0" smtClean="0"/>
              <a:t>Attacks against insecure APIs</a:t>
            </a:r>
          </a:p>
          <a:p>
            <a:pPr lvl="1"/>
            <a:r>
              <a:rPr lang="en-US" dirty="0" smtClean="0"/>
              <a:t>Cloud vendors have a history of using known broken APIs. A recent survey of cloud security incidents over a 5-year period found that almost one-third of those incidents were caused by insecure interfaces and APIs.</a:t>
            </a:r>
            <a:r>
              <a:rPr lang="en-US" baseline="30000" dirty="0" smtClean="0"/>
              <a:t>1</a:t>
            </a:r>
            <a:r>
              <a:rPr lang="en-US" dirty="0" smtClean="0"/>
              <a:t> A separate study found major security weaknesses in SSL libraries used by major cloud service providers, including Amazon and PayPal.</a:t>
            </a:r>
            <a:r>
              <a:rPr lang="en-US" baseline="30000" dirty="0" smtClean="0"/>
              <a:t>2</a:t>
            </a:r>
            <a:endParaRPr lang="en-US" baseline="300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Tree>
    <p:extLst>
      <p:ext uri="{BB962C8B-B14F-4D97-AF65-F5344CB8AC3E}">
        <p14:creationId xmlns:p14="http://schemas.microsoft.com/office/powerpoint/2010/main" val="3014058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Federated Identity Management (</a:t>
            </a:r>
            <a:r>
              <a:rPr lang="en-US" dirty="0" err="1" smtClean="0"/>
              <a:t>FIdM</a:t>
            </a:r>
            <a:r>
              <a:rPr lang="en-US" dirty="0" smtClean="0"/>
              <a:t>)</a:t>
            </a:r>
            <a:endParaRPr lang="en-US" dirty="0"/>
          </a:p>
        </p:txBody>
      </p:sp>
      <p:pic>
        <p:nvPicPr>
          <p:cNvPr id="5" name="Content Placeholder 4" descr="fig08-0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337" b="-1891"/>
          <a:stretch/>
        </p:blipFill>
        <p:spPr>
          <a:xfrm>
            <a:off x="872387" y="1344706"/>
            <a:ext cx="7372816" cy="521208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Tree>
    <p:extLst>
      <p:ext uri="{BB962C8B-B14F-4D97-AF65-F5344CB8AC3E}">
        <p14:creationId xmlns:p14="http://schemas.microsoft.com/office/powerpoint/2010/main" val="290965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 Assertion Markup Language (SAML)</a:t>
            </a:r>
            <a:endParaRPr lang="en-US" dirty="0"/>
          </a:p>
        </p:txBody>
      </p:sp>
      <p:sp>
        <p:nvSpPr>
          <p:cNvPr id="3" name="Content Placeholder 2"/>
          <p:cNvSpPr>
            <a:spLocks noGrp="1"/>
          </p:cNvSpPr>
          <p:nvPr>
            <p:ph idx="1"/>
          </p:nvPr>
        </p:nvSpPr>
        <p:spPr/>
        <p:txBody>
          <a:bodyPr/>
          <a:lstStyle/>
          <a:p>
            <a:r>
              <a:rPr lang="en-US" dirty="0" smtClean="0"/>
              <a:t>An XML-based standard that defines a way for systems to securely exchange user identity and privilege information</a:t>
            </a:r>
          </a:p>
          <a:p>
            <a:r>
              <a:rPr lang="en-US" dirty="0" smtClean="0"/>
              <a:t>Commonly used when a company wants to give its employees access to corporate cloud service subscriptions</a:t>
            </a:r>
          </a:p>
          <a:p>
            <a:r>
              <a:rPr lang="en-US" dirty="0" smtClean="0"/>
              <a:t>If an employee leaves the company, his corporate login credentials are disabled and, by extension, so are his login rights to the cloud service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Tree>
    <p:extLst>
      <p:ext uri="{BB962C8B-B14F-4D97-AF65-F5344CB8AC3E}">
        <p14:creationId xmlns:p14="http://schemas.microsoft.com/office/powerpoint/2010/main" val="388221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Authentication Process</a:t>
            </a:r>
            <a:endParaRPr lang="en-US" dirty="0"/>
          </a:p>
        </p:txBody>
      </p:sp>
      <p:pic>
        <p:nvPicPr>
          <p:cNvPr id="5" name="Content Placeholder 4" descr="fig08-05.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490" t="-2661" r="-2895" b="-1412"/>
          <a:stretch/>
        </p:blipFill>
        <p:spPr>
          <a:xfrm>
            <a:off x="621061" y="1269283"/>
            <a:ext cx="7904988" cy="521208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Tree>
    <p:extLst>
      <p:ext uri="{BB962C8B-B14F-4D97-AF65-F5344CB8AC3E}">
        <p14:creationId xmlns:p14="http://schemas.microsoft.com/office/powerpoint/2010/main" val="399331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for Chapter 8</a:t>
            </a:r>
            <a:endParaRPr lang="en-US" dirty="0"/>
          </a:p>
        </p:txBody>
      </p:sp>
      <p:sp>
        <p:nvSpPr>
          <p:cNvPr id="3" name="Content Placeholder 2"/>
          <p:cNvSpPr>
            <a:spLocks noGrp="1"/>
          </p:cNvSpPr>
          <p:nvPr>
            <p:ph idx="1"/>
          </p:nvPr>
        </p:nvSpPr>
        <p:spPr/>
        <p:txBody>
          <a:bodyPr/>
          <a:lstStyle/>
          <a:p>
            <a:r>
              <a:rPr lang="en-US" dirty="0" smtClean="0"/>
              <a:t>Define cloud services, including types and service models</a:t>
            </a:r>
          </a:p>
          <a:p>
            <a:r>
              <a:rPr lang="en-US" dirty="0" smtClean="0"/>
              <a:t>How to define cloud service requirements and identify appropriate services</a:t>
            </a:r>
          </a:p>
          <a:p>
            <a:r>
              <a:rPr lang="en-US" dirty="0" smtClean="0"/>
              <a:t>Survey cloud-based security capabilities and offerings</a:t>
            </a:r>
          </a:p>
          <a:p>
            <a:r>
              <a:rPr lang="en-US" dirty="0" smtClean="0"/>
              <a:t>Discuss cloud storage encryption considerations</a:t>
            </a:r>
          </a:p>
          <a:p>
            <a:r>
              <a:rPr lang="en-US" dirty="0" smtClean="0"/>
              <a:t>Protection of cloud-based applications and infrastructures</a:t>
            </a:r>
          </a:p>
          <a:p>
            <a:r>
              <a:rPr lang="en-US" dirty="0" smtClean="0"/>
              <a:t>Explain the major federated identity management standards and how they differ</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Tree>
    <p:extLst>
      <p:ext uri="{BB962C8B-B14F-4D97-AF65-F5344CB8AC3E}">
        <p14:creationId xmlns:p14="http://schemas.microsoft.com/office/powerpoint/2010/main" val="279178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endParaRPr lang="en-US" dirty="0"/>
          </a:p>
        </p:txBody>
      </p:sp>
      <p:sp>
        <p:nvSpPr>
          <p:cNvPr id="3" name="Content Placeholder 2"/>
          <p:cNvSpPr>
            <a:spLocks noGrp="1"/>
          </p:cNvSpPr>
          <p:nvPr>
            <p:ph idx="1"/>
          </p:nvPr>
        </p:nvSpPr>
        <p:spPr/>
        <p:txBody>
          <a:bodyPr/>
          <a:lstStyle/>
          <a:p>
            <a:r>
              <a:rPr lang="en-US" dirty="0" smtClean="0"/>
              <a:t>Whereas SAML is an authentication standard, OAuth is an authorization standard</a:t>
            </a:r>
          </a:p>
          <a:p>
            <a:r>
              <a:rPr lang="en-US" dirty="0" smtClean="0"/>
              <a:t>OAuth enables a user to allow third-party applications to access APIs on that user’s behalf</a:t>
            </a:r>
          </a:p>
          <a:p>
            <a:r>
              <a:rPr lang="en-US" dirty="0" smtClean="0"/>
              <a:t>When Facebook asks a user if a new application can have access to his photos, that’s OAuth</a:t>
            </a:r>
          </a:p>
          <a:p>
            <a:r>
              <a:rPr lang="en-US" dirty="0" smtClean="0"/>
              <a:t>OAuth allows users to give third-party applications access to only the account resources they need, and to do so without sharing passwords; users can revoke access at any time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Tree>
    <p:extLst>
      <p:ext uri="{BB962C8B-B14F-4D97-AF65-F5344CB8AC3E}">
        <p14:creationId xmlns:p14="http://schemas.microsoft.com/office/powerpoint/2010/main" val="150855481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Authorization</a:t>
            </a:r>
            <a:endParaRPr lang="en-US" dirty="0"/>
          </a:p>
        </p:txBody>
      </p:sp>
      <p:pic>
        <p:nvPicPr>
          <p:cNvPr id="5" name="Content Placeholder 4" descr="fig08-06.eps"/>
          <p:cNvPicPr>
            <a:picLocks noGrp="1" noChangeAspect="1"/>
          </p:cNvPicPr>
          <p:nvPr>
            <p:ph idx="1"/>
          </p:nvPr>
        </p:nvPicPr>
        <p:blipFill rotWithShape="1">
          <a:blip r:embed="rId3">
            <a:extLst>
              <a:ext uri="{28A0092B-C50C-407E-A947-70E740481C1C}">
                <a14:useLocalDpi xmlns:a14="http://schemas.microsoft.com/office/drawing/2010/main" val="0"/>
              </a:ext>
            </a:extLst>
          </a:blip>
          <a:srcRect b="45434"/>
          <a:stretch/>
        </p:blipFill>
        <p:spPr>
          <a:xfrm>
            <a:off x="74705" y="1496704"/>
            <a:ext cx="4033330" cy="490070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pic>
        <p:nvPicPr>
          <p:cNvPr id="6" name="Picture 5" descr="fig08-06.eps"/>
          <p:cNvPicPr>
            <a:picLocks noChangeAspect="1"/>
          </p:cNvPicPr>
          <p:nvPr/>
        </p:nvPicPr>
        <p:blipFill rotWithShape="1">
          <a:blip r:embed="rId4">
            <a:extLst>
              <a:ext uri="{28A0092B-C50C-407E-A947-70E740481C1C}">
                <a14:useLocalDpi xmlns:a14="http://schemas.microsoft.com/office/drawing/2010/main" val="0"/>
              </a:ext>
            </a:extLst>
          </a:blip>
          <a:srcRect t="54684"/>
          <a:stretch/>
        </p:blipFill>
        <p:spPr>
          <a:xfrm>
            <a:off x="4243860" y="1496704"/>
            <a:ext cx="4856659" cy="4900707"/>
          </a:xfrm>
          <a:prstGeom prst="rect">
            <a:avLst/>
          </a:prstGeom>
        </p:spPr>
      </p:pic>
    </p:spTree>
    <p:extLst>
      <p:ext uri="{BB962C8B-B14F-4D97-AF65-F5344CB8AC3E}">
        <p14:creationId xmlns:p14="http://schemas.microsoft.com/office/powerpoint/2010/main" val="16939745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OpenID</a:t>
            </a:r>
            <a:r>
              <a:rPr lang="en-US" dirty="0" smtClean="0"/>
              <a:t> Connect (OIDC)</a:t>
            </a:r>
            <a:endParaRPr lang="en-US" dirty="0"/>
          </a:p>
        </p:txBody>
      </p:sp>
      <p:sp>
        <p:nvSpPr>
          <p:cNvPr id="3" name="Content Placeholder 2"/>
          <p:cNvSpPr>
            <a:spLocks noGrp="1"/>
          </p:cNvSpPr>
          <p:nvPr>
            <p:ph idx="1"/>
          </p:nvPr>
        </p:nvSpPr>
        <p:spPr/>
        <p:txBody>
          <a:bodyPr/>
          <a:lstStyle/>
          <a:p>
            <a:r>
              <a:rPr lang="en-US" dirty="0" err="1" smtClean="0"/>
              <a:t>OAuth</a:t>
            </a:r>
            <a:r>
              <a:rPr lang="en-US" dirty="0" smtClean="0"/>
              <a:t> has been extended to support authentication in the form of OIDC</a:t>
            </a:r>
          </a:p>
          <a:p>
            <a:r>
              <a:rPr lang="en-US" dirty="0" smtClean="0"/>
              <a:t>OIDC is a relatively new standard for </a:t>
            </a:r>
            <a:r>
              <a:rPr lang="en-US" dirty="0" err="1" smtClean="0"/>
              <a:t>FIdM</a:t>
            </a:r>
            <a:endParaRPr lang="en-US" dirty="0" smtClean="0"/>
          </a:p>
          <a:p>
            <a:r>
              <a:rPr lang="en-US" dirty="0" smtClean="0"/>
              <a:t>OIDC provides much better support for native applications (versus web applications) than does SAML</a:t>
            </a:r>
          </a:p>
          <a:p>
            <a:r>
              <a:rPr lang="en-US" dirty="0" smtClean="0"/>
              <a:t>Works by adding an identity token to the existing authorization tokens, essentially treating identity information as another authorization right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Tree>
    <p:extLst>
      <p:ext uri="{BB962C8B-B14F-4D97-AF65-F5344CB8AC3E}">
        <p14:creationId xmlns:p14="http://schemas.microsoft.com/office/powerpoint/2010/main" val="15851630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OIDC Authentication</a:t>
            </a:r>
            <a:endParaRPr lang="en-US" dirty="0"/>
          </a:p>
        </p:txBody>
      </p:sp>
      <p:pic>
        <p:nvPicPr>
          <p:cNvPr id="5" name="Content Placeholder 4" descr="fig08-07.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 b="45694"/>
          <a:stretch/>
        </p:blipFill>
        <p:spPr>
          <a:xfrm>
            <a:off x="158378" y="1598705"/>
            <a:ext cx="3942440" cy="467658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pic>
        <p:nvPicPr>
          <p:cNvPr id="6" name="Picture 5" descr="fig08-07.eps"/>
          <p:cNvPicPr>
            <a:picLocks noChangeAspect="1"/>
          </p:cNvPicPr>
          <p:nvPr/>
        </p:nvPicPr>
        <p:blipFill rotWithShape="1">
          <a:blip r:embed="rId4">
            <a:extLst>
              <a:ext uri="{28A0092B-C50C-407E-A947-70E740481C1C}">
                <a14:useLocalDpi xmlns:a14="http://schemas.microsoft.com/office/drawing/2010/main" val="0"/>
              </a:ext>
            </a:extLst>
          </a:blip>
          <a:srcRect t="53813"/>
          <a:stretch/>
        </p:blipFill>
        <p:spPr>
          <a:xfrm>
            <a:off x="4336251" y="1598705"/>
            <a:ext cx="4635657" cy="4676588"/>
          </a:xfrm>
          <a:prstGeom prst="rect">
            <a:avLst/>
          </a:prstGeom>
        </p:spPr>
      </p:pic>
    </p:spTree>
    <p:extLst>
      <p:ext uri="{BB962C8B-B14F-4D97-AF65-F5344CB8AC3E}">
        <p14:creationId xmlns:p14="http://schemas.microsoft.com/office/powerpoint/2010/main" val="41985995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a:t>
            </a:r>
            <a:r>
              <a:rPr lang="en-US" dirty="0" err="1" smtClean="0"/>
              <a:t>IaaS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Shared storage</a:t>
            </a:r>
          </a:p>
          <a:p>
            <a:pPr lvl="1"/>
            <a:r>
              <a:rPr lang="en-US" dirty="0" smtClean="0"/>
              <a:t>When you </a:t>
            </a:r>
            <a:r>
              <a:rPr lang="en-US" dirty="0" err="1" smtClean="0"/>
              <a:t>deallocate</a:t>
            </a:r>
            <a:r>
              <a:rPr lang="en-US" dirty="0" smtClean="0"/>
              <a:t> shared storage, it gets reallocated to other users, potentially exposing your data. Encrypted storage volumes are the most reliable mitigation.</a:t>
            </a:r>
          </a:p>
          <a:p>
            <a:r>
              <a:rPr lang="en-US" dirty="0" smtClean="0"/>
              <a:t>Shared network</a:t>
            </a:r>
          </a:p>
          <a:p>
            <a:pPr lvl="1"/>
            <a:r>
              <a:rPr lang="en-US" dirty="0" smtClean="0"/>
              <a:t>Typical practice among IaaS providers prevents users from sniffing one another’s network traffic, but the safest bet is to encrypt all network traffic to and from virtual machines whenever possible</a:t>
            </a:r>
          </a:p>
          <a:p>
            <a:r>
              <a:rPr lang="en-US" dirty="0" smtClean="0"/>
              <a:t>Host access</a:t>
            </a:r>
          </a:p>
          <a:p>
            <a:pPr lvl="1"/>
            <a:r>
              <a:rPr lang="en-US" dirty="0" smtClean="0"/>
              <a:t>Require two-factor authentication</a:t>
            </a:r>
          </a:p>
          <a:p>
            <a:pPr lvl="1"/>
            <a:r>
              <a:rPr lang="en-US" dirty="0" smtClean="0"/>
              <a:t>Do not use shared accounts</a:t>
            </a:r>
          </a:p>
          <a:p>
            <a:pPr lvl="1"/>
            <a:r>
              <a:rPr lang="en-US" dirty="0" smtClean="0"/>
              <a:t>Enforce the principle of least privilege</a:t>
            </a:r>
          </a:p>
          <a:p>
            <a:pPr lvl="1"/>
            <a:r>
              <a:rPr lang="en-US" dirty="0" smtClean="0"/>
              <a:t>Use </a:t>
            </a:r>
            <a:r>
              <a:rPr lang="en-US" dirty="0" err="1" smtClean="0"/>
              <a:t>OAuth</a:t>
            </a:r>
            <a:r>
              <a:rPr lang="en-US" dirty="0" smtClean="0"/>
              <a:t> rather than passwords to give applications access to API interfaces</a:t>
            </a:r>
          </a:p>
          <a:p>
            <a:pPr lvl="1"/>
            <a:r>
              <a:rPr lang="en-US" dirty="0" smtClean="0"/>
              <a:t>Use </a:t>
            </a:r>
            <a:r>
              <a:rPr lang="en-US" dirty="0" err="1" smtClean="0"/>
              <a:t>FIdM</a:t>
            </a:r>
            <a:r>
              <a:rPr lang="en-US" dirty="0" smtClean="0"/>
              <a:t> wherever possible so as to only manage one set of accounts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Tree>
    <p:extLst>
      <p:ext uri="{BB962C8B-B14F-4D97-AF65-F5344CB8AC3E}">
        <p14:creationId xmlns:p14="http://schemas.microsoft.com/office/powerpoint/2010/main" val="1196210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r>
              <a:rPr lang="en-US" dirty="0" smtClean="0"/>
              <a:t> Security Architecture</a:t>
            </a:r>
            <a:endParaRPr lang="en-US" dirty="0"/>
          </a:p>
        </p:txBody>
      </p:sp>
      <p:pic>
        <p:nvPicPr>
          <p:cNvPr id="5" name="Content Placeholder 4" descr="fig08-08.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663" b="-3284"/>
          <a:stretch/>
        </p:blipFill>
        <p:spPr>
          <a:xfrm>
            <a:off x="762155" y="1354119"/>
            <a:ext cx="7265389" cy="539496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Tree>
    <p:extLst>
      <p:ext uri="{BB962C8B-B14F-4D97-AF65-F5344CB8AC3E}">
        <p14:creationId xmlns:p14="http://schemas.microsoft.com/office/powerpoint/2010/main" val="3692233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When considering a move to cloud infrastructure, a full risk assessment will reveal critical requirements and bring up important unexpected issues</a:t>
            </a:r>
          </a:p>
          <a:p>
            <a:r>
              <a:rPr lang="en-US" dirty="0" smtClean="0"/>
              <a:t>Cloud storage encryption options vary widely—confidentiality requirements are a key consideration</a:t>
            </a:r>
          </a:p>
          <a:p>
            <a:r>
              <a:rPr lang="en-US" dirty="0" err="1" smtClean="0"/>
              <a:t>FIdM</a:t>
            </a:r>
            <a:r>
              <a:rPr lang="en-US" dirty="0" smtClean="0"/>
              <a:t>, including SAML, </a:t>
            </a:r>
            <a:r>
              <a:rPr lang="en-US" dirty="0" err="1" smtClean="0"/>
              <a:t>OAuth</a:t>
            </a:r>
            <a:r>
              <a:rPr lang="en-US" dirty="0" smtClean="0"/>
              <a:t>, and OIDC, provides strong security benefits by centralizing account and authorization management</a:t>
            </a:r>
          </a:p>
          <a:p>
            <a:r>
              <a:rPr lang="en-US" dirty="0" smtClean="0"/>
              <a:t>In </a:t>
            </a:r>
            <a:r>
              <a:rPr lang="en-US" dirty="0" err="1" smtClean="0"/>
              <a:t>IaaS</a:t>
            </a:r>
            <a:r>
              <a:rPr lang="en-US" dirty="0" smtClean="0"/>
              <a:t> infrastructures, use server specialization, security enclaves, and application whitelisting to greatly limit the potential attack surface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Tree>
    <p:extLst>
      <p:ext uri="{BB962C8B-B14F-4D97-AF65-F5344CB8AC3E}">
        <p14:creationId xmlns:p14="http://schemas.microsoft.com/office/powerpoint/2010/main" val="117559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endParaRPr lang="en-US" dirty="0"/>
          </a:p>
        </p:txBody>
      </p:sp>
      <p:sp>
        <p:nvSpPr>
          <p:cNvPr id="3" name="Content Placeholder 2"/>
          <p:cNvSpPr>
            <a:spLocks noGrp="1"/>
          </p:cNvSpPr>
          <p:nvPr>
            <p:ph idx="1"/>
          </p:nvPr>
        </p:nvSpPr>
        <p:spPr/>
        <p:txBody>
          <a:bodyPr>
            <a:normAutofit lnSpcReduction="10000"/>
          </a:bodyPr>
          <a:lstStyle/>
          <a:p>
            <a:r>
              <a:rPr lang="en-US" dirty="0" smtClean="0"/>
              <a:t>On-demand self-service</a:t>
            </a:r>
          </a:p>
          <a:p>
            <a:pPr lvl="1"/>
            <a:r>
              <a:rPr lang="en-US" dirty="0" smtClean="0"/>
              <a:t>Add or subtract resources as necessary</a:t>
            </a:r>
          </a:p>
          <a:p>
            <a:r>
              <a:rPr lang="en-US" dirty="0" smtClean="0"/>
              <a:t>Broad network access</a:t>
            </a:r>
          </a:p>
          <a:p>
            <a:pPr lvl="1"/>
            <a:r>
              <a:rPr lang="en-US" dirty="0" smtClean="0"/>
              <a:t>Mobile, desktop, mainframe</a:t>
            </a:r>
          </a:p>
          <a:p>
            <a:r>
              <a:rPr lang="en-US" dirty="0" smtClean="0"/>
              <a:t>Resource pooling</a:t>
            </a:r>
          </a:p>
          <a:p>
            <a:pPr lvl="1"/>
            <a:r>
              <a:rPr lang="en-US" dirty="0" smtClean="0"/>
              <a:t>Multiple tenants share resources that can be reassigned dynamically according to need and invisibly to the tenants</a:t>
            </a:r>
          </a:p>
          <a:p>
            <a:r>
              <a:rPr lang="en-US" dirty="0" smtClean="0"/>
              <a:t>Rapid elasticity</a:t>
            </a:r>
          </a:p>
          <a:p>
            <a:pPr lvl="1"/>
            <a:r>
              <a:rPr lang="en-US" dirty="0" smtClean="0"/>
              <a:t>Services can quickly and automatically scale up or down to meet customer need</a:t>
            </a:r>
          </a:p>
          <a:p>
            <a:r>
              <a:rPr lang="en-US" dirty="0" smtClean="0"/>
              <a:t>Measure service</a:t>
            </a:r>
          </a:p>
          <a:p>
            <a:pPr lvl="1"/>
            <a:r>
              <a:rPr lang="en-US" dirty="0" smtClean="0"/>
              <a:t>Like water, gas, or telephone service, usage can be monitored for billing</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Tree>
    <p:extLst>
      <p:ext uri="{BB962C8B-B14F-4D97-AF65-F5344CB8AC3E}">
        <p14:creationId xmlns:p14="http://schemas.microsoft.com/office/powerpoint/2010/main" val="387780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en-US" dirty="0"/>
          </a:p>
        </p:txBody>
      </p:sp>
      <p:sp>
        <p:nvSpPr>
          <p:cNvPr id="3" name="Content Placeholder 2"/>
          <p:cNvSpPr>
            <a:spLocks noGrp="1"/>
          </p:cNvSpPr>
          <p:nvPr>
            <p:ph idx="1"/>
          </p:nvPr>
        </p:nvSpPr>
        <p:spPr/>
        <p:txBody>
          <a:bodyPr/>
          <a:lstStyle/>
          <a:p>
            <a:r>
              <a:rPr lang="en-US" dirty="0" smtClean="0"/>
              <a:t>Software as a service (</a:t>
            </a:r>
            <a:r>
              <a:rPr lang="en-US" dirty="0" err="1" smtClean="0"/>
              <a:t>SaaS</a:t>
            </a:r>
            <a:r>
              <a:rPr lang="en-US" dirty="0" smtClean="0"/>
              <a:t>)</a:t>
            </a:r>
          </a:p>
          <a:p>
            <a:pPr lvl="1"/>
            <a:r>
              <a:rPr lang="en-US" dirty="0" smtClean="0"/>
              <a:t>The cloud provider gives the customer access to applications running in the cloud</a:t>
            </a:r>
          </a:p>
          <a:p>
            <a:r>
              <a:rPr lang="en-US" dirty="0" smtClean="0"/>
              <a:t>Platform as a service (</a:t>
            </a:r>
            <a:r>
              <a:rPr lang="en-US" dirty="0" err="1" smtClean="0"/>
              <a:t>PaaS</a:t>
            </a:r>
            <a:r>
              <a:rPr lang="en-US" dirty="0" smtClean="0"/>
              <a:t>)</a:t>
            </a:r>
          </a:p>
          <a:p>
            <a:pPr lvl="1"/>
            <a:r>
              <a:rPr lang="en-US" dirty="0" smtClean="0"/>
              <a:t>The customer has his or her own applications, but the cloud provides the languages and tools for creating and running them</a:t>
            </a:r>
          </a:p>
          <a:p>
            <a:r>
              <a:rPr lang="en-US" dirty="0" smtClean="0"/>
              <a:t>Infrastructure as a service (</a:t>
            </a:r>
            <a:r>
              <a:rPr lang="en-US" dirty="0" err="1" smtClean="0"/>
              <a:t>IaaS</a:t>
            </a:r>
            <a:r>
              <a:rPr lang="en-US" dirty="0" smtClean="0"/>
              <a:t>)</a:t>
            </a:r>
          </a:p>
          <a:p>
            <a:pPr lvl="1"/>
            <a:r>
              <a:rPr lang="en-US" dirty="0" smtClean="0"/>
              <a:t>The cloud provider offers processing, storage, networks, and other computing resources that enable customers to run any kind of software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Tree>
    <p:extLst>
      <p:ext uri="{BB962C8B-B14F-4D97-AF65-F5344CB8AC3E}">
        <p14:creationId xmlns:p14="http://schemas.microsoft.com/office/powerpoint/2010/main" val="370412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en-US" dirty="0"/>
          </a:p>
        </p:txBody>
      </p:sp>
      <p:pic>
        <p:nvPicPr>
          <p:cNvPr id="5" name="Content Placeholder 4" descr="fig08-01.eps"/>
          <p:cNvPicPr>
            <a:picLocks noGrp="1" noChangeAspect="1"/>
          </p:cNvPicPr>
          <p:nvPr>
            <p:ph idx="1"/>
          </p:nvPr>
        </p:nvPicPr>
        <p:blipFill rotWithShape="1">
          <a:blip r:embed="rId2">
            <a:extLst>
              <a:ext uri="{28A0092B-C50C-407E-A947-70E740481C1C}">
                <a14:useLocalDpi xmlns:a14="http://schemas.microsoft.com/office/drawing/2010/main" val="0"/>
              </a:ext>
            </a:extLst>
          </a:blip>
          <a:srcRect l="-768" r="-2187"/>
          <a:stretch/>
        </p:blipFill>
        <p:spPr>
          <a:xfrm>
            <a:off x="298824" y="1518394"/>
            <a:ext cx="8665882" cy="48768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Tree>
    <p:extLst>
      <p:ext uri="{BB962C8B-B14F-4D97-AF65-F5344CB8AC3E}">
        <p14:creationId xmlns:p14="http://schemas.microsoft.com/office/powerpoint/2010/main" val="293493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Models</a:t>
            </a:r>
            <a:endParaRPr lang="en-US" dirty="0"/>
          </a:p>
        </p:txBody>
      </p:sp>
      <p:sp>
        <p:nvSpPr>
          <p:cNvPr id="3" name="Content Placeholder 2"/>
          <p:cNvSpPr>
            <a:spLocks noGrp="1"/>
          </p:cNvSpPr>
          <p:nvPr>
            <p:ph idx="1"/>
          </p:nvPr>
        </p:nvSpPr>
        <p:spPr/>
        <p:txBody>
          <a:bodyPr/>
          <a:lstStyle/>
          <a:p>
            <a:r>
              <a:rPr lang="en-US" dirty="0" smtClean="0"/>
              <a:t>Private cloud</a:t>
            </a:r>
          </a:p>
          <a:p>
            <a:pPr lvl="1"/>
            <a:r>
              <a:rPr lang="en-US" dirty="0" smtClean="0"/>
              <a:t>Infrastructure that is operated exclusively by and for the organization that owns it</a:t>
            </a:r>
          </a:p>
          <a:p>
            <a:r>
              <a:rPr lang="en-US" dirty="0" smtClean="0"/>
              <a:t>Community cloud</a:t>
            </a:r>
          </a:p>
          <a:p>
            <a:pPr lvl="1"/>
            <a:r>
              <a:rPr lang="en-US" dirty="0" smtClean="0"/>
              <a:t>Shared by several organizations with common needs, interests, or goals</a:t>
            </a:r>
          </a:p>
          <a:p>
            <a:r>
              <a:rPr lang="en-US" dirty="0" smtClean="0"/>
              <a:t>Public cloud</a:t>
            </a:r>
          </a:p>
          <a:p>
            <a:pPr lvl="1"/>
            <a:r>
              <a:rPr lang="en-US" dirty="0" smtClean="0"/>
              <a:t>Owned by a cloud service provider and offered to the general public</a:t>
            </a:r>
          </a:p>
          <a:p>
            <a:r>
              <a:rPr lang="en-US" dirty="0" smtClean="0"/>
              <a:t>Hybrid cloud</a:t>
            </a:r>
          </a:p>
          <a:p>
            <a:pPr lvl="1"/>
            <a:r>
              <a:rPr lang="en-US" dirty="0" smtClean="0"/>
              <a:t>Composed of two or more types of clouds, connected by technology that enables data and applications to balance loads among those clouds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Tree>
    <p:extLst>
      <p:ext uri="{BB962C8B-B14F-4D97-AF65-F5344CB8AC3E}">
        <p14:creationId xmlns:p14="http://schemas.microsoft.com/office/powerpoint/2010/main" val="273732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Migration Risk Analysis</a:t>
            </a:r>
            <a:endParaRPr lang="en-US" dirty="0"/>
          </a:p>
        </p:txBody>
      </p:sp>
      <p:sp>
        <p:nvSpPr>
          <p:cNvPr id="3" name="Content Placeholder 2"/>
          <p:cNvSpPr>
            <a:spLocks noGrp="1"/>
          </p:cNvSpPr>
          <p:nvPr>
            <p:ph idx="1"/>
          </p:nvPr>
        </p:nvSpPr>
        <p:spPr/>
        <p:txBody>
          <a:bodyPr/>
          <a:lstStyle/>
          <a:p>
            <a:r>
              <a:rPr lang="en-US" dirty="0" smtClean="0"/>
              <a:t>Identify assets</a:t>
            </a:r>
          </a:p>
          <a:p>
            <a:r>
              <a:rPr lang="en-US" dirty="0" smtClean="0"/>
              <a:t>Determine vulnerabilities</a:t>
            </a:r>
          </a:p>
          <a:p>
            <a:r>
              <a:rPr lang="en-US" dirty="0" smtClean="0"/>
              <a:t>Estimate likelihood of exploitation</a:t>
            </a:r>
          </a:p>
          <a:p>
            <a:r>
              <a:rPr lang="en-US" dirty="0" smtClean="0"/>
              <a:t>Compute expected loss</a:t>
            </a:r>
          </a:p>
          <a:p>
            <a:r>
              <a:rPr lang="en-US" dirty="0" smtClean="0"/>
              <a:t>Survey and select new controls</a:t>
            </a:r>
          </a:p>
          <a:p>
            <a:r>
              <a:rPr lang="en-US" dirty="0" smtClean="0"/>
              <a:t>Project savings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Tree>
    <p:extLst>
      <p:ext uri="{BB962C8B-B14F-4D97-AF65-F5344CB8AC3E}">
        <p14:creationId xmlns:p14="http://schemas.microsoft.com/office/powerpoint/2010/main" val="367230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Provider Assessment</a:t>
            </a:r>
            <a:endParaRPr lang="en-US" dirty="0"/>
          </a:p>
        </p:txBody>
      </p:sp>
      <p:sp>
        <p:nvSpPr>
          <p:cNvPr id="3" name="Content Placeholder 2"/>
          <p:cNvSpPr>
            <a:spLocks noGrp="1"/>
          </p:cNvSpPr>
          <p:nvPr>
            <p:ph idx="1"/>
          </p:nvPr>
        </p:nvSpPr>
        <p:spPr/>
        <p:txBody>
          <a:bodyPr/>
          <a:lstStyle/>
          <a:p>
            <a:r>
              <a:rPr lang="en-US" dirty="0" smtClean="0"/>
              <a:t>Security issues to consider:</a:t>
            </a:r>
          </a:p>
          <a:p>
            <a:pPr lvl="1"/>
            <a:r>
              <a:rPr lang="en-US" dirty="0" smtClean="0"/>
              <a:t>Authentication, authorization, and access control options</a:t>
            </a:r>
          </a:p>
          <a:p>
            <a:pPr lvl="1"/>
            <a:r>
              <a:rPr lang="en-US" dirty="0" smtClean="0"/>
              <a:t>Encryption options</a:t>
            </a:r>
          </a:p>
          <a:p>
            <a:pPr lvl="1"/>
            <a:r>
              <a:rPr lang="en-US" dirty="0" smtClean="0"/>
              <a:t>Audit logging capabilities</a:t>
            </a:r>
          </a:p>
          <a:p>
            <a:pPr lvl="1"/>
            <a:r>
              <a:rPr lang="en-US" dirty="0" smtClean="0"/>
              <a:t>Incident response capabilities</a:t>
            </a:r>
          </a:p>
          <a:p>
            <a:pPr lvl="1"/>
            <a:r>
              <a:rPr lang="en-US" dirty="0" smtClean="0"/>
              <a:t>Reliability and uptime</a:t>
            </a:r>
          </a:p>
          <a:p>
            <a:r>
              <a:rPr lang="en-US" dirty="0" smtClean="0"/>
              <a:t>Resources to help with assessment:</a:t>
            </a:r>
          </a:p>
          <a:p>
            <a:pPr lvl="1"/>
            <a:r>
              <a:rPr lang="en-US" dirty="0" err="1" smtClean="0"/>
              <a:t>FedRAMP</a:t>
            </a:r>
            <a:endParaRPr lang="en-US" dirty="0" smtClean="0"/>
          </a:p>
          <a:p>
            <a:pPr lvl="1"/>
            <a:r>
              <a:rPr lang="en-US" dirty="0" smtClean="0"/>
              <a:t>PCI DSS</a:t>
            </a:r>
          </a:p>
          <a:p>
            <a:pPr lvl="1"/>
            <a:r>
              <a:rPr lang="en-US" dirty="0" smtClean="0"/>
              <a:t>CSA STAR</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Tree>
    <p:extLst>
      <p:ext uri="{BB962C8B-B14F-4D97-AF65-F5344CB8AC3E}">
        <p14:creationId xmlns:p14="http://schemas.microsoft.com/office/powerpoint/2010/main" val="382160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Cloud Providers</a:t>
            </a:r>
            <a:endParaRPr lang="en-US" dirty="0"/>
          </a:p>
        </p:txBody>
      </p:sp>
      <p:sp>
        <p:nvSpPr>
          <p:cNvPr id="3" name="Content Placeholder 2"/>
          <p:cNvSpPr>
            <a:spLocks noGrp="1"/>
          </p:cNvSpPr>
          <p:nvPr>
            <p:ph idx="1"/>
          </p:nvPr>
        </p:nvSpPr>
        <p:spPr/>
        <p:txBody>
          <a:bodyPr/>
          <a:lstStyle/>
          <a:p>
            <a:r>
              <a:rPr lang="en-US" dirty="0" smtClean="0"/>
              <a:t>Switching cloud providers is expensive and difficult but sometimes becomes necessary and urgent</a:t>
            </a:r>
          </a:p>
          <a:p>
            <a:r>
              <a:rPr lang="en-US" dirty="0" smtClean="0"/>
              <a:t>It is best to have backup options in place in case a migration away from a cloud provider is necessary, but many cloud providers make that practically impossible</a:t>
            </a:r>
          </a:p>
          <a:p>
            <a:r>
              <a:rPr lang="en-US" dirty="0" err="1" smtClean="0"/>
              <a:t>SaaS</a:t>
            </a:r>
            <a:r>
              <a:rPr lang="en-US" dirty="0" smtClean="0"/>
              <a:t> providers are generally hardest to migrate away from, followed by </a:t>
            </a:r>
            <a:r>
              <a:rPr lang="en-US" dirty="0" err="1" smtClean="0"/>
              <a:t>PaaS</a:t>
            </a:r>
            <a:r>
              <a:rPr lang="en-US" dirty="0" smtClean="0"/>
              <a:t>, then </a:t>
            </a:r>
            <a:r>
              <a:rPr lang="en-US" dirty="0" err="1" smtClean="0"/>
              <a:t>IaaS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Tree>
    <p:extLst>
      <p:ext uri="{BB962C8B-B14F-4D97-AF65-F5344CB8AC3E}">
        <p14:creationId xmlns:p14="http://schemas.microsoft.com/office/powerpoint/2010/main" val="344250865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TotalTime>
  <Words>1948</Words>
  <Application>Microsoft Macintosh PowerPoint</Application>
  <PresentationFormat>On-screen Show (4:3)</PresentationFormat>
  <Paragraphs>178</Paragraphs>
  <Slides>26</Slides>
  <Notes>12</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Clarity</vt:lpstr>
      <vt:lpstr>Security in Computing, Fifth Edition</vt:lpstr>
      <vt:lpstr>Objectives for Chapter 8</vt:lpstr>
      <vt:lpstr>What Is Cloud Computing?</vt:lpstr>
      <vt:lpstr>Service Models</vt:lpstr>
      <vt:lpstr>Service Models</vt:lpstr>
      <vt:lpstr>Deployment Models</vt:lpstr>
      <vt:lpstr>Cloud Migration Risk Analysis</vt:lpstr>
      <vt:lpstr>Cloud Provider Assessment</vt:lpstr>
      <vt:lpstr>Switching Cloud Providers</vt:lpstr>
      <vt:lpstr>Security Benefits of Cloud Services</vt:lpstr>
      <vt:lpstr>Cloud-Based Security Functions</vt:lpstr>
      <vt:lpstr>Cloud Storage</vt:lpstr>
      <vt:lpstr>Lastpass TNO Implementation</vt:lpstr>
      <vt:lpstr>Boxcryptor TNO Implementation</vt:lpstr>
      <vt:lpstr>Data Loss Prevention (DLP)</vt:lpstr>
      <vt:lpstr>Cloud Application Security</vt:lpstr>
      <vt:lpstr>Federated Identity Management (FIdM)</vt:lpstr>
      <vt:lpstr>Security Assertion Markup Language (SAML)</vt:lpstr>
      <vt:lpstr>SAML Authentication Process</vt:lpstr>
      <vt:lpstr>OAuth</vt:lpstr>
      <vt:lpstr>OAuth Authorization</vt:lpstr>
      <vt:lpstr>OpenID Connect (OIDC)</vt:lpstr>
      <vt:lpstr>OIDC Authentication</vt:lpstr>
      <vt:lpstr>Securing IaaS</vt:lpstr>
      <vt:lpstr>IaaS Security Architecture</vt:lpstr>
      <vt:lpstr>Summary</vt:lpstr>
    </vt:vector>
  </TitlesOfParts>
  <Company>Qmulos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Elizabeth Ryan</cp:lastModifiedBy>
  <cp:revision>15</cp:revision>
  <dcterms:created xsi:type="dcterms:W3CDTF">2015-09-14T06:26:37Z</dcterms:created>
  <dcterms:modified xsi:type="dcterms:W3CDTF">2015-10-16T15:04:34Z</dcterms:modified>
</cp:coreProperties>
</file>