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7"/>
  </p:notesMasterIdLst>
  <p:handoutMasterIdLst>
    <p:handoutMasterId r:id="rId48"/>
  </p:handoutMasterIdLst>
  <p:sldIdLst>
    <p:sldId id="256" r:id="rId3"/>
    <p:sldId id="295" r:id="rId4"/>
    <p:sldId id="257" r:id="rId5"/>
    <p:sldId id="258" r:id="rId6"/>
    <p:sldId id="259" r:id="rId7"/>
    <p:sldId id="296" r:id="rId8"/>
    <p:sldId id="591" r:id="rId9"/>
    <p:sldId id="592" r:id="rId10"/>
    <p:sldId id="260" r:id="rId11"/>
    <p:sldId id="261" r:id="rId12"/>
    <p:sldId id="262" r:id="rId13"/>
    <p:sldId id="263" r:id="rId14"/>
    <p:sldId id="59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  <p:cmAuthor id="1" name="Elizabeth Ryan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71701" autoAdjust="0"/>
  </p:normalViewPr>
  <p:slideViewPr>
    <p:cSldViewPr snapToGrid="0" snapToObjects="1">
      <p:cViewPr varScale="1">
        <p:scale>
          <a:sx n="107" d="100"/>
          <a:sy n="107" d="100"/>
        </p:scale>
        <p:origin x="12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1249-B52E-474D-845B-C4B27CB9EAB2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F3598-6CE9-B54E-9CA7-5D47CB11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2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8AA47-457C-964A-8591-9DAABCB65568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A5FD4-1898-3349-A62A-CD189A431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7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3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</a:t>
            </a:r>
            <a:r>
              <a:rPr lang="en-US" baseline="0" dirty="0"/>
              <a:t> of these items are shown in more detail in the following slides. Access control directories, matrixes, and lists are shown in self-explanatory visual representations.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reference monitor is the primary access control enforcement mechanism of the operating system. It is discussed in more detail in Chapter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5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process of encrypting and then</a:t>
            </a:r>
            <a:r>
              <a:rPr lang="en-US" baseline="0" dirty="0"/>
              <a:t> decrypting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0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critical difference between symmetric and asymmetric is that symmetric uses a single key for both encryption and decryption,</a:t>
            </a:r>
            <a:r>
              <a:rPr lang="en-US" baseline="0" dirty="0"/>
              <a:t> whereas asymmetric uses complementary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5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stream ciphers,</a:t>
            </a:r>
            <a:r>
              <a:rPr lang="en-US" baseline="0" dirty="0"/>
              <a:t> each byte of the data stream is encrypted separately. This is as opposed to block ciphers, which are shown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1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</a:t>
            </a:r>
            <a:r>
              <a:rPr lang="en-US" baseline="0" dirty="0"/>
              <a:t>like a stream cipher, a block cipher encrypts a group of plaintext symbols as a single block. The pros and cons of each model are discussed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0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4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AES</a:t>
            </a:r>
            <a:r>
              <a:rPr lang="en-US" baseline="0" dirty="0"/>
              <a:t> has become the dominant symmetric encryption algorithm in use today. We discuss DES in this book both for historical purposes and because it is a relatively simple algorithm to use to explain how cryptographic primitives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3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</a:t>
            </a:r>
            <a:r>
              <a:rPr lang="en-US" baseline="0" dirty="0"/>
              <a:t> and asymmetric algorithms have complementary strengths and weaknesses and are therefore used both for different purposes and in concert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Alhough</a:t>
            </a:r>
            <a:r>
              <a:rPr lang="en-US" baseline="0" dirty="0"/>
              <a:t> this data is from an old study, more recent studies have reaffirmed the results. The vast majority of passwords used on the Internet are extremely easy to crack.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9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great example of asymmetric and symmetric encryption being used together. We</a:t>
            </a:r>
            <a:r>
              <a:rPr lang="en-US" baseline="0" dirty="0"/>
              <a:t> need asymmetric to perform the initial exchange securely, but thereafter we can benefit from the speed of a symmetric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80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exchange is the same as on the previous slide, but with an attacker in the middle.</a:t>
            </a:r>
            <a:r>
              <a:rPr lang="en-US" baseline="0" dirty="0"/>
              <a:t> This attack can be defeated using the simple tweak described on pp. 107–108 of the textbook. This is an interesting problem to have students brainstorm or work on for homework.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2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Diana’s certificate</a:t>
            </a:r>
            <a:r>
              <a:rPr lang="en-US" baseline="0" dirty="0"/>
              <a:t> is made using Edward’s signature. </a:t>
            </a:r>
            <a:r>
              <a:rPr lang="en-US" baseline="0" dirty="0" err="1"/>
              <a:t>Delwyn’s</a:t>
            </a:r>
            <a:r>
              <a:rPr lang="en-US" baseline="0" dirty="0"/>
              <a:t> certificate includes Diana’s certificate so that it can effectively be tied back to Edward, creating a chain of trust.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1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Passwords should never be stored in plaintext but rather should always be concealed. We talk more</a:t>
            </a:r>
            <a:r>
              <a:rPr lang="en-US" baseline="0" dirty="0"/>
              <a:t> about proper password storage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8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Handprints</a:t>
            </a:r>
            <a:r>
              <a:rPr lang="en-US" baseline="0" dirty="0"/>
              <a:t> and fingerprints are two among many examples of biometrics.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</a:t>
            </a:r>
            <a:r>
              <a:rPr lang="en-US" baseline="0" dirty="0"/>
              <a:t> advances in s</a:t>
            </a:r>
            <a:r>
              <a:rPr lang="en-US" dirty="0"/>
              <a:t>martphones</a:t>
            </a:r>
            <a:r>
              <a:rPr lang="en-US" baseline="0" dirty="0"/>
              <a:t> have begun to make biometrics cheaper and easier to use. Biometrics are still inadequate for extremely sensitive applications, but their convenience makes them a great alternative to weak passwords.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</a:t>
            </a:r>
            <a:r>
              <a:rPr lang="en-US" baseline="0" dirty="0"/>
              <a:t> RSA </a:t>
            </a:r>
            <a:r>
              <a:rPr lang="en-US" baseline="0" dirty="0" err="1"/>
              <a:t>SecurID</a:t>
            </a:r>
            <a:r>
              <a:rPr lang="en-US" baseline="0" dirty="0"/>
              <a:t> with a code that changes every 60 seconds. Physical possession of the token should be necessary for successful authentication.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federated identity management scheme is a union of separate identification</a:t>
            </a:r>
            <a:r>
              <a:rPr lang="en-US" baseline="0" dirty="0"/>
              <a:t> and authentication systems. Authentication is performed in one place, and separate processes and </a:t>
            </a:r>
            <a:r>
              <a:rPr lang="en-US" baseline="0"/>
              <a:t>systems determine </a:t>
            </a:r>
            <a:r>
              <a:rPr lang="en-US" baseline="0" dirty="0"/>
              <a:t>that an already authenticated user is to be activated. Federated identity management is discussed in much greater detail in Chapter 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5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sign-on lets a user log on once per session but access many different applications/systems. It</a:t>
            </a:r>
            <a:r>
              <a:rPr lang="en-US" baseline="0" dirty="0"/>
              <a:t> often works in conjunction with federated identity management, with the federated identity provider acting as the source of authentication for all the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2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A5FD4-1898-3349-A62A-CD189A4313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FD47-C0E9-48FF-8D8B-AE645F4EBA2D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D5D-0829-43BC-AE00-209B1E012BC7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522F-6CA1-4D69-AD32-B370C0FD0F5E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2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E2DE-0799-482A-9004-4D845F83DA22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95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3BFA-AAE0-4A9A-966A-8B4CD9D66804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51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F4E5-1645-4698-9FB0-7A838E019AF2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5154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B6C-D2AC-4348-8AC6-5E67861D1458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0" y="6531731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FC0CF-476B-4766-8A71-BAC1BE435125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716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AEC8-52EC-45B0-91AF-FEDC90EF9F54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6205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94242-4A77-444F-8B9F-1C40F3A4451D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7283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FDE2-CC27-4E4D-A8B8-442150E2A06C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213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2D9F8-F826-4F0A-AB34-4A320BEE964D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6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82CD9-241D-453F-B2E1-EF940C82BEE5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12191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50D8-632A-445E-8B00-7CBFFBD2FF0B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3871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F72B-9FE7-468E-91DB-E5F80580F20C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8992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DF846-E1CB-4C46-B31F-A764912F1061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1731"/>
            <a:ext cx="9144000" cy="329184"/>
          </a:xfrm>
        </p:spPr>
        <p:txBody>
          <a:bodyPr/>
          <a:lstStyle>
            <a:lvl1pPr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42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6702-71BE-412C-8992-9DE6C0C52192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E304-DFEB-451B-AFE6-DC334ECF235A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4978-B1B3-46B3-98FB-949B36C7C91F}" type="datetime1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B8C4-EEBB-4A83-B107-C077A6B12553}" type="datetime1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48E-8147-4EBA-9746-98749491C251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7B95-3F1B-41A5-A81E-11F5F616118D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2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96AD9-6A37-436A-846D-7BBCD755547A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BA2A-8C6E-46A5-A231-DCA59F980C03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B9F7-6D94-BC4F-895F-E86DCC4EC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840F0A3-CABA-4FF4-B2ED-756A449CE0A9}" type="datetime1">
              <a:rPr lang="en-US" smtClean="0">
                <a:latin typeface="Arial"/>
              </a:rPr>
              <a:t>3/4/20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4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png"/><Relationship Id="rId4" Type="http://schemas.openxmlformats.org/officeDocument/2006/relationships/package" Target="../embeddings/Microsoft_Word___2.docx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png"/><Relationship Id="rId4" Type="http://schemas.openxmlformats.org/officeDocument/2006/relationships/package" Target="../embeddings/Microsoft_Word___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in Computing,</a:t>
            </a:r>
            <a:br>
              <a:rPr lang="en-US" dirty="0"/>
            </a:br>
            <a:r>
              <a:rPr lang="en-US" dirty="0"/>
              <a:t>Fifth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2: Toolbox: Authentication, Access Control, and Cryptography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88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Biometrics: Something You Are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874A7DB-F19C-3346-8429-733A927B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89" y="1524000"/>
            <a:ext cx="45751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8D675021-F157-B546-87C0-00C689ADF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72" y="3984625"/>
            <a:ext cx="290195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41437F54-C8B0-F843-B2C4-617EE616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09" y="3840162"/>
            <a:ext cx="1524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2-02.tif">
            <a:extLst>
              <a:ext uri="{FF2B5EF4-FFF2-40B4-BE49-F238E27FC236}">
                <a16:creationId xmlns:a16="http://schemas.microsoft.com/office/drawing/2014/main" id="{8AEBEE09-2797-504E-AF08-AB333B70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09" y="1524000"/>
            <a:ext cx="259238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8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Biometrics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Intrusive</a:t>
            </a:r>
          </a:p>
          <a:p>
            <a:r>
              <a:rPr lang="en-US" dirty="0"/>
              <a:t>Expensive</a:t>
            </a:r>
          </a:p>
          <a:p>
            <a:r>
              <a:rPr lang="en-US" dirty="0"/>
              <a:t>Single point of failure</a:t>
            </a:r>
          </a:p>
          <a:p>
            <a:r>
              <a:rPr lang="en-US" dirty="0"/>
              <a:t>Sampling error</a:t>
            </a:r>
          </a:p>
          <a:p>
            <a:r>
              <a:rPr lang="en-US" dirty="0"/>
              <a:t>False readings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Forgery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0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Tokens: Something You Have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2-0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" r="-31"/>
          <a:stretch/>
        </p:blipFill>
        <p:spPr>
          <a:xfrm>
            <a:off x="217070" y="1600200"/>
            <a:ext cx="8699935" cy="48463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2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2F51-7952-4946-A116-0C1E62C2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 important key now!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1551A-62A2-C042-B427-4B12ED65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双因子身份鉴别技术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3D7AA-5039-B24F-9DA7-4490F36B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59957-BA5C-C44E-8196-3EC0BBCB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CBC42F26-6B9F-1141-99D7-E4E05B7A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32" y="2422815"/>
            <a:ext cx="6688291" cy="263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90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Identity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2-07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8" b="-242"/>
          <a:stretch/>
        </p:blipFill>
        <p:spPr>
          <a:xfrm>
            <a:off x="850320" y="1554236"/>
            <a:ext cx="7178999" cy="48463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8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Sign-On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2-08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" b="-1061"/>
          <a:stretch/>
        </p:blipFill>
        <p:spPr>
          <a:xfrm>
            <a:off x="659076" y="1642750"/>
            <a:ext cx="7823659" cy="48463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4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pic>
        <p:nvPicPr>
          <p:cNvPr id="4" name="Content Placeholder 3" descr="Screen Shot 2015-09-08 at 6.32.21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" b="10623"/>
          <a:stretch/>
        </p:blipFill>
        <p:spPr>
          <a:xfrm>
            <a:off x="968258" y="1654625"/>
            <a:ext cx="7207484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25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Check every access</a:t>
            </a:r>
          </a:p>
          <a:p>
            <a:pPr lvl="1"/>
            <a:r>
              <a:rPr lang="en-US" dirty="0"/>
              <a:t>Enforce least privilege</a:t>
            </a:r>
          </a:p>
          <a:p>
            <a:pPr lvl="1"/>
            <a:r>
              <a:rPr lang="en-US" dirty="0"/>
              <a:t>Verify acceptable usage</a:t>
            </a:r>
          </a:p>
          <a:p>
            <a:r>
              <a:rPr lang="en-US" dirty="0"/>
              <a:t>Track users’ access</a:t>
            </a:r>
          </a:p>
          <a:p>
            <a:r>
              <a:rPr lang="en-US" dirty="0"/>
              <a:t>Enforce at appropriate granularity(</a:t>
            </a:r>
            <a:r>
              <a:rPr lang="zh-CN" altLang="en-US" dirty="0"/>
              <a:t>粒度</a:t>
            </a:r>
            <a:r>
              <a:rPr lang="en-US" dirty="0"/>
              <a:t>)</a:t>
            </a:r>
          </a:p>
          <a:p>
            <a:r>
              <a:rPr lang="en-US" dirty="0"/>
              <a:t>Use audit logging to track accesses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monitor</a:t>
            </a:r>
          </a:p>
          <a:p>
            <a:r>
              <a:rPr lang="en-US" dirty="0"/>
              <a:t>Access control directory</a:t>
            </a:r>
          </a:p>
          <a:p>
            <a:r>
              <a:rPr lang="en-US" dirty="0"/>
              <a:t>Access control matrix</a:t>
            </a:r>
          </a:p>
          <a:p>
            <a:r>
              <a:rPr lang="en-US" dirty="0"/>
              <a:t>Access control list</a:t>
            </a:r>
          </a:p>
          <a:p>
            <a:r>
              <a:rPr lang="en-US" dirty="0"/>
              <a:t>Privilege list</a:t>
            </a:r>
          </a:p>
          <a:p>
            <a:r>
              <a:rPr lang="en-US" dirty="0"/>
              <a:t>Capability</a:t>
            </a:r>
          </a:p>
          <a:p>
            <a:r>
              <a:rPr lang="en-US" dirty="0"/>
              <a:t>Procedure-oriented access control</a:t>
            </a:r>
          </a:p>
          <a:p>
            <a:r>
              <a:rPr lang="en-US" dirty="0"/>
              <a:t>Role-based 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Monitor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98"/>
          <a:stretch/>
        </p:blipFill>
        <p:spPr bwMode="auto">
          <a:xfrm>
            <a:off x="842725" y="1554235"/>
            <a:ext cx="7439430" cy="5007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6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Chapter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authentication mechanisms</a:t>
            </a:r>
          </a:p>
          <a:p>
            <a:r>
              <a:rPr lang="en-US" dirty="0"/>
              <a:t>List available access control implementation options</a:t>
            </a:r>
          </a:p>
          <a:p>
            <a:r>
              <a:rPr lang="en-US" dirty="0"/>
              <a:t>Explain the problems encryption is designed to solve</a:t>
            </a:r>
          </a:p>
          <a:p>
            <a:r>
              <a:rPr lang="en-US" dirty="0"/>
              <a:t>Understand the various categories of encryption tools as well as the strengths, weaknesses, and applications of each</a:t>
            </a:r>
          </a:p>
          <a:p>
            <a:r>
              <a:rPr lang="en-US" dirty="0"/>
              <a:t>Learn about certificates and certificate authorities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8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Directory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  <p:pic>
        <p:nvPicPr>
          <p:cNvPr id="5" name="Picture 4" descr="fig02-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70" y="1547749"/>
            <a:ext cx="7084612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0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Matrix</a:t>
            </a:r>
          </a:p>
        </p:txBody>
      </p:sp>
      <p:pic>
        <p:nvPicPr>
          <p:cNvPr id="4" name="Picture 3" descr="Screen Shot 2015-09-08 at 12.3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120222"/>
            <a:ext cx="8039100" cy="3086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  <p:pic>
        <p:nvPicPr>
          <p:cNvPr id="5" name="Picture 4" descr="fig02-1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38" y="1564886"/>
            <a:ext cx="5170129" cy="497531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1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Addressed by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a sender wants to send a message to a recipient. An attacker may attempt to</a:t>
            </a:r>
          </a:p>
          <a:p>
            <a:pPr lvl="1"/>
            <a:r>
              <a:rPr lang="en-US" sz="2400" dirty="0"/>
              <a:t>Block the message</a:t>
            </a:r>
          </a:p>
          <a:p>
            <a:pPr lvl="1"/>
            <a:r>
              <a:rPr lang="en-US" sz="2400" dirty="0"/>
              <a:t>Intercept the message</a:t>
            </a:r>
          </a:p>
          <a:p>
            <a:pPr lvl="1"/>
            <a:r>
              <a:rPr lang="en-US" sz="2400" dirty="0"/>
              <a:t>Modify the message</a:t>
            </a:r>
          </a:p>
          <a:p>
            <a:pPr lvl="1"/>
            <a:r>
              <a:rPr lang="en-US" sz="2400" dirty="0"/>
              <a:t>Fabricate an authentic-looking alternate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</a:t>
            </a:r>
          </a:p>
          <a:p>
            <a:r>
              <a:rPr lang="en-US" dirty="0"/>
              <a:t>Recipient</a:t>
            </a:r>
          </a:p>
          <a:p>
            <a:r>
              <a:rPr lang="en-US" dirty="0"/>
              <a:t>Transmission medium</a:t>
            </a:r>
          </a:p>
          <a:p>
            <a:r>
              <a:rPr lang="en-US" dirty="0"/>
              <a:t>Interceptor/intruder</a:t>
            </a:r>
          </a:p>
          <a:p>
            <a:r>
              <a:rPr lang="en-US" dirty="0"/>
              <a:t>Encrypt, encode, or encipher</a:t>
            </a:r>
          </a:p>
          <a:p>
            <a:r>
              <a:rPr lang="en-US" dirty="0"/>
              <a:t>Decrypt, decode, or decipher</a:t>
            </a:r>
          </a:p>
          <a:p>
            <a:r>
              <a:rPr lang="en-US" dirty="0"/>
              <a:t>Cryptosystem</a:t>
            </a:r>
          </a:p>
          <a:p>
            <a:r>
              <a:rPr lang="en-US" dirty="0"/>
              <a:t>Plaintext</a:t>
            </a:r>
          </a:p>
          <a:p>
            <a:r>
              <a:rPr lang="en-US" dirty="0" err="1"/>
              <a:t>Ciphertext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2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Encryption/Decryption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  <p:pic>
        <p:nvPicPr>
          <p:cNvPr id="11" name="Picture 10" descr="fig02-1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4" y="2368879"/>
            <a:ext cx="8155054" cy="210611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5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vs. Asymmetric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  <p:pic>
        <p:nvPicPr>
          <p:cNvPr id="4" name="Picture 3" descr="fig02-1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3999"/>
            <a:ext cx="8229600" cy="478465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Ciphers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  <p:pic>
        <p:nvPicPr>
          <p:cNvPr id="10" name="Picture 9" descr="fig02-20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08199"/>
            <a:ext cx="8229601" cy="278787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54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  <p:pic>
        <p:nvPicPr>
          <p:cNvPr id="13" name="Picture 12" descr="fig02-2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4" y="1565754"/>
            <a:ext cx="6380136" cy="513184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0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vs. Block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504372"/>
              </p:ext>
            </p:extLst>
          </p:nvPr>
        </p:nvGraphicFramePr>
        <p:xfrm>
          <a:off x="641350" y="2043113"/>
          <a:ext cx="7920038" cy="403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3" name="Document" r:id="rId3" imgW="5635587" imgH="2864895" progId="Word.Document.12">
                  <p:embed/>
                </p:oleObj>
              </mc:Choice>
              <mc:Fallback>
                <p:oleObj name="Document" r:id="rId3" imgW="5635587" imgH="286489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350" y="2043113"/>
                        <a:ext cx="7920038" cy="403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72657"/>
            <a:ext cx="9144000" cy="329184"/>
          </a:xfrm>
        </p:spPr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r>
              <a:rPr lang="zh-CN" altLang="en-US" dirty="0"/>
              <a:t> 身份认证（鉴别）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act of proving that a user is who she says she is</a:t>
            </a:r>
          </a:p>
          <a:p>
            <a:r>
              <a:rPr lang="en-US" sz="2800" dirty="0"/>
              <a:t>Methods:</a:t>
            </a:r>
          </a:p>
          <a:p>
            <a:pPr lvl="1"/>
            <a:r>
              <a:rPr lang="en-US" sz="2400" dirty="0"/>
              <a:t>Something the user </a:t>
            </a:r>
            <a:r>
              <a:rPr lang="en-US" sz="2400" i="1" dirty="0"/>
              <a:t>knows</a:t>
            </a:r>
          </a:p>
          <a:p>
            <a:pPr lvl="1"/>
            <a:r>
              <a:rPr lang="en-US" sz="2400" dirty="0"/>
              <a:t>Something the user </a:t>
            </a:r>
            <a:r>
              <a:rPr lang="en-US" sz="2400" i="1" dirty="0"/>
              <a:t>is</a:t>
            </a:r>
          </a:p>
          <a:p>
            <a:pPr lvl="1"/>
            <a:r>
              <a:rPr lang="en-US" sz="2400" dirty="0"/>
              <a:t>Something user </a:t>
            </a:r>
            <a:r>
              <a:rPr lang="en-US" sz="2400" i="1" dirty="0"/>
              <a:t>has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58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DES: The Data Encryption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0200"/>
            <a:ext cx="8229600" cy="4876800"/>
          </a:xfrm>
        </p:spPr>
        <p:txBody>
          <a:bodyPr/>
          <a:lstStyle/>
          <a:p>
            <a:r>
              <a:rPr lang="en-US" dirty="0"/>
              <a:t>Symmetric block cipher</a:t>
            </a:r>
          </a:p>
          <a:p>
            <a:r>
              <a:rPr lang="en-US" dirty="0"/>
              <a:t>Developed in 1976 by IBM for the US National Institute of Standards and Technology (NIST)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18531"/>
              </p:ext>
            </p:extLst>
          </p:nvPr>
        </p:nvGraphicFramePr>
        <p:xfrm>
          <a:off x="903288" y="2787650"/>
          <a:ext cx="7077075" cy="386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Document" r:id="rId3" imgW="5625893" imgH="3073287" progId="Word.Document.12">
                  <p:embed/>
                </p:oleObj>
              </mc:Choice>
              <mc:Fallback>
                <p:oleObj name="Document" r:id="rId3" imgW="5625893" imgH="307328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787650"/>
                        <a:ext cx="7077075" cy="386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40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Advanced Encryption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75" y="1600200"/>
            <a:ext cx="3780590" cy="4876800"/>
          </a:xfrm>
        </p:spPr>
        <p:txBody>
          <a:bodyPr/>
          <a:lstStyle/>
          <a:p>
            <a:r>
              <a:rPr lang="en-US" dirty="0"/>
              <a:t>Symmetric block cipher</a:t>
            </a:r>
          </a:p>
          <a:p>
            <a:r>
              <a:rPr lang="en-US" dirty="0"/>
              <a:t>Developed in 1999 by independent Dutch cryptographers</a:t>
            </a:r>
          </a:p>
          <a:p>
            <a:r>
              <a:rPr lang="en-US" dirty="0"/>
              <a:t>Still in common use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93" y="1524000"/>
            <a:ext cx="3586676" cy="49377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77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vs. AES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863428"/>
              </p:ext>
            </p:extLst>
          </p:nvPr>
        </p:nvGraphicFramePr>
        <p:xfrm>
          <a:off x="582613" y="1646238"/>
          <a:ext cx="803910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Document" r:id="rId4" imgW="5625893" imgH="3403475" progId="Word.Document.12">
                  <p:embed/>
                </p:oleObj>
              </mc:Choice>
              <mc:Fallback>
                <p:oleObj name="Document" r:id="rId4" imgW="5625893" imgH="3403475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646238"/>
                        <a:ext cx="8039100" cy="486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23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Key (Asymmetric)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Instead of two users sharing one secret key, each user has two keys: one public and one private</a:t>
            </a:r>
          </a:p>
          <a:p>
            <a:r>
              <a:rPr lang="en-US" sz="3200" dirty="0"/>
              <a:t>Messages encrypted using the user’s public key can only be decrypted using the user’s private key, and vice versa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21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Key vs. Public Key Encryption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307379"/>
              </p:ext>
            </p:extLst>
          </p:nvPr>
        </p:nvGraphicFramePr>
        <p:xfrm>
          <a:off x="181476" y="1791360"/>
          <a:ext cx="8797468" cy="472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Document" r:id="rId4" imgW="5626100" imgH="3022600" progId="Word.Document.12">
                  <p:embed/>
                </p:oleObj>
              </mc:Choice>
              <mc:Fallback>
                <p:oleObj name="Document" r:id="rId4" imgW="5626100" imgH="3022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76" y="1791360"/>
                        <a:ext cx="8797468" cy="472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08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to Exchange Secret Keys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2-24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" r="351"/>
          <a:stretch/>
        </p:blipFill>
        <p:spPr>
          <a:xfrm>
            <a:off x="71822" y="1887662"/>
            <a:ext cx="8996578" cy="3969489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800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Man in the Middle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  <p:pic>
        <p:nvPicPr>
          <p:cNvPr id="6" name="Content Placeholder 5" descr="fig02-25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b="-1395"/>
          <a:stretch/>
        </p:blipFill>
        <p:spPr>
          <a:xfrm>
            <a:off x="1753954" y="1554236"/>
            <a:ext cx="5095647" cy="48463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7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Detecting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Demonstrates that a block of data has been modified</a:t>
            </a:r>
          </a:p>
          <a:p>
            <a:r>
              <a:rPr lang="en-US" dirty="0"/>
              <a:t>Simple error detecting codes:</a:t>
            </a:r>
          </a:p>
          <a:p>
            <a:pPr lvl="1"/>
            <a:r>
              <a:rPr lang="en-US" dirty="0"/>
              <a:t>Parity checks</a:t>
            </a:r>
          </a:p>
          <a:p>
            <a:pPr lvl="1"/>
            <a:r>
              <a:rPr lang="en-US" dirty="0"/>
              <a:t>Cyclic redundancy checks</a:t>
            </a:r>
          </a:p>
          <a:p>
            <a:r>
              <a:rPr lang="en-US" dirty="0"/>
              <a:t>Cryptographic error detecting codes:</a:t>
            </a:r>
          </a:p>
          <a:p>
            <a:pPr lvl="1"/>
            <a:r>
              <a:rPr lang="en-US" dirty="0"/>
              <a:t>One-way hash functions</a:t>
            </a:r>
          </a:p>
          <a:p>
            <a:pPr lvl="1"/>
            <a:r>
              <a:rPr lang="en-US" dirty="0"/>
              <a:t>Cryptographic checksums</a:t>
            </a:r>
          </a:p>
          <a:p>
            <a:pPr lvl="1"/>
            <a:r>
              <a:rPr lang="en-US" dirty="0"/>
              <a:t>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17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Check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37929" y="2194168"/>
            <a:ext cx="8339220" cy="4057269"/>
            <a:chOff x="737929" y="2194168"/>
            <a:chExt cx="8339220" cy="4057269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098214"/>
                </p:ext>
              </p:extLst>
            </p:nvPr>
          </p:nvGraphicFramePr>
          <p:xfrm>
            <a:off x="737929" y="2194168"/>
            <a:ext cx="8339220" cy="3407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Document" r:id="rId3" imgW="5626100" imgH="2298700" progId="Word.Document.12">
                    <p:embed/>
                  </p:oleObj>
                </mc:Choice>
                <mc:Fallback>
                  <p:oleObj name="Document" r:id="rId3" imgW="5626100" imgH="22987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7929" y="2194168"/>
                          <a:ext cx="8339220" cy="34072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138947" y="5882105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rgbClr val="292934"/>
                </a:solidFill>
                <a:latin typeface="Arial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1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Hash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39</a:t>
            </a:fld>
            <a:endParaRPr lang="en-US"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907563" y="1599590"/>
            <a:ext cx="3309214" cy="4754880"/>
            <a:chOff x="2814505" y="1599590"/>
            <a:chExt cx="3309214" cy="5050906"/>
          </a:xfrm>
        </p:grpSpPr>
        <p:pic>
          <p:nvPicPr>
            <p:cNvPr id="7" name="Picture 6" descr="fig02-33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505" y="1599590"/>
              <a:ext cx="3309214" cy="5050906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125781" y="2600333"/>
              <a:ext cx="997938" cy="695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You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Passwords</a:t>
            </a:r>
          </a:p>
          <a:p>
            <a:r>
              <a:rPr lang="en-US" sz="2800" dirty="0"/>
              <a:t>Security questions</a:t>
            </a:r>
          </a:p>
          <a:p>
            <a:r>
              <a:rPr lang="en-US" sz="2800" dirty="0"/>
              <a:t>Attacks on “something you know”:</a:t>
            </a:r>
          </a:p>
          <a:p>
            <a:pPr lvl="1"/>
            <a:r>
              <a:rPr lang="en-US" sz="2400" dirty="0"/>
              <a:t>Dictionary attacks</a:t>
            </a:r>
          </a:p>
          <a:p>
            <a:pPr lvl="1"/>
            <a:r>
              <a:rPr lang="en-US" sz="2400" dirty="0"/>
              <a:t>Inferring likely passwords/answers</a:t>
            </a:r>
          </a:p>
          <a:p>
            <a:pPr lvl="1"/>
            <a:r>
              <a:rPr lang="en-US" sz="2400" dirty="0"/>
              <a:t>Guessing</a:t>
            </a:r>
          </a:p>
          <a:p>
            <a:pPr lvl="1"/>
            <a:r>
              <a:rPr lang="en-US" sz="2400" dirty="0"/>
              <a:t>Defeating concealment</a:t>
            </a:r>
          </a:p>
          <a:p>
            <a:pPr lvl="1"/>
            <a:r>
              <a:rPr lang="en-US" sz="2400" dirty="0"/>
              <a:t>Exhaustive or brute-force attack</a:t>
            </a:r>
          </a:p>
          <a:p>
            <a:pPr lvl="1"/>
            <a:r>
              <a:rPr lang="en-US" sz="2400" dirty="0"/>
              <a:t>Rainbow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37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40</a:t>
            </a:fld>
            <a:endParaRPr lang="en-US">
              <a:latin typeface="Arial"/>
            </a:endParaRPr>
          </a:p>
        </p:txBody>
      </p:sp>
      <p:pic>
        <p:nvPicPr>
          <p:cNvPr id="21" name="Picture 20" descr="fig02-2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184431"/>
            <a:ext cx="8324281" cy="23963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88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Certificates: Trustable Identities and Public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6498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/>
              <a:t>A certificate is a public key and an identity bound together and signed by a certificate authority.</a:t>
            </a:r>
          </a:p>
          <a:p>
            <a:r>
              <a:rPr lang="en-US" sz="3200" dirty="0"/>
              <a:t>A certificate authority is an authority that users trust to accurately verify identities before generating certificates that bind those identities to 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41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5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Signing and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42</a:t>
            </a:fld>
            <a:endParaRPr lang="en-US">
              <a:latin typeface="Arial"/>
            </a:endParaRPr>
          </a:p>
        </p:txBody>
      </p:sp>
      <p:pic>
        <p:nvPicPr>
          <p:cNvPr id="5" name="Picture 4" descr="fig02-3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23" y="1523999"/>
            <a:ext cx="6549389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60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Tool Summary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80620"/>
              </p:ext>
            </p:extLst>
          </p:nvPr>
        </p:nvGraphicFramePr>
        <p:xfrm>
          <a:off x="417096" y="1657680"/>
          <a:ext cx="8379326" cy="486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2" name="Document" r:id="rId3" imgW="5626100" imgH="3263900" progId="Word.Document.12">
                  <p:embed/>
                </p:oleObj>
              </mc:Choice>
              <mc:Fallback>
                <p:oleObj name="Document" r:id="rId3" imgW="5626100" imgH="3263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096" y="1657680"/>
                        <a:ext cx="8379326" cy="4861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43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08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can authenticate using something they know, something they are, or something they have</a:t>
            </a:r>
          </a:p>
          <a:p>
            <a:r>
              <a:rPr lang="en-US" dirty="0"/>
              <a:t>Systems may use a variety of mechanisms to implement access control</a:t>
            </a:r>
          </a:p>
          <a:p>
            <a:r>
              <a:rPr lang="en-US" dirty="0"/>
              <a:t>Encryption helps prevent attackers from revealing, modifying, or fabricating messages</a:t>
            </a:r>
          </a:p>
          <a:p>
            <a:r>
              <a:rPr lang="en-US" dirty="0"/>
              <a:t>Symmetric and asymmetric encryption have complementary strengths and weaknesses</a:t>
            </a:r>
          </a:p>
          <a:p>
            <a:r>
              <a:rPr lang="en-US" dirty="0"/>
              <a:t>Certificates bind identities to digital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44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i="1" dirty="0"/>
              <a:t>Security in Computing, Fifth Edition</a:t>
            </a:r>
            <a:r>
              <a:rPr lang="en-US" dirty="0"/>
              <a:t>, by Charles P. </a:t>
            </a:r>
            <a:r>
              <a:rPr lang="en-US" dirty="0" err="1"/>
              <a:t>Pfleeger</a:t>
            </a:r>
            <a:r>
              <a:rPr lang="en-US" dirty="0"/>
              <a:t>, et al. (ISBN: 9780134085043). Copyright 2015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63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Password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  <p:pic>
        <p:nvPicPr>
          <p:cNvPr id="5" name="Picture 4" descr="fig02-0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03" y="1524000"/>
            <a:ext cx="5909448" cy="493776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985D0D-897A-9D4B-B25B-D2332E9C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996E85-D619-7F47-BAE1-B7AE21FB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846D5A8E-6AA4-5241-9203-ED82612CE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49" y="852015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CSDN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的样本，数据量大约是</a:t>
            </a: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642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千。</a:t>
            </a:r>
            <a:b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latin typeface="华文楷体" panose="02010600040101010101" pitchFamily="2" charset="-122"/>
                <a:ea typeface="宋体" panose="02010600030101010101" pitchFamily="2" charset="-122"/>
              </a:rPr>
              <a:t>RenRen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的样本，数据量大约是</a:t>
            </a: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473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千。</a:t>
            </a:r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D0B9FAE3-0FB2-C945-BD7E-9C563664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36750"/>
            <a:ext cx="2224088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7252AE6A-0DBA-EB4F-90BD-85D97AD86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49450"/>
            <a:ext cx="1778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DDD78645-2BD3-FD40-AF56-C7191A250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0"/>
            <a:ext cx="25225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04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>
            <a:extLst>
              <a:ext uri="{FF2B5EF4-FFF2-40B4-BE49-F238E27FC236}">
                <a16:creationId xmlns:a16="http://schemas.microsoft.com/office/drawing/2014/main" id="{E43EDFE1-FE46-1F48-9877-49785163EB59}"/>
              </a:ext>
            </a:extLst>
          </p:cNvPr>
          <p:cNvSpPr txBox="1">
            <a:spLocks/>
          </p:cNvSpPr>
          <p:nvPr/>
        </p:nvSpPr>
        <p:spPr bwMode="auto">
          <a:xfrm>
            <a:off x="304800" y="365125"/>
            <a:ext cx="8672513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1pPr>
            <a:lvl2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2pPr>
            <a:lvl3pPr marL="1143000" indent="-9144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3pPr>
            <a:lvl4pPr marL="914400" indent="-9144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4pPr>
            <a:lvl5pPr marL="914400" indent="-9144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5pPr>
            <a:lvl6pPr marL="13716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6pPr>
            <a:lvl7pPr marL="18288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7pPr>
            <a:lvl8pPr marL="22860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8pPr>
            <a:lvl9pPr marL="2743200" indent="-9144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/>
              <a:t>密码规则</a:t>
            </a:r>
          </a:p>
        </p:txBody>
      </p:sp>
      <p:sp>
        <p:nvSpPr>
          <p:cNvPr id="57346" name="矩形 6">
            <a:extLst>
              <a:ext uri="{FF2B5EF4-FFF2-40B4-BE49-F238E27FC236}">
                <a16:creationId xmlns:a16="http://schemas.microsoft.com/office/drawing/2014/main" id="{3CAABB9B-BCFA-A743-BC1E-2BA278A2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320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  <a:sym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安全密码规则：</a:t>
            </a:r>
            <a:endParaRPr lang="en-US" altLang="zh-CN" sz="1800" dirty="0"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避免密码共用</a:t>
            </a:r>
            <a:endParaRPr lang="en-US" altLang="zh-CN" sz="1800" dirty="0"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位或</a:t>
            </a:r>
            <a:r>
              <a:rPr lang="en-US" altLang="zh-CN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位以上</a:t>
            </a:r>
            <a:endParaRPr lang="en-US" altLang="zh-CN" sz="1800" dirty="0"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包含字母、数字和特殊字符的组合</a:t>
            </a:r>
            <a:endParaRPr lang="en-US" altLang="zh-CN" sz="1800" dirty="0">
              <a:latin typeface="华文楷体" panose="02010600040101010101" pitchFamily="2" charset="-122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1800" dirty="0">
                <a:latin typeface="华文楷体" panose="02010600040101010101" pitchFamily="2" charset="-122"/>
                <a:ea typeface="宋体" panose="02010600030101010101" pitchFamily="2" charset="-122"/>
              </a:rPr>
              <a:t>不用生日和姓名</a:t>
            </a:r>
          </a:p>
        </p:txBody>
      </p:sp>
      <p:pic>
        <p:nvPicPr>
          <p:cNvPr id="57347" name="图片 1">
            <a:extLst>
              <a:ext uri="{FF2B5EF4-FFF2-40B4-BE49-F238E27FC236}">
                <a16:creationId xmlns:a16="http://schemas.microsoft.com/office/drawing/2014/main" id="{5B2EB2AB-67BC-A247-A5AD-B06865FFE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150938"/>
            <a:ext cx="44196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64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9269FC9-44F7-CC4B-B210-DA1E60A7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FF3A50-4C02-9049-B8DF-345B61FA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E0CD9F-E1D6-7144-8E00-A0B6CC126288}"/>
              </a:ext>
            </a:extLst>
          </p:cNvPr>
          <p:cNvSpPr/>
          <p:nvPr/>
        </p:nvSpPr>
        <p:spPr>
          <a:xfrm>
            <a:off x="730332" y="854278"/>
            <a:ext cx="757051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CSDN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杯我最喜爱的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CSDN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密码评选：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ppnn13%dkstFeb.1st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（娉娉袅袅十三余，豆蔻梢头二月初）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hanshansi.location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()!∈[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gusucity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]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（姑苏城外寒山寺）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hold?fish:palm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（鱼和熊掌不可兼得）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FLZX3000cY4yhx9day (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飞流直下三千尺，疑似银河下九天）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tcmlflw,syred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&gt;</a:t>
            </a:r>
            <a:r>
              <a:rPr lang="en-US" altLang="zh-CN" dirty="0" err="1">
                <a:solidFill>
                  <a:srgbClr val="333333"/>
                </a:solidFill>
                <a:latin typeface="Helvetica Neue" panose="02000503000000020004" pitchFamily="2" charset="0"/>
              </a:rPr>
              <a:t>Febhua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（停车</a:t>
            </a:r>
            <a:r>
              <a:rPr lang="en-US" altLang="zh-CN" dirty="0">
                <a:solidFill>
                  <a:srgbClr val="333333"/>
                </a:solidFill>
                <a:latin typeface="Helvetica Neue" panose="02000503000000020004" pitchFamily="2" charset="0"/>
              </a:rPr>
              <a:t>XX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枫林晚，霜叶红于二月花）</a:t>
            </a: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altLang="zh-CN" dirty="0"/>
          </a:p>
          <a:p>
            <a:r>
              <a:rPr lang="en-US" altLang="zh-CN" dirty="0"/>
              <a:t>2b|~2b</a:t>
            </a:r>
            <a:r>
              <a:rPr lang="zh-CN" altLang="en-US" dirty="0"/>
              <a:t>       （</a:t>
            </a:r>
            <a:r>
              <a:rPr lang="en-US" altLang="zh-CN" dirty="0"/>
              <a:t>to be or not to be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Il1[</a:t>
            </a:r>
            <a:r>
              <a:rPr lang="en-US" altLang="zh-CN" dirty="0" err="1"/>
              <a:t>lI</a:t>
            </a:r>
            <a:r>
              <a:rPr lang="en-US" altLang="zh-CN" dirty="0"/>
              <a:t>][]IIl1l1lII[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86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Storage</a:t>
            </a:r>
          </a:p>
        </p:txBody>
      </p:sp>
      <p:pic>
        <p:nvPicPr>
          <p:cNvPr id="5" name="Picture 4" descr="Untitled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57"/>
          <a:stretch/>
        </p:blipFill>
        <p:spPr>
          <a:xfrm>
            <a:off x="267312" y="1937756"/>
            <a:ext cx="4291319" cy="2799684"/>
          </a:xfrm>
          <a:prstGeom prst="rect">
            <a:avLst/>
          </a:prstGeom>
        </p:spPr>
      </p:pic>
      <p:pic>
        <p:nvPicPr>
          <p:cNvPr id="6" name="Picture 5" descr="Untitled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44"/>
          <a:stretch/>
        </p:blipFill>
        <p:spPr>
          <a:xfrm>
            <a:off x="4678892" y="1937756"/>
            <a:ext cx="4340546" cy="2799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71287" y="4385071"/>
            <a:ext cx="12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Plaintext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3049" y="4385071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92934"/>
                </a:solidFill>
                <a:latin typeface="Arial"/>
              </a:rPr>
              <a:t>Concealed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Security in Computing, Fifth Edition</a:t>
            </a:r>
            <a:r>
              <a:rPr lang="en-US"/>
              <a:t>, by Charles P. Pfleeger, et al. (ISBN: 9780134085043). Copyright 2015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6954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2823</Words>
  <Application>Microsoft Macintosh PowerPoint</Application>
  <PresentationFormat>全屏显示(4:3)</PresentationFormat>
  <Paragraphs>274</Paragraphs>
  <Slides>44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华文楷体</vt:lpstr>
      <vt:lpstr>华文新魏</vt:lpstr>
      <vt:lpstr>宋体</vt:lpstr>
      <vt:lpstr>微软雅黑</vt:lpstr>
      <vt:lpstr>MS PGothic</vt:lpstr>
      <vt:lpstr>Arial</vt:lpstr>
      <vt:lpstr>Calibri</vt:lpstr>
      <vt:lpstr>Helvetica Neue</vt:lpstr>
      <vt:lpstr>Wingdings</vt:lpstr>
      <vt:lpstr>Office Theme</vt:lpstr>
      <vt:lpstr>Clarity</vt:lpstr>
      <vt:lpstr>Document</vt:lpstr>
      <vt:lpstr>Security in Computing, Fifth Edition</vt:lpstr>
      <vt:lpstr>Objectives for Chapter 2</vt:lpstr>
      <vt:lpstr>Authentication 身份认证（鉴别）</vt:lpstr>
      <vt:lpstr>Something You Know</vt:lpstr>
      <vt:lpstr>Distribution of Password Types</vt:lpstr>
      <vt:lpstr>PowerPoint 演示文稿</vt:lpstr>
      <vt:lpstr>PowerPoint 演示文稿</vt:lpstr>
      <vt:lpstr>PowerPoint 演示文稿</vt:lpstr>
      <vt:lpstr>Password Storage</vt:lpstr>
      <vt:lpstr>Biometrics: Something You Are</vt:lpstr>
      <vt:lpstr>Problems with Biometrics</vt:lpstr>
      <vt:lpstr>Tokens: Something You Have</vt:lpstr>
      <vt:lpstr>The most important key now!</vt:lpstr>
      <vt:lpstr>Federated Identity Management</vt:lpstr>
      <vt:lpstr>Single Sign-On</vt:lpstr>
      <vt:lpstr>Access Control</vt:lpstr>
      <vt:lpstr>Access Policies</vt:lpstr>
      <vt:lpstr>Implementing Access Control</vt:lpstr>
      <vt:lpstr>Reference Monitor</vt:lpstr>
      <vt:lpstr>Access Control Directory</vt:lpstr>
      <vt:lpstr>Access Control Matrix</vt:lpstr>
      <vt:lpstr>Access Control List</vt:lpstr>
      <vt:lpstr>Problems Addressed by Encryption</vt:lpstr>
      <vt:lpstr>Encryption Terminology</vt:lpstr>
      <vt:lpstr>Encryption/Decryption Process</vt:lpstr>
      <vt:lpstr>Symmetric vs. Asymmetric</vt:lpstr>
      <vt:lpstr>Stream Ciphers</vt:lpstr>
      <vt:lpstr>Block Ciphers</vt:lpstr>
      <vt:lpstr>Stream vs. Block</vt:lpstr>
      <vt:lpstr>DES: The Data Encryption Standard</vt:lpstr>
      <vt:lpstr>AES: Advanced Encryption System</vt:lpstr>
      <vt:lpstr>DES vs. AES</vt:lpstr>
      <vt:lpstr>Public Key (Asymmetric) Cryptography</vt:lpstr>
      <vt:lpstr>Secret Key vs. Public Key Encryption</vt:lpstr>
      <vt:lpstr>Public Key to Exchange Secret Keys</vt:lpstr>
      <vt:lpstr>Key Exchange Man in the Middle</vt:lpstr>
      <vt:lpstr>Error Detecting Codes</vt:lpstr>
      <vt:lpstr>Parity Check</vt:lpstr>
      <vt:lpstr>One-Way Hash Function</vt:lpstr>
      <vt:lpstr>Digital Signature</vt:lpstr>
      <vt:lpstr>Certificates: Trustable Identities and Public Keys</vt:lpstr>
      <vt:lpstr>Certificate Signing and Hierarchy</vt:lpstr>
      <vt:lpstr>Cryptographic Tool Summary</vt:lpstr>
      <vt:lpstr>Summary</vt:lpstr>
    </vt:vector>
  </TitlesOfParts>
  <Company>Qmulos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赖祥伟</cp:lastModifiedBy>
  <cp:revision>72</cp:revision>
  <dcterms:created xsi:type="dcterms:W3CDTF">2015-09-08T22:22:42Z</dcterms:created>
  <dcterms:modified xsi:type="dcterms:W3CDTF">2020-03-04T07:30:34Z</dcterms:modified>
</cp:coreProperties>
</file>