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3"/>
  </p:notesMasterIdLst>
  <p:sldIdLst>
    <p:sldId id="256" r:id="rId3"/>
    <p:sldId id="257" r:id="rId4"/>
    <p:sldId id="258" r:id="rId5"/>
    <p:sldId id="275" r:id="rId6"/>
    <p:sldId id="259" r:id="rId7"/>
    <p:sldId id="260" r:id="rId8"/>
    <p:sldId id="261" r:id="rId9"/>
    <p:sldId id="262" r:id="rId10"/>
    <p:sldId id="263" r:id="rId11"/>
    <p:sldId id="303" r:id="rId12"/>
    <p:sldId id="306" r:id="rId13"/>
    <p:sldId id="307" r:id="rId14"/>
    <p:sldId id="308" r:id="rId15"/>
    <p:sldId id="309" r:id="rId16"/>
    <p:sldId id="310" r:id="rId17"/>
    <p:sldId id="311" r:id="rId18"/>
    <p:sldId id="312" r:id="rId19"/>
    <p:sldId id="313" r:id="rId20"/>
    <p:sldId id="315" r:id="rId21"/>
    <p:sldId id="317" r:id="rId22"/>
    <p:sldId id="316" r:id="rId23"/>
    <p:sldId id="318" r:id="rId24"/>
    <p:sldId id="319" r:id="rId25"/>
    <p:sldId id="320" r:id="rId26"/>
    <p:sldId id="321" r:id="rId27"/>
    <p:sldId id="322" r:id="rId28"/>
    <p:sldId id="323" r:id="rId29"/>
    <p:sldId id="324" r:id="rId30"/>
    <p:sldId id="325" r:id="rId31"/>
    <p:sldId id="264" r:id="rId32"/>
    <p:sldId id="265" r:id="rId33"/>
    <p:sldId id="266" r:id="rId34"/>
    <p:sldId id="267" r:id="rId35"/>
    <p:sldId id="268" r:id="rId36"/>
    <p:sldId id="269" r:id="rId37"/>
    <p:sldId id="270" r:id="rId38"/>
    <p:sldId id="271" r:id="rId39"/>
    <p:sldId id="272" r:id="rId40"/>
    <p:sldId id="273" r:id="rId41"/>
    <p:sldId id="27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1" autoAdjust="0"/>
  </p:normalViewPr>
  <p:slideViewPr>
    <p:cSldViewPr snapToGrid="0" snapToObjects="1">
      <p:cViewPr varScale="1">
        <p:scale>
          <a:sx n="88" d="100"/>
          <a:sy n="88" d="100"/>
        </p:scale>
        <p:origin x="885"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9F19A-3039-A841-AB9E-D433FDE2715A}" type="datetimeFigureOut">
              <a:rPr lang="en-US" smtClean="0"/>
              <a:t>4/16/2020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AF52-412D-4444-BA4A-9D9DC2C81834}" type="slidenum">
              <a:rPr lang="en-US" smtClean="0"/>
              <a:t>‹#›</a:t>
            </a:fld>
            <a:endParaRPr lang="en-US"/>
          </a:p>
        </p:txBody>
      </p:sp>
    </p:spTree>
    <p:extLst>
      <p:ext uri="{BB962C8B-B14F-4D97-AF65-F5344CB8AC3E}">
        <p14:creationId xmlns:p14="http://schemas.microsoft.com/office/powerpoint/2010/main" val="355851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A collection of data</a:t>
            </a:r>
            <a:r>
              <a:rPr lang="en-US" baseline="0" dirty="0"/>
              <a:t> and a set of rules that organize the data by specifying certain relationships among the data</a:t>
            </a:r>
          </a:p>
          <a:p>
            <a:r>
              <a:rPr lang="en-US" baseline="0" dirty="0"/>
              <a:t>Database administrator: Person who defines the rules that organize the data and controls who should have access to what parts of the data</a:t>
            </a:r>
          </a:p>
          <a:p>
            <a:r>
              <a:rPr lang="en-US" baseline="0" dirty="0"/>
              <a:t>Database management system: The system through which users interact with the database</a:t>
            </a:r>
          </a:p>
          <a:p>
            <a:r>
              <a:rPr lang="en-US" baseline="0" dirty="0"/>
              <a:t>Record: One related group of data</a:t>
            </a:r>
          </a:p>
          <a:p>
            <a:r>
              <a:rPr lang="en-US" dirty="0"/>
              <a:t>Field/element: Elementary data items that make up a record (e.g., name, address, city)</a:t>
            </a:r>
          </a:p>
          <a:p>
            <a:r>
              <a:rPr lang="en-US" dirty="0"/>
              <a:t>Schema:</a:t>
            </a:r>
            <a:r>
              <a:rPr lang="en-US" baseline="0" dirty="0"/>
              <a:t> Logical structure of a database</a:t>
            </a:r>
          </a:p>
          <a:p>
            <a:r>
              <a:rPr lang="en-US" baseline="0" dirty="0"/>
              <a:t>Subschema: The portion of a database a given user has access to</a:t>
            </a:r>
          </a:p>
          <a:p>
            <a:r>
              <a:rPr lang="en-US" baseline="0" dirty="0"/>
              <a:t>Attribute: A column in a database</a:t>
            </a:r>
          </a:p>
          <a:p>
            <a:r>
              <a:rPr lang="en-US" baseline="0" dirty="0"/>
              <a:t>Relation: A set of database columns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4336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remain open challenges, though some are partially solved or are solved in certain data mining packages. Access control, for instance, can often be performed in a coarse way. Correcting mistakes is a problem because data is often moved to more databases before the original database can be corrected—if the need for correction is ever discovered. Data storage is an issue because data may be collected globally and through cloud providers, where security details are largely unknown to users. As data mining platforms evolve, these features will mature.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321393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3AF52-412D-4444-BA4A-9D9DC2C81834}" type="slidenum">
              <a:rPr lang="en-US" smtClean="0"/>
              <a:t>40</a:t>
            </a:fld>
            <a:endParaRPr lang="en-US"/>
          </a:p>
        </p:txBody>
      </p:sp>
    </p:spTree>
    <p:extLst>
      <p:ext uri="{BB962C8B-B14F-4D97-AF65-F5344CB8AC3E}">
        <p14:creationId xmlns:p14="http://schemas.microsoft.com/office/powerpoint/2010/main" val="322600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with three tables</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94136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schema of the database</a:t>
            </a:r>
            <a:r>
              <a:rPr lang="en-US" baseline="0" dirty="0"/>
              <a:t> from the previous slide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56194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58582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 time to encourage</a:t>
            </a:r>
            <a:r>
              <a:rPr lang="en-US" baseline="0" dirty="0"/>
              <a:t> students to think about places databases are commonly used and all the purposes they may be used for. Examples such as banks, large retailers, and law enforcement quickly make clear why all of these requirements are critically important. We</a:t>
            </a:r>
            <a:r>
              <a:rPr lang="fr-FR" baseline="0" dirty="0"/>
              <a:t>’</a:t>
            </a:r>
            <a:r>
              <a:rPr lang="en-US" baseline="0" dirty="0" err="1"/>
              <a:t>ve</a:t>
            </a:r>
            <a:r>
              <a:rPr lang="en-US" baseline="0" dirty="0"/>
              <a:t> already discussed many of the ways these requirements are achieved in previous chapters, but the remainder of this chapter covers special considerations for databases.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05058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Solution to the concern that the database system would fail in the middle of an update, leaving the database in a partially</a:t>
            </a:r>
            <a:r>
              <a:rPr lang="en-US" baseline="0" dirty="0"/>
              <a:t> updated and inconsistent state.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82030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a:t>
            </a:r>
            <a:r>
              <a:rPr lang="en-US" baseline="0" dirty="0"/>
              <a:t> records from being dumped out of the database is not sufficient to actually prevent disclosure. There are many ways to deduce the content of a database listed on this slide, and all of them must be considered when protecting sensitive database information. It is important to understand both the range of possible contents of each attribute and the data available to potential attackers in order to apply the appropriate protection mechanisms.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351038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Precise, complete, and consistent responses to queries against sensitive information make it more likely that the sensitive information will be disclosed.</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36</a:t>
            </a:fld>
            <a:endParaRPr lang="en-US">
              <a:solidFill>
                <a:prstClr val="black"/>
              </a:solidFill>
              <a:latin typeface="Calibri"/>
            </a:endParaRPr>
          </a:p>
        </p:txBody>
      </p:sp>
    </p:spTree>
    <p:extLst>
      <p:ext uri="{BB962C8B-B14F-4D97-AF65-F5344CB8AC3E}">
        <p14:creationId xmlns:p14="http://schemas.microsoft.com/office/powerpoint/2010/main" val="42574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complex data makes for simpler inference and therefore is more likely to require suppression. The disclosure prevention must be balanced against the database requirements, as the loss</a:t>
            </a:r>
            <a:r>
              <a:rPr lang="en-US" baseline="0" dirty="0"/>
              <a:t> of precision and completeness may make the database unusable.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139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22B53A-9FC0-455B-B08D-A967F39ED7E5}" type="datetime1">
              <a:rPr lang="en-US" smtClean="0"/>
              <a:t>4/16/2020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00652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11455-EDDE-426E-9F99-8AB38E667325}" type="datetime1">
              <a:rPr lang="en-US" smtClean="0"/>
              <a:t>4/16/2020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71831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3FAA5-DC2C-457C-A20C-4986CDF6F80C}" type="datetime1">
              <a:rPr lang="en-US" smtClean="0"/>
              <a:t>4/16/2020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17696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16349-7B2A-423E-8709-BEB32350EFE5}" type="datetime1">
              <a:rPr lang="en-US" smtClean="0">
                <a:latin typeface="Arial"/>
              </a:rPr>
              <a:t>4/16/2020</a:t>
            </a:fld>
            <a:endParaRPr lang="en-US">
              <a:latin typeface="Arial"/>
            </a:endParaRPr>
          </a:p>
        </p:txBody>
      </p:sp>
      <p:sp>
        <p:nvSpPr>
          <p:cNvPr id="5"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25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3E3A28-6231-4B64-B59C-4802AF77D162}" type="datetime1">
              <a:rPr lang="en-US" smtClean="0">
                <a:latin typeface="Arial"/>
              </a:rPr>
              <a:t>4/16/2020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2498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98DD4-7ABC-4390-88B8-6A5093F0A1FC}" type="datetime1">
              <a:rPr lang="en-US" smtClean="0">
                <a:latin typeface="Arial"/>
              </a:rPr>
              <a:t>4/16/2020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878622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4FEBD-9A94-4DCC-B15D-F322788DAB7E}" type="datetime1">
              <a:rPr lang="en-US" smtClean="0">
                <a:latin typeface="Arial"/>
              </a:rPr>
              <a:t>4/16/2020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608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0BB5B-8AEF-4455-897E-3B3BDD76625B}" type="datetime1">
              <a:rPr lang="en-US" smtClean="0">
                <a:latin typeface="Arial"/>
              </a:rPr>
              <a:t>4/16/2020</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85185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8AD386-BEFD-41B5-9D1D-F21628DE70BE}" type="datetime1">
              <a:rPr lang="en-US" smtClean="0">
                <a:latin typeface="Arial"/>
              </a:rPr>
              <a:t>4/16/2020</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674742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ABC58-2C68-4C53-8DD0-2E440CF396FF}" type="datetime1">
              <a:rPr lang="en-US" smtClean="0">
                <a:latin typeface="Arial"/>
              </a:rPr>
              <a:t>4/16/2020</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31731"/>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06439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A31A0-B954-456F-9C9B-D73D28B83FC1}" type="datetime1">
              <a:rPr lang="en-US" smtClean="0">
                <a:latin typeface="Arial"/>
              </a:rPr>
              <a:t>4/16/2020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74820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5E11A1-EB0B-4574-80F7-0E2618B80C5A}" type="datetime1">
              <a:rPr lang="en-US" smtClean="0"/>
              <a:t>4/16/2020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449354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CF036-ACDC-470A-8EA5-8B5509B20505}" type="datetime1">
              <a:rPr lang="en-US" smtClean="0">
                <a:latin typeface="Arial"/>
              </a:rPr>
              <a:t>4/16/2020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302607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396FE-D000-45F9-8411-43574FAF4E02}" type="datetime1">
              <a:rPr lang="en-US" smtClean="0">
                <a:latin typeface="Arial"/>
              </a:rPr>
              <a:t>4/16/2020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518408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3BAB0-25C2-47C4-880C-96B4D3B2D9B0}" type="datetime1">
              <a:rPr lang="en-US" smtClean="0">
                <a:latin typeface="Arial"/>
              </a:rPr>
              <a:t>4/16/2020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599745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34B1F-7F4D-485F-B664-C60C59C98DC6}" type="datetime1">
              <a:rPr lang="en-US" smtClean="0">
                <a:latin typeface="Arial"/>
              </a:rPr>
              <a:t>4/16/2020</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31731"/>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98816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D85C2-DEB1-4BC5-BEF1-F402598C26FE}" type="datetime1">
              <a:rPr lang="en-US" smtClean="0"/>
              <a:t>4/16/2020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53250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E505EE-EE28-4829-9AF6-8313D6496DBB}" type="datetime1">
              <a:rPr lang="en-US" smtClean="0"/>
              <a:t>4/16/2020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25620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D0A29-E285-4DCA-8BA2-A561E6F9A8E0}" type="datetime1">
              <a:rPr lang="en-US" smtClean="0"/>
              <a:t>4/16/2020</a:t>
            </a:fld>
            <a:endParaRPr lang="en-US"/>
          </a:p>
        </p:txBody>
      </p:sp>
      <p:sp>
        <p:nvSpPr>
          <p:cNvPr id="8" name="Footer Placeholder 7"/>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9" name="Slide Number Placeholder 8"/>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92356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7630B-C468-4DAD-B9D0-1078A0AD2EA2}" type="datetime1">
              <a:rPr lang="en-US" smtClean="0"/>
              <a:t>4/16/2020</a:t>
            </a:fld>
            <a:endParaRPr lang="en-US"/>
          </a:p>
        </p:txBody>
      </p:sp>
      <p:sp>
        <p:nvSpPr>
          <p:cNvPr id="4" name="Footer Placeholder 3"/>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5" name="Slide Number Placeholder 4"/>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94786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656B9-4A9A-43C9-9A78-04805D20E9E6}" type="datetime1">
              <a:rPr lang="en-US" smtClean="0"/>
              <a:t>4/16/2020</a:t>
            </a:fld>
            <a:endParaRPr lang="en-US"/>
          </a:p>
        </p:txBody>
      </p:sp>
      <p:sp>
        <p:nvSpPr>
          <p:cNvPr id="3" name="Footer Placeholder 2"/>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4" name="Slide Number Placeholder 3"/>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256809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C3152-D31B-4DC5-8B3E-0D3A7DD1896A}" type="datetime1">
              <a:rPr lang="en-US" smtClean="0"/>
              <a:t>4/16/2020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31307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D72CC-C307-4BD9-BC46-79D81BC5B8EB}" type="datetime1">
              <a:rPr lang="en-US" smtClean="0"/>
              <a:t>4/16/2020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F5368073-BAF1-0248-9447-4708C3BCD0C3}" type="slidenum">
              <a:rPr lang="en-US" smtClean="0"/>
              <a:t>‹#›</a:t>
            </a:fld>
            <a:endParaRPr lang="en-US"/>
          </a:p>
        </p:txBody>
      </p:sp>
    </p:spTree>
    <p:extLst>
      <p:ext uri="{BB962C8B-B14F-4D97-AF65-F5344CB8AC3E}">
        <p14:creationId xmlns:p14="http://schemas.microsoft.com/office/powerpoint/2010/main" val="178715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873E4-4646-4D42-A615-02F8B2A41650}" type="datetime1">
              <a:rPr lang="en-US" smtClean="0"/>
              <a:t>4/16/2020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68073-BAF1-0248-9447-4708C3BCD0C3}" type="slidenum">
              <a:rPr lang="en-US" smtClean="0"/>
              <a:t>‹#›</a:t>
            </a:fld>
            <a:endParaRPr lang="en-US"/>
          </a:p>
        </p:txBody>
      </p:sp>
    </p:spTree>
    <p:extLst>
      <p:ext uri="{BB962C8B-B14F-4D97-AF65-F5344CB8AC3E}">
        <p14:creationId xmlns:p14="http://schemas.microsoft.com/office/powerpoint/2010/main" val="191970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A5A75B5-68AC-4A28-87A5-BDECF1B7D1AF}" type="datetime1">
              <a:rPr lang="en-US" smtClean="0">
                <a:latin typeface="Arial"/>
              </a:rPr>
              <a:t>4/16/2020</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77596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Computing,</a:t>
            </a:r>
            <a:br>
              <a:rPr lang="en-US" dirty="0"/>
            </a:br>
            <a:r>
              <a:rPr lang="en-US" dirty="0"/>
              <a:t>Fifth Edition</a:t>
            </a:r>
          </a:p>
        </p:txBody>
      </p:sp>
      <p:sp>
        <p:nvSpPr>
          <p:cNvPr id="3" name="Subtitle 2"/>
          <p:cNvSpPr>
            <a:spLocks noGrp="1"/>
          </p:cNvSpPr>
          <p:nvPr>
            <p:ph type="subTitle" idx="1"/>
          </p:nvPr>
        </p:nvSpPr>
        <p:spPr/>
        <p:txBody>
          <a:bodyPr/>
          <a:lstStyle/>
          <a:p>
            <a:r>
              <a:rPr lang="en-US" dirty="0"/>
              <a:t>Chapter 7: Databases</a:t>
            </a:r>
          </a:p>
        </p:txBody>
      </p:sp>
      <p:sp>
        <p:nvSpPr>
          <p:cNvPr id="4" name="Footer Placeholder 3"/>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18740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D473051-A107-446F-ACCC-C9D9999C0D0D}"/>
              </a:ext>
            </a:extLst>
          </p:cNvPr>
          <p:cNvSpPr>
            <a:spLocks noGrp="1"/>
          </p:cNvSpPr>
          <p:nvPr>
            <p:ph type="ftr" sz="quarter" idx="11"/>
          </p:nvPr>
        </p:nvSpPr>
        <p:spPr/>
        <p:txBody>
          <a:bodyPr/>
          <a:lstStyle/>
          <a:p>
            <a:r>
              <a:rPr lang="zh-CN" altLang="en-US"/>
              <a:t>版权所有，盗版必纠</a:t>
            </a:r>
            <a:endParaRPr lang="en-US" altLang="zh-CN"/>
          </a:p>
        </p:txBody>
      </p:sp>
      <p:sp>
        <p:nvSpPr>
          <p:cNvPr id="706562" name="Rectangle 2">
            <a:extLst>
              <a:ext uri="{FF2B5EF4-FFF2-40B4-BE49-F238E27FC236}">
                <a16:creationId xmlns:a16="http://schemas.microsoft.com/office/drawing/2014/main" id="{2E7FAAA5-26B6-493C-AA06-9A707D9968DE}"/>
              </a:ext>
            </a:extLst>
          </p:cNvPr>
          <p:cNvSpPr>
            <a:spLocks noGrp="1" noChangeArrowheads="1"/>
          </p:cNvSpPr>
          <p:nvPr>
            <p:ph type="title"/>
          </p:nvPr>
        </p:nvSpPr>
        <p:spPr/>
        <p:txBody>
          <a:bodyPr/>
          <a:lstStyle/>
          <a:p>
            <a:r>
              <a:rPr lang="zh-CN" altLang="en-US" dirty="0"/>
              <a:t>针对数据库系统的攻击</a:t>
            </a:r>
            <a:endParaRPr lang="zh-CN" altLang="en-US" b="1" dirty="0"/>
          </a:p>
        </p:txBody>
      </p:sp>
      <p:sp>
        <p:nvSpPr>
          <p:cNvPr id="706563" name="Rectangle 3">
            <a:extLst>
              <a:ext uri="{FF2B5EF4-FFF2-40B4-BE49-F238E27FC236}">
                <a16:creationId xmlns:a16="http://schemas.microsoft.com/office/drawing/2014/main" id="{45D6F400-D535-4912-81E0-2FE2334A4F2E}"/>
              </a:ext>
            </a:extLst>
          </p:cNvPr>
          <p:cNvSpPr>
            <a:spLocks noGrp="1" noChangeArrowheads="1"/>
          </p:cNvSpPr>
          <p:nvPr>
            <p:ph type="body" idx="1"/>
          </p:nvPr>
        </p:nvSpPr>
        <p:spPr/>
        <p:txBody>
          <a:bodyPr/>
          <a:lstStyle/>
          <a:p>
            <a:pPr>
              <a:lnSpc>
                <a:spcPct val="90000"/>
              </a:lnSpc>
            </a:pPr>
            <a:r>
              <a:rPr lang="zh-CN" altLang="en-US" sz="2400"/>
              <a:t>数据库系统是在操作系统平台之上的最重要的系统软件，数据库系统的安全可以说是十分重要的。曾经有句话这样说：如果网络遍地是金钱，那么金钱就在数据库服务器中。随着无纸化业务环境的不断扩大，人们在数据库中存储着越来越多的敏感信息：银行账户、医疗记录、政府文件、军事机密等等，数据库系统就成为越来越有价值的攻击目标，因此确保数据库系统的安全也越来越重要。</a:t>
            </a:r>
          </a:p>
          <a:p>
            <a:pPr>
              <a:lnSpc>
                <a:spcPct val="90000"/>
              </a:lnSpc>
            </a:pPr>
            <a:r>
              <a:rPr lang="zh-CN" altLang="en-US" sz="2400"/>
              <a:t>作为一种大型的系统软件，数据库系统中也存在着各种各样的安全漏洞，其中危害性较大的有缓冲区溢出、堆溢出和</a:t>
            </a:r>
            <a:r>
              <a:rPr lang="en-US" altLang="zh-CN" sz="2400"/>
              <a:t>SQL</a:t>
            </a:r>
            <a:r>
              <a:rPr lang="zh-CN" altLang="en-US" sz="2400"/>
              <a:t>注入等。本小节将讲述一些典型的针对数据库系统的攻击。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8787870-0D5A-4885-BC56-914716B91C96}"/>
              </a:ext>
            </a:extLst>
          </p:cNvPr>
          <p:cNvSpPr>
            <a:spLocks noGrp="1"/>
          </p:cNvSpPr>
          <p:nvPr>
            <p:ph type="ftr" sz="quarter" idx="11"/>
          </p:nvPr>
        </p:nvSpPr>
        <p:spPr/>
        <p:txBody>
          <a:bodyPr/>
          <a:lstStyle/>
          <a:p>
            <a:r>
              <a:rPr lang="zh-CN" altLang="en-US"/>
              <a:t>版权所有，盗版必纠</a:t>
            </a:r>
            <a:endParaRPr lang="en-US" altLang="zh-CN"/>
          </a:p>
        </p:txBody>
      </p:sp>
      <p:sp>
        <p:nvSpPr>
          <p:cNvPr id="709634" name="Rectangle 2">
            <a:extLst>
              <a:ext uri="{FF2B5EF4-FFF2-40B4-BE49-F238E27FC236}">
                <a16:creationId xmlns:a16="http://schemas.microsoft.com/office/drawing/2014/main" id="{ADCD64F3-B570-4625-AB94-D840D444970F}"/>
              </a:ext>
            </a:extLst>
          </p:cNvPr>
          <p:cNvSpPr>
            <a:spLocks noGrp="1" noChangeArrowheads="1"/>
          </p:cNvSpPr>
          <p:nvPr>
            <p:ph type="title"/>
          </p:nvPr>
        </p:nvSpPr>
        <p:spPr/>
        <p:txBody>
          <a:bodyPr/>
          <a:lstStyle/>
          <a:p>
            <a:r>
              <a:rPr lang="en-US" altLang="zh-CN" dirty="0"/>
              <a:t>1 </a:t>
            </a:r>
            <a:r>
              <a:rPr lang="zh-CN" altLang="en-US" dirty="0"/>
              <a:t>弱口令攻击</a:t>
            </a:r>
            <a:endParaRPr lang="zh-CN" altLang="en-US" b="1" dirty="0"/>
          </a:p>
        </p:txBody>
      </p:sp>
      <p:sp>
        <p:nvSpPr>
          <p:cNvPr id="709635" name="Rectangle 3">
            <a:extLst>
              <a:ext uri="{FF2B5EF4-FFF2-40B4-BE49-F238E27FC236}">
                <a16:creationId xmlns:a16="http://schemas.microsoft.com/office/drawing/2014/main" id="{A43D07C5-CBF2-4360-97C7-0BAE21DDE153}"/>
              </a:ext>
            </a:extLst>
          </p:cNvPr>
          <p:cNvSpPr>
            <a:spLocks noGrp="1" noChangeArrowheads="1"/>
          </p:cNvSpPr>
          <p:nvPr>
            <p:ph type="body" idx="1"/>
          </p:nvPr>
        </p:nvSpPr>
        <p:spPr/>
        <p:txBody>
          <a:bodyPr/>
          <a:lstStyle/>
          <a:p>
            <a:r>
              <a:rPr lang="zh-CN" altLang="en-US" sz="2800"/>
              <a:t>弱口令是指口令强度过低，使非授权用户容易在短时间内通过猜解或者少量的列举即可得到口令。弱口令会使非授权用户获得访问数据库的权限。这会造成机密数据泄露、损坏等严重后果。</a:t>
            </a:r>
          </a:p>
          <a:p>
            <a:r>
              <a:rPr lang="zh-CN" altLang="en-US" sz="2800"/>
              <a:t>出现弱口令的原因多是在数据库安装和建立用户信息的时候，数据库管理员设置了统一且简单的访问口令，授权用户也没有及时修改默认口令。特别是在某些数据库安装的过程中，安装程序会默认建立一个空白口令的特权用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ECE0351-38BD-4C94-BC1C-B9E892F42B8E}"/>
              </a:ext>
            </a:extLst>
          </p:cNvPr>
          <p:cNvSpPr>
            <a:spLocks noGrp="1"/>
          </p:cNvSpPr>
          <p:nvPr>
            <p:ph type="ftr" sz="quarter" idx="11"/>
          </p:nvPr>
        </p:nvSpPr>
        <p:spPr/>
        <p:txBody>
          <a:bodyPr/>
          <a:lstStyle/>
          <a:p>
            <a:r>
              <a:rPr lang="zh-CN" altLang="en-US"/>
              <a:t>版权所有，盗版必纠</a:t>
            </a:r>
            <a:endParaRPr lang="en-US" altLang="zh-CN"/>
          </a:p>
        </p:txBody>
      </p:sp>
      <p:sp>
        <p:nvSpPr>
          <p:cNvPr id="710658" name="Rectangle 2">
            <a:extLst>
              <a:ext uri="{FF2B5EF4-FFF2-40B4-BE49-F238E27FC236}">
                <a16:creationId xmlns:a16="http://schemas.microsoft.com/office/drawing/2014/main" id="{F0D98B4B-071B-4758-B865-4C87ADEC71A6}"/>
              </a:ext>
            </a:extLst>
          </p:cNvPr>
          <p:cNvSpPr>
            <a:spLocks noGrp="1" noChangeArrowheads="1"/>
          </p:cNvSpPr>
          <p:nvPr>
            <p:ph type="title"/>
          </p:nvPr>
        </p:nvSpPr>
        <p:spPr/>
        <p:txBody>
          <a:bodyPr/>
          <a:lstStyle/>
          <a:p>
            <a:r>
              <a:rPr lang="en-US" altLang="zh-CN" dirty="0"/>
              <a:t>1 </a:t>
            </a:r>
            <a:r>
              <a:rPr lang="zh-CN" altLang="en-US" dirty="0"/>
              <a:t>弱口令攻击</a:t>
            </a:r>
            <a:endParaRPr lang="zh-CN" altLang="en-US" b="1" dirty="0"/>
          </a:p>
        </p:txBody>
      </p:sp>
      <p:sp>
        <p:nvSpPr>
          <p:cNvPr id="710659" name="Rectangle 3">
            <a:extLst>
              <a:ext uri="{FF2B5EF4-FFF2-40B4-BE49-F238E27FC236}">
                <a16:creationId xmlns:a16="http://schemas.microsoft.com/office/drawing/2014/main" id="{C092359E-1C7F-439E-9CD3-C3F1BCEFDD8F}"/>
              </a:ext>
            </a:extLst>
          </p:cNvPr>
          <p:cNvSpPr>
            <a:spLocks noGrp="1" noChangeArrowheads="1"/>
          </p:cNvSpPr>
          <p:nvPr>
            <p:ph type="body" idx="1"/>
          </p:nvPr>
        </p:nvSpPr>
        <p:spPr/>
        <p:txBody>
          <a:bodyPr/>
          <a:lstStyle/>
          <a:p>
            <a:pPr>
              <a:lnSpc>
                <a:spcPct val="80000"/>
              </a:lnSpc>
            </a:pPr>
            <a:r>
              <a:rPr lang="zh-CN" altLang="en-US" sz="2800"/>
              <a:t>下面是一个因为存在默认用户名和口令的实例。在</a:t>
            </a:r>
            <a:r>
              <a:rPr lang="en-US" altLang="zh-CN" sz="2800"/>
              <a:t>2005</a:t>
            </a:r>
            <a:r>
              <a:rPr lang="zh-CN" altLang="en-US" sz="2800"/>
              <a:t>年的</a:t>
            </a:r>
            <a:r>
              <a:rPr lang="en-US" altLang="zh-CN" sz="2800"/>
              <a:t>1</a:t>
            </a:r>
            <a:r>
              <a:rPr lang="zh-CN" altLang="en-US" sz="2800"/>
              <a:t>月</a:t>
            </a:r>
            <a:r>
              <a:rPr lang="en-US" altLang="zh-CN" sz="2800"/>
              <a:t>W32.Spybot.IVQ</a:t>
            </a:r>
            <a:r>
              <a:rPr lang="zh-CN" altLang="en-US" sz="2800"/>
              <a:t>蠕虫便是依靠空白口令的</a:t>
            </a:r>
            <a:r>
              <a:rPr lang="en-US" altLang="zh-CN" sz="2800"/>
              <a:t>root</a:t>
            </a:r>
            <a:r>
              <a:rPr lang="zh-CN" altLang="en-US" sz="2800"/>
              <a:t>用户感染了数以千计的</a:t>
            </a:r>
            <a:r>
              <a:rPr lang="en-US" altLang="zh-CN" sz="2800"/>
              <a:t>Windows MySQL</a:t>
            </a:r>
            <a:r>
              <a:rPr lang="zh-CN" altLang="en-US" sz="2800"/>
              <a:t>服务器。</a:t>
            </a:r>
          </a:p>
          <a:p>
            <a:pPr>
              <a:lnSpc>
                <a:spcPct val="80000"/>
              </a:lnSpc>
            </a:pPr>
            <a:r>
              <a:rPr lang="zh-CN" altLang="en-US" sz="2800"/>
              <a:t>在</a:t>
            </a:r>
            <a:r>
              <a:rPr lang="en-US" altLang="zh-CN" sz="2800"/>
              <a:t>MySQL</a:t>
            </a:r>
            <a:r>
              <a:rPr lang="zh-CN" altLang="en-US" sz="2800"/>
              <a:t>的某些默认配置中，</a:t>
            </a:r>
            <a:r>
              <a:rPr lang="en-US" altLang="zh-CN" sz="2800"/>
              <a:t>mysql.user</a:t>
            </a:r>
            <a:r>
              <a:rPr lang="zh-CN" altLang="en-US" sz="2800"/>
              <a:t>表内有</a:t>
            </a:r>
            <a:r>
              <a:rPr lang="en-US" altLang="zh-CN" sz="2800"/>
              <a:t>4</a:t>
            </a:r>
            <a:r>
              <a:rPr lang="zh-CN" altLang="en-US" sz="2800"/>
              <a:t>个默认条目：两个条目用于</a:t>
            </a:r>
            <a:r>
              <a:rPr lang="en-US" altLang="zh-CN" sz="2800"/>
              <a:t>root</a:t>
            </a:r>
            <a:r>
              <a:rPr lang="zh-CN" altLang="en-US" sz="2800"/>
              <a:t>，两个条目用于匿名账户。在主机</a:t>
            </a:r>
            <a:r>
              <a:rPr lang="en-US" altLang="zh-CN" sz="2800"/>
              <a:t>build</a:t>
            </a:r>
            <a:r>
              <a:rPr lang="zh-CN" altLang="en-US" sz="2800"/>
              <a:t>上，有一个用于账户</a:t>
            </a:r>
            <a:r>
              <a:rPr lang="en-US" altLang="zh-CN" sz="2800"/>
              <a:t>root</a:t>
            </a:r>
            <a:r>
              <a:rPr lang="zh-CN" altLang="en-US" sz="2800"/>
              <a:t>具有</a:t>
            </a:r>
            <a:r>
              <a:rPr lang="en-US" altLang="zh-CN" sz="2800"/>
              <a:t>root</a:t>
            </a:r>
            <a:r>
              <a:rPr lang="zh-CN" altLang="en-US" sz="2800"/>
              <a:t>特权的远程条目。</a:t>
            </a:r>
          </a:p>
          <a:p>
            <a:pPr>
              <a:lnSpc>
                <a:spcPct val="80000"/>
              </a:lnSpc>
            </a:pPr>
            <a:r>
              <a:rPr lang="zh-CN" altLang="en-US" sz="2800"/>
              <a:t> 如果在本地主机上，可以用空白口令以</a:t>
            </a:r>
            <a:r>
              <a:rPr lang="en-US" altLang="zh-CN" sz="2800"/>
              <a:t>root</a:t>
            </a:r>
            <a:r>
              <a:rPr lang="zh-CN" altLang="en-US" sz="2800"/>
              <a:t>特权进行身份验证，则可以全面控制数据库。</a:t>
            </a:r>
          </a:p>
          <a:p>
            <a:pPr>
              <a:lnSpc>
                <a:spcPct val="80000"/>
              </a:lnSpc>
            </a:pPr>
            <a:r>
              <a:rPr lang="zh-CN" altLang="en-US" sz="2800"/>
              <a:t> 如果在本地主机上，可以用任何用户进行身份验证，则可以</a:t>
            </a:r>
            <a:r>
              <a:rPr lang="en-US" altLang="zh-CN" sz="2800"/>
              <a:t>guest</a:t>
            </a:r>
            <a:r>
              <a:rPr lang="zh-CN" altLang="en-US" sz="2800"/>
              <a:t>权限访问数据库。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50A3F9-98F3-4B28-AE6C-DAAE6A7E8000}"/>
              </a:ext>
            </a:extLst>
          </p:cNvPr>
          <p:cNvSpPr>
            <a:spLocks noGrp="1"/>
          </p:cNvSpPr>
          <p:nvPr>
            <p:ph type="ftr" sz="quarter" idx="11"/>
          </p:nvPr>
        </p:nvSpPr>
        <p:spPr/>
        <p:txBody>
          <a:bodyPr/>
          <a:lstStyle/>
          <a:p>
            <a:r>
              <a:rPr lang="zh-CN" altLang="en-US"/>
              <a:t>版权所有，盗版必纠</a:t>
            </a:r>
            <a:endParaRPr lang="en-US" altLang="zh-CN"/>
          </a:p>
        </p:txBody>
      </p:sp>
      <p:sp>
        <p:nvSpPr>
          <p:cNvPr id="711682" name="Rectangle 2">
            <a:extLst>
              <a:ext uri="{FF2B5EF4-FFF2-40B4-BE49-F238E27FC236}">
                <a16:creationId xmlns:a16="http://schemas.microsoft.com/office/drawing/2014/main" id="{EE1EA316-18C7-4E91-8B47-CAE3D70580D1}"/>
              </a:ext>
            </a:extLst>
          </p:cNvPr>
          <p:cNvSpPr>
            <a:spLocks noGrp="1" noChangeArrowheads="1"/>
          </p:cNvSpPr>
          <p:nvPr>
            <p:ph type="title"/>
          </p:nvPr>
        </p:nvSpPr>
        <p:spPr/>
        <p:txBody>
          <a:bodyPr/>
          <a:lstStyle/>
          <a:p>
            <a:r>
              <a:rPr lang="en-US" altLang="zh-CN" dirty="0"/>
              <a:t>1 </a:t>
            </a:r>
            <a:r>
              <a:rPr lang="zh-CN" altLang="en-US" dirty="0"/>
              <a:t>弱口令攻击</a:t>
            </a:r>
            <a:endParaRPr lang="zh-CN" altLang="en-US" b="1" dirty="0"/>
          </a:p>
        </p:txBody>
      </p:sp>
      <p:sp>
        <p:nvSpPr>
          <p:cNvPr id="711683" name="Rectangle 3">
            <a:extLst>
              <a:ext uri="{FF2B5EF4-FFF2-40B4-BE49-F238E27FC236}">
                <a16:creationId xmlns:a16="http://schemas.microsoft.com/office/drawing/2014/main" id="{81E98DE2-DBE4-49C6-B65A-D1AC33230BBC}"/>
              </a:ext>
            </a:extLst>
          </p:cNvPr>
          <p:cNvSpPr>
            <a:spLocks noGrp="1" noChangeArrowheads="1"/>
          </p:cNvSpPr>
          <p:nvPr>
            <p:ph type="body" idx="1"/>
          </p:nvPr>
        </p:nvSpPr>
        <p:spPr/>
        <p:txBody>
          <a:bodyPr/>
          <a:lstStyle/>
          <a:p>
            <a:pPr>
              <a:lnSpc>
                <a:spcPct val="80000"/>
              </a:lnSpc>
            </a:pPr>
            <a:r>
              <a:rPr lang="zh-CN" altLang="en-US" sz="2400"/>
              <a:t>如果在被称为</a:t>
            </a:r>
            <a:r>
              <a:rPr lang="en-US" altLang="zh-CN" sz="2400"/>
              <a:t>build</a:t>
            </a:r>
            <a:r>
              <a:rPr lang="zh-CN" altLang="en-US" sz="2400"/>
              <a:t>的远程主机上，可以用任何用户进行身份验证，则可以以</a:t>
            </a:r>
            <a:r>
              <a:rPr lang="en-US" altLang="zh-CN" sz="2400"/>
              <a:t>guest</a:t>
            </a:r>
            <a:r>
              <a:rPr lang="zh-CN" altLang="en-US" sz="2400"/>
              <a:t>权限访问数据库。</a:t>
            </a:r>
          </a:p>
          <a:p>
            <a:pPr>
              <a:lnSpc>
                <a:spcPct val="80000"/>
              </a:lnSpc>
            </a:pPr>
            <a:r>
              <a:rPr lang="zh-CN" altLang="en-US" sz="2400"/>
              <a:t>在</a:t>
            </a:r>
            <a:r>
              <a:rPr lang="en-US" altLang="zh-CN" sz="2400"/>
              <a:t>Windows</a:t>
            </a:r>
            <a:r>
              <a:rPr lang="zh-CN" altLang="en-US" sz="2400"/>
              <a:t>主机上，</a:t>
            </a:r>
            <a:r>
              <a:rPr lang="en-US" altLang="zh-CN" sz="2400"/>
              <a:t>root</a:t>
            </a:r>
            <a:r>
              <a:rPr lang="zh-CN" altLang="en-US" sz="2400"/>
              <a:t>账户的存在使得任何本地用户都可以将其自己提升到本地系统级访问权限，因为</a:t>
            </a:r>
            <a:r>
              <a:rPr lang="en-US" altLang="zh-CN" sz="2400"/>
              <a:t>MySQL</a:t>
            </a:r>
            <a:r>
              <a:rPr lang="zh-CN" altLang="en-US" sz="2400"/>
              <a:t>默认以</a:t>
            </a:r>
            <a:r>
              <a:rPr lang="en-US" altLang="zh-CN" sz="2400"/>
              <a:t>SYSTEM</a:t>
            </a:r>
            <a:r>
              <a:rPr lang="zh-CN" altLang="en-US" sz="2400"/>
              <a:t>运行。而且，如果攻击者简单地将他的主机命名为</a:t>
            </a:r>
            <a:r>
              <a:rPr lang="en-US" altLang="zh-CN" sz="2400"/>
              <a:t>build</a:t>
            </a:r>
            <a:r>
              <a:rPr lang="zh-CN" altLang="en-US" sz="2400"/>
              <a:t>，</a:t>
            </a:r>
            <a:r>
              <a:rPr lang="en-US" altLang="zh-CN" sz="2400"/>
              <a:t>MySQL</a:t>
            </a:r>
            <a:r>
              <a:rPr lang="zh-CN" altLang="en-US" sz="2400"/>
              <a:t>服务一旦启动，他就具有了对主机的远程系统级的访问权限。</a:t>
            </a:r>
          </a:p>
          <a:p>
            <a:pPr>
              <a:lnSpc>
                <a:spcPct val="80000"/>
              </a:lnSpc>
            </a:pPr>
            <a:r>
              <a:rPr lang="zh-CN" altLang="en-US" sz="2400"/>
              <a:t>针对这一问题最好的保护是采取以下措施：</a:t>
            </a:r>
          </a:p>
          <a:p>
            <a:pPr>
              <a:lnSpc>
                <a:spcPct val="80000"/>
              </a:lnSpc>
            </a:pPr>
            <a:r>
              <a:rPr lang="en-US" altLang="zh-CN" sz="2400"/>
              <a:t>(1) </a:t>
            </a:r>
            <a:r>
              <a:rPr lang="zh-CN" altLang="en-US" sz="2400"/>
              <a:t>安装</a:t>
            </a:r>
            <a:r>
              <a:rPr lang="en-US" altLang="zh-CN" sz="2400"/>
              <a:t>MySQL</a:t>
            </a:r>
            <a:r>
              <a:rPr lang="zh-CN" altLang="en-US" sz="2400"/>
              <a:t>是禁止网络访问（拔掉网线或者应用全部防火墙规则）。</a:t>
            </a:r>
          </a:p>
          <a:p>
            <a:pPr>
              <a:lnSpc>
                <a:spcPct val="80000"/>
              </a:lnSpc>
            </a:pPr>
            <a:r>
              <a:rPr lang="en-US" altLang="zh-CN" sz="2400"/>
              <a:t>(2) </a:t>
            </a:r>
            <a:r>
              <a:rPr lang="zh-CN" altLang="en-US" sz="2400"/>
              <a:t>在安装之后，应立刻删除</a:t>
            </a:r>
            <a:r>
              <a:rPr lang="en-US" altLang="zh-CN" sz="2400"/>
              <a:t>mysql.user</a:t>
            </a:r>
            <a:r>
              <a:rPr lang="zh-CN" altLang="en-US" sz="2400"/>
              <a:t>表内除了本地主机（</a:t>
            </a:r>
            <a:r>
              <a:rPr lang="en-US" altLang="zh-CN" sz="2400"/>
              <a:t>localhost</a:t>
            </a:r>
            <a:r>
              <a:rPr lang="zh-CN" altLang="en-US" sz="2400"/>
              <a:t>）</a:t>
            </a:r>
            <a:r>
              <a:rPr lang="en-US" altLang="zh-CN" sz="2400"/>
              <a:t>root</a:t>
            </a:r>
            <a:r>
              <a:rPr lang="zh-CN" altLang="en-US" sz="2400"/>
              <a:t>账户之外的所有账户。</a:t>
            </a:r>
          </a:p>
          <a:p>
            <a:pPr>
              <a:lnSpc>
                <a:spcPct val="80000"/>
              </a:lnSpc>
            </a:pPr>
            <a:r>
              <a:rPr lang="en-US" altLang="zh-CN" sz="2400"/>
              <a:t>(3) </a:t>
            </a:r>
            <a:r>
              <a:rPr lang="zh-CN" altLang="en-US" sz="2400"/>
              <a:t>为本地主机的</a:t>
            </a:r>
            <a:r>
              <a:rPr lang="en-US" altLang="zh-CN" sz="2400"/>
              <a:t>root</a:t>
            </a:r>
            <a:r>
              <a:rPr lang="zh-CN" altLang="en-US" sz="2400"/>
              <a:t>账户设置复杂的口令。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2ADF8E2-F385-49AF-ABF0-2D0D66AEDB8C}"/>
              </a:ext>
            </a:extLst>
          </p:cNvPr>
          <p:cNvSpPr>
            <a:spLocks noGrp="1"/>
          </p:cNvSpPr>
          <p:nvPr>
            <p:ph type="ftr" sz="quarter" idx="11"/>
          </p:nvPr>
        </p:nvSpPr>
        <p:spPr/>
        <p:txBody>
          <a:bodyPr/>
          <a:lstStyle/>
          <a:p>
            <a:r>
              <a:rPr lang="zh-CN" altLang="en-US"/>
              <a:t>版权所有，盗版必纠</a:t>
            </a:r>
            <a:endParaRPr lang="en-US" altLang="zh-CN"/>
          </a:p>
        </p:txBody>
      </p:sp>
      <p:sp>
        <p:nvSpPr>
          <p:cNvPr id="712706" name="Rectangle 2">
            <a:extLst>
              <a:ext uri="{FF2B5EF4-FFF2-40B4-BE49-F238E27FC236}">
                <a16:creationId xmlns:a16="http://schemas.microsoft.com/office/drawing/2014/main" id="{6D020502-8F7A-48EB-B1FC-905FEEAE160C}"/>
              </a:ext>
            </a:extLst>
          </p:cNvPr>
          <p:cNvSpPr>
            <a:spLocks noGrp="1" noChangeArrowheads="1"/>
          </p:cNvSpPr>
          <p:nvPr>
            <p:ph type="title"/>
          </p:nvPr>
        </p:nvSpPr>
        <p:spPr/>
        <p:txBody>
          <a:bodyPr/>
          <a:lstStyle/>
          <a:p>
            <a:r>
              <a:rPr lang="en-US" altLang="zh-CN" dirty="0"/>
              <a:t>2 </a:t>
            </a:r>
            <a:r>
              <a:rPr lang="zh-CN" altLang="en-US" dirty="0"/>
              <a:t>利用漏洞对数据库发起的攻击</a:t>
            </a:r>
            <a:endParaRPr lang="zh-CN" altLang="en-US" b="1" dirty="0"/>
          </a:p>
        </p:txBody>
      </p:sp>
      <p:sp>
        <p:nvSpPr>
          <p:cNvPr id="712707" name="Rectangle 3">
            <a:extLst>
              <a:ext uri="{FF2B5EF4-FFF2-40B4-BE49-F238E27FC236}">
                <a16:creationId xmlns:a16="http://schemas.microsoft.com/office/drawing/2014/main" id="{348A2CC3-7E8E-4BB2-A7E0-3785FDF5F156}"/>
              </a:ext>
            </a:extLst>
          </p:cNvPr>
          <p:cNvSpPr>
            <a:spLocks noGrp="1" noChangeArrowheads="1"/>
          </p:cNvSpPr>
          <p:nvPr>
            <p:ph type="body" idx="1"/>
          </p:nvPr>
        </p:nvSpPr>
        <p:spPr/>
        <p:txBody>
          <a:bodyPr/>
          <a:lstStyle/>
          <a:p>
            <a:r>
              <a:rPr lang="zh-CN" altLang="en-US"/>
              <a:t>数据库厂商会发现自己产品中的某些安全问题，然后为自己的产品提供某些安全补丁，产品的版本随之不断升级。作为数据库的用户，如果不及时升级自己的数据库，就会面临安全威胁。下面以零长度字符串绕过</a:t>
            </a:r>
            <a:r>
              <a:rPr lang="en-US" altLang="zh-CN"/>
              <a:t>MySQL</a:t>
            </a:r>
            <a:r>
              <a:rPr lang="zh-CN" altLang="en-US"/>
              <a:t>身份验证漏洞攻击为例子，讲解利用漏洞对数据库的攻击。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E041C04-4064-4A54-804E-D569636511F1}"/>
              </a:ext>
            </a:extLst>
          </p:cNvPr>
          <p:cNvSpPr>
            <a:spLocks noGrp="1"/>
          </p:cNvSpPr>
          <p:nvPr>
            <p:ph type="ftr" sz="quarter" idx="11"/>
          </p:nvPr>
        </p:nvSpPr>
        <p:spPr/>
        <p:txBody>
          <a:bodyPr/>
          <a:lstStyle/>
          <a:p>
            <a:r>
              <a:rPr lang="zh-CN" altLang="en-US"/>
              <a:t>版权所有，盗版必纠</a:t>
            </a:r>
            <a:endParaRPr lang="en-US" altLang="zh-CN"/>
          </a:p>
        </p:txBody>
      </p:sp>
      <p:sp>
        <p:nvSpPr>
          <p:cNvPr id="713730" name="Rectangle 2">
            <a:extLst>
              <a:ext uri="{FF2B5EF4-FFF2-40B4-BE49-F238E27FC236}">
                <a16:creationId xmlns:a16="http://schemas.microsoft.com/office/drawing/2014/main" id="{5E588DC4-EB77-4184-A4CD-8BCDF43F4AC3}"/>
              </a:ext>
            </a:extLst>
          </p:cNvPr>
          <p:cNvSpPr>
            <a:spLocks noGrp="1" noChangeArrowheads="1"/>
          </p:cNvSpPr>
          <p:nvPr>
            <p:ph type="title"/>
          </p:nvPr>
        </p:nvSpPr>
        <p:spPr/>
        <p:txBody>
          <a:bodyPr/>
          <a:lstStyle/>
          <a:p>
            <a:r>
              <a:rPr lang="en-US" altLang="zh-CN" dirty="0"/>
              <a:t>2 </a:t>
            </a:r>
            <a:r>
              <a:rPr lang="zh-CN" altLang="en-US" dirty="0"/>
              <a:t>利用漏洞对数据库发起的攻击</a:t>
            </a:r>
          </a:p>
        </p:txBody>
      </p:sp>
      <p:sp>
        <p:nvSpPr>
          <p:cNvPr id="713731" name="Rectangle 3">
            <a:extLst>
              <a:ext uri="{FF2B5EF4-FFF2-40B4-BE49-F238E27FC236}">
                <a16:creationId xmlns:a16="http://schemas.microsoft.com/office/drawing/2014/main" id="{8316BB19-5C39-4A03-BBCC-2761020C8AD6}"/>
              </a:ext>
            </a:extLst>
          </p:cNvPr>
          <p:cNvSpPr>
            <a:spLocks noGrp="1" noChangeArrowheads="1"/>
          </p:cNvSpPr>
          <p:nvPr>
            <p:ph type="body" idx="1"/>
          </p:nvPr>
        </p:nvSpPr>
        <p:spPr/>
        <p:txBody>
          <a:bodyPr/>
          <a:lstStyle/>
          <a:p>
            <a:pPr>
              <a:lnSpc>
                <a:spcPct val="80000"/>
              </a:lnSpc>
            </a:pPr>
            <a:r>
              <a:rPr lang="zh-CN" altLang="en-US" sz="1800" dirty="0"/>
              <a:t>在</a:t>
            </a:r>
            <a:r>
              <a:rPr lang="en-US" altLang="zh-CN" sz="1800" dirty="0"/>
              <a:t>MySQL5.0</a:t>
            </a:r>
            <a:r>
              <a:rPr lang="zh-CN" altLang="en-US" sz="1800" dirty="0"/>
              <a:t>以前的版本中，</a:t>
            </a:r>
            <a:r>
              <a:rPr lang="en-US" altLang="zh-CN" sz="1800" dirty="0"/>
              <a:t>MySQL</a:t>
            </a:r>
            <a:r>
              <a:rPr lang="zh-CN" altLang="en-US" sz="1800" dirty="0"/>
              <a:t>通过下面语句：</a:t>
            </a:r>
          </a:p>
          <a:p>
            <a:pPr>
              <a:lnSpc>
                <a:spcPct val="80000"/>
              </a:lnSpc>
            </a:pPr>
            <a:r>
              <a:rPr lang="en-US" altLang="zh-CN" sz="1800" dirty="0"/>
              <a:t>check_scramble_323(passwd, </a:t>
            </a:r>
            <a:r>
              <a:rPr lang="en-US" altLang="zh-CN" sz="1800" dirty="0" err="1"/>
              <a:t>thd</a:t>
            </a:r>
            <a:r>
              <a:rPr lang="en-US" altLang="zh-CN" sz="1800" dirty="0"/>
              <a:t>-&gt;scramble, (</a:t>
            </a:r>
            <a:r>
              <a:rPr lang="en-US" altLang="zh-CN" sz="1800" dirty="0" err="1"/>
              <a:t>ulong</a:t>
            </a:r>
            <a:r>
              <a:rPr lang="en-US" altLang="zh-CN" sz="1800" dirty="0"/>
              <a:t> *)</a:t>
            </a:r>
            <a:r>
              <a:rPr lang="en-US" altLang="zh-CN" sz="1800" dirty="0" err="1"/>
              <a:t>acl_user_tmp</a:t>
            </a:r>
            <a:r>
              <a:rPr lang="en-US" altLang="zh-CN" sz="1800" dirty="0"/>
              <a:t>-&gt;salt) == 0</a:t>
            </a:r>
          </a:p>
          <a:p>
            <a:pPr>
              <a:lnSpc>
                <a:spcPct val="80000"/>
              </a:lnSpc>
            </a:pPr>
            <a:r>
              <a:rPr lang="zh-CN" altLang="en-US" sz="1800" dirty="0"/>
              <a:t>来判断用户输入的密码是否正确，然而在</a:t>
            </a:r>
            <a:r>
              <a:rPr lang="en-US" altLang="zh-CN" sz="1800" dirty="0"/>
              <a:t>check_scramble_323()</a:t>
            </a:r>
            <a:r>
              <a:rPr lang="zh-CN" altLang="en-US" sz="1800" dirty="0"/>
              <a:t>函数内可以看到：</a:t>
            </a:r>
          </a:p>
          <a:p>
            <a:pPr>
              <a:lnSpc>
                <a:spcPct val="80000"/>
              </a:lnSpc>
            </a:pPr>
            <a:r>
              <a:rPr lang="en-US" altLang="zh-CN" sz="1800" dirty="0"/>
              <a:t>bool check_scramble_323(const char *scrambled, const char *message, </a:t>
            </a:r>
            <a:r>
              <a:rPr lang="en-US" altLang="zh-CN" sz="1800" dirty="0" err="1"/>
              <a:t>ulong</a:t>
            </a:r>
            <a:r>
              <a:rPr lang="en-US" altLang="zh-CN" sz="1800" dirty="0"/>
              <a:t> *</a:t>
            </a:r>
            <a:r>
              <a:rPr lang="en-US" altLang="zh-CN" sz="1800" dirty="0" err="1"/>
              <a:t>hash_pass</a:t>
            </a:r>
            <a:r>
              <a:rPr lang="en-US" altLang="zh-CN" sz="1800" dirty="0"/>
              <a:t>)</a:t>
            </a:r>
          </a:p>
          <a:p>
            <a:pPr>
              <a:lnSpc>
                <a:spcPct val="80000"/>
              </a:lnSpc>
            </a:pPr>
            <a:r>
              <a:rPr lang="en-US" altLang="zh-CN" sz="1800" dirty="0"/>
              <a:t>{</a:t>
            </a:r>
          </a:p>
          <a:p>
            <a:pPr>
              <a:lnSpc>
                <a:spcPct val="80000"/>
              </a:lnSpc>
            </a:pPr>
            <a:r>
              <a:rPr lang="en-US" altLang="zh-CN" sz="1800" dirty="0"/>
              <a:t>	</a:t>
            </a:r>
            <a:r>
              <a:rPr lang="en-US" altLang="zh-CN" sz="1800" dirty="0">
                <a:latin typeface="Arial" panose="020B0604020202020204" pitchFamily="34" charset="0"/>
              </a:rPr>
              <a:t>……</a:t>
            </a:r>
            <a:endParaRPr lang="en-US" altLang="zh-CN" sz="1800" dirty="0"/>
          </a:p>
          <a:p>
            <a:pPr>
              <a:lnSpc>
                <a:spcPct val="80000"/>
              </a:lnSpc>
            </a:pPr>
            <a:r>
              <a:rPr lang="en-US" altLang="zh-CN" sz="1800" dirty="0"/>
              <a:t>		while (*scrambled)</a:t>
            </a:r>
          </a:p>
          <a:p>
            <a:pPr>
              <a:lnSpc>
                <a:spcPct val="80000"/>
              </a:lnSpc>
            </a:pPr>
            <a:r>
              <a:rPr lang="en-US" altLang="zh-CN" sz="1800" dirty="0"/>
              <a:t>{</a:t>
            </a:r>
          </a:p>
          <a:p>
            <a:pPr>
              <a:lnSpc>
                <a:spcPct val="80000"/>
              </a:lnSpc>
            </a:pPr>
            <a:r>
              <a:rPr lang="en-US" altLang="zh-CN" sz="1800" dirty="0"/>
              <a:t>		if(*scrambled++ != (char)(*to++ ^ extra))</a:t>
            </a:r>
          </a:p>
          <a:p>
            <a:pPr>
              <a:lnSpc>
                <a:spcPct val="80000"/>
              </a:lnSpc>
            </a:pPr>
            <a:r>
              <a:rPr lang="en-US" altLang="zh-CN" sz="1800" dirty="0"/>
              <a:t>			return 1;			//</a:t>
            </a:r>
            <a:r>
              <a:rPr lang="zh-CN" altLang="en-US" sz="1800" dirty="0"/>
              <a:t>密码错误</a:t>
            </a:r>
          </a:p>
          <a:p>
            <a:pPr>
              <a:lnSpc>
                <a:spcPct val="80000"/>
              </a:lnSpc>
            </a:pPr>
            <a:r>
              <a:rPr lang="en-US" altLang="zh-CN" sz="1800" dirty="0"/>
              <a:t>}</a:t>
            </a:r>
          </a:p>
          <a:p>
            <a:pPr>
              <a:lnSpc>
                <a:spcPct val="80000"/>
              </a:lnSpc>
            </a:pPr>
            <a:r>
              <a:rPr lang="en-US" altLang="zh-CN" sz="1800" dirty="0"/>
              <a:t>return 0;</a:t>
            </a:r>
          </a:p>
          <a:p>
            <a:pPr>
              <a:lnSpc>
                <a:spcPct val="80000"/>
              </a:lnSpc>
            </a:pPr>
            <a:r>
              <a:rPr lang="en-US" altLang="zh-CN" sz="1800" dirty="0"/>
              <a:t>}</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D2503EB-3FB9-4DC4-8888-4A5D63455BB1}"/>
              </a:ext>
            </a:extLst>
          </p:cNvPr>
          <p:cNvSpPr>
            <a:spLocks noGrp="1"/>
          </p:cNvSpPr>
          <p:nvPr>
            <p:ph type="ftr" sz="quarter" idx="11"/>
          </p:nvPr>
        </p:nvSpPr>
        <p:spPr/>
        <p:txBody>
          <a:bodyPr/>
          <a:lstStyle/>
          <a:p>
            <a:r>
              <a:rPr lang="zh-CN" altLang="en-US"/>
              <a:t>版权所有，盗版必纠</a:t>
            </a:r>
            <a:endParaRPr lang="en-US" altLang="zh-CN"/>
          </a:p>
        </p:txBody>
      </p:sp>
      <p:sp>
        <p:nvSpPr>
          <p:cNvPr id="714754" name="Rectangle 2">
            <a:extLst>
              <a:ext uri="{FF2B5EF4-FFF2-40B4-BE49-F238E27FC236}">
                <a16:creationId xmlns:a16="http://schemas.microsoft.com/office/drawing/2014/main" id="{7CBA1000-0A84-41DE-A57E-DC619B48FD1D}"/>
              </a:ext>
            </a:extLst>
          </p:cNvPr>
          <p:cNvSpPr>
            <a:spLocks noGrp="1" noChangeArrowheads="1"/>
          </p:cNvSpPr>
          <p:nvPr>
            <p:ph type="title"/>
          </p:nvPr>
        </p:nvSpPr>
        <p:spPr/>
        <p:txBody>
          <a:bodyPr/>
          <a:lstStyle/>
          <a:p>
            <a:r>
              <a:rPr lang="en-US" altLang="zh-CN" dirty="0"/>
              <a:t>2 </a:t>
            </a:r>
            <a:r>
              <a:rPr lang="zh-CN" altLang="en-US" dirty="0"/>
              <a:t>利用漏洞对数据库发起的攻击</a:t>
            </a:r>
          </a:p>
        </p:txBody>
      </p:sp>
      <p:sp>
        <p:nvSpPr>
          <p:cNvPr id="714755" name="Rectangle 3">
            <a:extLst>
              <a:ext uri="{FF2B5EF4-FFF2-40B4-BE49-F238E27FC236}">
                <a16:creationId xmlns:a16="http://schemas.microsoft.com/office/drawing/2014/main" id="{9B7D47BF-0A7D-4D34-803B-AC87910D7F54}"/>
              </a:ext>
            </a:extLst>
          </p:cNvPr>
          <p:cNvSpPr>
            <a:spLocks noGrp="1" noChangeArrowheads="1"/>
          </p:cNvSpPr>
          <p:nvPr>
            <p:ph type="body" idx="1"/>
          </p:nvPr>
        </p:nvSpPr>
        <p:spPr/>
        <p:txBody>
          <a:bodyPr/>
          <a:lstStyle/>
          <a:p>
            <a:r>
              <a:rPr lang="zh-CN" altLang="en-US" sz="2800" dirty="0"/>
              <a:t>这里，用户可以指定一个其所需长度的字符串。在这个简单的身份验证中，如果指定长度为</a:t>
            </a:r>
            <a:r>
              <a:rPr lang="en-US" altLang="zh-CN" sz="2800" dirty="0"/>
              <a:t>0</a:t>
            </a:r>
            <a:r>
              <a:rPr lang="zh-CN" altLang="en-US" sz="2800" dirty="0"/>
              <a:t>的字符串。在最后的循环中，循环比较</a:t>
            </a:r>
            <a:r>
              <a:rPr lang="en-US" altLang="zh-CN" sz="2800" dirty="0"/>
              <a:t>scrambled</a:t>
            </a:r>
            <a:r>
              <a:rPr lang="zh-CN" altLang="en-US" sz="2800" dirty="0"/>
              <a:t>字符串和</a:t>
            </a:r>
            <a:r>
              <a:rPr lang="en-US" altLang="zh-CN" sz="2800" dirty="0"/>
              <a:t>MySQL</a:t>
            </a:r>
            <a:r>
              <a:rPr lang="zh-CN" altLang="en-US" sz="2800" dirty="0"/>
              <a:t>所得到的字符串的每个字符，直到</a:t>
            </a:r>
            <a:r>
              <a:rPr lang="en-US" altLang="zh-CN" sz="2800" dirty="0"/>
              <a:t>scrambled</a:t>
            </a:r>
            <a:r>
              <a:rPr lang="zh-CN" altLang="en-US" sz="2800" dirty="0"/>
              <a:t>字符串内没有字符为止。因为</a:t>
            </a:r>
            <a:r>
              <a:rPr lang="en-US" altLang="zh-CN" sz="2800" dirty="0"/>
              <a:t>scrambled</a:t>
            </a:r>
            <a:r>
              <a:rPr lang="zh-CN" altLang="en-US" sz="2800" dirty="0"/>
              <a:t>字符串长度为</a:t>
            </a:r>
            <a:r>
              <a:rPr lang="en-US" altLang="zh-CN" sz="2800" dirty="0"/>
              <a:t>0</a:t>
            </a:r>
            <a:r>
              <a:rPr lang="zh-CN" altLang="en-US" sz="2800" dirty="0"/>
              <a:t>，根本不会进行循环比较，所以验证函数直接返回</a:t>
            </a:r>
            <a:r>
              <a:rPr lang="en-US" altLang="zh-CN" sz="2800" dirty="0"/>
              <a:t>0</a:t>
            </a:r>
            <a:r>
              <a:rPr lang="zh-CN" altLang="en-US" sz="2800" dirty="0"/>
              <a:t>，使得用户以</a:t>
            </a:r>
            <a:r>
              <a:rPr lang="en-US" altLang="zh-CN" sz="2800" dirty="0"/>
              <a:t>0</a:t>
            </a:r>
            <a:r>
              <a:rPr lang="zh-CN" altLang="en-US" sz="2800" dirty="0"/>
              <a:t>长度字符串通过身份验证。这是一个非常简单的利用数据库漏洞的例子。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DA02EAD-0181-4C6E-B8A2-ED3D9D8B3D67}"/>
              </a:ext>
            </a:extLst>
          </p:cNvPr>
          <p:cNvSpPr>
            <a:spLocks noGrp="1"/>
          </p:cNvSpPr>
          <p:nvPr>
            <p:ph type="ftr" sz="quarter" idx="11"/>
          </p:nvPr>
        </p:nvSpPr>
        <p:spPr/>
        <p:txBody>
          <a:bodyPr/>
          <a:lstStyle/>
          <a:p>
            <a:r>
              <a:rPr lang="zh-CN" altLang="en-US"/>
              <a:t>版权所有，盗版必纠</a:t>
            </a:r>
            <a:endParaRPr lang="en-US" altLang="zh-CN"/>
          </a:p>
        </p:txBody>
      </p:sp>
      <p:sp>
        <p:nvSpPr>
          <p:cNvPr id="715778" name="Rectangle 2">
            <a:extLst>
              <a:ext uri="{FF2B5EF4-FFF2-40B4-BE49-F238E27FC236}">
                <a16:creationId xmlns:a16="http://schemas.microsoft.com/office/drawing/2014/main" id="{3910F6B9-2FE2-41D7-BC17-6B6DD07E2ABF}"/>
              </a:ext>
            </a:extLst>
          </p:cNvPr>
          <p:cNvSpPr>
            <a:spLocks noGrp="1" noChangeArrowheads="1"/>
          </p:cNvSpPr>
          <p:nvPr>
            <p:ph type="title"/>
          </p:nvPr>
        </p:nvSpPr>
        <p:spPr/>
        <p:txBody>
          <a:bodyPr>
            <a:normAutofit/>
          </a:bodyPr>
          <a:lstStyle/>
          <a:p>
            <a:r>
              <a:rPr lang="en-US" altLang="zh-CN" dirty="0"/>
              <a:t>3 SQL </a:t>
            </a:r>
            <a:r>
              <a:rPr lang="en-US" altLang="zh-CN" dirty="0" err="1"/>
              <a:t>Serever</a:t>
            </a:r>
            <a:r>
              <a:rPr lang="zh-CN" altLang="en-US" dirty="0"/>
              <a:t>的单字节溢出攻击</a:t>
            </a:r>
            <a:endParaRPr lang="zh-CN" altLang="en-US" b="1" dirty="0"/>
          </a:p>
        </p:txBody>
      </p:sp>
      <p:sp>
        <p:nvSpPr>
          <p:cNvPr id="715779" name="Rectangle 3">
            <a:extLst>
              <a:ext uri="{FF2B5EF4-FFF2-40B4-BE49-F238E27FC236}">
                <a16:creationId xmlns:a16="http://schemas.microsoft.com/office/drawing/2014/main" id="{E0FADEE9-BC5D-458E-A75E-E1EA7F08B4E5}"/>
              </a:ext>
            </a:extLst>
          </p:cNvPr>
          <p:cNvSpPr>
            <a:spLocks noGrp="1" noChangeArrowheads="1"/>
          </p:cNvSpPr>
          <p:nvPr>
            <p:ph type="body" idx="1"/>
          </p:nvPr>
        </p:nvSpPr>
        <p:spPr/>
        <p:txBody>
          <a:bodyPr/>
          <a:lstStyle/>
          <a:p>
            <a:pPr>
              <a:lnSpc>
                <a:spcPct val="90000"/>
              </a:lnSpc>
            </a:pPr>
            <a:r>
              <a:rPr lang="en-US" altLang="zh-CN" sz="2800"/>
              <a:t>SQL Server 2000</a:t>
            </a:r>
            <a:r>
              <a:rPr lang="zh-CN" altLang="en-US" sz="2800"/>
              <a:t>会监听</a:t>
            </a:r>
            <a:r>
              <a:rPr lang="en-US" altLang="zh-CN" sz="2800"/>
              <a:t>UDP</a:t>
            </a:r>
            <a:r>
              <a:rPr lang="zh-CN" altLang="en-US" sz="2800"/>
              <a:t>：</a:t>
            </a:r>
            <a:r>
              <a:rPr lang="en-US" altLang="zh-CN" sz="2800"/>
              <a:t>1433</a:t>
            </a:r>
            <a:r>
              <a:rPr lang="zh-CN" altLang="en-US" sz="2800"/>
              <a:t>端口，而且会对值为</a:t>
            </a:r>
            <a:r>
              <a:rPr lang="en-US" altLang="zh-CN" sz="2800"/>
              <a:t>0x02</a:t>
            </a:r>
            <a:r>
              <a:rPr lang="zh-CN" altLang="en-US" sz="2800"/>
              <a:t>的单字节报文进行响应，返回关于</a:t>
            </a:r>
            <a:r>
              <a:rPr lang="en-US" altLang="zh-CN" sz="2800"/>
              <a:t>SQL Server</a:t>
            </a:r>
            <a:r>
              <a:rPr lang="zh-CN" altLang="en-US" sz="2800"/>
              <a:t>的信息。但是当单字节报文的值不是</a:t>
            </a:r>
            <a:r>
              <a:rPr lang="en-US" altLang="zh-CN" sz="2800"/>
              <a:t>0x02</a:t>
            </a:r>
            <a:r>
              <a:rPr lang="zh-CN" altLang="en-US" sz="2800"/>
              <a:t>而是其他值时，</a:t>
            </a:r>
            <a:r>
              <a:rPr lang="en-US" altLang="zh-CN" sz="2800"/>
              <a:t>SQL Server</a:t>
            </a:r>
            <a:r>
              <a:rPr lang="zh-CN" altLang="en-US" sz="2800"/>
              <a:t>将会异常。会引起异常的值包括：</a:t>
            </a:r>
            <a:r>
              <a:rPr lang="en-US" altLang="zh-CN" sz="2800"/>
              <a:t>0x04</a:t>
            </a:r>
            <a:r>
              <a:rPr lang="zh-CN" altLang="en-US" sz="2800"/>
              <a:t>，导致栈溢出发生；</a:t>
            </a:r>
            <a:r>
              <a:rPr lang="en-US" altLang="zh-CN" sz="2800"/>
              <a:t>0x08</a:t>
            </a:r>
            <a:r>
              <a:rPr lang="zh-CN" altLang="en-US" sz="2800"/>
              <a:t>字符，会导致对溢出；</a:t>
            </a:r>
            <a:r>
              <a:rPr lang="en-US" altLang="zh-CN" sz="2800"/>
              <a:t>0x0A</a:t>
            </a:r>
            <a:r>
              <a:rPr lang="zh-CN" altLang="en-US" sz="2800"/>
              <a:t>，会引发拒绝服务攻击。</a:t>
            </a:r>
          </a:p>
          <a:p>
            <a:pPr>
              <a:lnSpc>
                <a:spcPct val="90000"/>
              </a:lnSpc>
            </a:pPr>
            <a:r>
              <a:rPr lang="zh-CN" altLang="en-US" sz="2800"/>
              <a:t>另外，在一些数据库管理系统，如</a:t>
            </a:r>
            <a:r>
              <a:rPr lang="en-US" altLang="zh-CN" sz="2800"/>
              <a:t>WinMySQLAdmin</a:t>
            </a:r>
            <a:r>
              <a:rPr lang="zh-CN" altLang="en-US" sz="2800"/>
              <a:t>在</a:t>
            </a:r>
            <a:r>
              <a:rPr lang="en-US" altLang="zh-CN" sz="2800"/>
              <a:t>my.ini</a:t>
            </a:r>
            <a:r>
              <a:rPr lang="zh-CN" altLang="en-US" sz="2800"/>
              <a:t>文件中以明文形式保存了</a:t>
            </a:r>
            <a:r>
              <a:rPr lang="en-US" altLang="zh-CN" sz="2800"/>
              <a:t>MySQL</a:t>
            </a:r>
            <a:r>
              <a:rPr lang="zh-CN" altLang="en-US" sz="2800"/>
              <a:t>的口令信息。使得非授权的本地用户也可以访问</a:t>
            </a:r>
            <a:r>
              <a:rPr lang="en-US" altLang="zh-CN" sz="2800"/>
              <a:t>MySQL</a:t>
            </a:r>
            <a:r>
              <a:rPr lang="zh-CN" altLang="en-US" sz="2800"/>
              <a:t>数据库。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DA04D3EB-22EE-4ED0-960A-65180881D2D6}"/>
              </a:ext>
            </a:extLst>
          </p:cNvPr>
          <p:cNvSpPr>
            <a:spLocks noGrp="1"/>
          </p:cNvSpPr>
          <p:nvPr>
            <p:ph type="ftr" sz="quarter" idx="11"/>
          </p:nvPr>
        </p:nvSpPr>
        <p:spPr/>
        <p:txBody>
          <a:bodyPr/>
          <a:lstStyle/>
          <a:p>
            <a:r>
              <a:rPr lang="zh-CN" altLang="en-US"/>
              <a:t>版权所有，盗版必纠</a:t>
            </a:r>
            <a:endParaRPr lang="en-US" altLang="zh-CN"/>
          </a:p>
        </p:txBody>
      </p:sp>
      <p:sp>
        <p:nvSpPr>
          <p:cNvPr id="716802" name="Rectangle 2">
            <a:extLst>
              <a:ext uri="{FF2B5EF4-FFF2-40B4-BE49-F238E27FC236}">
                <a16:creationId xmlns:a16="http://schemas.microsoft.com/office/drawing/2014/main" id="{7A6E2CDE-4FC7-4CEB-91F7-DA955EF39900}"/>
              </a:ext>
            </a:extLst>
          </p:cNvPr>
          <p:cNvSpPr>
            <a:spLocks noGrp="1" noChangeArrowheads="1"/>
          </p:cNvSpPr>
          <p:nvPr>
            <p:ph type="title"/>
          </p:nvPr>
        </p:nvSpPr>
        <p:spPr/>
        <p:txBody>
          <a:bodyPr/>
          <a:lstStyle/>
          <a:p>
            <a:r>
              <a:rPr lang="en-US" altLang="zh-CN" dirty="0"/>
              <a:t>4, SQL</a:t>
            </a:r>
            <a:r>
              <a:rPr lang="zh-CN" altLang="en-US" dirty="0"/>
              <a:t>注入攻击</a:t>
            </a:r>
            <a:endParaRPr lang="zh-CN" altLang="en-US" b="1" dirty="0"/>
          </a:p>
        </p:txBody>
      </p:sp>
      <p:sp>
        <p:nvSpPr>
          <p:cNvPr id="716803" name="Rectangle 3">
            <a:extLst>
              <a:ext uri="{FF2B5EF4-FFF2-40B4-BE49-F238E27FC236}">
                <a16:creationId xmlns:a16="http://schemas.microsoft.com/office/drawing/2014/main" id="{2E6D78FA-BC55-4098-819A-B2A1070ADE5C}"/>
              </a:ext>
            </a:extLst>
          </p:cNvPr>
          <p:cNvSpPr>
            <a:spLocks noGrp="1" noChangeArrowheads="1"/>
          </p:cNvSpPr>
          <p:nvPr>
            <p:ph type="body" idx="1"/>
          </p:nvPr>
        </p:nvSpPr>
        <p:spPr/>
        <p:txBody>
          <a:bodyPr/>
          <a:lstStyle/>
          <a:p>
            <a:r>
              <a:rPr lang="en-US" altLang="zh-CN" b="1" dirty="0"/>
              <a:t>1. SQL</a:t>
            </a:r>
            <a:r>
              <a:rPr lang="zh-CN" altLang="en-US" b="1" dirty="0"/>
              <a:t>注入攻击原理</a:t>
            </a:r>
            <a:endParaRPr lang="zh-CN" altLang="en-US" dirty="0"/>
          </a:p>
          <a:p>
            <a:r>
              <a:rPr lang="zh-CN" altLang="en-US" dirty="0"/>
              <a:t>浏览器</a:t>
            </a:r>
            <a:r>
              <a:rPr lang="en-US" altLang="zh-CN" dirty="0"/>
              <a:t>/</a:t>
            </a:r>
            <a:r>
              <a:rPr lang="zh-CN" altLang="en-US" dirty="0"/>
              <a:t>服务器</a:t>
            </a:r>
            <a:r>
              <a:rPr lang="en-US" altLang="zh-CN" dirty="0"/>
              <a:t>(B/S</a:t>
            </a:r>
            <a:r>
              <a:rPr lang="zh-CN" altLang="en-US" dirty="0"/>
              <a:t>，</a:t>
            </a:r>
            <a:r>
              <a:rPr lang="en-US" altLang="zh-CN" dirty="0"/>
              <a:t>Browser/Server</a:t>
            </a:r>
            <a:r>
              <a:rPr lang="zh-CN" altLang="en-US" dirty="0"/>
              <a:t>，）结构是互联网兴起后的一种网络结构模式，这种模式统一了客户端，将系统功能实现的核心部分集中到服务器上，简化了系统的开发、维护和使用。</a:t>
            </a:r>
            <a:r>
              <a:rPr lang="en-US" altLang="zh-CN" dirty="0"/>
              <a:t>B/S</a:t>
            </a:r>
            <a:r>
              <a:rPr lang="zh-CN" altLang="en-US" dirty="0"/>
              <a:t>结构由服务端、浏览器和通信协议三大部分组成。如下图所示：</a:t>
            </a:r>
          </a:p>
        </p:txBody>
      </p:sp>
      <p:pic>
        <p:nvPicPr>
          <p:cNvPr id="6" name="图片 5">
            <a:extLst>
              <a:ext uri="{FF2B5EF4-FFF2-40B4-BE49-F238E27FC236}">
                <a16:creationId xmlns:a16="http://schemas.microsoft.com/office/drawing/2014/main" id="{7694A812-12D9-4AC8-8861-FCA22583278C}"/>
              </a:ext>
            </a:extLst>
          </p:cNvPr>
          <p:cNvPicPr>
            <a:picLocks noChangeAspect="1"/>
          </p:cNvPicPr>
          <p:nvPr/>
        </p:nvPicPr>
        <p:blipFill>
          <a:blip r:embed="rId2"/>
          <a:stretch>
            <a:fillRect/>
          </a:stretch>
        </p:blipFill>
        <p:spPr>
          <a:xfrm>
            <a:off x="1003840" y="4051680"/>
            <a:ext cx="6790331" cy="28063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520DE26-A76A-456F-B99E-F6BB698BC58E}"/>
              </a:ext>
            </a:extLst>
          </p:cNvPr>
          <p:cNvSpPr>
            <a:spLocks noGrp="1"/>
          </p:cNvSpPr>
          <p:nvPr>
            <p:ph type="ftr" sz="quarter" idx="11"/>
          </p:nvPr>
        </p:nvSpPr>
        <p:spPr/>
        <p:txBody>
          <a:bodyPr/>
          <a:lstStyle/>
          <a:p>
            <a:r>
              <a:rPr lang="zh-CN" altLang="en-US"/>
              <a:t>版权所有，盗版必纠</a:t>
            </a:r>
            <a:endParaRPr lang="en-US" altLang="zh-CN"/>
          </a:p>
        </p:txBody>
      </p:sp>
      <p:sp>
        <p:nvSpPr>
          <p:cNvPr id="719874" name="Rectangle 2">
            <a:extLst>
              <a:ext uri="{FF2B5EF4-FFF2-40B4-BE49-F238E27FC236}">
                <a16:creationId xmlns:a16="http://schemas.microsoft.com/office/drawing/2014/main" id="{AB5F2CD5-E0AE-46E6-849F-FDC486AF636A}"/>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19875" name="Rectangle 3">
            <a:extLst>
              <a:ext uri="{FF2B5EF4-FFF2-40B4-BE49-F238E27FC236}">
                <a16:creationId xmlns:a16="http://schemas.microsoft.com/office/drawing/2014/main" id="{2DE27019-5ABC-4ABE-AD14-921F7C5BB39E}"/>
              </a:ext>
            </a:extLst>
          </p:cNvPr>
          <p:cNvSpPr>
            <a:spLocks noGrp="1" noChangeArrowheads="1"/>
          </p:cNvSpPr>
          <p:nvPr>
            <p:ph type="body" idx="1"/>
          </p:nvPr>
        </p:nvSpPr>
        <p:spPr/>
        <p:txBody>
          <a:bodyPr/>
          <a:lstStyle/>
          <a:p>
            <a:pPr>
              <a:lnSpc>
                <a:spcPct val="90000"/>
              </a:lnSpc>
            </a:pPr>
            <a:r>
              <a:rPr lang="zh-CN" altLang="en-US" sz="2800"/>
              <a:t>采用这种方式构建的</a:t>
            </a:r>
            <a:r>
              <a:rPr lang="en-US" altLang="zh-CN" sz="2800"/>
              <a:t>Web</a:t>
            </a:r>
            <a:r>
              <a:rPr lang="zh-CN" altLang="en-US" sz="2800"/>
              <a:t>服务，经常受到</a:t>
            </a:r>
            <a:r>
              <a:rPr lang="en-US" altLang="zh-CN" sz="2800"/>
              <a:t>SQL</a:t>
            </a:r>
            <a:r>
              <a:rPr lang="zh-CN" altLang="en-US" sz="2800"/>
              <a:t>注入的攻击。近几年，针对</a:t>
            </a:r>
            <a:r>
              <a:rPr lang="en-US" altLang="zh-CN" sz="2800"/>
              <a:t>Web</a:t>
            </a:r>
            <a:r>
              <a:rPr lang="zh-CN" altLang="en-US" sz="2800"/>
              <a:t>服务数据库的</a:t>
            </a:r>
            <a:r>
              <a:rPr lang="en-US" altLang="zh-CN" sz="2800"/>
              <a:t>SQL</a:t>
            </a:r>
            <a:r>
              <a:rPr lang="zh-CN" altLang="en-US" sz="2800"/>
              <a:t>注入攻击非常多。</a:t>
            </a:r>
            <a:r>
              <a:rPr lang="en-US" altLang="zh-CN" sz="2800"/>
              <a:t>SQL</a:t>
            </a:r>
            <a:r>
              <a:rPr lang="zh-CN" altLang="en-US" sz="2800"/>
              <a:t>注入可导致数据库系统中的普通用户窃取机密数据、进行权限提升等，而这种攻击方式又不需要太多计算机方面的知识，一般只要能熟练使用</a:t>
            </a:r>
            <a:r>
              <a:rPr lang="en-US" altLang="zh-CN" sz="2800"/>
              <a:t>SQL</a:t>
            </a:r>
            <a:r>
              <a:rPr lang="zh-CN" altLang="en-US" sz="2800"/>
              <a:t>语言即可，因此对数据库的安全构成了很大的威胁。另外，目前还有</a:t>
            </a:r>
            <a:r>
              <a:rPr lang="en-US" altLang="zh-CN" sz="2800"/>
              <a:t>NBSI</a:t>
            </a:r>
            <a:r>
              <a:rPr lang="zh-CN" altLang="en-US" sz="2800"/>
              <a:t>等</a:t>
            </a:r>
            <a:r>
              <a:rPr lang="en-US" altLang="zh-CN" sz="2800"/>
              <a:t>SQL</a:t>
            </a:r>
            <a:r>
              <a:rPr lang="zh-CN" altLang="en-US" sz="2800"/>
              <a:t>注入工具，更使得对数据库的安全受到巨大威胁。如图</a:t>
            </a:r>
            <a:r>
              <a:rPr lang="en-US" altLang="zh-CN" sz="2800"/>
              <a:t>15.2</a:t>
            </a:r>
            <a:r>
              <a:rPr lang="zh-CN" altLang="en-US" sz="2800"/>
              <a:t>所示为合作</a:t>
            </a:r>
            <a:r>
              <a:rPr lang="en-US" altLang="zh-CN" sz="2800"/>
              <a:t>NBSI SQL</a:t>
            </a:r>
            <a:r>
              <a:rPr lang="zh-CN" altLang="en-US" sz="2800"/>
              <a:t>注入攻击工具对某网站成功进行了攻击，从图中可以看出数据库中的内容。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Chapter 7</a:t>
            </a:r>
          </a:p>
        </p:txBody>
      </p:sp>
      <p:sp>
        <p:nvSpPr>
          <p:cNvPr id="3" name="Content Placeholder 2"/>
          <p:cNvSpPr>
            <a:spLocks noGrp="1"/>
          </p:cNvSpPr>
          <p:nvPr>
            <p:ph idx="1"/>
          </p:nvPr>
        </p:nvSpPr>
        <p:spPr/>
        <p:txBody>
          <a:bodyPr/>
          <a:lstStyle/>
          <a:p>
            <a:r>
              <a:rPr lang="en-US" dirty="0"/>
              <a:t>Basic database terminology and concepts</a:t>
            </a:r>
          </a:p>
          <a:p>
            <a:r>
              <a:rPr lang="en-US" dirty="0"/>
              <a:t>Security requirements for databases</a:t>
            </a:r>
          </a:p>
          <a:p>
            <a:r>
              <a:rPr lang="en-US" dirty="0"/>
              <a:t>Implementing access controls in databases</a:t>
            </a:r>
          </a:p>
          <a:p>
            <a:r>
              <a:rPr lang="en-US" dirty="0"/>
              <a:t>Protecting sensitive data</a:t>
            </a:r>
          </a:p>
          <a:p>
            <a:r>
              <a:rPr lang="en-US" dirty="0"/>
              <a:t>Data mining and big data</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4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E4358A1B-5654-4E99-B77D-CED9FCD225E2}"/>
              </a:ext>
            </a:extLst>
          </p:cNvPr>
          <p:cNvSpPr>
            <a:spLocks noGrp="1"/>
          </p:cNvSpPr>
          <p:nvPr>
            <p:ph type="ftr" sz="quarter" idx="11"/>
          </p:nvPr>
        </p:nvSpPr>
        <p:spPr/>
        <p:txBody>
          <a:bodyPr/>
          <a:lstStyle/>
          <a:p>
            <a:r>
              <a:rPr lang="zh-CN" altLang="en-US"/>
              <a:t>版权所有，盗版必纠</a:t>
            </a:r>
            <a:endParaRPr lang="en-US" altLang="zh-CN"/>
          </a:p>
        </p:txBody>
      </p:sp>
      <p:sp>
        <p:nvSpPr>
          <p:cNvPr id="721922" name="Rectangle 2">
            <a:extLst>
              <a:ext uri="{FF2B5EF4-FFF2-40B4-BE49-F238E27FC236}">
                <a16:creationId xmlns:a16="http://schemas.microsoft.com/office/drawing/2014/main" id="{36A489DB-81C3-4061-8EF8-87DF8BD1BD0C}"/>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1923" name="Rectangle 3">
            <a:extLst>
              <a:ext uri="{FF2B5EF4-FFF2-40B4-BE49-F238E27FC236}">
                <a16:creationId xmlns:a16="http://schemas.microsoft.com/office/drawing/2014/main" id="{1CEA56DE-0DF5-4B00-9EB8-6865BC2C625F}"/>
              </a:ext>
            </a:extLst>
          </p:cNvPr>
          <p:cNvSpPr>
            <a:spLocks noGrp="1" noChangeArrowheads="1"/>
          </p:cNvSpPr>
          <p:nvPr>
            <p:ph type="body" idx="1"/>
          </p:nvPr>
        </p:nvSpPr>
        <p:spPr/>
        <p:txBody>
          <a:bodyPr/>
          <a:lstStyle/>
          <a:p>
            <a:endParaRPr lang="zh-CN" altLang="en-US"/>
          </a:p>
        </p:txBody>
      </p:sp>
      <p:pic>
        <p:nvPicPr>
          <p:cNvPr id="721925" name="Picture 5">
            <a:extLst>
              <a:ext uri="{FF2B5EF4-FFF2-40B4-BE49-F238E27FC236}">
                <a16:creationId xmlns:a16="http://schemas.microsoft.com/office/drawing/2014/main" id="{537CE406-B028-4A43-84B9-E3E2CE5C0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6900863" cy="5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45B9FED-3EA2-48FA-AC48-D27546159863}"/>
              </a:ext>
            </a:extLst>
          </p:cNvPr>
          <p:cNvSpPr>
            <a:spLocks noGrp="1"/>
          </p:cNvSpPr>
          <p:nvPr>
            <p:ph type="ftr" sz="quarter" idx="11"/>
          </p:nvPr>
        </p:nvSpPr>
        <p:spPr/>
        <p:txBody>
          <a:bodyPr/>
          <a:lstStyle/>
          <a:p>
            <a:r>
              <a:rPr lang="zh-CN" altLang="en-US"/>
              <a:t>版权所有，盗版必纠</a:t>
            </a:r>
            <a:endParaRPr lang="en-US" altLang="zh-CN"/>
          </a:p>
        </p:txBody>
      </p:sp>
      <p:sp>
        <p:nvSpPr>
          <p:cNvPr id="720898" name="Rectangle 2">
            <a:extLst>
              <a:ext uri="{FF2B5EF4-FFF2-40B4-BE49-F238E27FC236}">
                <a16:creationId xmlns:a16="http://schemas.microsoft.com/office/drawing/2014/main" id="{D4201918-E9CB-46AB-9425-A5DEFA13D5AB}"/>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0899" name="Rectangle 3">
            <a:extLst>
              <a:ext uri="{FF2B5EF4-FFF2-40B4-BE49-F238E27FC236}">
                <a16:creationId xmlns:a16="http://schemas.microsoft.com/office/drawing/2014/main" id="{E5E5E1BB-A682-4AFC-9DC3-F4DFFF4ED2E9}"/>
              </a:ext>
            </a:extLst>
          </p:cNvPr>
          <p:cNvSpPr>
            <a:spLocks noGrp="1" noChangeArrowheads="1"/>
          </p:cNvSpPr>
          <p:nvPr>
            <p:ph type="body" idx="1"/>
          </p:nvPr>
        </p:nvSpPr>
        <p:spPr/>
        <p:txBody>
          <a:bodyPr/>
          <a:lstStyle/>
          <a:p>
            <a:pPr>
              <a:lnSpc>
                <a:spcPct val="80000"/>
              </a:lnSpc>
            </a:pPr>
            <a:r>
              <a:rPr lang="zh-CN" altLang="en-US" sz="2800"/>
              <a:t>许多</a:t>
            </a:r>
            <a:r>
              <a:rPr lang="en-US" altLang="zh-CN" sz="2800"/>
              <a:t>Web</a:t>
            </a:r>
            <a:r>
              <a:rPr lang="zh-CN" altLang="en-US" sz="2800"/>
              <a:t>应用程序在编写时没有对用户输入数据的合法性进行检验，导致应用程序通过用户输入的数据构造</a:t>
            </a:r>
            <a:r>
              <a:rPr lang="en-US" altLang="zh-CN" sz="2800"/>
              <a:t>SQL</a:t>
            </a:r>
            <a:r>
              <a:rPr lang="zh-CN" altLang="en-US" sz="2800"/>
              <a:t>查询语句时存在着安全隐患。</a:t>
            </a:r>
            <a:r>
              <a:rPr lang="en-US" altLang="zh-CN" sz="2800"/>
              <a:t>SQL</a:t>
            </a:r>
            <a:r>
              <a:rPr lang="zh-CN" altLang="en-US" sz="2800"/>
              <a:t>注入攻击的基本思想就是在用户输入中注入一些额外的特殊字符或者</a:t>
            </a:r>
            <a:r>
              <a:rPr lang="en-US" altLang="zh-CN" sz="2800"/>
              <a:t>SQL</a:t>
            </a:r>
            <a:r>
              <a:rPr lang="zh-CN" altLang="en-US" sz="2800"/>
              <a:t>语句，使系统构造出来的</a:t>
            </a:r>
            <a:r>
              <a:rPr lang="en-US" altLang="zh-CN" sz="2800"/>
              <a:t>SQL</a:t>
            </a:r>
            <a:r>
              <a:rPr lang="zh-CN" altLang="en-US" sz="2800"/>
              <a:t>语句在执行时改变了查询条件，或者附带执行了攻击者注入的</a:t>
            </a:r>
            <a:r>
              <a:rPr lang="en-US" altLang="zh-CN" sz="2800"/>
              <a:t>SQL</a:t>
            </a:r>
            <a:r>
              <a:rPr lang="zh-CN" altLang="en-US" sz="2800"/>
              <a:t>语句。攻击者根据程序返回的结果，获得某些想知道的数据，这就是所谓的</a:t>
            </a:r>
            <a:r>
              <a:rPr lang="en-US" altLang="zh-CN" sz="2800"/>
              <a:t>SQL</a:t>
            </a:r>
            <a:r>
              <a:rPr lang="zh-CN" altLang="en-US" sz="2800"/>
              <a:t>注入。</a:t>
            </a:r>
            <a:r>
              <a:rPr lang="en-US" altLang="zh-CN" sz="2800"/>
              <a:t>SQL</a:t>
            </a:r>
            <a:r>
              <a:rPr lang="zh-CN" altLang="en-US" sz="2800"/>
              <a:t>注入攻击源于英文</a:t>
            </a:r>
            <a:r>
              <a:rPr lang="zh-CN" altLang="en-US" sz="2800">
                <a:latin typeface="Arial" panose="020B0604020202020204" pitchFamily="34" charset="0"/>
              </a:rPr>
              <a:t>“</a:t>
            </a:r>
            <a:r>
              <a:rPr lang="en-US" altLang="zh-CN" sz="2800"/>
              <a:t>SQL Injection Attack</a:t>
            </a:r>
            <a:r>
              <a:rPr lang="en-US" altLang="zh-CN" sz="2800">
                <a:latin typeface="Arial" panose="020B0604020202020204" pitchFamily="34" charset="0"/>
              </a:rPr>
              <a:t>”</a:t>
            </a:r>
            <a:r>
              <a:rPr lang="en-US" altLang="zh-CN" sz="2800"/>
              <a:t> </a:t>
            </a:r>
            <a:r>
              <a:rPr lang="zh-CN" altLang="en-US" sz="2800"/>
              <a:t>。目前还没有一种标准的定义，常见的是对这种攻击形式、特点的描述。微软技术中心从两个方面进行了描述：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9AF033C-9088-497C-9BA8-2F073039ADE1}"/>
              </a:ext>
            </a:extLst>
          </p:cNvPr>
          <p:cNvSpPr>
            <a:spLocks noGrp="1"/>
          </p:cNvSpPr>
          <p:nvPr>
            <p:ph type="ftr" sz="quarter" idx="11"/>
          </p:nvPr>
        </p:nvSpPr>
        <p:spPr/>
        <p:txBody>
          <a:bodyPr/>
          <a:lstStyle/>
          <a:p>
            <a:r>
              <a:rPr lang="zh-CN" altLang="en-US"/>
              <a:t>版权所有，盗版必纠</a:t>
            </a:r>
            <a:endParaRPr lang="en-US" altLang="zh-CN"/>
          </a:p>
        </p:txBody>
      </p:sp>
      <p:sp>
        <p:nvSpPr>
          <p:cNvPr id="722946" name="Rectangle 2">
            <a:extLst>
              <a:ext uri="{FF2B5EF4-FFF2-40B4-BE49-F238E27FC236}">
                <a16:creationId xmlns:a16="http://schemas.microsoft.com/office/drawing/2014/main" id="{C9D83BDB-B2AF-45C2-BCEB-F680AA88EFCA}"/>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2947" name="Rectangle 3">
            <a:extLst>
              <a:ext uri="{FF2B5EF4-FFF2-40B4-BE49-F238E27FC236}">
                <a16:creationId xmlns:a16="http://schemas.microsoft.com/office/drawing/2014/main" id="{68874F81-BACF-44EB-B039-B50D76A7DDF8}"/>
              </a:ext>
            </a:extLst>
          </p:cNvPr>
          <p:cNvSpPr>
            <a:spLocks noGrp="1" noChangeArrowheads="1"/>
          </p:cNvSpPr>
          <p:nvPr>
            <p:ph type="body" idx="1"/>
          </p:nvPr>
        </p:nvSpPr>
        <p:spPr/>
        <p:txBody>
          <a:bodyPr/>
          <a:lstStyle/>
          <a:p>
            <a:pPr>
              <a:lnSpc>
                <a:spcPct val="80000"/>
              </a:lnSpc>
            </a:pPr>
            <a:r>
              <a:rPr lang="en-US" altLang="zh-CN" sz="2800"/>
              <a:t>(1)	</a:t>
            </a:r>
            <a:r>
              <a:rPr lang="zh-CN" altLang="en-US" sz="2800"/>
              <a:t>脚本注入式的攻击。</a:t>
            </a:r>
          </a:p>
          <a:p>
            <a:pPr>
              <a:lnSpc>
                <a:spcPct val="80000"/>
              </a:lnSpc>
            </a:pPr>
            <a:r>
              <a:rPr lang="en-US" altLang="zh-CN" sz="2800"/>
              <a:t>(2)	</a:t>
            </a:r>
            <a:r>
              <a:rPr lang="zh-CN" altLang="en-US" sz="2800"/>
              <a:t>恶意用户输入用来影响被执行的</a:t>
            </a:r>
            <a:r>
              <a:rPr lang="en-US" altLang="zh-CN" sz="2800"/>
              <a:t>SQL</a:t>
            </a:r>
            <a:r>
              <a:rPr lang="zh-CN" altLang="en-US" sz="2800"/>
              <a:t>脚本。</a:t>
            </a:r>
          </a:p>
          <a:p>
            <a:pPr>
              <a:lnSpc>
                <a:spcPct val="80000"/>
              </a:lnSpc>
            </a:pPr>
            <a:r>
              <a:rPr lang="zh-CN" altLang="en-US" sz="2800"/>
              <a:t>由于</a:t>
            </a:r>
            <a:r>
              <a:rPr lang="en-US" altLang="zh-CN" sz="2800"/>
              <a:t>SQL</a:t>
            </a:r>
            <a:r>
              <a:rPr lang="zh-CN" altLang="en-US" sz="2800"/>
              <a:t>注入攻击利用了</a:t>
            </a:r>
            <a:r>
              <a:rPr lang="en-US" altLang="zh-CN" sz="2800"/>
              <a:t>SQL</a:t>
            </a:r>
            <a:r>
              <a:rPr lang="zh-CN" altLang="en-US" sz="2800"/>
              <a:t>的语法，其针对的是基于数据的应用程序当中的漏洞，这使得</a:t>
            </a:r>
            <a:r>
              <a:rPr lang="en-US" altLang="zh-CN" sz="2800"/>
              <a:t>SQL</a:t>
            </a:r>
            <a:r>
              <a:rPr lang="zh-CN" altLang="en-US" sz="2800"/>
              <a:t>注入攻击具有广泛性。理论上说，对于所有基于</a:t>
            </a:r>
            <a:r>
              <a:rPr lang="en-US" altLang="zh-CN" sz="2800"/>
              <a:t>SQL</a:t>
            </a:r>
            <a:r>
              <a:rPr lang="zh-CN" altLang="en-US" sz="2800"/>
              <a:t>语言标准的数据库软件都是有效的。一个简单</a:t>
            </a:r>
            <a:r>
              <a:rPr lang="en-US" altLang="zh-CN" sz="2800"/>
              <a:t>SQL</a:t>
            </a:r>
            <a:r>
              <a:rPr lang="zh-CN" altLang="en-US" sz="2800"/>
              <a:t>注入攻击的示例如下：</a:t>
            </a:r>
          </a:p>
          <a:p>
            <a:pPr>
              <a:lnSpc>
                <a:spcPct val="80000"/>
              </a:lnSpc>
            </a:pPr>
            <a:r>
              <a:rPr lang="zh-CN" altLang="en-US" sz="2800"/>
              <a:t>通过网页提交数据 </a:t>
            </a:r>
            <a:r>
              <a:rPr lang="en-US" altLang="zh-CN" sz="2800"/>
              <a:t>id</a:t>
            </a:r>
            <a:r>
              <a:rPr lang="zh-CN" altLang="en-US" sz="2800"/>
              <a:t>、</a:t>
            </a:r>
            <a:r>
              <a:rPr lang="en-US" altLang="zh-CN" sz="2800"/>
              <a:t>password</a:t>
            </a:r>
            <a:r>
              <a:rPr lang="zh-CN" altLang="en-US" sz="2800"/>
              <a:t>以验证某个用户的登陆信息；</a:t>
            </a:r>
          </a:p>
          <a:p>
            <a:pPr>
              <a:lnSpc>
                <a:spcPct val="80000"/>
              </a:lnSpc>
            </a:pPr>
            <a:r>
              <a:rPr lang="zh-CN" altLang="en-US" sz="2800"/>
              <a:t>然后通过服务器端的脚本构造如下的</a:t>
            </a:r>
            <a:r>
              <a:rPr lang="en-US" altLang="zh-CN" sz="2800"/>
              <a:t>SQL</a:t>
            </a:r>
            <a:r>
              <a:rPr lang="zh-CN" altLang="en-US" sz="2800"/>
              <a:t>查询语句：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A71DFDA-1C29-4189-A595-03E1FF1BB65B}"/>
              </a:ext>
            </a:extLst>
          </p:cNvPr>
          <p:cNvSpPr>
            <a:spLocks noGrp="1"/>
          </p:cNvSpPr>
          <p:nvPr>
            <p:ph type="ftr" sz="quarter" idx="11"/>
          </p:nvPr>
        </p:nvSpPr>
        <p:spPr/>
        <p:txBody>
          <a:bodyPr/>
          <a:lstStyle/>
          <a:p>
            <a:r>
              <a:rPr lang="zh-CN" altLang="en-US"/>
              <a:t>版权所有，盗版必纠</a:t>
            </a:r>
            <a:endParaRPr lang="en-US" altLang="zh-CN"/>
          </a:p>
        </p:txBody>
      </p:sp>
      <p:sp>
        <p:nvSpPr>
          <p:cNvPr id="723970" name="Rectangle 2">
            <a:extLst>
              <a:ext uri="{FF2B5EF4-FFF2-40B4-BE49-F238E27FC236}">
                <a16:creationId xmlns:a16="http://schemas.microsoft.com/office/drawing/2014/main" id="{89675068-06B5-463A-814F-0ED42B66D194}"/>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3971" name="Rectangle 3">
            <a:extLst>
              <a:ext uri="{FF2B5EF4-FFF2-40B4-BE49-F238E27FC236}">
                <a16:creationId xmlns:a16="http://schemas.microsoft.com/office/drawing/2014/main" id="{9B856EC6-882C-434F-964D-7855B9B2C3E8}"/>
              </a:ext>
            </a:extLst>
          </p:cNvPr>
          <p:cNvSpPr>
            <a:spLocks noGrp="1" noChangeArrowheads="1"/>
          </p:cNvSpPr>
          <p:nvPr>
            <p:ph type="body" idx="1"/>
          </p:nvPr>
        </p:nvSpPr>
        <p:spPr/>
        <p:txBody>
          <a:bodyPr/>
          <a:lstStyle/>
          <a:p>
            <a:pPr>
              <a:lnSpc>
                <a:spcPct val="80000"/>
              </a:lnSpc>
            </a:pPr>
            <a:r>
              <a:rPr lang="en-US" altLang="zh-CN" sz="2000"/>
              <a:t>"SELECT * FROM user WHERE ID = '" + id + "' AND PASSWORD ='"+password+"'" </a:t>
            </a:r>
          </a:p>
          <a:p>
            <a:pPr>
              <a:lnSpc>
                <a:spcPct val="80000"/>
              </a:lnSpc>
            </a:pPr>
            <a:r>
              <a:rPr lang="zh-CN" altLang="en-US" sz="2000"/>
              <a:t>如果用户提交的</a:t>
            </a:r>
            <a:r>
              <a:rPr lang="en-US" altLang="zh-CN" sz="2000"/>
              <a:t>id=abc</a:t>
            </a:r>
            <a:r>
              <a:rPr lang="zh-CN" altLang="en-US" sz="2000"/>
              <a:t>，</a:t>
            </a:r>
            <a:r>
              <a:rPr lang="en-US" altLang="zh-CN" sz="2000"/>
              <a:t>password=123</a:t>
            </a:r>
            <a:r>
              <a:rPr lang="zh-CN" altLang="en-US" sz="2000"/>
              <a:t>系统会验证是否有用户名为</a:t>
            </a:r>
            <a:r>
              <a:rPr lang="en-US" altLang="zh-CN" sz="2000"/>
              <a:t>abc</a:t>
            </a:r>
            <a:r>
              <a:rPr lang="zh-CN" altLang="en-US" sz="2000"/>
              <a:t>，密码为</a:t>
            </a:r>
            <a:r>
              <a:rPr lang="en-US" altLang="zh-CN" sz="2000"/>
              <a:t>123</a:t>
            </a:r>
            <a:r>
              <a:rPr lang="zh-CN" altLang="en-US" sz="2000"/>
              <a:t>的用户存在，但是攻击者会提交恶意的数据：</a:t>
            </a:r>
          </a:p>
          <a:p>
            <a:pPr>
              <a:lnSpc>
                <a:spcPct val="80000"/>
              </a:lnSpc>
            </a:pPr>
            <a:r>
              <a:rPr lang="en-US" altLang="zh-CN" sz="2000"/>
              <a:t>id = abc</a:t>
            </a:r>
            <a:r>
              <a:rPr lang="zh-CN" altLang="en-US" sz="2000"/>
              <a:t>， </a:t>
            </a:r>
            <a:r>
              <a:rPr lang="en-US" altLang="zh-CN" sz="2000"/>
              <a:t>password = ' OR '1'='1</a:t>
            </a:r>
          </a:p>
          <a:p>
            <a:pPr>
              <a:lnSpc>
                <a:spcPct val="80000"/>
              </a:lnSpc>
            </a:pPr>
            <a:r>
              <a:rPr lang="zh-CN" altLang="en-US" sz="2000"/>
              <a:t>使得脚本语言构造的</a:t>
            </a:r>
            <a:r>
              <a:rPr lang="en-US" altLang="zh-CN" sz="2000"/>
              <a:t>SQL</a:t>
            </a:r>
            <a:r>
              <a:rPr lang="zh-CN" altLang="en-US" sz="2000"/>
              <a:t>查询语句变成：</a:t>
            </a:r>
          </a:p>
          <a:p>
            <a:pPr>
              <a:lnSpc>
                <a:spcPct val="80000"/>
              </a:lnSpc>
            </a:pPr>
            <a:r>
              <a:rPr lang="en-US" altLang="zh-CN" sz="2000"/>
              <a:t>SELECT * FROM user WHERE ID = 'abc' AND PASSWORD ='' OR '1'='1'</a:t>
            </a:r>
          </a:p>
          <a:p>
            <a:pPr>
              <a:lnSpc>
                <a:spcPct val="80000"/>
              </a:lnSpc>
            </a:pPr>
            <a:r>
              <a:rPr lang="zh-CN" altLang="en-US" sz="2000"/>
              <a:t>因为</a:t>
            </a:r>
            <a:r>
              <a:rPr lang="en-US" altLang="zh-CN" sz="2000"/>
              <a:t>'1'='1'</a:t>
            </a:r>
            <a:r>
              <a:rPr lang="zh-CN" altLang="en-US" sz="2000"/>
              <a:t>恒为真，所以攻击者就可以轻而易举的绕过密码验证。</a:t>
            </a:r>
          </a:p>
          <a:p>
            <a:pPr>
              <a:lnSpc>
                <a:spcPct val="80000"/>
              </a:lnSpc>
            </a:pPr>
            <a:r>
              <a:rPr lang="zh-CN" altLang="en-US" sz="2000"/>
              <a:t>目前易受到</a:t>
            </a:r>
            <a:r>
              <a:rPr lang="en-US" altLang="zh-CN" sz="2000"/>
              <a:t>SQL</a:t>
            </a:r>
            <a:r>
              <a:rPr lang="zh-CN" altLang="en-US" sz="2000"/>
              <a:t>注入攻击的两大系统平台组合：</a:t>
            </a:r>
            <a:r>
              <a:rPr lang="en-US" altLang="zh-CN" sz="2000"/>
              <a:t>MySQL+PHP</a:t>
            </a:r>
            <a:r>
              <a:rPr lang="zh-CN" altLang="en-US" sz="2000"/>
              <a:t>和</a:t>
            </a:r>
            <a:r>
              <a:rPr lang="en-US" altLang="zh-CN" sz="2000"/>
              <a:t>SQL Server+ ASP</a:t>
            </a:r>
            <a:r>
              <a:rPr lang="zh-CN" altLang="en-US" sz="2000"/>
              <a:t>。其中</a:t>
            </a:r>
            <a:r>
              <a:rPr lang="en-US" altLang="zh-CN" sz="2000"/>
              <a:t>MySQL</a:t>
            </a:r>
            <a:r>
              <a:rPr lang="zh-CN" altLang="en-US" sz="2000"/>
              <a:t>和</a:t>
            </a:r>
            <a:r>
              <a:rPr lang="en-US" altLang="zh-CN" sz="2000"/>
              <a:t>SQL Server</a:t>
            </a:r>
            <a:r>
              <a:rPr lang="zh-CN" altLang="en-US" sz="2000"/>
              <a:t>是两种</a:t>
            </a:r>
            <a:r>
              <a:rPr lang="en-US" altLang="zh-CN" sz="2000"/>
              <a:t>SQL</a:t>
            </a:r>
            <a:r>
              <a:rPr lang="zh-CN" altLang="en-US" sz="2000"/>
              <a:t>数据库系统，</a:t>
            </a:r>
            <a:r>
              <a:rPr lang="en-US" altLang="zh-CN" sz="2000"/>
              <a:t>ASP</a:t>
            </a:r>
            <a:r>
              <a:rPr lang="zh-CN" altLang="en-US" sz="2000"/>
              <a:t>和</a:t>
            </a:r>
            <a:r>
              <a:rPr lang="en-US" altLang="zh-CN" sz="2000"/>
              <a:t>PHP</a:t>
            </a:r>
            <a:r>
              <a:rPr lang="zh-CN" altLang="en-US" sz="2000"/>
              <a:t>是两种服务端脚本语言，</a:t>
            </a:r>
            <a:r>
              <a:rPr lang="en-US" altLang="zh-CN" sz="2000"/>
              <a:t>SQL</a:t>
            </a:r>
            <a:r>
              <a:rPr lang="zh-CN" altLang="en-US" sz="2000"/>
              <a:t>注入攻击正是由于服务器脚本程序存在漏洞造成的。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5506E92-034C-4542-B825-9CFAE4853B7D}"/>
              </a:ext>
            </a:extLst>
          </p:cNvPr>
          <p:cNvSpPr>
            <a:spLocks noGrp="1"/>
          </p:cNvSpPr>
          <p:nvPr>
            <p:ph type="ftr" sz="quarter" idx="11"/>
          </p:nvPr>
        </p:nvSpPr>
        <p:spPr/>
        <p:txBody>
          <a:bodyPr/>
          <a:lstStyle/>
          <a:p>
            <a:r>
              <a:rPr lang="zh-CN" altLang="en-US"/>
              <a:t>版权所有，盗版必纠</a:t>
            </a:r>
            <a:endParaRPr lang="en-US" altLang="zh-CN"/>
          </a:p>
        </p:txBody>
      </p:sp>
      <p:sp>
        <p:nvSpPr>
          <p:cNvPr id="724994" name="Rectangle 2">
            <a:extLst>
              <a:ext uri="{FF2B5EF4-FFF2-40B4-BE49-F238E27FC236}">
                <a16:creationId xmlns:a16="http://schemas.microsoft.com/office/drawing/2014/main" id="{47F75890-D55C-4B5C-B4AC-623D804CDC5D}"/>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4995" name="Rectangle 3">
            <a:extLst>
              <a:ext uri="{FF2B5EF4-FFF2-40B4-BE49-F238E27FC236}">
                <a16:creationId xmlns:a16="http://schemas.microsoft.com/office/drawing/2014/main" id="{AE6AD729-8CBA-49DD-8320-BDE8369680EB}"/>
              </a:ext>
            </a:extLst>
          </p:cNvPr>
          <p:cNvSpPr>
            <a:spLocks noGrp="1" noChangeArrowheads="1"/>
          </p:cNvSpPr>
          <p:nvPr>
            <p:ph type="body" idx="1"/>
          </p:nvPr>
        </p:nvSpPr>
        <p:spPr/>
        <p:txBody>
          <a:bodyPr/>
          <a:lstStyle/>
          <a:p>
            <a:pPr>
              <a:lnSpc>
                <a:spcPct val="80000"/>
              </a:lnSpc>
            </a:pPr>
            <a:r>
              <a:rPr lang="en-US" altLang="zh-CN" sz="2400" b="1"/>
              <a:t>2. SQL</a:t>
            </a:r>
            <a:r>
              <a:rPr lang="zh-CN" altLang="en-US" sz="2400" b="1"/>
              <a:t>注入攻击的一般步骤</a:t>
            </a:r>
            <a:endParaRPr lang="zh-CN" altLang="en-US" sz="2400"/>
          </a:p>
          <a:p>
            <a:pPr>
              <a:lnSpc>
                <a:spcPct val="80000"/>
              </a:lnSpc>
            </a:pPr>
            <a:r>
              <a:rPr lang="en-US" altLang="zh-CN" sz="2400"/>
              <a:t>SQL</a:t>
            </a:r>
            <a:r>
              <a:rPr lang="zh-CN" altLang="en-US" sz="2400"/>
              <a:t>注入攻击的手法相当灵活，在碰到意外情况时需要构造巧妙的</a:t>
            </a:r>
            <a:r>
              <a:rPr lang="en-US" altLang="zh-CN" sz="2400"/>
              <a:t>SQL</a:t>
            </a:r>
            <a:r>
              <a:rPr lang="zh-CN" altLang="en-US" sz="2400"/>
              <a:t>语句，从而成功获取需要的数据。总体来说，</a:t>
            </a:r>
            <a:r>
              <a:rPr lang="en-US" altLang="zh-CN" sz="2400"/>
              <a:t>SQL</a:t>
            </a:r>
            <a:r>
              <a:rPr lang="zh-CN" altLang="en-US" sz="2400"/>
              <a:t>注入攻击有以下几个步骤：</a:t>
            </a:r>
          </a:p>
          <a:p>
            <a:pPr>
              <a:lnSpc>
                <a:spcPct val="80000"/>
              </a:lnSpc>
            </a:pPr>
            <a:r>
              <a:rPr lang="en-US" altLang="zh-CN" sz="2400"/>
              <a:t>(1) </a:t>
            </a:r>
            <a:r>
              <a:rPr lang="zh-CN" altLang="en-US" sz="2400"/>
              <a:t>发现</a:t>
            </a:r>
            <a:r>
              <a:rPr lang="en-US" altLang="zh-CN" sz="2400"/>
              <a:t>SQL</a:t>
            </a:r>
            <a:r>
              <a:rPr lang="zh-CN" altLang="en-US" sz="2400"/>
              <a:t>注入位置。</a:t>
            </a:r>
          </a:p>
          <a:p>
            <a:pPr>
              <a:lnSpc>
                <a:spcPct val="80000"/>
              </a:lnSpc>
            </a:pPr>
            <a:r>
              <a:rPr lang="zh-CN" altLang="en-US" sz="2400"/>
              <a:t>找到存在</a:t>
            </a:r>
            <a:r>
              <a:rPr lang="en-US" altLang="zh-CN" sz="2400"/>
              <a:t>SQL</a:t>
            </a:r>
            <a:r>
              <a:rPr lang="zh-CN" altLang="en-US" sz="2400"/>
              <a:t>注入漏洞的网页地址，是开始</a:t>
            </a:r>
            <a:r>
              <a:rPr lang="en-US" altLang="zh-CN" sz="2400"/>
              <a:t>SQL</a:t>
            </a:r>
            <a:r>
              <a:rPr lang="zh-CN" altLang="en-US" sz="2400"/>
              <a:t>注入的一步。不同的</a:t>
            </a:r>
            <a:r>
              <a:rPr lang="en-US" altLang="zh-CN" sz="2400"/>
              <a:t>URL</a:t>
            </a:r>
            <a:r>
              <a:rPr lang="zh-CN" altLang="en-US" sz="2400"/>
              <a:t>地址带有不同类型的参数，需要不同的方法来判断。</a:t>
            </a:r>
          </a:p>
          <a:p>
            <a:pPr>
              <a:lnSpc>
                <a:spcPct val="80000"/>
              </a:lnSpc>
            </a:pPr>
            <a:r>
              <a:rPr lang="en-US" altLang="zh-CN" sz="2400"/>
              <a:t>(2) </a:t>
            </a:r>
            <a:r>
              <a:rPr lang="zh-CN" altLang="en-US" sz="2400"/>
              <a:t>判断数据库的类型。</a:t>
            </a:r>
          </a:p>
          <a:p>
            <a:pPr>
              <a:lnSpc>
                <a:spcPct val="80000"/>
              </a:lnSpc>
            </a:pPr>
            <a:r>
              <a:rPr lang="zh-CN" altLang="en-US" sz="2400"/>
              <a:t>不同厂商的数据库管理系统的</a:t>
            </a:r>
            <a:r>
              <a:rPr lang="en-US" altLang="zh-CN" sz="2400"/>
              <a:t>SQL</a:t>
            </a:r>
            <a:r>
              <a:rPr lang="zh-CN" altLang="en-US" sz="2400"/>
              <a:t>语言虽然都基于标准的</a:t>
            </a:r>
            <a:r>
              <a:rPr lang="en-US" altLang="zh-CN" sz="2400"/>
              <a:t>SQL</a:t>
            </a:r>
            <a:r>
              <a:rPr lang="zh-CN" altLang="en-US" sz="2400"/>
              <a:t>语言，但是不同的产品对</a:t>
            </a:r>
            <a:r>
              <a:rPr lang="en-US" altLang="zh-CN" sz="2400"/>
              <a:t>SQL</a:t>
            </a:r>
            <a:r>
              <a:rPr lang="zh-CN" altLang="en-US" sz="2400"/>
              <a:t>的支持不尽相同，对</a:t>
            </a:r>
            <a:r>
              <a:rPr lang="en-US" altLang="zh-CN" sz="2400"/>
              <a:t>SQL</a:t>
            </a:r>
            <a:r>
              <a:rPr lang="zh-CN" altLang="en-US" sz="2400"/>
              <a:t>也有各自的扩展。而且不同的数据有不同的攻击方法，必须要区别对待。</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88A259B-7BD0-4869-A832-53EC583B64DF}"/>
              </a:ext>
            </a:extLst>
          </p:cNvPr>
          <p:cNvSpPr>
            <a:spLocks noGrp="1"/>
          </p:cNvSpPr>
          <p:nvPr>
            <p:ph type="ftr" sz="quarter" idx="11"/>
          </p:nvPr>
        </p:nvSpPr>
        <p:spPr/>
        <p:txBody>
          <a:bodyPr/>
          <a:lstStyle/>
          <a:p>
            <a:r>
              <a:rPr lang="zh-CN" altLang="en-US"/>
              <a:t>版权所有，盗版必纠</a:t>
            </a:r>
            <a:endParaRPr lang="en-US" altLang="zh-CN"/>
          </a:p>
        </p:txBody>
      </p:sp>
      <p:sp>
        <p:nvSpPr>
          <p:cNvPr id="726018" name="Rectangle 2">
            <a:extLst>
              <a:ext uri="{FF2B5EF4-FFF2-40B4-BE49-F238E27FC236}">
                <a16:creationId xmlns:a16="http://schemas.microsoft.com/office/drawing/2014/main" id="{6CD68B5D-5C45-4ED4-B3B5-E4DE25115318}"/>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6019" name="Rectangle 3">
            <a:extLst>
              <a:ext uri="{FF2B5EF4-FFF2-40B4-BE49-F238E27FC236}">
                <a16:creationId xmlns:a16="http://schemas.microsoft.com/office/drawing/2014/main" id="{C20B89EA-5BAD-4F66-B163-D1508B96753E}"/>
              </a:ext>
            </a:extLst>
          </p:cNvPr>
          <p:cNvSpPr>
            <a:spLocks noGrp="1" noChangeArrowheads="1"/>
          </p:cNvSpPr>
          <p:nvPr>
            <p:ph type="body" idx="1"/>
          </p:nvPr>
        </p:nvSpPr>
        <p:spPr/>
        <p:txBody>
          <a:bodyPr/>
          <a:lstStyle/>
          <a:p>
            <a:r>
              <a:rPr lang="en-US" altLang="zh-CN" sz="2800"/>
              <a:t>(3) </a:t>
            </a:r>
            <a:r>
              <a:rPr lang="zh-CN" altLang="en-US" sz="2800"/>
              <a:t>通过</a:t>
            </a:r>
            <a:r>
              <a:rPr lang="en-US" altLang="zh-CN" sz="2800"/>
              <a:t>SQL</a:t>
            </a:r>
            <a:r>
              <a:rPr lang="zh-CN" altLang="en-US" sz="2800"/>
              <a:t>注入获取需要的数据。</a:t>
            </a:r>
          </a:p>
          <a:p>
            <a:r>
              <a:rPr lang="zh-CN" altLang="en-US" sz="2800"/>
              <a:t>获得数据库中的机密数据是</a:t>
            </a:r>
            <a:r>
              <a:rPr lang="en-US" altLang="zh-CN" sz="2800"/>
              <a:t>SQL</a:t>
            </a:r>
            <a:r>
              <a:rPr lang="zh-CN" altLang="en-US" sz="2800"/>
              <a:t>注入攻击的主要目的。例如管理员的账户信息，登陆口令等等。</a:t>
            </a:r>
          </a:p>
          <a:p>
            <a:r>
              <a:rPr lang="en-US" altLang="zh-CN" sz="2800"/>
              <a:t>(4) </a:t>
            </a:r>
            <a:r>
              <a:rPr lang="zh-CN" altLang="en-US" sz="2800"/>
              <a:t>执行其他的操作。</a:t>
            </a:r>
          </a:p>
          <a:p>
            <a:r>
              <a:rPr lang="zh-CN" altLang="en-US" sz="2800"/>
              <a:t>在取得数据库的操作权限之后，攻击者可能会采取进一步的攻击，例如上传木马以获取更高一级的系统控制权限，达到完全控制目标主机的目的。这部分内容本文不做详细讨论。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3E253EB-B107-42EB-85B1-FC0DF30BC90F}"/>
              </a:ext>
            </a:extLst>
          </p:cNvPr>
          <p:cNvSpPr>
            <a:spLocks noGrp="1"/>
          </p:cNvSpPr>
          <p:nvPr>
            <p:ph type="ftr" sz="quarter" idx="11"/>
          </p:nvPr>
        </p:nvSpPr>
        <p:spPr/>
        <p:txBody>
          <a:bodyPr/>
          <a:lstStyle/>
          <a:p>
            <a:r>
              <a:rPr lang="zh-CN" altLang="en-US"/>
              <a:t>版权所有，盗版必纠</a:t>
            </a:r>
            <a:endParaRPr lang="en-US" altLang="zh-CN"/>
          </a:p>
        </p:txBody>
      </p:sp>
      <p:sp>
        <p:nvSpPr>
          <p:cNvPr id="727042" name="Rectangle 2">
            <a:extLst>
              <a:ext uri="{FF2B5EF4-FFF2-40B4-BE49-F238E27FC236}">
                <a16:creationId xmlns:a16="http://schemas.microsoft.com/office/drawing/2014/main" id="{09A55167-40BF-424D-BFEF-2895FFFEAA8F}"/>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7043" name="Rectangle 3">
            <a:extLst>
              <a:ext uri="{FF2B5EF4-FFF2-40B4-BE49-F238E27FC236}">
                <a16:creationId xmlns:a16="http://schemas.microsoft.com/office/drawing/2014/main" id="{A38A5924-3187-4F86-A97D-8DB86949CFD9}"/>
              </a:ext>
            </a:extLst>
          </p:cNvPr>
          <p:cNvSpPr>
            <a:spLocks noGrp="1" noChangeArrowheads="1"/>
          </p:cNvSpPr>
          <p:nvPr>
            <p:ph type="body" idx="1"/>
          </p:nvPr>
        </p:nvSpPr>
        <p:spPr/>
        <p:txBody>
          <a:bodyPr/>
          <a:lstStyle/>
          <a:p>
            <a:pPr>
              <a:lnSpc>
                <a:spcPct val="80000"/>
              </a:lnSpc>
            </a:pPr>
            <a:r>
              <a:rPr lang="en-US" altLang="zh-CN" sz="2400" b="1"/>
              <a:t>3. SQL</a:t>
            </a:r>
            <a:r>
              <a:rPr lang="zh-CN" altLang="en-US" sz="2400" b="1"/>
              <a:t>注入漏洞的判断</a:t>
            </a:r>
            <a:endParaRPr lang="zh-CN" altLang="en-US" sz="2400"/>
          </a:p>
          <a:p>
            <a:pPr>
              <a:lnSpc>
                <a:spcPct val="80000"/>
              </a:lnSpc>
            </a:pPr>
            <a:r>
              <a:rPr lang="zh-CN" altLang="en-US" sz="2400"/>
              <a:t>一般来说，</a:t>
            </a:r>
            <a:r>
              <a:rPr lang="en-US" altLang="zh-CN" sz="2400"/>
              <a:t>SQL</a:t>
            </a:r>
            <a:r>
              <a:rPr lang="zh-CN" altLang="en-US" sz="2400"/>
              <a:t>注入一般存在于形如：</a:t>
            </a:r>
            <a:r>
              <a:rPr lang="en-US" altLang="zh-CN" sz="2400"/>
              <a:t>http://localhost/show.asp?id=XX</a:t>
            </a:r>
            <a:r>
              <a:rPr lang="zh-CN" altLang="en-US" sz="2400"/>
              <a:t>等带有参数的动态网页中，这些参数可能有一个或者多个，参数类型可能是数字型或者字符型。如果动态网页带有参数并且访问数据库，那么就有可能存在</a:t>
            </a:r>
            <a:r>
              <a:rPr lang="en-US" altLang="zh-CN" sz="2400"/>
              <a:t>SQL</a:t>
            </a:r>
            <a:r>
              <a:rPr lang="zh-CN" altLang="en-US" sz="2400"/>
              <a:t>注入。</a:t>
            </a:r>
          </a:p>
          <a:p>
            <a:pPr>
              <a:lnSpc>
                <a:spcPct val="80000"/>
              </a:lnSpc>
            </a:pPr>
            <a:r>
              <a:rPr lang="zh-CN" altLang="en-US" sz="2400"/>
              <a:t>以下以</a:t>
            </a:r>
            <a:r>
              <a:rPr lang="en-US" altLang="zh-CN" sz="2400"/>
              <a:t>http://localhost/show.asp?id=XX</a:t>
            </a:r>
            <a:r>
              <a:rPr lang="zh-CN" altLang="en-US" sz="2400"/>
              <a:t>为例进行分析，</a:t>
            </a:r>
            <a:r>
              <a:rPr lang="en-US" altLang="zh-CN" sz="2400"/>
              <a:t>XX</a:t>
            </a:r>
            <a:r>
              <a:rPr lang="zh-CN" altLang="en-US" sz="2400"/>
              <a:t>可能是整型，也有可能是字符串。</a:t>
            </a:r>
          </a:p>
          <a:p>
            <a:pPr>
              <a:lnSpc>
                <a:spcPct val="80000"/>
              </a:lnSpc>
            </a:pPr>
            <a:r>
              <a:rPr lang="en-US" altLang="zh-CN" sz="2400"/>
              <a:t>(1) </a:t>
            </a:r>
            <a:r>
              <a:rPr lang="zh-CN" altLang="en-US" sz="2400"/>
              <a:t>整型参数的判断</a:t>
            </a:r>
          </a:p>
          <a:p>
            <a:pPr>
              <a:lnSpc>
                <a:spcPct val="80000"/>
              </a:lnSpc>
            </a:pPr>
            <a:r>
              <a:rPr lang="zh-CN" altLang="en-US" sz="2400"/>
              <a:t>当输入的参数</a:t>
            </a:r>
            <a:r>
              <a:rPr lang="en-US" altLang="zh-CN" sz="2400"/>
              <a:t>XX</a:t>
            </a:r>
            <a:r>
              <a:rPr lang="zh-CN" altLang="en-US" sz="2400"/>
              <a:t>为整型时，通常</a:t>
            </a:r>
            <a:r>
              <a:rPr lang="en-US" altLang="zh-CN" sz="2400"/>
              <a:t>show.asp</a:t>
            </a:r>
            <a:r>
              <a:rPr lang="zh-CN" altLang="en-US" sz="2400"/>
              <a:t>中</a:t>
            </a:r>
            <a:r>
              <a:rPr lang="en-US" altLang="zh-CN" sz="2400"/>
              <a:t>SQL</a:t>
            </a:r>
            <a:r>
              <a:rPr lang="zh-CN" altLang="en-US" sz="2400"/>
              <a:t>语句原貌大致如下：</a:t>
            </a:r>
          </a:p>
          <a:p>
            <a:pPr>
              <a:lnSpc>
                <a:spcPct val="80000"/>
              </a:lnSpc>
            </a:pPr>
            <a:r>
              <a:rPr lang="en-US" altLang="zh-CN" sz="2400"/>
              <a:t>select * from </a:t>
            </a:r>
            <a:r>
              <a:rPr lang="zh-CN" altLang="en-US" sz="2400"/>
              <a:t>表名 </a:t>
            </a:r>
            <a:r>
              <a:rPr lang="en-US" altLang="zh-CN" sz="2400"/>
              <a:t>where </a:t>
            </a:r>
            <a:r>
              <a:rPr lang="zh-CN" altLang="en-US" sz="2400"/>
              <a:t>字段</a:t>
            </a:r>
            <a:r>
              <a:rPr lang="en-US" altLang="zh-CN" sz="2400"/>
              <a:t>=XX</a:t>
            </a:r>
            <a:r>
              <a:rPr lang="zh-CN" altLang="en-US" sz="2400"/>
              <a:t>，所以可以用以下步骤测试</a:t>
            </a:r>
            <a:r>
              <a:rPr lang="en-US" altLang="zh-CN" sz="2400"/>
              <a:t>SQL</a:t>
            </a:r>
            <a:r>
              <a:rPr lang="zh-CN" altLang="en-US" sz="2400"/>
              <a:t>注入是否存在。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427851C-E157-4342-841C-D17CF0C865A0}"/>
              </a:ext>
            </a:extLst>
          </p:cNvPr>
          <p:cNvSpPr>
            <a:spLocks noGrp="1"/>
          </p:cNvSpPr>
          <p:nvPr>
            <p:ph type="ftr" sz="quarter" idx="11"/>
          </p:nvPr>
        </p:nvSpPr>
        <p:spPr/>
        <p:txBody>
          <a:bodyPr/>
          <a:lstStyle/>
          <a:p>
            <a:r>
              <a:rPr lang="zh-CN" altLang="en-US"/>
              <a:t>版权所有，盗版必纠</a:t>
            </a:r>
            <a:endParaRPr lang="en-US" altLang="zh-CN"/>
          </a:p>
        </p:txBody>
      </p:sp>
      <p:sp>
        <p:nvSpPr>
          <p:cNvPr id="728066" name="Rectangle 2">
            <a:extLst>
              <a:ext uri="{FF2B5EF4-FFF2-40B4-BE49-F238E27FC236}">
                <a16:creationId xmlns:a16="http://schemas.microsoft.com/office/drawing/2014/main" id="{37FB76AC-A3A9-4E06-8E92-A8A59EF5FA05}"/>
              </a:ext>
            </a:extLst>
          </p:cNvPr>
          <p:cNvSpPr>
            <a:spLocks noGrp="1" noChangeArrowheads="1"/>
          </p:cNvSpPr>
          <p:nvPr>
            <p:ph type="title"/>
          </p:nvPr>
        </p:nvSpPr>
        <p:spPr/>
        <p:txBody>
          <a:bodyPr/>
          <a:lstStyle/>
          <a:p>
            <a:r>
              <a:rPr lang="en-US" altLang="zh-CN"/>
              <a:t>15.2.4 SQL</a:t>
            </a:r>
            <a:r>
              <a:rPr lang="zh-CN" altLang="en-US"/>
              <a:t>注入攻击</a:t>
            </a:r>
          </a:p>
        </p:txBody>
      </p:sp>
      <p:sp>
        <p:nvSpPr>
          <p:cNvPr id="728067" name="Rectangle 3">
            <a:extLst>
              <a:ext uri="{FF2B5EF4-FFF2-40B4-BE49-F238E27FC236}">
                <a16:creationId xmlns:a16="http://schemas.microsoft.com/office/drawing/2014/main" id="{45473870-0124-425D-8ACC-DAEA56DAB018}"/>
              </a:ext>
            </a:extLst>
          </p:cNvPr>
          <p:cNvSpPr>
            <a:spLocks noGrp="1" noChangeArrowheads="1"/>
          </p:cNvSpPr>
          <p:nvPr>
            <p:ph type="body" idx="1"/>
          </p:nvPr>
        </p:nvSpPr>
        <p:spPr/>
        <p:txBody>
          <a:bodyPr/>
          <a:lstStyle/>
          <a:p>
            <a:pPr>
              <a:lnSpc>
                <a:spcPct val="80000"/>
              </a:lnSpc>
            </a:pPr>
            <a:r>
              <a:rPr lang="zh-CN" altLang="en-US" sz="2800"/>
              <a:t>① </a:t>
            </a:r>
            <a:r>
              <a:rPr lang="en-US" altLang="zh-CN" sz="2800"/>
              <a:t>http://localhost/show.asp?id=XX'(</a:t>
            </a:r>
            <a:r>
              <a:rPr lang="zh-CN" altLang="en-US" sz="2800"/>
              <a:t>附加一个单引号</a:t>
            </a:r>
            <a:r>
              <a:rPr lang="en-US" altLang="zh-CN" sz="2800"/>
              <a:t>)</a:t>
            </a:r>
            <a:r>
              <a:rPr lang="zh-CN" altLang="en-US" sz="2800"/>
              <a:t>，此时</a:t>
            </a:r>
            <a:r>
              <a:rPr lang="en-US" altLang="zh-CN" sz="2800"/>
              <a:t>show.asp</a:t>
            </a:r>
            <a:r>
              <a:rPr lang="zh-CN" altLang="en-US" sz="2800"/>
              <a:t>中的</a:t>
            </a:r>
            <a:r>
              <a:rPr lang="en-US" altLang="zh-CN" sz="2800"/>
              <a:t>SQL</a:t>
            </a:r>
            <a:r>
              <a:rPr lang="zh-CN" altLang="en-US" sz="2800"/>
              <a:t>语句变成了</a:t>
            </a:r>
            <a:r>
              <a:rPr lang="en-US" altLang="zh-CN" sz="2800"/>
              <a:t>select * from </a:t>
            </a:r>
            <a:r>
              <a:rPr lang="zh-CN" altLang="en-US" sz="2800"/>
              <a:t>表名 </a:t>
            </a:r>
            <a:r>
              <a:rPr lang="en-US" altLang="zh-CN" sz="2800"/>
              <a:t>where </a:t>
            </a:r>
            <a:r>
              <a:rPr lang="zh-CN" altLang="en-US" sz="2800"/>
              <a:t>字段</a:t>
            </a:r>
            <a:r>
              <a:rPr lang="en-US" altLang="zh-CN" sz="2800"/>
              <a:t>=XX'</a:t>
            </a:r>
            <a:r>
              <a:rPr lang="zh-CN" altLang="en-US" sz="2800"/>
              <a:t>，</a:t>
            </a:r>
            <a:r>
              <a:rPr lang="en-US" altLang="zh-CN" sz="2800"/>
              <a:t>show.asp</a:t>
            </a:r>
            <a:r>
              <a:rPr lang="zh-CN" altLang="en-US" sz="2800"/>
              <a:t>运行异常；</a:t>
            </a:r>
          </a:p>
          <a:p>
            <a:pPr>
              <a:lnSpc>
                <a:spcPct val="80000"/>
              </a:lnSpc>
            </a:pPr>
            <a:r>
              <a:rPr lang="zh-CN" altLang="en-US" sz="2800"/>
              <a:t>②</a:t>
            </a:r>
            <a:r>
              <a:rPr lang="en-US" altLang="zh-CN" sz="2800"/>
              <a:t>http://localhost/show.asp?id=XX and 1=1, show.asp</a:t>
            </a:r>
            <a:r>
              <a:rPr lang="zh-CN" altLang="en-US" sz="2800"/>
              <a:t>运行正常，而且与</a:t>
            </a:r>
            <a:r>
              <a:rPr lang="en-US" altLang="zh-CN" sz="2800"/>
              <a:t>http://localhost/show.asp?id=XX</a:t>
            </a:r>
            <a:r>
              <a:rPr lang="zh-CN" altLang="en-US" sz="2800"/>
              <a:t>运行结果相同；</a:t>
            </a:r>
          </a:p>
          <a:p>
            <a:pPr>
              <a:lnSpc>
                <a:spcPct val="80000"/>
              </a:lnSpc>
            </a:pPr>
            <a:r>
              <a:rPr lang="zh-CN" altLang="en-US" sz="2800"/>
              <a:t>③ </a:t>
            </a:r>
            <a:r>
              <a:rPr lang="en-US" altLang="zh-CN" sz="2800"/>
              <a:t>http://localhost/show.asp?id=XX and 1=2, show.asp</a:t>
            </a:r>
            <a:r>
              <a:rPr lang="zh-CN" altLang="en-US" sz="2800"/>
              <a:t>运行异常；</a:t>
            </a:r>
          </a:p>
          <a:p>
            <a:pPr>
              <a:lnSpc>
                <a:spcPct val="80000"/>
              </a:lnSpc>
            </a:pPr>
            <a:r>
              <a:rPr lang="zh-CN" altLang="en-US" sz="2800"/>
              <a:t>如果以上三步全面满足，该脚本中一定存在</a:t>
            </a:r>
            <a:r>
              <a:rPr lang="en-US" altLang="zh-CN" sz="2800"/>
              <a:t>SQL</a:t>
            </a:r>
            <a:r>
              <a:rPr lang="zh-CN" altLang="en-US" sz="2800"/>
              <a:t>注入漏洞。</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7086DCE-64AC-4296-84D9-A4E32E0C3959}"/>
              </a:ext>
            </a:extLst>
          </p:cNvPr>
          <p:cNvSpPr>
            <a:spLocks noGrp="1"/>
          </p:cNvSpPr>
          <p:nvPr>
            <p:ph type="ftr" sz="quarter" idx="11"/>
          </p:nvPr>
        </p:nvSpPr>
        <p:spPr/>
        <p:txBody>
          <a:bodyPr/>
          <a:lstStyle/>
          <a:p>
            <a:r>
              <a:rPr lang="zh-CN" altLang="en-US"/>
              <a:t>版权所有，盗版必纠</a:t>
            </a:r>
            <a:endParaRPr lang="en-US" altLang="zh-CN"/>
          </a:p>
        </p:txBody>
      </p:sp>
      <p:sp>
        <p:nvSpPr>
          <p:cNvPr id="729090" name="Rectangle 2">
            <a:extLst>
              <a:ext uri="{FF2B5EF4-FFF2-40B4-BE49-F238E27FC236}">
                <a16:creationId xmlns:a16="http://schemas.microsoft.com/office/drawing/2014/main" id="{C510F930-FC30-4E7B-B5C7-D8F5E78783F7}"/>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29091" name="Rectangle 3">
            <a:extLst>
              <a:ext uri="{FF2B5EF4-FFF2-40B4-BE49-F238E27FC236}">
                <a16:creationId xmlns:a16="http://schemas.microsoft.com/office/drawing/2014/main" id="{BAE96824-E059-49F9-987C-7C8AAF38F507}"/>
              </a:ext>
            </a:extLst>
          </p:cNvPr>
          <p:cNvSpPr>
            <a:spLocks noGrp="1" noChangeArrowheads="1"/>
          </p:cNvSpPr>
          <p:nvPr>
            <p:ph type="body" idx="1"/>
          </p:nvPr>
        </p:nvSpPr>
        <p:spPr/>
        <p:txBody>
          <a:bodyPr/>
          <a:lstStyle/>
          <a:p>
            <a:pPr>
              <a:lnSpc>
                <a:spcPct val="80000"/>
              </a:lnSpc>
            </a:pPr>
            <a:r>
              <a:rPr lang="en-US" altLang="zh-CN" sz="2000"/>
              <a:t>(2) </a:t>
            </a:r>
            <a:r>
              <a:rPr lang="zh-CN" altLang="en-US" sz="2000"/>
              <a:t>字符串型参数的判断</a:t>
            </a:r>
          </a:p>
          <a:p>
            <a:pPr>
              <a:lnSpc>
                <a:spcPct val="80000"/>
              </a:lnSpc>
            </a:pPr>
            <a:r>
              <a:rPr lang="zh-CN" altLang="en-US" sz="2000"/>
              <a:t>当输入的参数</a:t>
            </a:r>
            <a:r>
              <a:rPr lang="en-US" altLang="zh-CN" sz="2000"/>
              <a:t>XX</a:t>
            </a:r>
            <a:r>
              <a:rPr lang="zh-CN" altLang="en-US" sz="2000"/>
              <a:t>为字符串时，通常</a:t>
            </a:r>
            <a:r>
              <a:rPr lang="en-US" altLang="zh-CN" sz="2000"/>
              <a:t>show.asp</a:t>
            </a:r>
            <a:r>
              <a:rPr lang="zh-CN" altLang="en-US" sz="2000"/>
              <a:t>中</a:t>
            </a:r>
            <a:r>
              <a:rPr lang="en-US" altLang="zh-CN" sz="2000"/>
              <a:t>SQL</a:t>
            </a:r>
            <a:r>
              <a:rPr lang="zh-CN" altLang="en-US" sz="2000"/>
              <a:t>语句原貌大致如下：</a:t>
            </a:r>
          </a:p>
          <a:p>
            <a:pPr>
              <a:lnSpc>
                <a:spcPct val="80000"/>
              </a:lnSpc>
            </a:pPr>
            <a:r>
              <a:rPr lang="en-US" altLang="zh-CN" sz="2000"/>
              <a:t>select * from </a:t>
            </a:r>
            <a:r>
              <a:rPr lang="zh-CN" altLang="en-US" sz="2000"/>
              <a:t>表名 </a:t>
            </a:r>
            <a:r>
              <a:rPr lang="en-US" altLang="zh-CN" sz="2000"/>
              <a:t>where </a:t>
            </a:r>
            <a:r>
              <a:rPr lang="zh-CN" altLang="en-US" sz="2000"/>
              <a:t>字段</a:t>
            </a:r>
            <a:r>
              <a:rPr lang="en-US" altLang="zh-CN" sz="2000"/>
              <a:t>='XX'</a:t>
            </a:r>
            <a:r>
              <a:rPr lang="zh-CN" altLang="en-US" sz="2000"/>
              <a:t>，所以可以用以下步骤测试</a:t>
            </a:r>
            <a:r>
              <a:rPr lang="en-US" altLang="zh-CN" sz="2000"/>
              <a:t>SQL</a:t>
            </a:r>
            <a:r>
              <a:rPr lang="zh-CN" altLang="en-US" sz="2000"/>
              <a:t>注入是否存在。</a:t>
            </a:r>
          </a:p>
          <a:p>
            <a:pPr>
              <a:lnSpc>
                <a:spcPct val="80000"/>
              </a:lnSpc>
            </a:pPr>
            <a:r>
              <a:rPr lang="zh-CN" altLang="en-US" sz="2000"/>
              <a:t>① </a:t>
            </a:r>
            <a:r>
              <a:rPr lang="en-US" altLang="zh-CN" sz="2000"/>
              <a:t>http://localhost/show.asp?id=XX'(</a:t>
            </a:r>
            <a:r>
              <a:rPr lang="zh-CN" altLang="en-US" sz="2000"/>
              <a:t>附加一个单引号</a:t>
            </a:r>
            <a:r>
              <a:rPr lang="en-US" altLang="zh-CN" sz="2000"/>
              <a:t>)</a:t>
            </a:r>
            <a:r>
              <a:rPr lang="zh-CN" altLang="en-US" sz="2000"/>
              <a:t>，此时</a:t>
            </a:r>
            <a:r>
              <a:rPr lang="en-US" altLang="zh-CN" sz="2000"/>
              <a:t>show.asp</a:t>
            </a:r>
            <a:r>
              <a:rPr lang="zh-CN" altLang="en-US" sz="2000"/>
              <a:t>中的</a:t>
            </a:r>
            <a:r>
              <a:rPr lang="en-US" altLang="zh-CN" sz="2000"/>
              <a:t>SQL</a:t>
            </a:r>
            <a:r>
              <a:rPr lang="zh-CN" altLang="en-US" sz="2000"/>
              <a:t>语句变成了</a:t>
            </a:r>
            <a:r>
              <a:rPr lang="en-US" altLang="zh-CN" sz="2000"/>
              <a:t>select * from </a:t>
            </a:r>
            <a:r>
              <a:rPr lang="zh-CN" altLang="en-US" sz="2000"/>
              <a:t>表名 </a:t>
            </a:r>
            <a:r>
              <a:rPr lang="en-US" altLang="zh-CN" sz="2000"/>
              <a:t>where </a:t>
            </a:r>
            <a:r>
              <a:rPr lang="zh-CN" altLang="en-US" sz="2000"/>
              <a:t>字段</a:t>
            </a:r>
            <a:r>
              <a:rPr lang="en-US" altLang="zh-CN" sz="2000"/>
              <a:t>=XX'</a:t>
            </a:r>
            <a:r>
              <a:rPr lang="zh-CN" altLang="en-US" sz="2000"/>
              <a:t>， </a:t>
            </a:r>
            <a:r>
              <a:rPr lang="en-US" altLang="zh-CN" sz="2000"/>
              <a:t>show.asp</a:t>
            </a:r>
            <a:r>
              <a:rPr lang="zh-CN" altLang="en-US" sz="2000"/>
              <a:t>运行异常；</a:t>
            </a:r>
          </a:p>
          <a:p>
            <a:pPr>
              <a:lnSpc>
                <a:spcPct val="80000"/>
              </a:lnSpc>
            </a:pPr>
            <a:r>
              <a:rPr lang="zh-CN" altLang="en-US" sz="2000"/>
              <a:t>② </a:t>
            </a:r>
            <a:r>
              <a:rPr lang="en-US" altLang="zh-CN" sz="2000"/>
              <a:t>http://localhost/show.asp?id=XX' or '1'='1, show.asp</a:t>
            </a:r>
            <a:r>
              <a:rPr lang="zh-CN" altLang="en-US" sz="2000"/>
              <a:t>运行正常，而且与</a:t>
            </a:r>
            <a:r>
              <a:rPr lang="en-US" altLang="zh-CN" sz="2000"/>
              <a:t>http://localhost/show.asp?id=XX</a:t>
            </a:r>
            <a:r>
              <a:rPr lang="zh-CN" altLang="en-US" sz="2000"/>
              <a:t>运行结果相同；</a:t>
            </a:r>
          </a:p>
          <a:p>
            <a:pPr>
              <a:lnSpc>
                <a:spcPct val="80000"/>
              </a:lnSpc>
            </a:pPr>
            <a:r>
              <a:rPr lang="zh-CN" altLang="en-US" sz="2000"/>
              <a:t>③ </a:t>
            </a:r>
            <a:r>
              <a:rPr lang="en-US" altLang="zh-CN" sz="2000"/>
              <a:t>http://localhost/show.asp?id=XX' and '1'='2, show.asp</a:t>
            </a:r>
            <a:r>
              <a:rPr lang="zh-CN" altLang="en-US" sz="2000"/>
              <a:t>运行异常；</a:t>
            </a:r>
          </a:p>
          <a:p>
            <a:pPr>
              <a:lnSpc>
                <a:spcPct val="80000"/>
              </a:lnSpc>
            </a:pPr>
            <a:r>
              <a:rPr lang="zh-CN" altLang="en-US" sz="2000"/>
              <a:t>如果以上三步全面满足，</a:t>
            </a:r>
            <a:r>
              <a:rPr lang="en-US" altLang="zh-CN" sz="2000"/>
              <a:t>show.asp</a:t>
            </a:r>
            <a:r>
              <a:rPr lang="zh-CN" altLang="en-US" sz="2000"/>
              <a:t>中一定存在</a:t>
            </a:r>
            <a:r>
              <a:rPr lang="en-US" altLang="zh-CN" sz="2000"/>
              <a:t>SQL</a:t>
            </a:r>
            <a:r>
              <a:rPr lang="zh-CN" altLang="en-US" sz="2000"/>
              <a:t>注入漏洞。</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D8D5813-B058-4032-B3BF-D96841D7689C}"/>
              </a:ext>
            </a:extLst>
          </p:cNvPr>
          <p:cNvSpPr>
            <a:spLocks noGrp="1"/>
          </p:cNvSpPr>
          <p:nvPr>
            <p:ph type="ftr" sz="quarter" idx="11"/>
          </p:nvPr>
        </p:nvSpPr>
        <p:spPr/>
        <p:txBody>
          <a:bodyPr/>
          <a:lstStyle/>
          <a:p>
            <a:r>
              <a:rPr lang="zh-CN" altLang="en-US"/>
              <a:t>版权所有，盗版必纠</a:t>
            </a:r>
            <a:endParaRPr lang="en-US" altLang="zh-CN"/>
          </a:p>
        </p:txBody>
      </p:sp>
      <p:sp>
        <p:nvSpPr>
          <p:cNvPr id="730114" name="Rectangle 2">
            <a:extLst>
              <a:ext uri="{FF2B5EF4-FFF2-40B4-BE49-F238E27FC236}">
                <a16:creationId xmlns:a16="http://schemas.microsoft.com/office/drawing/2014/main" id="{E80342BC-8786-4BA2-8959-93B81CB06BBE}"/>
              </a:ext>
            </a:extLst>
          </p:cNvPr>
          <p:cNvSpPr>
            <a:spLocks noGrp="1" noChangeArrowheads="1"/>
          </p:cNvSpPr>
          <p:nvPr>
            <p:ph type="title"/>
          </p:nvPr>
        </p:nvSpPr>
        <p:spPr/>
        <p:txBody>
          <a:bodyPr/>
          <a:lstStyle/>
          <a:p>
            <a:r>
              <a:rPr lang="en-US" altLang="zh-CN" dirty="0"/>
              <a:t>4 SQL</a:t>
            </a:r>
            <a:r>
              <a:rPr lang="zh-CN" altLang="en-US" dirty="0"/>
              <a:t>注入攻击</a:t>
            </a:r>
          </a:p>
        </p:txBody>
      </p:sp>
      <p:sp>
        <p:nvSpPr>
          <p:cNvPr id="730115" name="Rectangle 3">
            <a:extLst>
              <a:ext uri="{FF2B5EF4-FFF2-40B4-BE49-F238E27FC236}">
                <a16:creationId xmlns:a16="http://schemas.microsoft.com/office/drawing/2014/main" id="{9DD6A6CF-C8A3-4C2D-A08B-D036334D27B4}"/>
              </a:ext>
            </a:extLst>
          </p:cNvPr>
          <p:cNvSpPr>
            <a:spLocks noGrp="1" noChangeArrowheads="1"/>
          </p:cNvSpPr>
          <p:nvPr>
            <p:ph type="body" idx="1"/>
          </p:nvPr>
        </p:nvSpPr>
        <p:spPr/>
        <p:txBody>
          <a:bodyPr/>
          <a:lstStyle/>
          <a:p>
            <a:pPr>
              <a:lnSpc>
                <a:spcPct val="80000"/>
              </a:lnSpc>
            </a:pPr>
            <a:r>
              <a:rPr lang="en-US" altLang="zh-CN" sz="2000"/>
              <a:t>(3) </a:t>
            </a:r>
            <a:r>
              <a:rPr lang="zh-CN" altLang="en-US" sz="2000"/>
              <a:t>特殊情况的处理</a:t>
            </a:r>
          </a:p>
          <a:p>
            <a:pPr>
              <a:lnSpc>
                <a:spcPct val="80000"/>
              </a:lnSpc>
            </a:pPr>
            <a:r>
              <a:rPr lang="zh-CN" altLang="en-US" sz="2000"/>
              <a:t>有时程序员会在程序过滤掉单引号等字符，以防止</a:t>
            </a:r>
            <a:r>
              <a:rPr lang="en-US" altLang="zh-CN" sz="2000"/>
              <a:t>SQL</a:t>
            </a:r>
            <a:r>
              <a:rPr lang="zh-CN" altLang="en-US" sz="2000"/>
              <a:t>注入。此时可以用以下几种方法尝试注入。</a:t>
            </a:r>
          </a:p>
          <a:p>
            <a:pPr>
              <a:lnSpc>
                <a:spcPct val="80000"/>
              </a:lnSpc>
            </a:pPr>
            <a:r>
              <a:rPr lang="zh-CN" altLang="en-US" sz="2000"/>
              <a:t>① 大小定混合法：由于</a:t>
            </a:r>
            <a:r>
              <a:rPr lang="en-US" altLang="zh-CN" sz="2000"/>
              <a:t>ASP</a:t>
            </a:r>
            <a:r>
              <a:rPr lang="zh-CN" altLang="en-US" sz="2000"/>
              <a:t>并不区分大小写，而程序员在过滤时通常要么全部过滤大写字符串，要么全部过滤小写字符串，而大小写混合往往会被忽视。如用</a:t>
            </a:r>
            <a:r>
              <a:rPr lang="en-US" altLang="zh-CN" sz="2000"/>
              <a:t>SelecT</a:t>
            </a:r>
            <a:r>
              <a:rPr lang="zh-CN" altLang="en-US" sz="2000"/>
              <a:t>代替</a:t>
            </a:r>
            <a:r>
              <a:rPr lang="en-US" altLang="zh-CN" sz="2000"/>
              <a:t>select</a:t>
            </a:r>
            <a:r>
              <a:rPr lang="zh-CN" altLang="en-US" sz="2000"/>
              <a:t>，</a:t>
            </a:r>
            <a:r>
              <a:rPr lang="en-US" altLang="zh-CN" sz="2000"/>
              <a:t>SELECT</a:t>
            </a:r>
            <a:r>
              <a:rPr lang="zh-CN" altLang="en-US" sz="2000"/>
              <a:t>等。</a:t>
            </a:r>
          </a:p>
          <a:p>
            <a:pPr>
              <a:lnSpc>
                <a:spcPct val="80000"/>
              </a:lnSpc>
            </a:pPr>
            <a:r>
              <a:rPr lang="zh-CN" altLang="en-US" sz="2000"/>
              <a:t>② </a:t>
            </a:r>
            <a:r>
              <a:rPr lang="en-US" altLang="zh-CN" sz="2000"/>
              <a:t>UNICODE</a:t>
            </a:r>
            <a:r>
              <a:rPr lang="zh-CN" altLang="en-US" sz="2000"/>
              <a:t>法：在</a:t>
            </a:r>
            <a:r>
              <a:rPr lang="en-US" altLang="zh-CN" sz="2000"/>
              <a:t>IIS</a:t>
            </a:r>
            <a:r>
              <a:rPr lang="zh-CN" altLang="en-US" sz="2000"/>
              <a:t>中，以</a:t>
            </a:r>
            <a:r>
              <a:rPr lang="en-US" altLang="zh-CN" sz="2000"/>
              <a:t>UNICODE</a:t>
            </a:r>
            <a:r>
              <a:rPr lang="zh-CN" altLang="en-US" sz="2000"/>
              <a:t>字符集实现国际化，我们完全可以</a:t>
            </a:r>
            <a:r>
              <a:rPr lang="en-US" altLang="zh-CN" sz="2000"/>
              <a:t>IE</a:t>
            </a:r>
            <a:r>
              <a:rPr lang="zh-CN" altLang="en-US" sz="2000"/>
              <a:t>中输入的字符串化成</a:t>
            </a:r>
            <a:r>
              <a:rPr lang="en-US" altLang="zh-CN" sz="2000"/>
              <a:t>UNICODE</a:t>
            </a:r>
            <a:r>
              <a:rPr lang="zh-CN" altLang="en-US" sz="2000"/>
              <a:t>字符串进行输入。如</a:t>
            </a:r>
            <a:r>
              <a:rPr lang="en-US" altLang="zh-CN" sz="2000"/>
              <a:t>+ =%2B</a:t>
            </a:r>
            <a:r>
              <a:rPr lang="zh-CN" altLang="en-US" sz="2000"/>
              <a:t>，空格</a:t>
            </a:r>
            <a:r>
              <a:rPr lang="en-US" altLang="zh-CN" sz="2000"/>
              <a:t>=%20 </a:t>
            </a:r>
            <a:r>
              <a:rPr lang="zh-CN" altLang="en-US" sz="2000"/>
              <a:t>等。</a:t>
            </a:r>
          </a:p>
          <a:p>
            <a:pPr>
              <a:lnSpc>
                <a:spcPct val="80000"/>
              </a:lnSpc>
            </a:pPr>
            <a:r>
              <a:rPr lang="zh-CN" altLang="en-US" sz="2000"/>
              <a:t>③ </a:t>
            </a:r>
            <a:r>
              <a:rPr lang="en-US" altLang="zh-CN" sz="2000"/>
              <a:t>ASCII</a:t>
            </a:r>
            <a:r>
              <a:rPr lang="zh-CN" altLang="en-US" sz="2000"/>
              <a:t>码法：可以把输入的部分或全部字符全部用</a:t>
            </a:r>
            <a:r>
              <a:rPr lang="en-US" altLang="zh-CN" sz="2000"/>
              <a:t>ASCII</a:t>
            </a:r>
            <a:r>
              <a:rPr lang="zh-CN" altLang="en-US" sz="2000"/>
              <a:t>码代替，如</a:t>
            </a:r>
            <a:r>
              <a:rPr lang="en-US" altLang="zh-CN" sz="2000"/>
              <a:t>U=chr(85),a=chr(97)</a:t>
            </a:r>
            <a:r>
              <a:rPr lang="zh-CN" altLang="en-US" sz="2000"/>
              <a:t>等。</a:t>
            </a:r>
          </a:p>
          <a:p>
            <a:pPr>
              <a:lnSpc>
                <a:spcPct val="80000"/>
              </a:lnSpc>
            </a:pPr>
            <a:r>
              <a:rPr lang="zh-CN" altLang="en-US" sz="2000"/>
              <a:t>图</a:t>
            </a:r>
            <a:r>
              <a:rPr lang="en-US" altLang="zh-CN" sz="2000"/>
              <a:t>15.3</a:t>
            </a:r>
            <a:r>
              <a:rPr lang="zh-CN" altLang="en-US" sz="2000"/>
              <a:t>描述了正常情况下访问一个网页的界面，图</a:t>
            </a:r>
            <a:r>
              <a:rPr lang="en-US" altLang="zh-CN" sz="2000"/>
              <a:t>15.4</a:t>
            </a:r>
            <a:r>
              <a:rPr lang="zh-CN" altLang="en-US" sz="2000"/>
              <a:t>是在</a:t>
            </a:r>
            <a:r>
              <a:rPr lang="en-US" altLang="zh-CN" sz="2000"/>
              <a:t>URL</a:t>
            </a:r>
            <a:r>
              <a:rPr lang="zh-CN" altLang="en-US" sz="2000"/>
              <a:t>后追加</a:t>
            </a:r>
            <a:r>
              <a:rPr lang="en-US" altLang="zh-CN" sz="2000"/>
              <a:t>and 1=1</a:t>
            </a:r>
            <a:r>
              <a:rPr lang="zh-CN" altLang="en-US" sz="2000"/>
              <a:t>时访问这个网页的界面、图</a:t>
            </a:r>
            <a:r>
              <a:rPr lang="en-US" altLang="zh-CN" sz="2000"/>
              <a:t>15.5</a:t>
            </a:r>
            <a:r>
              <a:rPr lang="zh-CN" altLang="en-US" sz="2000"/>
              <a:t>是</a:t>
            </a:r>
            <a:r>
              <a:rPr lang="en-US" altLang="zh-CN" sz="2000"/>
              <a:t>1=2</a:t>
            </a:r>
            <a:r>
              <a:rPr lang="zh-CN" altLang="en-US" sz="2000"/>
              <a:t>时访问这个网页的界面。由此可以确定该页面存在</a:t>
            </a:r>
            <a:r>
              <a:rPr lang="en-US" altLang="zh-CN" sz="2000"/>
              <a:t>SQL</a:t>
            </a:r>
            <a:r>
              <a:rPr lang="zh-CN" altLang="en-US" sz="2000"/>
              <a:t>注入漏洞。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Terms</a:t>
            </a:r>
          </a:p>
        </p:txBody>
      </p:sp>
      <p:sp>
        <p:nvSpPr>
          <p:cNvPr id="3" name="Content Placeholder 2"/>
          <p:cNvSpPr>
            <a:spLocks noGrp="1"/>
          </p:cNvSpPr>
          <p:nvPr>
            <p:ph idx="1"/>
          </p:nvPr>
        </p:nvSpPr>
        <p:spPr/>
        <p:txBody>
          <a:bodyPr/>
          <a:lstStyle/>
          <a:p>
            <a:r>
              <a:rPr lang="en-US" dirty="0"/>
              <a:t>Database administrator</a:t>
            </a:r>
          </a:p>
          <a:p>
            <a:r>
              <a:rPr lang="en-US" dirty="0"/>
              <a:t>Database management system (DBMS)</a:t>
            </a:r>
          </a:p>
          <a:p>
            <a:r>
              <a:rPr lang="en-US" dirty="0"/>
              <a:t>Record</a:t>
            </a:r>
          </a:p>
          <a:p>
            <a:r>
              <a:rPr lang="en-US" dirty="0"/>
              <a:t>Field/element</a:t>
            </a:r>
          </a:p>
          <a:p>
            <a:r>
              <a:rPr lang="en-US" dirty="0"/>
              <a:t>Schema</a:t>
            </a:r>
          </a:p>
          <a:p>
            <a:r>
              <a:rPr lang="en-US" dirty="0"/>
              <a:t>Subschema</a:t>
            </a:r>
          </a:p>
          <a:p>
            <a:r>
              <a:rPr lang="en-US" dirty="0"/>
              <a:t>Attribute</a:t>
            </a:r>
          </a:p>
          <a:p>
            <a:r>
              <a:rPr lang="en-US" dirty="0"/>
              <a:t>Relation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76179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and Integrity</a:t>
            </a:r>
          </a:p>
        </p:txBody>
      </p:sp>
      <p:sp>
        <p:nvSpPr>
          <p:cNvPr id="3" name="Content Placeholder 2"/>
          <p:cNvSpPr>
            <a:spLocks noGrp="1"/>
          </p:cNvSpPr>
          <p:nvPr>
            <p:ph idx="1"/>
          </p:nvPr>
        </p:nvSpPr>
        <p:spPr/>
        <p:txBody>
          <a:bodyPr/>
          <a:lstStyle/>
          <a:p>
            <a:r>
              <a:rPr lang="en-US" dirty="0"/>
              <a:t>Reliability: in the context of databases, reliability is the ability to run for long periods without failing</a:t>
            </a:r>
          </a:p>
          <a:p>
            <a:r>
              <a:rPr lang="en-US" dirty="0"/>
              <a:t>Database integrity: concern that the database as a whole is protected against damage</a:t>
            </a:r>
          </a:p>
          <a:p>
            <a:r>
              <a:rPr lang="en-US" dirty="0"/>
              <a:t>Element integrity: concern that the value of a specific data element is written or changed only by authorized users</a:t>
            </a:r>
          </a:p>
          <a:p>
            <a:r>
              <a:rPr lang="en-US" dirty="0"/>
              <a:t>Element accuracy: concern that only correct values are written into the elements of a database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84029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Update</a:t>
            </a:r>
          </a:p>
        </p:txBody>
      </p:sp>
      <p:sp>
        <p:nvSpPr>
          <p:cNvPr id="3" name="Content Placeholder 2"/>
          <p:cNvSpPr>
            <a:spLocks noGrp="1"/>
          </p:cNvSpPr>
          <p:nvPr>
            <p:ph idx="1"/>
          </p:nvPr>
        </p:nvSpPr>
        <p:spPr/>
        <p:txBody>
          <a:bodyPr/>
          <a:lstStyle/>
          <a:p>
            <a:r>
              <a:rPr lang="en-US" dirty="0"/>
              <a:t>Phase 1: Intent</a:t>
            </a:r>
          </a:p>
          <a:p>
            <a:pPr lvl="1"/>
            <a:r>
              <a:rPr lang="en-US" dirty="0"/>
              <a:t>DBMS does everything it can, other than making changes to the database, to prepare for the update</a:t>
            </a:r>
          </a:p>
          <a:p>
            <a:pPr lvl="2"/>
            <a:r>
              <a:rPr lang="en-US" dirty="0"/>
              <a:t>Collects records, opens files, locks out users, makes calculations</a:t>
            </a:r>
          </a:p>
          <a:p>
            <a:pPr lvl="1"/>
            <a:r>
              <a:rPr lang="en-US" dirty="0"/>
              <a:t>DBMS commits by writing a commit flag to the database</a:t>
            </a:r>
          </a:p>
          <a:p>
            <a:r>
              <a:rPr lang="en-US" dirty="0"/>
              <a:t>Phase 2: Write</a:t>
            </a:r>
          </a:p>
          <a:p>
            <a:pPr lvl="1"/>
            <a:r>
              <a:rPr lang="en-US" dirty="0"/>
              <a:t>DBMS completes all write operations</a:t>
            </a:r>
          </a:p>
          <a:p>
            <a:pPr lvl="1"/>
            <a:r>
              <a:rPr lang="en-US" dirty="0"/>
              <a:t>DBMS removes the commit flag</a:t>
            </a:r>
          </a:p>
          <a:p>
            <a:r>
              <a:rPr lang="en-US" dirty="0"/>
              <a:t>If the DBMS fails during either phase 1 or phase 2, it can be restarted and repeat that phase without causing harm</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32728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Database Security Concerns</a:t>
            </a:r>
          </a:p>
        </p:txBody>
      </p:sp>
      <p:sp>
        <p:nvSpPr>
          <p:cNvPr id="3" name="Content Placeholder 2"/>
          <p:cNvSpPr>
            <a:spLocks noGrp="1"/>
          </p:cNvSpPr>
          <p:nvPr>
            <p:ph idx="1"/>
          </p:nvPr>
        </p:nvSpPr>
        <p:spPr/>
        <p:txBody>
          <a:bodyPr/>
          <a:lstStyle/>
          <a:p>
            <a:r>
              <a:rPr lang="en-US" dirty="0"/>
              <a:t>Error detection and correction codes to protect data integrity</a:t>
            </a:r>
          </a:p>
          <a:p>
            <a:r>
              <a:rPr lang="en-US" dirty="0"/>
              <a:t>For recovery purposes, a database can maintain a change log, allowing it to repeat changes as necessary when recovering from failure</a:t>
            </a:r>
          </a:p>
          <a:p>
            <a:r>
              <a:rPr lang="en-US" dirty="0"/>
              <a:t>Databases use locks and atomic operations to maintain consistency</a:t>
            </a:r>
          </a:p>
          <a:p>
            <a:pPr lvl="1"/>
            <a:r>
              <a:rPr lang="en-US" dirty="0"/>
              <a:t>Writes are treated as atomic operations</a:t>
            </a:r>
          </a:p>
          <a:p>
            <a:pPr lvl="1"/>
            <a:r>
              <a:rPr lang="en-US" dirty="0"/>
              <a:t>Records are locked during write so they cannot be read in a partially updated state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04566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Sensitive Data</a:t>
            </a:r>
          </a:p>
        </p:txBody>
      </p:sp>
      <p:sp>
        <p:nvSpPr>
          <p:cNvPr id="3" name="Content Placeholder 2"/>
          <p:cNvSpPr>
            <a:spLocks noGrp="1"/>
          </p:cNvSpPr>
          <p:nvPr>
            <p:ph idx="1"/>
          </p:nvPr>
        </p:nvSpPr>
        <p:spPr/>
        <p:txBody>
          <a:bodyPr/>
          <a:lstStyle/>
          <a:p>
            <a:r>
              <a:rPr lang="en-US" dirty="0"/>
              <a:t>Inherently sensitive</a:t>
            </a:r>
          </a:p>
          <a:p>
            <a:pPr lvl="1"/>
            <a:r>
              <a:rPr lang="en-US" dirty="0"/>
              <a:t>Passwords, locations of weapons</a:t>
            </a:r>
          </a:p>
          <a:p>
            <a:r>
              <a:rPr lang="en-US" dirty="0"/>
              <a:t>From a sensitive source</a:t>
            </a:r>
          </a:p>
          <a:p>
            <a:pPr lvl="1"/>
            <a:r>
              <a:rPr lang="en-US" dirty="0"/>
              <a:t>Confidential informant</a:t>
            </a:r>
          </a:p>
          <a:p>
            <a:r>
              <a:rPr lang="en-US" dirty="0"/>
              <a:t>Declared sensitive</a:t>
            </a:r>
          </a:p>
          <a:p>
            <a:pPr lvl="1"/>
            <a:r>
              <a:rPr lang="en-US" dirty="0"/>
              <a:t>Classified document, name of an anonymous donor</a:t>
            </a:r>
          </a:p>
          <a:p>
            <a:r>
              <a:rPr lang="en-US" dirty="0"/>
              <a:t>Part of a sensitive attribute or record</a:t>
            </a:r>
          </a:p>
          <a:p>
            <a:pPr lvl="1"/>
            <a:r>
              <a:rPr lang="en-US" dirty="0"/>
              <a:t>Salary attribute in an employment database</a:t>
            </a:r>
          </a:p>
          <a:p>
            <a:r>
              <a:rPr lang="en-US" dirty="0"/>
              <a:t>Sensitive in relation to previously disclosed information</a:t>
            </a:r>
          </a:p>
          <a:p>
            <a:pPr lvl="1"/>
            <a:r>
              <a:rPr lang="en-US" dirty="0"/>
              <a:t>An encrypted file combined with the password to open it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673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Disclosures</a:t>
            </a:r>
          </a:p>
        </p:txBody>
      </p:sp>
      <p:sp>
        <p:nvSpPr>
          <p:cNvPr id="3" name="Content Placeholder 2"/>
          <p:cNvSpPr>
            <a:spLocks noGrp="1"/>
          </p:cNvSpPr>
          <p:nvPr>
            <p:ph idx="1"/>
          </p:nvPr>
        </p:nvSpPr>
        <p:spPr/>
        <p:txBody>
          <a:bodyPr/>
          <a:lstStyle/>
          <a:p>
            <a:r>
              <a:rPr lang="en-US" dirty="0"/>
              <a:t>Exact data</a:t>
            </a:r>
          </a:p>
          <a:p>
            <a:r>
              <a:rPr lang="en-US" dirty="0"/>
              <a:t>Bounds</a:t>
            </a:r>
          </a:p>
          <a:p>
            <a:r>
              <a:rPr lang="en-US" dirty="0"/>
              <a:t>Negative result</a:t>
            </a:r>
          </a:p>
          <a:p>
            <a:r>
              <a:rPr lang="en-US" dirty="0"/>
              <a:t>Existence</a:t>
            </a:r>
          </a:p>
          <a:p>
            <a:r>
              <a:rPr lang="en-US" dirty="0"/>
              <a:t>Probable value</a:t>
            </a:r>
          </a:p>
          <a:p>
            <a:r>
              <a:rPr lang="en-US" dirty="0"/>
              <a:t>Direct inference</a:t>
            </a:r>
          </a:p>
          <a:p>
            <a:r>
              <a:rPr lang="en-US" dirty="0"/>
              <a:t>Inference by arithmetic</a:t>
            </a:r>
          </a:p>
          <a:p>
            <a:r>
              <a:rPr lang="en-US" dirty="0"/>
              <a:t>Aggregation</a:t>
            </a:r>
          </a:p>
          <a:p>
            <a:r>
              <a:rPr lang="en-US" dirty="0"/>
              <a:t>Hidden data attributes</a:t>
            </a:r>
          </a:p>
          <a:p>
            <a:pPr lvl="1"/>
            <a:r>
              <a:rPr lang="en-US" dirty="0"/>
              <a:t>File tags</a:t>
            </a:r>
          </a:p>
          <a:p>
            <a:pPr lvl="1"/>
            <a:r>
              <a:rPr lang="en-US" dirty="0" err="1"/>
              <a:t>Geotags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9966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Disclosure</a:t>
            </a:r>
          </a:p>
        </p:txBody>
      </p:sp>
      <p:sp>
        <p:nvSpPr>
          <p:cNvPr id="3" name="Content Placeholder 2"/>
          <p:cNvSpPr>
            <a:spLocks noGrp="1"/>
          </p:cNvSpPr>
          <p:nvPr>
            <p:ph idx="1"/>
          </p:nvPr>
        </p:nvSpPr>
        <p:spPr/>
        <p:txBody>
          <a:bodyPr>
            <a:normAutofit/>
          </a:bodyPr>
          <a:lstStyle/>
          <a:p>
            <a:r>
              <a:rPr lang="en-US" sz="3200" dirty="0"/>
              <a:t>Suppress obviously sensitive information</a:t>
            </a:r>
          </a:p>
          <a:p>
            <a:r>
              <a:rPr lang="en-US" sz="3200" dirty="0"/>
              <a:t>Keep track of what each user knows based on past queries</a:t>
            </a:r>
          </a:p>
          <a:p>
            <a:r>
              <a:rPr lang="en-US" sz="3200" dirty="0"/>
              <a:t>Disguise the data</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80021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vs. Precision</a:t>
            </a:r>
          </a:p>
        </p:txBody>
      </p:sp>
      <p:pic>
        <p:nvPicPr>
          <p:cNvPr id="5" name="Content Placeholder 4" descr="fig07-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861" b="-1206"/>
          <a:stretch/>
        </p:blipFill>
        <p:spPr>
          <a:xfrm>
            <a:off x="1766896" y="1407888"/>
            <a:ext cx="5589234"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36</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77529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Suppression Techniques</a:t>
            </a:r>
          </a:p>
        </p:txBody>
      </p:sp>
      <p:sp>
        <p:nvSpPr>
          <p:cNvPr id="3" name="Content Placeholder 2"/>
          <p:cNvSpPr>
            <a:spLocks noGrp="1"/>
          </p:cNvSpPr>
          <p:nvPr>
            <p:ph idx="1"/>
          </p:nvPr>
        </p:nvSpPr>
        <p:spPr/>
        <p:txBody>
          <a:bodyPr/>
          <a:lstStyle/>
          <a:p>
            <a:r>
              <a:rPr lang="en-US" dirty="0"/>
              <a:t>Limited response suppression</a:t>
            </a:r>
          </a:p>
          <a:p>
            <a:pPr lvl="1"/>
            <a:r>
              <a:rPr lang="en-US" dirty="0"/>
              <a:t>Eliminates certain low-frequency elements from being displayed</a:t>
            </a:r>
          </a:p>
          <a:p>
            <a:r>
              <a:rPr lang="en-US" dirty="0"/>
              <a:t>Combined results</a:t>
            </a:r>
          </a:p>
          <a:p>
            <a:pPr lvl="1"/>
            <a:r>
              <a:rPr lang="en-US" dirty="0"/>
              <a:t>Ranges, rounding, sums, averages</a:t>
            </a:r>
          </a:p>
          <a:p>
            <a:r>
              <a:rPr lang="en-US" dirty="0"/>
              <a:t>Random sample</a:t>
            </a:r>
          </a:p>
          <a:p>
            <a:r>
              <a:rPr lang="en-US" dirty="0"/>
              <a:t>Blocking small sample sizes</a:t>
            </a:r>
          </a:p>
          <a:p>
            <a:r>
              <a:rPr lang="en-US" dirty="0"/>
              <a:t>Random data perturbation</a:t>
            </a:r>
          </a:p>
          <a:p>
            <a:pPr lvl="1"/>
            <a:r>
              <a:rPr lang="en-US" dirty="0"/>
              <a:t>Randomly add or subtract a small error value to/from actual values</a:t>
            </a:r>
          </a:p>
          <a:p>
            <a:r>
              <a:rPr lang="en-US" dirty="0"/>
              <a:t>Swapping</a:t>
            </a:r>
          </a:p>
          <a:p>
            <a:pPr lvl="1"/>
            <a:r>
              <a:rPr lang="en-US" dirty="0"/>
              <a:t>Randomly swapping values for individual records while keeping statistical results the same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6983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and big </a:t>
            </a:r>
            <a:r>
              <a:rPr lang="en-US"/>
              <a:t>data security</a:t>
            </a:r>
            <a:endParaRPr lang="en-US" dirty="0"/>
          </a:p>
        </p:txBody>
      </p:sp>
      <p:sp>
        <p:nvSpPr>
          <p:cNvPr id="3" name="Content Placeholder 2"/>
          <p:cNvSpPr>
            <a:spLocks noGrp="1"/>
          </p:cNvSpPr>
          <p:nvPr>
            <p:ph idx="1"/>
          </p:nvPr>
        </p:nvSpPr>
        <p:spPr/>
        <p:txBody>
          <a:bodyPr/>
          <a:lstStyle/>
          <a:p>
            <a:r>
              <a:rPr lang="en-US" dirty="0"/>
              <a:t>Data mining uses statistics, machine learning, mathematical models, pattern recognition, and other techniques to discover patterns and relations on large datasets</a:t>
            </a:r>
          </a:p>
          <a:p>
            <a:r>
              <a:rPr lang="en-US" dirty="0"/>
              <a:t>The size and value of the datasets present an important security and privacy challenge, as the consequences of disclosure are naturally high</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78695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Challenges</a:t>
            </a:r>
          </a:p>
        </p:txBody>
      </p:sp>
      <p:sp>
        <p:nvSpPr>
          <p:cNvPr id="3" name="Content Placeholder 2"/>
          <p:cNvSpPr>
            <a:spLocks noGrp="1"/>
          </p:cNvSpPr>
          <p:nvPr>
            <p:ph idx="1"/>
          </p:nvPr>
        </p:nvSpPr>
        <p:spPr/>
        <p:txBody>
          <a:bodyPr/>
          <a:lstStyle/>
          <a:p>
            <a:r>
              <a:rPr lang="en-US" dirty="0"/>
              <a:t>Correcting mistakes in data</a:t>
            </a:r>
          </a:p>
          <a:p>
            <a:r>
              <a:rPr lang="en-US" dirty="0"/>
              <a:t>Preserving privacy</a:t>
            </a:r>
          </a:p>
          <a:p>
            <a:r>
              <a:rPr lang="en-US" dirty="0"/>
              <a:t>Granular access control</a:t>
            </a:r>
          </a:p>
          <a:p>
            <a:r>
              <a:rPr lang="en-US" dirty="0"/>
              <a:t>Secure data storage</a:t>
            </a:r>
          </a:p>
          <a:p>
            <a:r>
              <a:rPr lang="en-US" dirty="0"/>
              <a:t>Transaction logs</a:t>
            </a:r>
          </a:p>
          <a:p>
            <a:r>
              <a:rPr lang="en-US" dirty="0"/>
              <a:t>Real-time security monitoring</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29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大型：</a:t>
            </a:r>
            <a:r>
              <a:rPr lang="en-US" altLang="zh-CN" dirty="0"/>
              <a:t>Oracle </a:t>
            </a:r>
            <a:r>
              <a:rPr lang="zh-CN" altLang="en-US" dirty="0"/>
              <a:t>， </a:t>
            </a:r>
            <a:r>
              <a:rPr lang="en-US" altLang="zh-CN" dirty="0"/>
              <a:t>DB2,  Informix</a:t>
            </a:r>
          </a:p>
          <a:p>
            <a:endParaRPr lang="en-US" altLang="zh-CN" dirty="0"/>
          </a:p>
          <a:p>
            <a:endParaRPr lang="en-US" altLang="zh-CN" dirty="0"/>
          </a:p>
          <a:p>
            <a:r>
              <a:rPr lang="zh-CN" altLang="en-US" dirty="0"/>
              <a:t>中型：</a:t>
            </a:r>
            <a:r>
              <a:rPr lang="en-US" altLang="zh-CN" dirty="0"/>
              <a:t>Microsoft SQL Server</a:t>
            </a:r>
          </a:p>
          <a:p>
            <a:endParaRPr lang="en-US" altLang="zh-CN" dirty="0"/>
          </a:p>
          <a:p>
            <a:endParaRPr lang="en-US" altLang="zh-CN" dirty="0"/>
          </a:p>
          <a:p>
            <a:r>
              <a:rPr lang="zh-CN" altLang="en-US" dirty="0"/>
              <a:t>小型：</a:t>
            </a:r>
            <a:r>
              <a:rPr lang="en-US" altLang="zh-CN" dirty="0" err="1"/>
              <a:t>MySql</a:t>
            </a:r>
            <a:r>
              <a:rPr lang="en-US" altLang="zh-CN" dirty="0"/>
              <a:t>, </a:t>
            </a:r>
            <a:r>
              <a:rPr lang="en-US" altLang="zh-CN"/>
              <a:t>SQL Lite, … </a:t>
            </a:r>
            <a:endParaRPr lang="zh-CN" altLang="en-US" dirty="0"/>
          </a:p>
        </p:txBody>
      </p:sp>
      <p:sp>
        <p:nvSpPr>
          <p:cNvPr id="4" name="灯片编号占位符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页脚占位符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85115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Database security requirements include:</a:t>
            </a:r>
          </a:p>
          <a:p>
            <a:pPr lvl="1"/>
            <a:r>
              <a:rPr lang="en-US" dirty="0"/>
              <a:t>Physical integrity</a:t>
            </a:r>
          </a:p>
          <a:p>
            <a:pPr lvl="1"/>
            <a:r>
              <a:rPr lang="en-US" dirty="0"/>
              <a:t>Logical integrity</a:t>
            </a:r>
          </a:p>
          <a:p>
            <a:pPr lvl="1"/>
            <a:r>
              <a:rPr lang="en-US" dirty="0"/>
              <a:t>Element integrity</a:t>
            </a:r>
          </a:p>
          <a:p>
            <a:pPr lvl="1"/>
            <a:r>
              <a:rPr lang="en-US" dirty="0"/>
              <a:t>Auditability</a:t>
            </a:r>
          </a:p>
          <a:p>
            <a:pPr lvl="1"/>
            <a:r>
              <a:rPr lang="en-US" dirty="0"/>
              <a:t>Access control</a:t>
            </a:r>
          </a:p>
          <a:p>
            <a:pPr lvl="1"/>
            <a:r>
              <a:rPr lang="en-US" dirty="0"/>
              <a:t>User authentication</a:t>
            </a:r>
          </a:p>
          <a:p>
            <a:pPr lvl="1"/>
            <a:r>
              <a:rPr lang="en-US" dirty="0"/>
              <a:t>Availability</a:t>
            </a:r>
          </a:p>
          <a:p>
            <a:r>
              <a:rPr lang="en-US" dirty="0"/>
              <a:t>There are many subtle ways for sensitive data to be inadvertently disclosed, and there is no single answer for prevention</a:t>
            </a:r>
          </a:p>
          <a:p>
            <a:r>
              <a:rPr lang="en-US" dirty="0"/>
              <a:t>Data mining and big data have numerous open security and privacy challenges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481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Example</a:t>
            </a:r>
          </a:p>
        </p:txBody>
      </p:sp>
      <p:pic>
        <p:nvPicPr>
          <p:cNvPr id="5" name="Content Placeholder 4" descr="fig07-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92" b="-1662"/>
          <a:stretch/>
        </p:blipFill>
        <p:spPr>
          <a:xfrm>
            <a:off x="849505" y="1391238"/>
            <a:ext cx="7418073"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051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Example</a:t>
            </a:r>
          </a:p>
        </p:txBody>
      </p:sp>
      <p:pic>
        <p:nvPicPr>
          <p:cNvPr id="6" name="Content Placeholder 5" descr="Screen Shot 2015-09-13 at 10.01.3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315" r="-21"/>
          <a:stretch/>
        </p:blipFill>
        <p:spPr>
          <a:xfrm>
            <a:off x="352610" y="1852702"/>
            <a:ext cx="8227699" cy="3615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843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p:txBody>
          <a:bodyPr>
            <a:normAutofit/>
          </a:bodyPr>
          <a:lstStyle/>
          <a:p>
            <a:r>
              <a:rPr lang="en-US" sz="3200" dirty="0"/>
              <a:t>A query is a command that tells the database to retrieve, modify, add, or delete a field or record</a:t>
            </a:r>
          </a:p>
          <a:p>
            <a:r>
              <a:rPr lang="en-US" sz="3200" dirty="0"/>
              <a:t>The most common database query language is SQL</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98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SQL Query</a:t>
            </a:r>
          </a:p>
        </p:txBody>
      </p:sp>
      <p:sp>
        <p:nvSpPr>
          <p:cNvPr id="3" name="Content Placeholder 2"/>
          <p:cNvSpPr>
            <a:spLocks noGrp="1"/>
          </p:cNvSpPr>
          <p:nvPr>
            <p:ph idx="1"/>
          </p:nvPr>
        </p:nvSpPr>
        <p:spPr/>
        <p:txBody>
          <a:bodyPr/>
          <a:lstStyle/>
          <a:p>
            <a:r>
              <a:rPr lang="en-US" dirty="0">
                <a:latin typeface="Courier New"/>
                <a:cs typeface="Courier New"/>
              </a:rPr>
              <a:t>SELECT * where ZIP=‘43210’</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pic>
        <p:nvPicPr>
          <p:cNvPr id="5" name="Picture 4" descr="Screen Shot 2015-09-13 at 10.0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542235"/>
            <a:ext cx="7035800" cy="2819400"/>
          </a:xfrm>
          <a:prstGeom prst="rect">
            <a:avLst/>
          </a:prstGeom>
        </p:spPr>
      </p:pic>
      <p:sp>
        <p:nvSpPr>
          <p:cNvPr id="6" name="Footer Placeholder 5"/>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481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Requirements</a:t>
            </a:r>
          </a:p>
        </p:txBody>
      </p:sp>
      <p:sp>
        <p:nvSpPr>
          <p:cNvPr id="3" name="Content Placeholder 2"/>
          <p:cNvSpPr>
            <a:spLocks noGrp="1"/>
          </p:cNvSpPr>
          <p:nvPr>
            <p:ph idx="1"/>
          </p:nvPr>
        </p:nvSpPr>
        <p:spPr/>
        <p:txBody>
          <a:bodyPr/>
          <a:lstStyle/>
          <a:p>
            <a:r>
              <a:rPr lang="en-US" dirty="0"/>
              <a:t>Physical integrity</a:t>
            </a:r>
          </a:p>
          <a:p>
            <a:r>
              <a:rPr lang="en-US" dirty="0"/>
              <a:t>Logical integrity</a:t>
            </a:r>
          </a:p>
          <a:p>
            <a:r>
              <a:rPr lang="en-US" dirty="0"/>
              <a:t>Element integrity</a:t>
            </a:r>
          </a:p>
          <a:p>
            <a:r>
              <a:rPr lang="en-US" dirty="0"/>
              <a:t>Auditability</a:t>
            </a:r>
          </a:p>
          <a:p>
            <a:r>
              <a:rPr lang="en-US" dirty="0"/>
              <a:t>Access control</a:t>
            </a:r>
          </a:p>
          <a:p>
            <a:r>
              <a:rPr lang="en-US" dirty="0"/>
              <a:t>User authentication</a:t>
            </a:r>
          </a:p>
          <a:p>
            <a:r>
              <a:rPr lang="en-US" dirty="0"/>
              <a:t>Availability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432050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TotalTime>
  <Words>4507</Words>
  <Application>Microsoft Office PowerPoint</Application>
  <PresentationFormat>全屏显示(4:3)</PresentationFormat>
  <Paragraphs>307</Paragraphs>
  <Slides>40</Slides>
  <Notes>11</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40</vt:i4>
      </vt:variant>
    </vt:vector>
  </HeadingPairs>
  <TitlesOfParts>
    <vt:vector size="45" baseType="lpstr">
      <vt:lpstr>Arial</vt:lpstr>
      <vt:lpstr>Calibri</vt:lpstr>
      <vt:lpstr>Courier New</vt:lpstr>
      <vt:lpstr>Office Theme</vt:lpstr>
      <vt:lpstr>Clarity</vt:lpstr>
      <vt:lpstr>Security in Computing, Fifth Edition</vt:lpstr>
      <vt:lpstr>Objectives for Chapter 7</vt:lpstr>
      <vt:lpstr>Database Terms</vt:lpstr>
      <vt:lpstr>PowerPoint 演示文稿</vt:lpstr>
      <vt:lpstr>Database Example</vt:lpstr>
      <vt:lpstr>Schema Example</vt:lpstr>
      <vt:lpstr>Queries</vt:lpstr>
      <vt:lpstr>Example SQL Query</vt:lpstr>
      <vt:lpstr>Database Security Requirements</vt:lpstr>
      <vt:lpstr>针对数据库系统的攻击</vt:lpstr>
      <vt:lpstr>1 弱口令攻击</vt:lpstr>
      <vt:lpstr>1 弱口令攻击</vt:lpstr>
      <vt:lpstr>1 弱口令攻击</vt:lpstr>
      <vt:lpstr>2 利用漏洞对数据库发起的攻击</vt:lpstr>
      <vt:lpstr>2 利用漏洞对数据库发起的攻击</vt:lpstr>
      <vt:lpstr>2 利用漏洞对数据库发起的攻击</vt:lpstr>
      <vt:lpstr>3 SQL Serever的单字节溢出攻击</vt:lpstr>
      <vt:lpstr>4, SQL注入攻击</vt:lpstr>
      <vt:lpstr>4 SQL注入攻击</vt:lpstr>
      <vt:lpstr>4 SQL注入攻击</vt:lpstr>
      <vt:lpstr>4 SQL注入攻击</vt:lpstr>
      <vt:lpstr>4 SQL注入攻击</vt:lpstr>
      <vt:lpstr>4 SQL注入攻击</vt:lpstr>
      <vt:lpstr>4 SQL注入攻击</vt:lpstr>
      <vt:lpstr>4 SQL注入攻击</vt:lpstr>
      <vt:lpstr>4 SQL注入攻击</vt:lpstr>
      <vt:lpstr>15.2.4 SQL注入攻击</vt:lpstr>
      <vt:lpstr>4 SQL注入攻击</vt:lpstr>
      <vt:lpstr>4 SQL注入攻击</vt:lpstr>
      <vt:lpstr>Reliability and Integrity</vt:lpstr>
      <vt:lpstr>Two-Phase Update</vt:lpstr>
      <vt:lpstr>Other Database Security Concerns</vt:lpstr>
      <vt:lpstr>Sensitive Data</vt:lpstr>
      <vt:lpstr>Types of Disclosures</vt:lpstr>
      <vt:lpstr>Preventing Disclosure</vt:lpstr>
      <vt:lpstr>Security vs. Precision</vt:lpstr>
      <vt:lpstr>Suppression Techniques</vt:lpstr>
      <vt:lpstr>Data Mining and big data security</vt:lpstr>
      <vt:lpstr>Data Mining Challenges</vt:lpstr>
      <vt:lpstr>Summary</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LAI XIANGWEI</cp:lastModifiedBy>
  <cp:revision>9</cp:revision>
  <dcterms:created xsi:type="dcterms:W3CDTF">2015-09-14T03:08:13Z</dcterms:created>
  <dcterms:modified xsi:type="dcterms:W3CDTF">2020-04-16T07:29:45Z</dcterms:modified>
</cp:coreProperties>
</file>