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74" autoAdjust="0"/>
  </p:normalViewPr>
  <p:slideViewPr>
    <p:cSldViewPr snapToGrid="0" snapToObjects="1">
      <p:cViewPr>
        <p:scale>
          <a:sx n="100" d="100"/>
          <a:sy n="100" d="100"/>
        </p:scale>
        <p:origin x="-210" y="10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2BB9F6-F4B7-7540-B656-DD5275A5C3CB}" type="datetimeFigureOut">
              <a:rPr lang="en-US" smtClean="0"/>
              <a:t>10/05/15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B7684C-B12D-0244-8F44-9A5DE53D6D66}" type="slidenum">
              <a:rPr lang="en-US" smtClean="0"/>
              <a:t>‹#›</a:t>
            </a:fld>
            <a:endParaRPr lang="en-US"/>
          </a:p>
        </p:txBody>
      </p:sp>
    </p:spTree>
    <p:extLst>
      <p:ext uri="{BB962C8B-B14F-4D97-AF65-F5344CB8AC3E}">
        <p14:creationId xmlns:p14="http://schemas.microsoft.com/office/powerpoint/2010/main" val="21513679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goals</a:t>
            </a:r>
            <a:r>
              <a:rPr lang="en-US" baseline="0" dirty="0" smtClean="0"/>
              <a:t> of this slide are for students to understand what </a:t>
            </a:r>
            <a:r>
              <a:rPr lang="en-US" baseline="0" dirty="0" err="1" smtClean="0"/>
              <a:t>IoT</a:t>
            </a:r>
            <a:r>
              <a:rPr lang="en-US" baseline="0" dirty="0" smtClean="0"/>
              <a:t> refers </a:t>
            </a:r>
            <a:r>
              <a:rPr lang="en-US" baseline="0" dirty="0" smtClean="0"/>
              <a:t>to </a:t>
            </a:r>
            <a:r>
              <a:rPr lang="en-US" baseline="0" dirty="0" smtClean="0"/>
              <a:t>and to consider the security and privacy implications of this class of devices. </a:t>
            </a:r>
          </a:p>
          <a:p>
            <a:r>
              <a:rPr lang="en-US" baseline="0" dirty="0" smtClean="0"/>
              <a:t>Mistaken </a:t>
            </a:r>
            <a:r>
              <a:rPr lang="en-US" baseline="0" dirty="0" smtClean="0"/>
              <a:t>identification—e.g</a:t>
            </a:r>
            <a:r>
              <a:rPr lang="en-US" baseline="0" dirty="0" smtClean="0"/>
              <a:t>., a thermostat mistaking a houseguest for its owner</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76468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lessons of this slide are </a:t>
            </a:r>
            <a:r>
              <a:rPr lang="en-US" dirty="0" smtClean="0"/>
              <a:t>that</a:t>
            </a:r>
            <a:endParaRPr lang="en-US" dirty="0" smtClean="0"/>
          </a:p>
          <a:p>
            <a:pPr marL="228600" indent="-228600">
              <a:buAutoNum type="arabicParenR"/>
            </a:pPr>
            <a:r>
              <a:rPr lang="en-US" dirty="0" smtClean="0"/>
              <a:t>Mobile phones have become an important target for </a:t>
            </a:r>
            <a:r>
              <a:rPr lang="en-US" dirty="0" smtClean="0"/>
              <a:t>malware.</a:t>
            </a:r>
            <a:endParaRPr lang="en-US" dirty="0" smtClean="0"/>
          </a:p>
          <a:p>
            <a:pPr marL="228600" indent="-228600">
              <a:buAutoNum type="arabicParenR"/>
            </a:pPr>
            <a:r>
              <a:rPr lang="en-US" dirty="0" smtClean="0"/>
              <a:t>Apple’s locked-down approach to software installation acts as a deterrent against malware authors as compared</a:t>
            </a:r>
            <a:r>
              <a:rPr lang="en-US" baseline="0" dirty="0" smtClean="0"/>
              <a:t> to Android’s </a:t>
            </a:r>
            <a:r>
              <a:rPr lang="en-US" baseline="0" dirty="0" smtClean="0"/>
              <a:t>approach.</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73167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a:t>
            </a:r>
            <a:r>
              <a:rPr lang="en-US" baseline="0" dirty="0" smtClean="0"/>
              <a:t>s table is adapted from [ROW06]. The key takeaway here is that a business case is never about good security for its own sake. Violating regulatory requirements can result in fines, lawsuits, or loss of customers, so it drives investment. All of the other reasons listed, with the exception of “Network history or information technology staff </a:t>
            </a:r>
            <a:r>
              <a:rPr lang="en-US" baseline="0" dirty="0" smtClean="0"/>
              <a:t>knowledge,” </a:t>
            </a:r>
            <a:r>
              <a:rPr lang="en-US" baseline="0" dirty="0" smtClean="0"/>
              <a:t>are also ones in which a direct business impact is visible, and the value of the investment can be quantified.</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247401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the attacks described throughout this book have</a:t>
            </a:r>
            <a:r>
              <a:rPr lang="en-US" baseline="0" dirty="0" smtClean="0"/>
              <a:t> strong potential to violate these principles in an electronic voting system:</a:t>
            </a:r>
          </a:p>
          <a:p>
            <a:pPr marL="171450" indent="-171450">
              <a:buFont typeface="Arial"/>
              <a:buChar char="•"/>
            </a:pPr>
            <a:r>
              <a:rPr lang="en-US" baseline="0" dirty="0" smtClean="0"/>
              <a:t>Program flaws, incorrect use of encryption, and man-in-the-middle attacks could violate secrecy and allow tampering. Consider having students brainstorm specific attack examples.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32368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Cyber warfare is a poorly defined term—and</a:t>
            </a:r>
            <a:r>
              <a:rPr lang="en-US" baseline="0" dirty="0" smtClean="0"/>
              <a:t> an inherently political one—so it brings up far more questions than answers.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319766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examples illustrate</a:t>
            </a:r>
            <a:r>
              <a:rPr lang="en-US" baseline="0" dirty="0" smtClean="0"/>
              <a:t> three lessons:</a:t>
            </a:r>
          </a:p>
          <a:p>
            <a:pPr marL="228600" indent="-228600">
              <a:buAutoNum type="arabicParenR"/>
            </a:pPr>
            <a:r>
              <a:rPr lang="en-US" baseline="0" dirty="0" smtClean="0"/>
              <a:t>The line between cyber warfare and cyber espionage is not yet </a:t>
            </a:r>
            <a:r>
              <a:rPr lang="en-US" baseline="0" dirty="0" smtClean="0"/>
              <a:t>defined </a:t>
            </a:r>
            <a:r>
              <a:rPr lang="en-US" baseline="0" dirty="0" smtClean="0"/>
              <a:t>and may always be </a:t>
            </a:r>
            <a:r>
              <a:rPr lang="en-US" baseline="0" dirty="0" smtClean="0"/>
              <a:t>fuzzy.</a:t>
            </a:r>
            <a:endParaRPr lang="en-US" baseline="0" dirty="0" smtClean="0"/>
          </a:p>
          <a:p>
            <a:pPr marL="228600" indent="-228600">
              <a:buAutoNum type="arabicParenR"/>
            </a:pPr>
            <a:r>
              <a:rPr lang="en-US" dirty="0" smtClean="0"/>
              <a:t>Attack attribution is a</a:t>
            </a:r>
            <a:r>
              <a:rPr lang="en-US" baseline="0" dirty="0" smtClean="0"/>
              <a:t> major impediment to addressing cyber warfare as an </a:t>
            </a:r>
            <a:r>
              <a:rPr lang="en-US" baseline="0" dirty="0" smtClean="0"/>
              <a:t>issue.</a:t>
            </a:r>
            <a:endParaRPr lang="en-US" baseline="0" dirty="0" smtClean="0"/>
          </a:p>
          <a:p>
            <a:pPr marL="228600" indent="-228600">
              <a:buAutoNum type="arabicParenR"/>
            </a:pPr>
            <a:r>
              <a:rPr lang="en-US" dirty="0" smtClean="0"/>
              <a:t>Known cyber warfare incidents have thus far been small in scope, but</a:t>
            </a:r>
            <a:r>
              <a:rPr lang="en-US" baseline="0" dirty="0" smtClean="0"/>
              <a:t> that will not always be the </a:t>
            </a:r>
            <a:r>
              <a:rPr lang="en-US" baseline="0" dirty="0" smtClean="0"/>
              <a:t>case.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1925750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A67E7D-4551-4AB2-B212-19467B5AD00A}" type="datetime1">
              <a:rPr lang="en-US" smtClean="0"/>
              <a:t>10/06/15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67145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F562A8-DB8C-47DB-821E-772992329A5B}" type="datetime1">
              <a:rPr lang="en-US" smtClean="0"/>
              <a:t>10/06/15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152800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96CD27-B1C9-4206-B154-B6008B9D4FBE}" type="datetime1">
              <a:rPr lang="en-US" smtClean="0"/>
              <a:t>10/06/15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2888855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C923FC-BACB-4F85-94EB-19ADE6BAD3B3}" type="datetime1">
              <a:rPr lang="en-US" smtClean="0">
                <a:latin typeface="Arial"/>
              </a:rPr>
              <a:t>10/06/15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81581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DA321-B982-4A7D-8ABA-3A5971515847}" type="datetime1">
              <a:rPr lang="en-US" smtClean="0">
                <a:latin typeface="Arial"/>
              </a:rPr>
              <a:t>10/06/15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txBox="1">
            <a:spLocks/>
          </p:cNvSpPr>
          <p:nvPr userDrawn="1"/>
        </p:nvSpPr>
        <p:spPr>
          <a:xfrm>
            <a:off x="0" y="65543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96081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11894-4B8A-433B-97AF-80478E49D304}" type="datetime1">
              <a:rPr lang="en-US" smtClean="0">
                <a:latin typeface="Arial"/>
              </a:rPr>
              <a:t>10/06/15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543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92596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158892-4AD9-4CF5-B395-13860BB25B00}" type="datetime1">
              <a:rPr lang="en-US" smtClean="0">
                <a:latin typeface="Arial"/>
              </a:rPr>
              <a:t>10/06/15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119580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24098E-7DCD-441B-AB1E-1D8712B2436D}" type="datetime1">
              <a:rPr lang="en-US" smtClean="0">
                <a:latin typeface="Arial"/>
              </a:rPr>
              <a:t>10/06/15</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txBox="1">
            <a:spLocks/>
          </p:cNvSpPr>
          <p:nvPr userDrawn="1"/>
        </p:nvSpPr>
        <p:spPr>
          <a:xfrm>
            <a:off x="0" y="65543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48878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25EE11-D343-45A5-AEB2-A7DD6377D48E}" type="datetime1">
              <a:rPr lang="en-US" smtClean="0">
                <a:latin typeface="Arial"/>
              </a:rPr>
              <a:t>10/06/15</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233568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ECB76-12AC-4F3E-AD95-B7EB5C0FECFD}" type="datetime1">
              <a:rPr lang="en-US" smtClean="0">
                <a:latin typeface="Arial"/>
              </a:rPr>
              <a:t>10/06/15</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txBox="1">
            <a:spLocks/>
          </p:cNvSpPr>
          <p:nvPr userDrawn="1"/>
        </p:nvSpPr>
        <p:spPr>
          <a:xfrm>
            <a:off x="0" y="65543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70427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F0FDA-A65E-4230-B99F-F609FDB73EF9}" type="datetime1">
              <a:rPr lang="en-US" smtClean="0">
                <a:latin typeface="Arial"/>
              </a:rPr>
              <a:t>10/06/15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txBox="1">
            <a:spLocks/>
          </p:cNvSpPr>
          <p:nvPr userDrawn="1"/>
        </p:nvSpPr>
        <p:spPr>
          <a:xfrm>
            <a:off x="0" y="65543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68405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C8140-B5F5-4ED0-A1AD-B1937D6A1BAC}" type="datetime1">
              <a:rPr lang="en-US" smtClean="0"/>
              <a:t>10/06/15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2484611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490D4-0E34-4567-AA83-994A39A7DB9C}" type="datetime1">
              <a:rPr lang="en-US" smtClean="0">
                <a:latin typeface="Arial"/>
              </a:rPr>
              <a:t>10/06/15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txBox="1">
            <a:spLocks/>
          </p:cNvSpPr>
          <p:nvPr userDrawn="1"/>
        </p:nvSpPr>
        <p:spPr>
          <a:xfrm>
            <a:off x="0" y="65543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923363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C92F5E-0376-4838-96A1-32EA2783D13E}" type="datetime1">
              <a:rPr lang="en-US" smtClean="0">
                <a:latin typeface="Arial"/>
              </a:rPr>
              <a:t>10/06/15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455292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29DF4-0D31-458D-AFBB-7893FDE23A67}" type="datetime1">
              <a:rPr lang="en-US" smtClean="0">
                <a:latin typeface="Arial"/>
              </a:rPr>
              <a:t>10/06/15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txBox="1">
            <a:spLocks/>
          </p:cNvSpPr>
          <p:nvPr userDrawn="1"/>
        </p:nvSpPr>
        <p:spPr>
          <a:xfrm>
            <a:off x="0" y="65543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182814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F81A7-BE28-4F9D-B05D-A37170CD4E63}" type="datetime1">
              <a:rPr lang="en-US" smtClean="0">
                <a:latin typeface="Arial"/>
              </a:rPr>
              <a:t>10/06/15</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txBox="1">
            <a:spLocks/>
          </p:cNvSpPr>
          <p:nvPr userDrawn="1"/>
        </p:nvSpPr>
        <p:spPr>
          <a:xfrm>
            <a:off x="0" y="65543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3127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B582D9-A1AE-4367-88BE-AC4FC035CA69}" type="datetime1">
              <a:rPr lang="en-US" smtClean="0"/>
              <a:t>10/06/15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239218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002B75-EC3B-4DAD-A244-DE6657BF794A}" type="datetime1">
              <a:rPr lang="en-US" smtClean="0"/>
              <a:t>10/06/15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197767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7433C1-2D1C-4305-88F9-0C94A36221D8}" type="datetime1">
              <a:rPr lang="en-US" smtClean="0"/>
              <a:t>10/06/15</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263538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788742-744D-4577-90BF-80292C68D3A9}" type="datetime1">
              <a:rPr lang="en-US" smtClean="0"/>
              <a:t>10/06/15</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179943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E5D6-7D55-4A89-8B6F-54E52A780E36}" type="datetime1">
              <a:rPr lang="en-US" smtClean="0"/>
              <a:t>10/06/15</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422569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591A5-CDEF-48F4-A5DB-E74F0F71FFCD}" type="datetime1">
              <a:rPr lang="en-US" smtClean="0"/>
              <a:t>10/06/15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238194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C7591-547A-43FA-B034-C2E2E3F4864B}" type="datetime1">
              <a:rPr lang="en-US" smtClean="0"/>
              <a:t>10/06/15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57590FC-2815-B84E-9BCF-06F799CC6C6F}" type="slidenum">
              <a:rPr lang="en-US" smtClean="0"/>
              <a:t>‹#›</a:t>
            </a:fld>
            <a:endParaRPr lang="en-US"/>
          </a:p>
        </p:txBody>
      </p:sp>
    </p:spTree>
    <p:extLst>
      <p:ext uri="{BB962C8B-B14F-4D97-AF65-F5344CB8AC3E}">
        <p14:creationId xmlns:p14="http://schemas.microsoft.com/office/powerpoint/2010/main" val="37823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ECC51-620B-49A4-A5D2-4A3BF0EA141B}" type="datetime1">
              <a:rPr lang="en-US" smtClean="0"/>
              <a:t>10/06/15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590FC-2815-B84E-9BCF-06F799CC6C6F}" type="slidenum">
              <a:rPr lang="en-US" smtClean="0"/>
              <a:t>‹#›</a:t>
            </a:fld>
            <a:endParaRPr lang="en-US"/>
          </a:p>
        </p:txBody>
      </p:sp>
    </p:spTree>
    <p:extLst>
      <p:ext uri="{BB962C8B-B14F-4D97-AF65-F5344CB8AC3E}">
        <p14:creationId xmlns:p14="http://schemas.microsoft.com/office/powerpoint/2010/main" val="3400517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6708A49-D182-4430-8522-4AE8D71EF3AC}" type="datetime1">
              <a:rPr lang="en-US" smtClean="0">
                <a:latin typeface="Arial"/>
              </a:rPr>
              <a:t>10/06/15</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3509806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package" Target="../embeddings/Microsoft_Word_Document1.doc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13: Emerging Topics</a:t>
            </a:r>
            <a:endParaRPr lang="en-US" dirty="0"/>
          </a:p>
        </p:txBody>
      </p:sp>
      <p:sp>
        <p:nvSpPr>
          <p:cNvPr id="4" name="Footer Placeholder 3"/>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2970268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Warfare</a:t>
            </a:r>
            <a:endParaRPr lang="en-US" dirty="0"/>
          </a:p>
        </p:txBody>
      </p:sp>
      <p:sp>
        <p:nvSpPr>
          <p:cNvPr id="3" name="Content Placeholder 2"/>
          <p:cNvSpPr>
            <a:spLocks noGrp="1"/>
          </p:cNvSpPr>
          <p:nvPr>
            <p:ph idx="1"/>
          </p:nvPr>
        </p:nvSpPr>
        <p:spPr/>
        <p:txBody>
          <a:bodyPr/>
          <a:lstStyle/>
          <a:p>
            <a:r>
              <a:rPr lang="en-US" dirty="0" smtClean="0"/>
              <a:t>Open questions:</a:t>
            </a:r>
          </a:p>
          <a:p>
            <a:pPr lvl="1"/>
            <a:r>
              <a:rPr lang="en-US" dirty="0" smtClean="0"/>
              <a:t>When is an attack on cyber infrastructure considered an act of warfare?</a:t>
            </a:r>
          </a:p>
          <a:p>
            <a:pPr lvl="1"/>
            <a:r>
              <a:rPr lang="en-US" dirty="0" smtClean="0"/>
              <a:t>Is cyberspace different enough to be considered a separate domain for war, or is </a:t>
            </a:r>
            <a:r>
              <a:rPr lang="en-US" dirty="0" smtClean="0"/>
              <a:t>it much </a:t>
            </a:r>
            <a:r>
              <a:rPr lang="en-US" dirty="0" smtClean="0"/>
              <a:t>like any other domain (e.g., land, sea, or air)?</a:t>
            </a:r>
          </a:p>
          <a:p>
            <a:pPr lvl="1"/>
            <a:r>
              <a:rPr lang="en-US" dirty="0" smtClean="0"/>
              <a:t>What are the different ways of thinking about cyber war offense and defense?</a:t>
            </a:r>
          </a:p>
          <a:p>
            <a:pPr lvl="1"/>
            <a:r>
              <a:rPr lang="en-US" dirty="0" smtClean="0"/>
              <a:t>What are the benefits and risks of strategic cyber warfare and tactical cyber warfare?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Tree>
    <p:extLst>
      <p:ext uri="{BB962C8B-B14F-4D97-AF65-F5344CB8AC3E}">
        <p14:creationId xmlns:p14="http://schemas.microsoft.com/office/powerpoint/2010/main" val="653823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Examples of Cyber Warfare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Estonia</a:t>
            </a:r>
          </a:p>
          <a:p>
            <a:pPr lvl="1"/>
            <a:r>
              <a:rPr lang="en-US" dirty="0" smtClean="0"/>
              <a:t>Beginning in April 2007, the websites of a variety of Estonian government departments were shut down by multiple DDoS attacks immediately after a political altercation with </a:t>
            </a:r>
            <a:r>
              <a:rPr lang="en-US" dirty="0" smtClean="0"/>
              <a:t>Russia.</a:t>
            </a:r>
            <a:endParaRPr lang="en-US" dirty="0" smtClean="0"/>
          </a:p>
          <a:p>
            <a:r>
              <a:rPr lang="en-US" dirty="0" smtClean="0"/>
              <a:t>Iran</a:t>
            </a:r>
          </a:p>
          <a:p>
            <a:pPr lvl="1"/>
            <a:r>
              <a:rPr lang="en-US" dirty="0" smtClean="0"/>
              <a:t>The </a:t>
            </a:r>
            <a:r>
              <a:rPr lang="en-US" dirty="0" err="1" smtClean="0"/>
              <a:t>Stuxnet</a:t>
            </a:r>
            <a:r>
              <a:rPr lang="en-US" dirty="0" smtClean="0"/>
              <a:t> worm attacked a particular model of computer used for many production control systems, and all the infections could be traced back to domains within Iran linked to industrial processing.</a:t>
            </a:r>
          </a:p>
          <a:p>
            <a:r>
              <a:rPr lang="en-US" dirty="0" smtClean="0"/>
              <a:t>Israel and Syria</a:t>
            </a:r>
          </a:p>
          <a:p>
            <a:pPr lvl="1"/>
            <a:r>
              <a:rPr lang="en-US" dirty="0" smtClean="0"/>
              <a:t>Missiles fired in 2007 by Israeli planes did not show up on Syrian radar screens because software had replaced live images with fake, benign ones.</a:t>
            </a:r>
          </a:p>
          <a:p>
            <a:r>
              <a:rPr lang="en-US" dirty="0" smtClean="0"/>
              <a:t>Canada</a:t>
            </a:r>
          </a:p>
          <a:p>
            <a:pPr lvl="1"/>
            <a:r>
              <a:rPr lang="en-US" dirty="0" smtClean="0"/>
              <a:t>In January 2011, the Canadian government revealed that several of its national departments had been the victims of a cyber attack traced back to servers in China.</a:t>
            </a:r>
          </a:p>
          <a:p>
            <a:r>
              <a:rPr lang="en-US" dirty="0" smtClean="0"/>
              <a:t>Russia</a:t>
            </a:r>
          </a:p>
          <a:p>
            <a:pPr lvl="1"/>
            <a:r>
              <a:rPr lang="en-US" dirty="0" smtClean="0"/>
              <a:t>According to the </a:t>
            </a:r>
            <a:r>
              <a:rPr lang="en-US" i="1" dirty="0" smtClean="0"/>
              <a:t>New York Times</a:t>
            </a:r>
            <a:r>
              <a:rPr lang="en-US" dirty="0" smtClean="0"/>
              <a:t>, Russian hackers infiltrated the computers of various national governments, NATO, and the Ukraine.</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Tree>
    <p:extLst>
      <p:ext uri="{BB962C8B-B14F-4D97-AF65-F5344CB8AC3E}">
        <p14:creationId xmlns:p14="http://schemas.microsoft.com/office/powerpoint/2010/main" val="2933944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IoT</a:t>
            </a:r>
            <a:r>
              <a:rPr lang="en-US" dirty="0" smtClean="0"/>
              <a:t> has resulted in a flood of new devices connecting our private and personal lives to the </a:t>
            </a:r>
            <a:r>
              <a:rPr lang="en-US" dirty="0" smtClean="0"/>
              <a:t>Internet </a:t>
            </a:r>
            <a:r>
              <a:rPr lang="en-US" dirty="0" smtClean="0"/>
              <a:t>but is far from mature from a security and privacy perspective</a:t>
            </a:r>
          </a:p>
          <a:p>
            <a:r>
              <a:rPr lang="en-US" dirty="0" smtClean="0"/>
              <a:t>Cybersecurity investment </a:t>
            </a:r>
            <a:r>
              <a:rPr lang="en-US" dirty="0" smtClean="0"/>
              <a:t>decision making </a:t>
            </a:r>
            <a:r>
              <a:rPr lang="en-US" dirty="0" smtClean="0"/>
              <a:t>remains challenged by our inability to accurately measure risk and vulnerability</a:t>
            </a:r>
          </a:p>
          <a:p>
            <a:r>
              <a:rPr lang="en-US" dirty="0" smtClean="0"/>
              <a:t>After over a decade of research and practice, electronic voting remains an unsolved research problem</a:t>
            </a:r>
          </a:p>
          <a:p>
            <a:r>
              <a:rPr lang="en-US" dirty="0" smtClean="0"/>
              <a:t>Cyber warfare continues to lack clear </a:t>
            </a:r>
            <a:r>
              <a:rPr lang="en-US" dirty="0" smtClean="0"/>
              <a:t>definition </a:t>
            </a:r>
            <a:r>
              <a:rPr lang="en-US" dirty="0" smtClean="0"/>
              <a:t>and presents critical challenges, including attribution</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Tree>
    <p:extLst>
      <p:ext uri="{BB962C8B-B14F-4D97-AF65-F5344CB8AC3E}">
        <p14:creationId xmlns:p14="http://schemas.microsoft.com/office/powerpoint/2010/main" val="400119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13 Objectives</a:t>
            </a:r>
            <a:endParaRPr lang="en-US" dirty="0"/>
          </a:p>
        </p:txBody>
      </p:sp>
      <p:sp>
        <p:nvSpPr>
          <p:cNvPr id="3" name="Content Placeholder 2"/>
          <p:cNvSpPr>
            <a:spLocks noGrp="1"/>
          </p:cNvSpPr>
          <p:nvPr>
            <p:ph idx="1"/>
          </p:nvPr>
        </p:nvSpPr>
        <p:spPr/>
        <p:txBody>
          <a:bodyPr/>
          <a:lstStyle/>
          <a:p>
            <a:r>
              <a:rPr lang="en-US" dirty="0" smtClean="0"/>
              <a:t>Define the Internet of </a:t>
            </a:r>
            <a:r>
              <a:rPr lang="en-US" dirty="0" smtClean="0"/>
              <a:t>Things </a:t>
            </a:r>
            <a:r>
              <a:rPr lang="en-US" dirty="0" smtClean="0"/>
              <a:t>and discuss associated emerging security issues</a:t>
            </a:r>
          </a:p>
          <a:p>
            <a:r>
              <a:rPr lang="en-US" dirty="0" smtClean="0"/>
              <a:t>Discuss nascent efforts to financially measure </a:t>
            </a:r>
            <a:r>
              <a:rPr lang="en-US" dirty="0" err="1" smtClean="0"/>
              <a:t>cybersecurity</a:t>
            </a:r>
            <a:r>
              <a:rPr lang="en-US" dirty="0" smtClean="0"/>
              <a:t> to make sound investment decisions</a:t>
            </a:r>
          </a:p>
          <a:p>
            <a:r>
              <a:rPr lang="en-US" dirty="0" smtClean="0"/>
              <a:t>Explore the evolving field of electronic voting, which has been an important and open security research problem for over a decade</a:t>
            </a:r>
          </a:p>
          <a:p>
            <a:r>
              <a:rPr lang="en-US" dirty="0" smtClean="0"/>
              <a:t>Study potential examples of cyber warfare and their policy implications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Tree>
    <p:extLst>
      <p:ext uri="{BB962C8B-B14F-4D97-AF65-F5344CB8AC3E}">
        <p14:creationId xmlns:p14="http://schemas.microsoft.com/office/powerpoint/2010/main" val="422588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of Things (</a:t>
            </a:r>
            <a:r>
              <a:rPr lang="en-US" dirty="0" err="1" smtClean="0"/>
              <a:t>IoT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IoT</a:t>
            </a:r>
            <a:r>
              <a:rPr lang="en-US" dirty="0" smtClean="0"/>
              <a:t> refers to the connection of everyday devices to the Internet, making a world of so-called smart devices</a:t>
            </a:r>
          </a:p>
          <a:p>
            <a:r>
              <a:rPr lang="en-US" dirty="0" smtClean="0"/>
              <a:t>Examples:</a:t>
            </a:r>
          </a:p>
          <a:p>
            <a:pPr lvl="1"/>
            <a:r>
              <a:rPr lang="en-US" dirty="0" smtClean="0"/>
              <a:t>Smart appliances, such as refrigerators and dishwashers</a:t>
            </a:r>
          </a:p>
          <a:p>
            <a:pPr lvl="1"/>
            <a:r>
              <a:rPr lang="en-US" dirty="0" smtClean="0"/>
              <a:t>Smart home, such as thermostats and alarm systems</a:t>
            </a:r>
          </a:p>
          <a:p>
            <a:pPr lvl="1"/>
            <a:r>
              <a:rPr lang="en-US" dirty="0" smtClean="0"/>
              <a:t>Smart health, such as fitness monitors and insulin pumps</a:t>
            </a:r>
          </a:p>
          <a:p>
            <a:pPr lvl="1"/>
            <a:r>
              <a:rPr lang="en-US" dirty="0" smtClean="0"/>
              <a:t>Smart transportation, such as driverless cars</a:t>
            </a:r>
          </a:p>
          <a:p>
            <a:pPr lvl="1"/>
            <a:r>
              <a:rPr lang="en-US" dirty="0" smtClean="0"/>
              <a:t>Smart entertainment, such as video recorders</a:t>
            </a:r>
          </a:p>
          <a:p>
            <a:r>
              <a:rPr lang="en-US" dirty="0" smtClean="0"/>
              <a:t>Potential downsides:</a:t>
            </a:r>
          </a:p>
          <a:p>
            <a:pPr lvl="1"/>
            <a:r>
              <a:rPr lang="en-US" dirty="0" smtClean="0"/>
              <a:t>Loss of privacy</a:t>
            </a:r>
          </a:p>
          <a:p>
            <a:pPr lvl="1"/>
            <a:r>
              <a:rPr lang="en-US" dirty="0" smtClean="0"/>
              <a:t>Loss of control of data</a:t>
            </a:r>
          </a:p>
          <a:p>
            <a:pPr lvl="1"/>
            <a:r>
              <a:rPr lang="en-US" dirty="0" smtClean="0"/>
              <a:t>Potential for subversion</a:t>
            </a:r>
          </a:p>
          <a:p>
            <a:pPr lvl="1"/>
            <a:r>
              <a:rPr lang="en-US" dirty="0" smtClean="0"/>
              <a:t>Mistaken identification</a:t>
            </a:r>
          </a:p>
          <a:p>
            <a:pPr lvl="1"/>
            <a:r>
              <a:rPr lang="en-US" dirty="0" smtClean="0"/>
              <a:t>Uncontrolled access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Tree>
    <p:extLst>
      <p:ext uri="{BB962C8B-B14F-4D97-AF65-F5344CB8AC3E}">
        <p14:creationId xmlns:p14="http://schemas.microsoft.com/office/powerpoint/2010/main" val="54714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Smartphones</a:t>
            </a:r>
            <a:endParaRPr lang="en-US" dirty="0"/>
          </a:p>
        </p:txBody>
      </p:sp>
      <p:sp>
        <p:nvSpPr>
          <p:cNvPr id="3" name="Content Placeholder 2"/>
          <p:cNvSpPr>
            <a:spLocks noGrp="1"/>
          </p:cNvSpPr>
          <p:nvPr>
            <p:ph idx="1"/>
          </p:nvPr>
        </p:nvSpPr>
        <p:spPr/>
        <p:txBody>
          <a:bodyPr>
            <a:normAutofit lnSpcReduction="10000"/>
          </a:bodyPr>
          <a:lstStyle/>
          <a:p>
            <a:r>
              <a:rPr lang="en-US" dirty="0" smtClean="0"/>
              <a:t>Smartphones are the control hub of the </a:t>
            </a:r>
            <a:r>
              <a:rPr lang="en-US" dirty="0" err="1" smtClean="0"/>
              <a:t>IoT</a:t>
            </a:r>
            <a:endParaRPr lang="en-US" dirty="0" smtClean="0"/>
          </a:p>
          <a:p>
            <a:r>
              <a:rPr lang="en-US" dirty="0" smtClean="0"/>
              <a:t>In 2013, Kaspersky Labs </a:t>
            </a:r>
            <a:r>
              <a:rPr lang="en-US" dirty="0" smtClean="0"/>
              <a:t>identified </a:t>
            </a:r>
            <a:r>
              <a:rPr lang="en-US" dirty="0" smtClean="0"/>
              <a:t>143,211 distinct new forms of malware against mobile devices</a:t>
            </a:r>
          </a:p>
          <a:p>
            <a:r>
              <a:rPr lang="en-US" dirty="0" smtClean="0"/>
              <a:t>98% targeted Android devices, far in excess of its market share</a:t>
            </a:r>
          </a:p>
          <a:p>
            <a:pPr lvl="1"/>
            <a:r>
              <a:rPr lang="en-US" dirty="0" smtClean="0"/>
              <a:t>Android, unlike its competitors, does not limit the software users are allowed to </a:t>
            </a:r>
            <a:r>
              <a:rPr lang="en-US" dirty="0" smtClean="0"/>
              <a:t>install </a:t>
            </a:r>
            <a:r>
              <a:rPr lang="en-US" dirty="0" smtClean="0"/>
              <a:t>and is thus an easier target</a:t>
            </a:r>
          </a:p>
          <a:p>
            <a:r>
              <a:rPr lang="en-US" dirty="0" smtClean="0"/>
              <a:t>Apple, in contrast, only allows apps from its app store to be installed on its smartphones</a:t>
            </a:r>
          </a:p>
          <a:p>
            <a:pPr lvl="1"/>
            <a:r>
              <a:rPr lang="en-US" dirty="0" smtClean="0"/>
              <a:t>All apps go through an approval process, which includes some security review</a:t>
            </a:r>
          </a:p>
          <a:p>
            <a:pPr lvl="1"/>
            <a:r>
              <a:rPr lang="en-US" dirty="0" smtClean="0"/>
              <a:t>Once approved, apps are signed, using a certificate approach similar to that described in Chapter 2</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Tree>
    <p:extLst>
      <p:ext uri="{BB962C8B-B14F-4D97-AF65-F5344CB8AC3E}">
        <p14:creationId xmlns:p14="http://schemas.microsoft.com/office/powerpoint/2010/main" val="288451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a:t>
            </a:r>
            <a:endParaRPr lang="en-US" dirty="0"/>
          </a:p>
        </p:txBody>
      </p:sp>
      <p:sp>
        <p:nvSpPr>
          <p:cNvPr id="3" name="Content Placeholder 2"/>
          <p:cNvSpPr>
            <a:spLocks noGrp="1"/>
          </p:cNvSpPr>
          <p:nvPr>
            <p:ph idx="1"/>
          </p:nvPr>
        </p:nvSpPr>
        <p:spPr/>
        <p:txBody>
          <a:bodyPr/>
          <a:lstStyle/>
          <a:p>
            <a:r>
              <a:rPr lang="en-US" dirty="0" err="1" smtClean="0"/>
              <a:t>Cybersecurity</a:t>
            </a:r>
            <a:r>
              <a:rPr lang="en-US" dirty="0" smtClean="0"/>
              <a:t> planning includes deciding how to allocate scarce resources for investing in security controls</a:t>
            </a:r>
          </a:p>
          <a:p>
            <a:r>
              <a:rPr lang="en-US" dirty="0" smtClean="0"/>
              <a:t>Making a business case:</a:t>
            </a:r>
          </a:p>
          <a:p>
            <a:pPr lvl="1"/>
            <a:r>
              <a:rPr lang="en-US" dirty="0" smtClean="0"/>
              <a:t>A description of the problem or need to be addressed</a:t>
            </a:r>
          </a:p>
          <a:p>
            <a:pPr lvl="1"/>
            <a:r>
              <a:rPr lang="en-US" dirty="0" smtClean="0"/>
              <a:t>A list of possible solutions</a:t>
            </a:r>
          </a:p>
          <a:p>
            <a:pPr lvl="1"/>
            <a:r>
              <a:rPr lang="en-US" dirty="0" smtClean="0"/>
              <a:t>A list of constraints on solving the problem</a:t>
            </a:r>
          </a:p>
          <a:p>
            <a:pPr lvl="1"/>
            <a:r>
              <a:rPr lang="en-US" dirty="0" smtClean="0"/>
              <a:t>A list of underlying assumptions</a:t>
            </a:r>
          </a:p>
          <a:p>
            <a:pPr lvl="1"/>
            <a:r>
              <a:rPr lang="en-US" dirty="0" smtClean="0"/>
              <a:t>An analysis of the risks, costs, and benefits of each alternative</a:t>
            </a:r>
          </a:p>
          <a:p>
            <a:pPr lvl="1"/>
            <a:r>
              <a:rPr lang="en-US" dirty="0" smtClean="0"/>
              <a:t>A summary of why the proposed investment is a good idea</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Tree>
    <p:extLst>
      <p:ext uri="{BB962C8B-B14F-4D97-AF65-F5344CB8AC3E}">
        <p14:creationId xmlns:p14="http://schemas.microsoft.com/office/powerpoint/2010/main" val="420469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Influences on </a:t>
            </a:r>
            <a:r>
              <a:rPr lang="en-US" dirty="0" err="1" smtClean="0"/>
              <a:t>Cybersecurity</a:t>
            </a:r>
            <a:r>
              <a:rPr lang="en-US" dirty="0" smtClean="0"/>
              <a:t> Investment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685658657"/>
              </p:ext>
            </p:extLst>
          </p:nvPr>
        </p:nvGraphicFramePr>
        <p:xfrm>
          <a:off x="457200" y="1808256"/>
          <a:ext cx="8321386" cy="3346450"/>
        </p:xfrm>
        <a:graphic>
          <a:graphicData uri="http://schemas.openxmlformats.org/presentationml/2006/ole">
            <mc:AlternateContent xmlns:mc="http://schemas.openxmlformats.org/markup-compatibility/2006">
              <mc:Choice xmlns:v="urn:schemas-microsoft-com:vml" Requires="v">
                <p:oleObj spid="_x0000_s2053" name="Document" r:id="rId4" imgW="5905500" imgH="2374900" progId="Word.Document.12">
                  <p:embed/>
                </p:oleObj>
              </mc:Choice>
              <mc:Fallback>
                <p:oleObj name="Document" r:id="rId4" imgW="5905500" imgH="2374900" progId="Word.Document.12">
                  <p:embed/>
                  <p:pic>
                    <p:nvPicPr>
                      <p:cNvPr id="0" name=""/>
                      <p:cNvPicPr/>
                      <p:nvPr/>
                    </p:nvPicPr>
                    <p:blipFill>
                      <a:blip r:embed="rId5"/>
                      <a:stretch>
                        <a:fillRect/>
                      </a:stretch>
                    </p:blipFill>
                    <p:spPr>
                      <a:xfrm>
                        <a:off x="457200" y="1808256"/>
                        <a:ext cx="8321386" cy="3346450"/>
                      </a:xfrm>
                      <a:prstGeom prst="rect">
                        <a:avLst/>
                      </a:prstGeom>
                    </p:spPr>
                  </p:pic>
                </p:oleObj>
              </mc:Fallback>
            </mc:AlternateContent>
          </a:graphicData>
        </a:graphic>
      </p:graphicFrame>
    </p:spTree>
    <p:extLst>
      <p:ext uri="{BB962C8B-B14F-4D97-AF65-F5344CB8AC3E}">
        <p14:creationId xmlns:p14="http://schemas.microsoft.com/office/powerpoint/2010/main" val="42630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Quantifying Security</a:t>
            </a:r>
            <a:endParaRPr lang="en-US" dirty="0"/>
          </a:p>
        </p:txBody>
      </p:sp>
      <p:sp>
        <p:nvSpPr>
          <p:cNvPr id="3" name="Content Placeholder 2"/>
          <p:cNvSpPr>
            <a:spLocks noGrp="1"/>
          </p:cNvSpPr>
          <p:nvPr>
            <p:ph idx="1"/>
          </p:nvPr>
        </p:nvSpPr>
        <p:spPr/>
        <p:txBody>
          <a:bodyPr>
            <a:normAutofit lnSpcReduction="10000"/>
          </a:bodyPr>
          <a:lstStyle/>
          <a:p>
            <a:r>
              <a:rPr lang="en-US" dirty="0" err="1" smtClean="0"/>
              <a:t>Cybersecurity</a:t>
            </a:r>
            <a:r>
              <a:rPr lang="en-US" dirty="0" smtClean="0"/>
              <a:t> threats are impossible to accurately quantify and estimate</a:t>
            </a:r>
          </a:p>
          <a:p>
            <a:pPr lvl="1"/>
            <a:r>
              <a:rPr lang="en-US" dirty="0" smtClean="0"/>
              <a:t>How do you predict the likelihood that a hacker will attack a network, and how do you know the precise value of the assets the hacker will compromise?</a:t>
            </a:r>
          </a:p>
          <a:p>
            <a:r>
              <a:rPr lang="en-US" dirty="0" smtClean="0"/>
              <a:t>While many industrial surveys collect </a:t>
            </a:r>
            <a:r>
              <a:rPr lang="en-US" dirty="0" err="1" smtClean="0"/>
              <a:t>cybersecurity</a:t>
            </a:r>
            <a:r>
              <a:rPr lang="en-US" dirty="0" smtClean="0"/>
              <a:t> incident data, they are inconsistent on key issues:</a:t>
            </a:r>
          </a:p>
          <a:p>
            <a:pPr lvl="1"/>
            <a:r>
              <a:rPr lang="en-US" dirty="0" smtClean="0"/>
              <a:t>No standards for defining or categorizing security incidents</a:t>
            </a:r>
          </a:p>
          <a:p>
            <a:pPr lvl="1"/>
            <a:r>
              <a:rPr lang="en-US" dirty="0" smtClean="0"/>
              <a:t>Disagreements about sources of attack</a:t>
            </a:r>
          </a:p>
          <a:p>
            <a:pPr lvl="1"/>
            <a:r>
              <a:rPr lang="en-US" dirty="0" smtClean="0"/>
              <a:t>Selection bias among respondents</a:t>
            </a:r>
          </a:p>
          <a:p>
            <a:r>
              <a:rPr lang="en-US" dirty="0" smtClean="0"/>
              <a:t>Useful data for </a:t>
            </a:r>
            <a:r>
              <a:rPr lang="en-US" dirty="0" smtClean="0"/>
              <a:t>decision making</a:t>
            </a:r>
            <a:r>
              <a:rPr lang="en-US" dirty="0" smtClean="0"/>
              <a:t>, such as rates and severity of attacks, cost of damage and recovery, and cost of security measures, are not yet known with any accuracy</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Tree>
    <p:extLst>
      <p:ext uri="{BB962C8B-B14F-4D97-AF65-F5344CB8AC3E}">
        <p14:creationId xmlns:p14="http://schemas.microsoft.com/office/powerpoint/2010/main" val="302394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Voting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Confidentiality</a:t>
            </a:r>
          </a:p>
          <a:p>
            <a:pPr lvl="1"/>
            <a:r>
              <a:rPr lang="en-US" dirty="0" smtClean="0"/>
              <a:t>We want to be able to cast a ballot without revealing our votes to </a:t>
            </a:r>
            <a:r>
              <a:rPr lang="en-US" dirty="0" smtClean="0"/>
              <a:t>others.</a:t>
            </a:r>
            <a:endParaRPr lang="en-US" dirty="0" smtClean="0"/>
          </a:p>
          <a:p>
            <a:r>
              <a:rPr lang="en-US" dirty="0" smtClean="0"/>
              <a:t>Integrity</a:t>
            </a:r>
          </a:p>
          <a:p>
            <a:pPr lvl="1"/>
            <a:r>
              <a:rPr lang="en-US" dirty="0"/>
              <a:t>We want votes to represent our actual </a:t>
            </a:r>
            <a:r>
              <a:rPr lang="en-US" dirty="0" smtClean="0"/>
              <a:t>choices </a:t>
            </a:r>
            <a:r>
              <a:rPr lang="en-US" dirty="0"/>
              <a:t>and not be changed between the time we mark the ballot and the time our vote is counted. We also want every counted ballot to reflect one single vote of an authorized person. That is, we want to be able to ensure that our votes are authentic and that the reported totals accurately reflect the votes cast</a:t>
            </a:r>
            <a:r>
              <a:rPr lang="en-US" dirty="0" smtClean="0"/>
              <a:t>.</a:t>
            </a:r>
          </a:p>
          <a:p>
            <a:r>
              <a:rPr lang="en-US" dirty="0" smtClean="0"/>
              <a:t>Availability</a:t>
            </a:r>
          </a:p>
          <a:p>
            <a:pPr lvl="1"/>
            <a:r>
              <a:rPr lang="en-US" dirty="0"/>
              <a:t>Usually, votes are cast during an approved pre-election period or on a designated election day, so we must be able to vote when voting is allowed. If we miss the chance to vote or if voting is suspended during the designated period, we lose the opportunity to cast a vote in the given election.</a:t>
            </a:r>
            <a:endParaRPr lang="en-US" dirty="0" smtClean="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Tree>
    <p:extLst>
      <p:ext uri="{BB962C8B-B14F-4D97-AF65-F5344CB8AC3E}">
        <p14:creationId xmlns:p14="http://schemas.microsoft.com/office/powerpoint/2010/main" val="116573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a:t>
            </a:r>
            <a:r>
              <a:rPr lang="en-US" dirty="0" smtClean="0"/>
              <a:t>a Fair Election?</a:t>
            </a:r>
            <a:endParaRPr lang="en-US" dirty="0"/>
          </a:p>
        </p:txBody>
      </p:sp>
      <p:sp>
        <p:nvSpPr>
          <p:cNvPr id="3" name="Content Placeholder 2"/>
          <p:cNvSpPr>
            <a:spLocks noGrp="1"/>
          </p:cNvSpPr>
          <p:nvPr>
            <p:ph idx="1"/>
          </p:nvPr>
        </p:nvSpPr>
        <p:spPr/>
        <p:txBody>
          <a:bodyPr/>
          <a:lstStyle/>
          <a:p>
            <a:r>
              <a:rPr lang="en-US" dirty="0" smtClean="0"/>
              <a:t>Each </a:t>
            </a:r>
            <a:r>
              <a:rPr lang="en-US" dirty="0"/>
              <a:t>voter’s choices must be kept secret.</a:t>
            </a:r>
          </a:p>
          <a:p>
            <a:r>
              <a:rPr lang="en-US" dirty="0" smtClean="0"/>
              <a:t>Each </a:t>
            </a:r>
            <a:r>
              <a:rPr lang="en-US" dirty="0"/>
              <a:t>voter may vote only once and only for allowed offices.</a:t>
            </a:r>
          </a:p>
          <a:p>
            <a:r>
              <a:rPr lang="en-US" dirty="0" smtClean="0"/>
              <a:t>The </a:t>
            </a:r>
            <a:r>
              <a:rPr lang="en-US" dirty="0"/>
              <a:t>voting system must be tamperproof, and the election officials must be prevented from allowing it to be tampered with.</a:t>
            </a:r>
          </a:p>
          <a:p>
            <a:r>
              <a:rPr lang="en-US" dirty="0" smtClean="0"/>
              <a:t>All </a:t>
            </a:r>
            <a:r>
              <a:rPr lang="en-US" dirty="0"/>
              <a:t>votes must be reported accurately.</a:t>
            </a:r>
          </a:p>
          <a:p>
            <a:r>
              <a:rPr lang="en-US" dirty="0" smtClean="0"/>
              <a:t>The </a:t>
            </a:r>
            <a:r>
              <a:rPr lang="en-US" dirty="0"/>
              <a:t>voting system must be available for use throughout the election period.</a:t>
            </a:r>
          </a:p>
          <a:p>
            <a:r>
              <a:rPr lang="en-US" dirty="0" smtClean="0"/>
              <a:t>An </a:t>
            </a:r>
            <a:r>
              <a:rPr lang="en-US" dirty="0"/>
              <a:t>audit trail must be kept to detect irregularities in </a:t>
            </a:r>
            <a:r>
              <a:rPr lang="en-US" dirty="0" smtClean="0"/>
              <a:t>voting </a:t>
            </a:r>
            <a:r>
              <a:rPr lang="en-US" dirty="0"/>
              <a:t>but without disclosing how any individual voted.</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Tree>
    <p:extLst>
      <p:ext uri="{BB962C8B-B14F-4D97-AF65-F5344CB8AC3E}">
        <p14:creationId xmlns:p14="http://schemas.microsoft.com/office/powerpoint/2010/main" val="34847811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1266</TotalTime>
  <Words>1330</Words>
  <Application>Microsoft Office PowerPoint</Application>
  <PresentationFormat>On-screen Show (4:3)</PresentationFormat>
  <Paragraphs>115</Paragraphs>
  <Slides>12</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Office Theme</vt:lpstr>
      <vt:lpstr>Clarity</vt:lpstr>
      <vt:lpstr>Document</vt:lpstr>
      <vt:lpstr>Security in Computing, Fifth Edition</vt:lpstr>
      <vt:lpstr>Chapter 13 Objectives</vt:lpstr>
      <vt:lpstr>The Internet of Things (IoT)</vt:lpstr>
      <vt:lpstr>Smartphones</vt:lpstr>
      <vt:lpstr>Economics</vt:lpstr>
      <vt:lpstr>Influences on Cybersecurity Investment</vt:lpstr>
      <vt:lpstr>Quantifying Security</vt:lpstr>
      <vt:lpstr>Electronic Voting</vt:lpstr>
      <vt:lpstr>What Is a Fair Election?</vt:lpstr>
      <vt:lpstr>Cyber Warfare</vt:lpstr>
      <vt:lpstr>Possible Examples of Cyber Warfare</vt:lpstr>
      <vt:lpstr>Summary</vt:lpstr>
    </vt:vector>
  </TitlesOfParts>
  <Company>Qmulos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Clarity</cp:lastModifiedBy>
  <cp:revision>3</cp:revision>
  <dcterms:created xsi:type="dcterms:W3CDTF">2015-10-05T00:54:45Z</dcterms:created>
  <dcterms:modified xsi:type="dcterms:W3CDTF">2015-10-06T15:08:20Z</dcterms:modified>
</cp:coreProperties>
</file>