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1"/>
  </p:sldMasterIdLst>
  <p:notesMasterIdLst>
    <p:notesMasterId r:id="rId33"/>
  </p:notesMasterIdLst>
  <p:sldIdLst>
    <p:sldId id="264" r:id="rId2"/>
    <p:sldId id="418" r:id="rId3"/>
    <p:sldId id="479" r:id="rId4"/>
    <p:sldId id="480" r:id="rId5"/>
    <p:sldId id="481" r:id="rId6"/>
    <p:sldId id="482" r:id="rId7"/>
    <p:sldId id="483" r:id="rId8"/>
    <p:sldId id="484" r:id="rId9"/>
    <p:sldId id="486" r:id="rId10"/>
    <p:sldId id="485" r:id="rId11"/>
    <p:sldId id="487" r:id="rId12"/>
    <p:sldId id="488" r:id="rId13"/>
    <p:sldId id="490" r:id="rId14"/>
    <p:sldId id="489" r:id="rId15"/>
    <p:sldId id="50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501" r:id="rId26"/>
    <p:sldId id="502" r:id="rId27"/>
    <p:sldId id="503" r:id="rId28"/>
    <p:sldId id="504" r:id="rId29"/>
    <p:sldId id="508" r:id="rId30"/>
    <p:sldId id="326" r:id="rId31"/>
    <p:sldId id="32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8616D-D644-4D3F-B3E3-9CEC215DAAF0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FEF19-2484-4520-88A7-282464219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4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533-36D4-4B8D-817A-7152089EB5DA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78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533-36D4-4B8D-817A-7152089EB5DA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533-36D4-4B8D-817A-7152089EB5DA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03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533-36D4-4B8D-817A-7152089EB5DA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94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533-36D4-4B8D-817A-7152089EB5DA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0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533-36D4-4B8D-817A-7152089EB5DA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5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533-36D4-4B8D-817A-7152089EB5DA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89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533-36D4-4B8D-817A-7152089EB5DA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8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533-36D4-4B8D-817A-7152089EB5DA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92C533-36D4-4B8D-817A-7152089EB5DA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03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C533-36D4-4B8D-817A-7152089EB5DA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5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92C533-36D4-4B8D-817A-7152089EB5DA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13BC75-FC21-46AE-A7DC-5818EAE74B6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程序设计</a:t>
            </a:r>
            <a:br>
              <a:rPr lang="en-US" altLang="zh-CN" dirty="0"/>
            </a:br>
            <a:r>
              <a:rPr lang="zh-CN" altLang="en-US" dirty="0"/>
              <a:t>第三章 </a:t>
            </a:r>
            <a:r>
              <a:rPr lang="en-US" altLang="zh-CN" dirty="0"/>
              <a:t>Python</a:t>
            </a:r>
            <a:r>
              <a:rPr lang="zh-CN" altLang="en-US" dirty="0"/>
              <a:t>语言讲解三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西南大学 计算机与</a:t>
            </a:r>
            <a:r>
              <a:rPr lang="zh-CN" altLang="en-US" sz="2000"/>
              <a:t>信息科学学院</a:t>
            </a:r>
            <a:endParaRPr lang="en-US" altLang="zh-CN" sz="2000" dirty="0"/>
          </a:p>
          <a:p>
            <a:r>
              <a:rPr lang="zh-CN" altLang="en-US" sz="2000" dirty="0"/>
              <a:t>王超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044" y="4455620"/>
            <a:ext cx="1916636" cy="187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4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37464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假定一个类</a:t>
            </a:r>
            <a:r>
              <a:rPr lang="en-US" altLang="zh-CN" sz="2800" dirty="0">
                <a:solidFill>
                  <a:schemeClr val="tx1"/>
                </a:solidFill>
              </a:rPr>
              <a:t>Dog</a:t>
            </a:r>
            <a:r>
              <a:rPr lang="zh-CN" altLang="en-US" sz="2800" dirty="0">
                <a:solidFill>
                  <a:schemeClr val="tx1"/>
                </a:solidFill>
              </a:rPr>
              <a:t>有两个实例</a:t>
            </a:r>
            <a:r>
              <a:rPr lang="en-US" altLang="zh-CN" sz="2800" dirty="0">
                <a:solidFill>
                  <a:schemeClr val="tx1"/>
                </a:solidFill>
              </a:rPr>
              <a:t>dog1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god2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python</a:t>
            </a:r>
            <a:r>
              <a:rPr lang="zh-CN" altLang="en-US" sz="2800" dirty="0">
                <a:solidFill>
                  <a:schemeClr val="tx1"/>
                </a:solidFill>
              </a:rPr>
              <a:t>允许</a:t>
            </a:r>
            <a:r>
              <a:rPr lang="en-US" altLang="zh-CN" sz="2800" dirty="0">
                <a:solidFill>
                  <a:schemeClr val="tx1"/>
                </a:solidFill>
              </a:rPr>
              <a:t>dog1</a:t>
            </a:r>
            <a:r>
              <a:rPr lang="zh-CN" altLang="en-US" sz="2800" dirty="0">
                <a:solidFill>
                  <a:schemeClr val="tx1"/>
                </a:solidFill>
              </a:rPr>
              <a:t>通过</a:t>
            </a:r>
            <a:r>
              <a:rPr lang="en-US" altLang="zh-CN" sz="2800" dirty="0">
                <a:solidFill>
                  <a:schemeClr val="tx1"/>
                </a:solidFill>
              </a:rPr>
              <a:t>dog1.price=100</a:t>
            </a:r>
            <a:r>
              <a:rPr lang="zh-CN" altLang="en-US" sz="2800" dirty="0">
                <a:solidFill>
                  <a:schemeClr val="tx1"/>
                </a:solidFill>
              </a:rPr>
              <a:t>来为自己增加一个属性</a:t>
            </a:r>
            <a:r>
              <a:rPr lang="en-US" altLang="zh-CN" sz="2800" dirty="0">
                <a:solidFill>
                  <a:schemeClr val="tx1"/>
                </a:solidFill>
              </a:rPr>
              <a:t>price</a:t>
            </a:r>
            <a:r>
              <a:rPr lang="zh-CN" altLang="en-US" sz="2800" dirty="0">
                <a:solidFill>
                  <a:schemeClr val="tx1"/>
                </a:solidFill>
              </a:rPr>
              <a:t>，并赋值</a:t>
            </a:r>
            <a:r>
              <a:rPr lang="en-US" altLang="zh-CN" sz="2800" dirty="0">
                <a:solidFill>
                  <a:schemeClr val="tx1"/>
                </a:solidFill>
              </a:rPr>
              <a:t>100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此时</a:t>
            </a:r>
            <a:r>
              <a:rPr lang="en-US" altLang="zh-CN" sz="2800" dirty="0">
                <a:solidFill>
                  <a:schemeClr val="tx1"/>
                </a:solidFill>
              </a:rPr>
              <a:t>dog2</a:t>
            </a:r>
            <a:r>
              <a:rPr lang="zh-CN" altLang="en-US" sz="2800" dirty="0">
                <a:solidFill>
                  <a:schemeClr val="tx1"/>
                </a:solidFill>
              </a:rPr>
              <a:t>不受影响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D916A9-A887-4436-82E0-188738436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924" y="1652694"/>
            <a:ext cx="2879499" cy="4673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65AC44-035C-4384-BD67-1638D5339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4668944"/>
            <a:ext cx="33528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1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282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子类继承父类的数据和方法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子类可以重写父类的方法。因此，如果一个父类</a:t>
            </a:r>
            <a:r>
              <a:rPr lang="en-US" altLang="zh-CN" sz="2800" dirty="0">
                <a:solidFill>
                  <a:schemeClr val="tx1"/>
                </a:solidFill>
              </a:rPr>
              <a:t>A</a:t>
            </a:r>
            <a:r>
              <a:rPr lang="zh-CN" altLang="en-US" sz="2800" dirty="0">
                <a:solidFill>
                  <a:schemeClr val="tx1"/>
                </a:solidFill>
              </a:rPr>
              <a:t>有两个子类</a:t>
            </a:r>
            <a:r>
              <a:rPr lang="en-US" altLang="zh-CN" sz="2800" dirty="0">
                <a:solidFill>
                  <a:schemeClr val="tx1"/>
                </a:solidFill>
              </a:rPr>
              <a:t>B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C</a:t>
            </a:r>
            <a:r>
              <a:rPr lang="zh-CN" altLang="en-US" sz="2800" dirty="0">
                <a:solidFill>
                  <a:schemeClr val="tx1"/>
                </a:solidFill>
              </a:rPr>
              <a:t>，则</a:t>
            </a:r>
            <a:r>
              <a:rPr lang="en-US" altLang="zh-CN" sz="2800" dirty="0">
                <a:solidFill>
                  <a:schemeClr val="tx1"/>
                </a:solidFill>
              </a:rPr>
              <a:t>B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C</a:t>
            </a:r>
            <a:r>
              <a:rPr lang="zh-CN" altLang="en-US" sz="2800" dirty="0">
                <a:solidFill>
                  <a:schemeClr val="tx1"/>
                </a:solidFill>
              </a:rPr>
              <a:t>的同一个方法可以有不同的效果，也就是多态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子类的构造函数</a:t>
            </a:r>
            <a:r>
              <a:rPr lang="en-US" altLang="zh-CN" sz="2800" dirty="0">
                <a:solidFill>
                  <a:schemeClr val="tx1"/>
                </a:solidFill>
              </a:rPr>
              <a:t>__</a:t>
            </a:r>
            <a:r>
              <a:rPr lang="en-US" altLang="zh-CN" sz="2800" dirty="0" err="1">
                <a:solidFill>
                  <a:schemeClr val="tx1"/>
                </a:solidFill>
              </a:rPr>
              <a:t>init</a:t>
            </a:r>
            <a:r>
              <a:rPr lang="en-US" altLang="zh-CN" sz="2800" dirty="0">
                <a:solidFill>
                  <a:schemeClr val="tx1"/>
                </a:solidFill>
              </a:rPr>
              <a:t>__</a:t>
            </a:r>
            <a:r>
              <a:rPr lang="zh-CN" altLang="en-US" sz="2800" dirty="0">
                <a:solidFill>
                  <a:schemeClr val="tx1"/>
                </a:solidFill>
              </a:rPr>
              <a:t>中，通过</a:t>
            </a:r>
            <a:r>
              <a:rPr lang="en-US" altLang="zh-CN" sz="2800" dirty="0">
                <a:solidFill>
                  <a:schemeClr val="tx1"/>
                </a:solidFill>
              </a:rPr>
              <a:t>super().__</a:t>
            </a:r>
            <a:r>
              <a:rPr lang="en-US" altLang="zh-CN" sz="2800" dirty="0" err="1">
                <a:solidFill>
                  <a:schemeClr val="tx1"/>
                </a:solidFill>
              </a:rPr>
              <a:t>init</a:t>
            </a:r>
            <a:r>
              <a:rPr lang="en-US" altLang="zh-CN" sz="2800" dirty="0">
                <a:solidFill>
                  <a:schemeClr val="tx1"/>
                </a:solidFill>
              </a:rPr>
              <a:t>__</a:t>
            </a:r>
            <a:r>
              <a:rPr lang="zh-CN" altLang="en-US" sz="2800" dirty="0">
                <a:solidFill>
                  <a:schemeClr val="tx1"/>
                </a:solidFill>
              </a:rPr>
              <a:t>调用父类的构造函数。注意，调用父类的构造函数时无需提供</a:t>
            </a:r>
            <a:r>
              <a:rPr lang="en-US" altLang="zh-CN" sz="2800" dirty="0">
                <a:solidFill>
                  <a:schemeClr val="tx1"/>
                </a:solidFill>
              </a:rPr>
              <a:t>self</a:t>
            </a:r>
            <a:r>
              <a:rPr lang="zh-CN" altLang="en-US" sz="2800" dirty="0">
                <a:solidFill>
                  <a:schemeClr val="tx1"/>
                </a:solidFill>
              </a:rPr>
              <a:t>参数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class A(B):</a:t>
            </a:r>
            <a:r>
              <a:rPr lang="zh-CN" altLang="en-US" sz="2800" dirty="0">
                <a:solidFill>
                  <a:schemeClr val="tx1"/>
                </a:solidFill>
              </a:rPr>
              <a:t>这种方式说明</a:t>
            </a:r>
            <a:r>
              <a:rPr lang="en-US" altLang="zh-CN" sz="2800" dirty="0">
                <a:solidFill>
                  <a:schemeClr val="tx1"/>
                </a:solidFill>
              </a:rPr>
              <a:t>A</a:t>
            </a:r>
            <a:r>
              <a:rPr lang="zh-CN" altLang="en-US" sz="2800" dirty="0">
                <a:solidFill>
                  <a:schemeClr val="tx1"/>
                </a:solidFill>
              </a:rPr>
              <a:t>类是</a:t>
            </a:r>
            <a:r>
              <a:rPr lang="en-US" altLang="zh-CN" sz="2800" dirty="0">
                <a:solidFill>
                  <a:schemeClr val="tx1"/>
                </a:solidFill>
              </a:rPr>
              <a:t>B</a:t>
            </a:r>
            <a:r>
              <a:rPr lang="zh-CN" altLang="en-US" sz="2800" dirty="0">
                <a:solidFill>
                  <a:schemeClr val="tx1"/>
                </a:solidFill>
              </a:rPr>
              <a:t>类的子类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创建子类时，父类必须包含在文件中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注意，子类无法直接访问父类的私有成员，只能通过父类提供的方法间接地访问父类的私有成员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9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B5FD3B-CAB2-43B1-9410-6FA92E1CB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02" y="578997"/>
            <a:ext cx="4122578" cy="56845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362BFA-9044-4639-A07E-A27980DDC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271" y="4206240"/>
            <a:ext cx="3845730" cy="21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4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290576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isinstance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a,B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r>
              <a:rPr lang="zh-CN" altLang="en-US" sz="2800" dirty="0">
                <a:solidFill>
                  <a:schemeClr val="tx1"/>
                </a:solidFill>
              </a:rPr>
              <a:t>：判断对象</a:t>
            </a:r>
            <a:r>
              <a:rPr lang="en-US" altLang="zh-CN" sz="2800" dirty="0">
                <a:solidFill>
                  <a:schemeClr val="tx1"/>
                </a:solidFill>
              </a:rPr>
              <a:t>a</a:t>
            </a:r>
            <a:r>
              <a:rPr lang="zh-CN" altLang="en-US" sz="2800" dirty="0">
                <a:solidFill>
                  <a:schemeClr val="tx1"/>
                </a:solidFill>
              </a:rPr>
              <a:t>是否是类型</a:t>
            </a:r>
            <a:r>
              <a:rPr lang="en-US" altLang="zh-CN" sz="2800" dirty="0">
                <a:solidFill>
                  <a:schemeClr val="tx1"/>
                </a:solidFill>
              </a:rPr>
              <a:t>b</a:t>
            </a:r>
            <a:r>
              <a:rPr lang="zh-CN" altLang="en-US" sz="2800" dirty="0">
                <a:solidFill>
                  <a:schemeClr val="tx1"/>
                </a:solidFill>
              </a:rPr>
              <a:t>的实例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此例子说明一个</a:t>
            </a:r>
            <a:r>
              <a:rPr lang="en-US" altLang="zh-CN" sz="2800" dirty="0">
                <a:solidFill>
                  <a:schemeClr val="tx1"/>
                </a:solidFill>
              </a:rPr>
              <a:t>Human</a:t>
            </a:r>
            <a:r>
              <a:rPr lang="zh-CN" altLang="en-US" sz="2800" dirty="0">
                <a:solidFill>
                  <a:schemeClr val="tx1"/>
                </a:solidFill>
              </a:rPr>
              <a:t>类的实例也属于</a:t>
            </a:r>
            <a:r>
              <a:rPr lang="en-US" altLang="zh-CN" sz="2800" dirty="0">
                <a:solidFill>
                  <a:schemeClr val="tx1"/>
                </a:solidFill>
              </a:rPr>
              <a:t>Animal</a:t>
            </a:r>
            <a:r>
              <a:rPr lang="zh-CN" altLang="en-US" sz="2800" dirty="0">
                <a:solidFill>
                  <a:schemeClr val="tx1"/>
                </a:solidFill>
              </a:rPr>
              <a:t>类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CA1C26-376B-4965-A2EF-648B4175B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353" y="705080"/>
            <a:ext cx="4029634" cy="55370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4115B8D-8FB1-4525-9F40-D52D6739B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380" y="4328160"/>
            <a:ext cx="3629620" cy="201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0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从其他模块导入类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from</a:t>
            </a:r>
            <a:r>
              <a:rPr lang="zh-CN" altLang="en-US" sz="2800" dirty="0"/>
              <a:t> 文件名</a:t>
            </a:r>
            <a:r>
              <a:rPr lang="en-US" altLang="zh-CN" sz="2800" dirty="0"/>
              <a:t> import </a:t>
            </a:r>
            <a:r>
              <a:rPr lang="zh-CN" altLang="en-US" sz="2800" dirty="0"/>
              <a:t>类名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0F12FA-9B8F-46F3-9737-CA67246B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6000"/>
            <a:ext cx="4013200" cy="3053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403C25-7A97-4B3A-AB99-11B284224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560" y="2701925"/>
            <a:ext cx="4176782" cy="36375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BDACB72-409F-493E-AC27-0E0064CD4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75" y="4463097"/>
            <a:ext cx="33242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00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面向对象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文件和异常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测试代码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结束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06377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</a:rPr>
              <a:t>with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open(A) as B</a:t>
            </a:r>
            <a:r>
              <a:rPr lang="zh-CN" altLang="en-US" sz="2800" dirty="0">
                <a:solidFill>
                  <a:schemeClr val="tx1"/>
                </a:solidFill>
              </a:rPr>
              <a:t>打开文件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打开当前目录下的名称为</a:t>
            </a:r>
            <a:r>
              <a:rPr lang="en-US" altLang="zh-CN" sz="2800" dirty="0">
                <a:solidFill>
                  <a:schemeClr val="tx1"/>
                </a:solidFill>
              </a:rPr>
              <a:t>A</a:t>
            </a:r>
            <a:r>
              <a:rPr lang="zh-CN" altLang="en-US" sz="2800" dirty="0">
                <a:solidFill>
                  <a:schemeClr val="tx1"/>
                </a:solidFill>
              </a:rPr>
              <a:t>的文件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返回一个表示文件的对象，仅</a:t>
            </a:r>
            <a:r>
              <a:rPr lang="en-US" altLang="zh-CN" sz="2800" dirty="0">
                <a:solidFill>
                  <a:schemeClr val="tx1"/>
                </a:solidFill>
              </a:rPr>
              <a:t>with</a:t>
            </a:r>
            <a:r>
              <a:rPr lang="zh-CN" altLang="en-US" sz="2800" dirty="0">
                <a:solidFill>
                  <a:schemeClr val="tx1"/>
                </a:solidFill>
              </a:rPr>
              <a:t>代码块内可用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with</a:t>
            </a:r>
            <a:r>
              <a:rPr lang="zh-CN" altLang="en-US" sz="2800" dirty="0">
                <a:solidFill>
                  <a:schemeClr val="tx1"/>
                </a:solidFill>
              </a:rPr>
              <a:t>关键字无需在打开文件后关闭文件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6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3ECCD1-F2C5-4F10-BFFF-39143B063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515361"/>
            <a:ext cx="4835140" cy="2823528"/>
          </a:xfrm>
        </p:spPr>
      </p:pic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22D26D-E6FF-4738-BB21-3509EF8D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2243139"/>
            <a:ext cx="68865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8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逐行读取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对</a:t>
            </a:r>
            <a:r>
              <a:rPr lang="en-US" altLang="zh-CN" sz="2800" dirty="0"/>
              <a:t>with</a:t>
            </a:r>
            <a:r>
              <a:rPr lang="zh-CN" altLang="en-US" sz="2800" dirty="0"/>
              <a:t>返回的对象使用</a:t>
            </a:r>
            <a:r>
              <a:rPr lang="en-US" altLang="zh-CN" sz="2800" dirty="0"/>
              <a:t>for</a:t>
            </a:r>
            <a:r>
              <a:rPr lang="zh-CN" altLang="en-US" sz="2800" dirty="0"/>
              <a:t>循环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437BF3-1761-447C-ABA7-471804C2B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2335"/>
            <a:ext cx="3838575" cy="16192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84B5C62-E706-4057-910A-078F8BE40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0" y="596265"/>
            <a:ext cx="54673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3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写入文件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</a:rPr>
              <a:t>with</a:t>
            </a:r>
            <a:r>
              <a:rPr lang="zh-CN" altLang="en-US" sz="2800" dirty="0">
                <a:solidFill>
                  <a:schemeClr val="tx1"/>
                </a:solidFill>
              </a:rPr>
              <a:t>打开文件时，使用参数</a:t>
            </a:r>
            <a:r>
              <a:rPr lang="en-US" altLang="zh-CN" sz="2800" dirty="0">
                <a:solidFill>
                  <a:schemeClr val="tx1"/>
                </a:solidFill>
              </a:rPr>
              <a:t>’w’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会先清空文件再写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6F71E8-6B2A-4E59-AE65-3A0601FE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1225"/>
            <a:ext cx="3495675" cy="15811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BB39EE-838F-4B71-AE44-DEFD3FA7A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5054775"/>
            <a:ext cx="3931285" cy="1247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79DD50C-F8CB-4AAF-98A4-FB9C9095C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955" y="2601595"/>
            <a:ext cx="3514725" cy="13906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2EE5AFA-BFCA-4E81-8796-34A0F8E80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2380" y="4911725"/>
            <a:ext cx="35433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9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面向对象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</a:rPr>
              <a:t> 文件和异常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测试代码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结束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45669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附加到文件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使用</a:t>
            </a:r>
            <a:r>
              <a:rPr lang="en-US" altLang="zh-CN" sz="2800" dirty="0"/>
              <a:t>with</a:t>
            </a:r>
            <a:r>
              <a:rPr lang="zh-CN" altLang="en-US" sz="2800" dirty="0"/>
              <a:t>打开文件时，使用</a:t>
            </a:r>
            <a:r>
              <a:rPr lang="en-US" altLang="zh-CN" sz="2800" dirty="0"/>
              <a:t>’a’</a:t>
            </a:r>
            <a:r>
              <a:rPr lang="zh-CN" altLang="en-US" sz="2800" dirty="0"/>
              <a:t>参数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BCB63D-2A34-4736-B2BD-BA09BE62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1247"/>
            <a:ext cx="4105275" cy="1343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15CEDA-E856-4A17-974C-B45B6F012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4805997"/>
            <a:ext cx="3429000" cy="14382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50EE09-381A-40ED-B74B-06694ED2F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187" y="5127415"/>
            <a:ext cx="35433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77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python</a:t>
            </a:r>
            <a:r>
              <a:rPr lang="zh-CN" altLang="en-US" sz="2800" dirty="0">
                <a:solidFill>
                  <a:schemeClr val="tx1"/>
                </a:solidFill>
              </a:rPr>
              <a:t>使用</a:t>
            </a:r>
            <a:r>
              <a:rPr lang="en-US" altLang="zh-CN" sz="2800" dirty="0">
                <a:solidFill>
                  <a:schemeClr val="tx1"/>
                </a:solidFill>
              </a:rPr>
              <a:t>try-except</a:t>
            </a:r>
            <a:r>
              <a:rPr lang="zh-CN" altLang="en-US" sz="2800" dirty="0">
                <a:solidFill>
                  <a:schemeClr val="tx1"/>
                </a:solidFill>
              </a:rPr>
              <a:t>语句处理异常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try</a:t>
            </a:r>
            <a:r>
              <a:rPr lang="zh-CN" altLang="en-US" sz="2800" dirty="0">
                <a:solidFill>
                  <a:schemeClr val="tx1"/>
                </a:solidFill>
              </a:rPr>
              <a:t>后接可能发生异常的语句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except</a:t>
            </a:r>
            <a:r>
              <a:rPr lang="zh-CN" altLang="en-US" sz="2800" dirty="0">
                <a:solidFill>
                  <a:schemeClr val="tx1"/>
                </a:solidFill>
              </a:rPr>
              <a:t>后写对特定种类的异常如何处理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3C18B2-0081-426F-A2E9-6DD65F155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66820"/>
            <a:ext cx="3714750" cy="2514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EC4F01-5A88-4DBF-B264-E39628EA6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135" y="4633595"/>
            <a:ext cx="33623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25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try-catch-else</a:t>
            </a:r>
            <a:r>
              <a:rPr lang="zh-CN" altLang="en-US" sz="2800" dirty="0"/>
              <a:t>：当无异常发生时，执行</a:t>
            </a:r>
            <a:r>
              <a:rPr lang="en-US" altLang="zh-CN" sz="2800" dirty="0"/>
              <a:t>else</a:t>
            </a:r>
            <a:r>
              <a:rPr lang="zh-CN" altLang="en-US" sz="2800" dirty="0"/>
              <a:t>对应的语句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9FC929-B64C-4EBF-8FF7-1C0BB693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5917"/>
            <a:ext cx="3714750" cy="33623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7334029-6070-4B1F-A1C3-6213B92B2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185" y="4648517"/>
            <a:ext cx="3343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4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JSON</a:t>
            </a:r>
            <a:r>
              <a:rPr lang="zh-CN" altLang="en-US" sz="2800" dirty="0">
                <a:solidFill>
                  <a:schemeClr val="tx1"/>
                </a:solidFill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</a:rPr>
              <a:t>JavaScript Object Notation</a:t>
            </a:r>
            <a:r>
              <a:rPr lang="zh-CN" altLang="en-US" sz="2800" dirty="0">
                <a:solidFill>
                  <a:schemeClr val="tx1"/>
                </a:solidFill>
              </a:rPr>
              <a:t>）是一种轻量级的数据交换格式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json.dump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data,fileObject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r>
              <a:rPr lang="zh-CN" altLang="en-US" sz="2800" dirty="0">
                <a:solidFill>
                  <a:schemeClr val="tx1"/>
                </a:solidFill>
              </a:rPr>
              <a:t>：将</a:t>
            </a:r>
            <a:r>
              <a:rPr lang="en-US" altLang="zh-CN" sz="2800" dirty="0">
                <a:solidFill>
                  <a:schemeClr val="tx1"/>
                </a:solidFill>
              </a:rPr>
              <a:t>data</a:t>
            </a:r>
            <a:r>
              <a:rPr lang="zh-CN" altLang="en-US" sz="2800" dirty="0">
                <a:solidFill>
                  <a:schemeClr val="tx1"/>
                </a:solidFill>
              </a:rPr>
              <a:t>以</a:t>
            </a:r>
            <a:r>
              <a:rPr lang="en-US" altLang="zh-CN" sz="2800" dirty="0">
                <a:solidFill>
                  <a:schemeClr val="tx1"/>
                </a:solidFill>
              </a:rPr>
              <a:t>JSON</a:t>
            </a:r>
            <a:r>
              <a:rPr lang="zh-CN" altLang="en-US" sz="2800" dirty="0">
                <a:solidFill>
                  <a:schemeClr val="tx1"/>
                </a:solidFill>
              </a:rPr>
              <a:t>的格式存储在文件里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json.load</a:t>
            </a:r>
            <a:r>
              <a:rPr lang="en-US" altLang="zh-CN" sz="2800" dirty="0">
                <a:solidFill>
                  <a:schemeClr val="tx1"/>
                </a:solidFill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</a:rPr>
              <a:t>fileObject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r>
              <a:rPr lang="zh-CN" altLang="en-US" sz="2800" dirty="0">
                <a:solidFill>
                  <a:schemeClr val="tx1"/>
                </a:solidFill>
              </a:rPr>
              <a:t>：从文件中将</a:t>
            </a:r>
            <a:r>
              <a:rPr lang="en-US" altLang="zh-CN" sz="2800" dirty="0">
                <a:solidFill>
                  <a:schemeClr val="tx1"/>
                </a:solidFill>
              </a:rPr>
              <a:t>JSON</a:t>
            </a:r>
            <a:r>
              <a:rPr lang="zh-CN" altLang="en-US" sz="2800" dirty="0">
                <a:solidFill>
                  <a:schemeClr val="tx1"/>
                </a:solidFill>
              </a:rPr>
              <a:t>格式的数据读入内存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05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5047A8E-4E37-4CC7-AA73-3B23FFB4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6585"/>
            <a:ext cx="3467100" cy="31051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B83A17B-D5A1-42E5-BC6F-9E627995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020" y="4661535"/>
            <a:ext cx="3876675" cy="16002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61FCAA9-BE63-44C5-BE1A-55FF31111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5204460"/>
            <a:ext cx="35052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31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如何存储对象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需要额外的代码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03BCA94-BC47-4B02-8915-7666B47D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1751096"/>
            <a:ext cx="3374834" cy="450428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1879D72-6650-413B-A631-C891DF9FA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455" y="4433160"/>
            <a:ext cx="3819032" cy="182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1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面向对象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</a:rPr>
              <a:t> 文件和异常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</a:rPr>
              <a:t> 测试代码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结束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36597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一边编写程序，一边进行测试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多测试边界条件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运行尽量多的测试用例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执行单元测试的类必须继承</a:t>
            </a:r>
            <a:r>
              <a:rPr lang="en-US" altLang="zh-CN" sz="2800" dirty="0" err="1">
                <a:solidFill>
                  <a:schemeClr val="tx1"/>
                </a:solidFill>
              </a:rPr>
              <a:t>unitest.TestCase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35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556768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需要导入模块</a:t>
            </a:r>
            <a:r>
              <a:rPr lang="en-US" altLang="zh-CN" sz="2800" dirty="0" err="1">
                <a:solidFill>
                  <a:schemeClr val="tx1"/>
                </a:solidFill>
              </a:rPr>
              <a:t>unittest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assertEqual</a:t>
            </a:r>
            <a:r>
              <a:rPr lang="zh-CN" altLang="en-US" sz="2800" dirty="0">
                <a:solidFill>
                  <a:schemeClr val="tx1"/>
                </a:solidFill>
              </a:rPr>
              <a:t>：断言，判断相等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最后两行：保证程序被测试框架导入的时候不执行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方法需要以</a:t>
            </a:r>
            <a:r>
              <a:rPr lang="en-US" altLang="zh-CN" sz="2800" dirty="0">
                <a:solidFill>
                  <a:schemeClr val="tx1"/>
                </a:solidFill>
              </a:rPr>
              <a:t>test</a:t>
            </a:r>
            <a:r>
              <a:rPr lang="zh-CN" altLang="en-US" sz="2800" dirty="0">
                <a:solidFill>
                  <a:schemeClr val="tx1"/>
                </a:solidFill>
              </a:rPr>
              <a:t>开头，才会被自动运行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87F051-CCC0-47CC-A3AB-B429F8F3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447" y="2489200"/>
            <a:ext cx="5349553" cy="37915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28DC51-DF84-451B-A7F1-8CA0311CA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7970"/>
            <a:ext cx="4846320" cy="151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65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面向对象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</a:rPr>
              <a:t> 文件和异常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</a:rPr>
              <a:t> 测试代码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结束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83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314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面向对象编程（</a:t>
            </a:r>
            <a:r>
              <a:rPr lang="en-US" altLang="zh-CN" sz="2800" dirty="0"/>
              <a:t>Object Oriented Programming</a:t>
            </a:r>
            <a:r>
              <a:rPr lang="zh-CN" altLang="en-US" sz="2800" dirty="0"/>
              <a:t>）是一种编程思想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编程的单位是对象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对象是一种抽象的概念，可以认为是“一类物品”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对象有自己的数据和方法，建议只通过方法来访问对象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当每个</a:t>
            </a:r>
            <a:r>
              <a:rPr lang="en-US" altLang="zh-CN" sz="2800" dirty="0"/>
              <a:t>A</a:t>
            </a:r>
            <a:r>
              <a:rPr lang="zh-CN" altLang="en-US" sz="2800" dirty="0"/>
              <a:t>类物品都也是</a:t>
            </a:r>
            <a:r>
              <a:rPr lang="en-US" altLang="zh-CN" sz="2800" dirty="0"/>
              <a:t>B</a:t>
            </a:r>
            <a:r>
              <a:rPr lang="zh-CN" altLang="en-US" sz="2800" dirty="0"/>
              <a:t>类物品时，称</a:t>
            </a:r>
            <a:r>
              <a:rPr lang="en-US" altLang="zh-CN" sz="2800" dirty="0"/>
              <a:t>A</a:t>
            </a:r>
            <a:r>
              <a:rPr lang="zh-CN" altLang="en-US" sz="2800" dirty="0"/>
              <a:t>是</a:t>
            </a:r>
            <a:r>
              <a:rPr lang="en-US" altLang="zh-CN" sz="2800" dirty="0"/>
              <a:t>B</a:t>
            </a:r>
            <a:r>
              <a:rPr lang="zh-CN" altLang="en-US" sz="2800" dirty="0"/>
              <a:t>的子类，或</a:t>
            </a:r>
            <a:r>
              <a:rPr lang="en-US" altLang="zh-CN" sz="2800" dirty="0"/>
              <a:t>A</a:t>
            </a:r>
            <a:r>
              <a:rPr lang="zh-CN" altLang="en-US" sz="2800" dirty="0"/>
              <a:t>继承</a:t>
            </a:r>
            <a:r>
              <a:rPr lang="en-US" altLang="zh-CN" sz="2800" dirty="0"/>
              <a:t>B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/>
              <a:t> </a:t>
            </a:r>
            <a:r>
              <a:rPr lang="zh-CN" altLang="en-US" sz="2600" dirty="0"/>
              <a:t>例子：人这个类是动物这个类的子类</a:t>
            </a:r>
            <a:endParaRPr lang="en-US" altLang="zh-CN" sz="26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当</a:t>
            </a:r>
            <a:r>
              <a:rPr lang="en-US" altLang="zh-CN" sz="2800" dirty="0"/>
              <a:t>A</a:t>
            </a:r>
            <a:r>
              <a:rPr lang="zh-CN" altLang="en-US" sz="2800" dirty="0"/>
              <a:t>类物品不属于</a:t>
            </a:r>
            <a:r>
              <a:rPr lang="en-US" altLang="zh-CN" sz="2800" dirty="0"/>
              <a:t>B</a:t>
            </a:r>
            <a:r>
              <a:rPr lang="zh-CN" altLang="en-US" sz="2800" dirty="0"/>
              <a:t>类物品，而只是</a:t>
            </a:r>
            <a:r>
              <a:rPr lang="en-US" altLang="zh-CN" sz="2800" dirty="0"/>
              <a:t>B</a:t>
            </a:r>
            <a:r>
              <a:rPr lang="zh-CN" altLang="en-US" sz="2800" dirty="0"/>
              <a:t>类物品的一个组成部分时，称</a:t>
            </a:r>
            <a:r>
              <a:rPr lang="en-US" altLang="zh-CN" sz="2800" dirty="0"/>
              <a:t>A</a:t>
            </a:r>
            <a:r>
              <a:rPr lang="zh-CN" altLang="en-US" sz="2800" dirty="0"/>
              <a:t>为是</a:t>
            </a:r>
            <a:r>
              <a:rPr lang="en-US" altLang="zh-CN" sz="2800" dirty="0"/>
              <a:t>B</a:t>
            </a:r>
            <a:r>
              <a:rPr lang="zh-CN" altLang="en-US" sz="2800" dirty="0"/>
              <a:t>的成员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/>
              <a:t> </a:t>
            </a:r>
            <a:r>
              <a:rPr lang="zh-CN" altLang="en-US" sz="2600" dirty="0"/>
              <a:t>例子：每个脊椎动物都有脊椎</a:t>
            </a:r>
            <a:endParaRPr lang="en-US" altLang="zh-CN" sz="2600" dirty="0"/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01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类的定义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继承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读写文件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异常处理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单元测试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15095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大家自己练习书上和</a:t>
            </a:r>
            <a:r>
              <a:rPr lang="en-US" altLang="zh-CN" sz="2800" dirty="0"/>
              <a:t>PPT</a:t>
            </a:r>
            <a:r>
              <a:rPr lang="zh-CN" altLang="en-US" sz="2800" dirty="0"/>
              <a:t>上</a:t>
            </a:r>
            <a:r>
              <a:rPr lang="zh-CN" altLang="en-US" sz="2800"/>
              <a:t>的代码</a:t>
            </a:r>
            <a:endParaRPr lang="en-US" altLang="zh-CN" sz="2800" dirty="0"/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9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希望达到的效果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封装标示了用户可用的数据和函数，提供了接口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接口明确地区分了类的内和外。类的实现可以修改内部而不影响外部，而用户只需要知道接口即可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站在用户的角度，一视同仁地处理所有实现了特定接口类的对象。为此，需要继承和多态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例子：</a:t>
            </a:r>
            <a:r>
              <a:rPr lang="en-US" altLang="zh-CN" sz="2800" dirty="0" err="1">
                <a:solidFill>
                  <a:schemeClr val="tx1"/>
                </a:solidFill>
              </a:rPr>
              <a:t>linux</a:t>
            </a:r>
            <a:r>
              <a:rPr lang="zh-CN" altLang="en-US" sz="2800" dirty="0">
                <a:solidFill>
                  <a:schemeClr val="tx1"/>
                </a:solidFill>
              </a:rPr>
              <a:t>系统中的一且皆文件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注意，不使用面向对象的语言，一样可以达到这个效果。反过来，设计糟糕的对象体系很可能比基于过程的编程还难以理解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9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6969760" cy="445505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class </a:t>
            </a:r>
            <a:r>
              <a:rPr lang="zh-CN" altLang="en-US" sz="2800" dirty="0">
                <a:solidFill>
                  <a:schemeClr val="tx1"/>
                </a:solidFill>
              </a:rPr>
              <a:t>类名</a:t>
            </a:r>
            <a:r>
              <a:rPr lang="en-US" altLang="zh-CN" sz="2800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定义类的成员函数时，一定要使用</a:t>
            </a:r>
            <a:r>
              <a:rPr lang="en-US" altLang="zh-CN" sz="2800" dirty="0">
                <a:solidFill>
                  <a:schemeClr val="tx1"/>
                </a:solidFill>
              </a:rPr>
              <a:t>self</a:t>
            </a:r>
            <a:r>
              <a:rPr lang="zh-CN" altLang="en-US" sz="2800" dirty="0">
                <a:solidFill>
                  <a:schemeClr val="tx1"/>
                </a:solidFill>
              </a:rPr>
              <a:t>参数，它代表当前实例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chemeClr val="tx1"/>
                </a:solidFill>
              </a:rPr>
              <a:t> 实例可以理解为是此类的一个具体对象</a:t>
            </a:r>
            <a:endParaRPr lang="en-US" altLang="zh-CN" sz="2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__</a:t>
            </a:r>
            <a:r>
              <a:rPr lang="en-US" altLang="zh-CN" sz="2800" dirty="0" err="1">
                <a:solidFill>
                  <a:schemeClr val="tx1"/>
                </a:solidFill>
              </a:rPr>
              <a:t>init</a:t>
            </a:r>
            <a:r>
              <a:rPr lang="en-US" altLang="zh-CN" sz="2800" dirty="0">
                <a:solidFill>
                  <a:schemeClr val="tx1"/>
                </a:solidFill>
              </a:rPr>
              <a:t>__</a:t>
            </a:r>
            <a:r>
              <a:rPr lang="zh-CN" altLang="en-US" sz="2800" dirty="0">
                <a:solidFill>
                  <a:schemeClr val="tx1"/>
                </a:solidFill>
              </a:rPr>
              <a:t>是一个特殊的函数，用来初始化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__</a:t>
            </a:r>
            <a:r>
              <a:rPr lang="en-US" altLang="zh-CN" sz="2800" dirty="0" err="1">
                <a:solidFill>
                  <a:schemeClr val="tx1"/>
                </a:solidFill>
              </a:rPr>
              <a:t>init</a:t>
            </a:r>
            <a:r>
              <a:rPr lang="en-US" altLang="zh-CN" sz="2800" dirty="0">
                <a:solidFill>
                  <a:schemeClr val="tx1"/>
                </a:solidFill>
              </a:rPr>
              <a:t>__</a:t>
            </a:r>
            <a:r>
              <a:rPr lang="zh-CN" altLang="en-US" sz="2800" dirty="0">
                <a:solidFill>
                  <a:schemeClr val="tx1"/>
                </a:solidFill>
              </a:rPr>
              <a:t>函数的第一个参数必须是</a:t>
            </a:r>
            <a:r>
              <a:rPr lang="en-US" altLang="zh-CN" sz="2800" dirty="0">
                <a:solidFill>
                  <a:schemeClr val="tx1"/>
                </a:solidFill>
              </a:rPr>
              <a:t>self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name</a:t>
            </a:r>
            <a:r>
              <a:rPr lang="zh-CN" altLang="en-US" sz="2800" dirty="0">
                <a:solidFill>
                  <a:schemeClr val="tx1"/>
                </a:solidFill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</a:rPr>
              <a:t>age</a:t>
            </a:r>
            <a:r>
              <a:rPr lang="zh-CN" altLang="en-US" sz="2800" dirty="0">
                <a:solidFill>
                  <a:schemeClr val="tx1"/>
                </a:solidFill>
              </a:rPr>
              <a:t>都是类的属性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属性的定义可以放在类中，也可以放在</a:t>
            </a:r>
            <a:r>
              <a:rPr lang="en-US" altLang="zh-CN" sz="2800" dirty="0">
                <a:solidFill>
                  <a:schemeClr val="tx1"/>
                </a:solidFill>
              </a:rPr>
              <a:t>__</a:t>
            </a:r>
            <a:r>
              <a:rPr lang="en-US" altLang="zh-CN" sz="2800" dirty="0" err="1">
                <a:solidFill>
                  <a:schemeClr val="tx1"/>
                </a:solidFill>
              </a:rPr>
              <a:t>init</a:t>
            </a:r>
            <a:r>
              <a:rPr lang="en-US" altLang="zh-CN" sz="2800" dirty="0">
                <a:solidFill>
                  <a:schemeClr val="tx1"/>
                </a:solidFill>
              </a:rPr>
              <a:t>__</a:t>
            </a:r>
            <a:r>
              <a:rPr lang="zh-CN" altLang="en-US" sz="2800" dirty="0">
                <a:solidFill>
                  <a:schemeClr val="tx1"/>
                </a:solidFill>
              </a:rPr>
              <a:t>函数中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68A0FBD-CEE7-4974-9D90-15D4F910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320" y="1751483"/>
            <a:ext cx="3789680" cy="454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19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r>
              <a:rPr lang="zh-CN" altLang="en-US" sz="2800" dirty="0"/>
              <a:t>调用类的方法时，无需提供</a:t>
            </a:r>
            <a:r>
              <a:rPr lang="en-US" altLang="zh-CN" sz="2800" dirty="0"/>
              <a:t>self</a:t>
            </a:r>
            <a:r>
              <a:rPr lang="zh-CN" altLang="en-US" sz="2800" dirty="0"/>
              <a:t>参数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1F4FD6-4F58-414A-8E5C-038315C1E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2952"/>
            <a:ext cx="3291840" cy="39516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C54482-EDB8-43F6-AA47-569CE8A74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307" y="4297680"/>
            <a:ext cx="3602738" cy="199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5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可以直接访问类的属性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如果希望一个内部属性不要被外界任意访问，可以在属性名前面加</a:t>
            </a:r>
            <a:r>
              <a:rPr lang="en-US" altLang="zh-CN" sz="2800" dirty="0">
                <a:solidFill>
                  <a:schemeClr val="tx1"/>
                </a:solidFill>
              </a:rPr>
              <a:t>__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__data</a:t>
            </a:r>
            <a:r>
              <a:rPr lang="zh-CN" altLang="en-US" sz="2800" dirty="0">
                <a:solidFill>
                  <a:schemeClr val="tx1"/>
                </a:solidFill>
              </a:rPr>
              <a:t>这样的属性无法被外界访问。为了在需要时访问或修改这些属性，可以定义额外的方法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再次注意，在类中引用成员</a:t>
            </a:r>
            <a:r>
              <a:rPr lang="en-US" altLang="zh-CN" sz="2800" dirty="0">
                <a:solidFill>
                  <a:schemeClr val="tx1"/>
                </a:solidFill>
              </a:rPr>
              <a:t>__data</a:t>
            </a:r>
            <a:r>
              <a:rPr lang="zh-CN" altLang="en-US" sz="2800" dirty="0">
                <a:solidFill>
                  <a:schemeClr val="tx1"/>
                </a:solidFill>
              </a:rPr>
              <a:t>的写法是</a:t>
            </a:r>
            <a:r>
              <a:rPr lang="en-US" altLang="zh-CN" sz="2800" dirty="0" err="1">
                <a:solidFill>
                  <a:schemeClr val="tx1"/>
                </a:solidFill>
              </a:rPr>
              <a:t>self.__data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 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D99B59-9E4E-4EB5-809D-A59773778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402" y="691515"/>
            <a:ext cx="3536577" cy="54749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CC5637-0995-49B2-BAE4-6E3AA75FC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149" y="4003040"/>
            <a:ext cx="4099851" cy="23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直接在实例上修改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</a:rPr>
              <a:t>添加修改属性的方法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80434" y="178229"/>
            <a:ext cx="1994053" cy="5268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50033D-7D3F-4715-A274-BD47AA3FC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625510"/>
            <a:ext cx="3306518" cy="56144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1E18E72-A410-4CE6-A1BB-55E418C38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753" y="4450080"/>
            <a:ext cx="3455247" cy="188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3893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11077</TotalTime>
  <Words>1032</Words>
  <Application>Microsoft Office PowerPoint</Application>
  <PresentationFormat>宽屏</PresentationFormat>
  <Paragraphs>113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Calibri</vt:lpstr>
      <vt:lpstr>Calibri Light</vt:lpstr>
      <vt:lpstr>Wingdings</vt:lpstr>
      <vt:lpstr>回顾</vt:lpstr>
      <vt:lpstr>Python程序设计 第三章 Python语言讲解三</vt:lpstr>
      <vt:lpstr>目录</vt:lpstr>
      <vt:lpstr>面向对象</vt:lpstr>
      <vt:lpstr>希望达到的效果</vt:lpstr>
      <vt:lpstr>定义类</vt:lpstr>
      <vt:lpstr>调用方法</vt:lpstr>
      <vt:lpstr>类的属性</vt:lpstr>
      <vt:lpstr>PowerPoint 演示文稿</vt:lpstr>
      <vt:lpstr>修改属性</vt:lpstr>
      <vt:lpstr>实例的属性</vt:lpstr>
      <vt:lpstr>类的继承</vt:lpstr>
      <vt:lpstr>PowerPoint 演示文稿</vt:lpstr>
      <vt:lpstr>PowerPoint 演示文稿</vt:lpstr>
      <vt:lpstr>从其他模块导入类</vt:lpstr>
      <vt:lpstr>目录</vt:lpstr>
      <vt:lpstr>PowerPoint 演示文稿</vt:lpstr>
      <vt:lpstr>PowerPoint 演示文稿</vt:lpstr>
      <vt:lpstr>逐行读取</vt:lpstr>
      <vt:lpstr>写入文件</vt:lpstr>
      <vt:lpstr>附加到文件</vt:lpstr>
      <vt:lpstr>异常</vt:lpstr>
      <vt:lpstr>PowerPoint 演示文稿</vt:lpstr>
      <vt:lpstr>存储数据</vt:lpstr>
      <vt:lpstr>PowerPoint 演示文稿</vt:lpstr>
      <vt:lpstr>如何存储对象</vt:lpstr>
      <vt:lpstr>目录</vt:lpstr>
      <vt:lpstr>单元测试</vt:lpstr>
      <vt:lpstr>PowerPoint 演示文稿</vt:lpstr>
      <vt:lpstr>目录</vt:lpstr>
      <vt:lpstr>课堂总结</vt:lpstr>
      <vt:lpstr>课后作业</vt:lpstr>
    </vt:vector>
  </TitlesOfParts>
  <Company>iscas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wangch</dc:creator>
  <cp:lastModifiedBy>Wang Chao</cp:lastModifiedBy>
  <cp:revision>1228</cp:revision>
  <dcterms:created xsi:type="dcterms:W3CDTF">2020-07-19T02:43:17Z</dcterms:created>
  <dcterms:modified xsi:type="dcterms:W3CDTF">2021-03-15T16:29:23Z</dcterms:modified>
</cp:coreProperties>
</file>