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notesMasterIdLst>
    <p:notesMasterId r:id="rId67"/>
  </p:notesMasterIdLst>
  <p:sldIdLst>
    <p:sldId id="264" r:id="rId2"/>
    <p:sldId id="418" r:id="rId3"/>
    <p:sldId id="360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9" r:id="rId13"/>
    <p:sldId id="427" r:id="rId14"/>
    <p:sldId id="428" r:id="rId15"/>
    <p:sldId id="431" r:id="rId16"/>
    <p:sldId id="430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44" r:id="rId25"/>
    <p:sldId id="439" r:id="rId26"/>
    <p:sldId id="440" r:id="rId27"/>
    <p:sldId id="441" r:id="rId28"/>
    <p:sldId id="445" r:id="rId29"/>
    <p:sldId id="442" r:id="rId30"/>
    <p:sldId id="443" r:id="rId31"/>
    <p:sldId id="454" r:id="rId32"/>
    <p:sldId id="446" r:id="rId33"/>
    <p:sldId id="447" r:id="rId34"/>
    <p:sldId id="448" r:id="rId35"/>
    <p:sldId id="449" r:id="rId36"/>
    <p:sldId id="450" r:id="rId37"/>
    <p:sldId id="451" r:id="rId38"/>
    <p:sldId id="474" r:id="rId39"/>
    <p:sldId id="452" r:id="rId40"/>
    <p:sldId id="462" r:id="rId41"/>
    <p:sldId id="463" r:id="rId42"/>
    <p:sldId id="464" r:id="rId43"/>
    <p:sldId id="465" r:id="rId44"/>
    <p:sldId id="467" r:id="rId45"/>
    <p:sldId id="466" r:id="rId46"/>
    <p:sldId id="469" r:id="rId47"/>
    <p:sldId id="468" r:id="rId48"/>
    <p:sldId id="470" r:id="rId49"/>
    <p:sldId id="471" r:id="rId50"/>
    <p:sldId id="472" r:id="rId51"/>
    <p:sldId id="455" r:id="rId52"/>
    <p:sldId id="453" r:id="rId53"/>
    <p:sldId id="456" r:id="rId54"/>
    <p:sldId id="381" r:id="rId55"/>
    <p:sldId id="457" r:id="rId56"/>
    <p:sldId id="460" r:id="rId57"/>
    <p:sldId id="326" r:id="rId58"/>
    <p:sldId id="328" r:id="rId59"/>
    <p:sldId id="473" r:id="rId60"/>
    <p:sldId id="458" r:id="rId61"/>
    <p:sldId id="329" r:id="rId62"/>
    <p:sldId id="475" r:id="rId63"/>
    <p:sldId id="476" r:id="rId64"/>
    <p:sldId id="477" r:id="rId65"/>
    <p:sldId id="478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8616D-D644-4D3F-B3E3-9CEC215DAAF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EF19-2484-4520-88A7-282464219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4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8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9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8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2C533-36D4-4B8D-817A-7152089EB5D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语言讲解二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西南大学 计算机与</a:t>
            </a:r>
            <a:r>
              <a:rPr lang="zh-CN" altLang="en-US" sz="2000"/>
              <a:t>信息科学学院</a:t>
            </a:r>
            <a:endParaRPr lang="en-US" altLang="zh-CN" sz="2000" dirty="0"/>
          </a:p>
          <a:p>
            <a:r>
              <a:rPr lang="zh-CN" altLang="en-US" sz="2000" dirty="0"/>
              <a:t>王超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044" y="4455620"/>
            <a:ext cx="1916636" cy="187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4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23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condtion1:</a:t>
            </a:r>
          </a:p>
          <a:p>
            <a:pPr marL="0" indent="0">
              <a:buNone/>
            </a:pPr>
            <a:r>
              <a:rPr lang="en-US" altLang="zh-CN" sz="2400" dirty="0"/>
              <a:t>        statements1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elif</a:t>
            </a:r>
            <a:r>
              <a:rPr lang="en-US" altLang="zh-CN" sz="2400" dirty="0"/>
              <a:t> condition2:</a:t>
            </a:r>
          </a:p>
          <a:p>
            <a:pPr marL="0" indent="0">
              <a:buNone/>
            </a:pPr>
            <a:r>
              <a:rPr lang="en-US" altLang="zh-CN" sz="2400" dirty="0"/>
              <a:t>        statements2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elif</a:t>
            </a:r>
            <a:r>
              <a:rPr lang="en-US" altLang="zh-CN" sz="2400" dirty="0"/>
              <a:t> condition3:</a:t>
            </a:r>
          </a:p>
          <a:p>
            <a:pPr marL="0" indent="0">
              <a:buNone/>
            </a:pPr>
            <a:r>
              <a:rPr lang="en-US" altLang="zh-CN" sz="2400" dirty="0"/>
              <a:t>        statements3</a:t>
            </a:r>
          </a:p>
          <a:p>
            <a:pPr marL="0" indent="0">
              <a:buNone/>
            </a:pPr>
            <a:r>
              <a:rPr lang="en-US" altLang="zh-CN" sz="2400" dirty="0"/>
              <a:t>    else:</a:t>
            </a:r>
          </a:p>
          <a:p>
            <a:pPr marL="0" indent="0">
              <a:buNone/>
            </a:pPr>
            <a:r>
              <a:rPr lang="en-US" altLang="zh-CN" sz="2400" dirty="0"/>
              <a:t>        statements4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用于需要判断多种情况时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最后的</a:t>
            </a:r>
            <a:r>
              <a:rPr lang="en-US" altLang="zh-CN" sz="2400" dirty="0"/>
              <a:t>else</a:t>
            </a:r>
            <a:r>
              <a:rPr lang="zh-CN" altLang="en-US" sz="2400" dirty="0"/>
              <a:t>不是必须的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8B55CB-1787-4447-A06E-625F41AD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2621280"/>
            <a:ext cx="3112488" cy="32478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537BCC-2B16-4927-B734-D8D5E12F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60" y="4230794"/>
            <a:ext cx="3352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检测列表是否为空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list:</a:t>
            </a:r>
          </a:p>
          <a:p>
            <a:pPr marL="0" indent="0">
              <a:buNone/>
            </a:pPr>
            <a:r>
              <a:rPr lang="en-US" altLang="zh-CN" sz="2800" dirty="0"/>
              <a:t>        statements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当列表非空时，返回</a:t>
            </a:r>
            <a:r>
              <a:rPr lang="en-US" altLang="zh-CN" sz="2800" dirty="0"/>
              <a:t>True</a:t>
            </a:r>
            <a:r>
              <a:rPr lang="zh-CN" altLang="en-US" sz="2800" dirty="0"/>
              <a:t>。当列表为空时，返回</a:t>
            </a:r>
            <a:r>
              <a:rPr lang="en-US" altLang="zh-CN" sz="2800" dirty="0"/>
              <a:t>False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41B537-1F34-4599-BD04-FA271139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17310"/>
            <a:ext cx="2637155" cy="23561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5B999D-D8D8-4E0F-B010-651FDA1B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4567692"/>
            <a:ext cx="3108960" cy="15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9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if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字典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while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用户输入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函数式编程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例子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8816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3500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 字典提供了“键</a:t>
            </a:r>
            <a:r>
              <a:rPr lang="en-US" altLang="zh-CN" sz="2400" dirty="0"/>
              <a:t>-</a:t>
            </a:r>
            <a:r>
              <a:rPr lang="zh-CN" altLang="en-US" sz="2400" dirty="0"/>
              <a:t>值对”这个编程抽象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可以理解为属性名</a:t>
            </a:r>
            <a:r>
              <a:rPr lang="en-US" altLang="zh-CN" sz="2400" dirty="0"/>
              <a:t>-</a:t>
            </a:r>
            <a:r>
              <a:rPr lang="zh-CN" altLang="en-US" sz="2400" dirty="0"/>
              <a:t>属性值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属性名必须是不可变对象：整数，浮点数，字符串，元组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属性值可以是可变对象，也可以是不可变对象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注意，当内容较多时，可以把字典写为多行的形式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可以尝试让键是可变对象，此时程序会报错</a:t>
            </a: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BE3EF0-E93E-4B51-BB77-333C53F1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80" y="2468505"/>
            <a:ext cx="3017520" cy="19209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3E3D2C-12B1-4C55-A418-66F84398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56" y="4744721"/>
            <a:ext cx="3809643" cy="11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19176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500" dirty="0"/>
              <a:t> 字典本身也是可变的，因此，一个字典不能作为另一个字典的键，但可以作为另一个子弹的值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</a:t>
            </a:r>
            <a:r>
              <a:rPr lang="zh-CN" altLang="en-US" sz="2500" dirty="0"/>
              <a:t>类似于列表，字典本身也支持嵌套，一个字典的值，可以是另一个字典，可以是一个列表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</a:t>
            </a:r>
            <a:r>
              <a:rPr lang="zh-CN" altLang="en-US" sz="2500" dirty="0"/>
              <a:t>元组是不可变的，因此元组也是可以作为字典的键的</a:t>
            </a:r>
            <a:endParaRPr lang="en-US" altLang="zh-CN" sz="25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CCEE2-D1E8-4F1C-BC06-66C97829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47" y="1845734"/>
            <a:ext cx="3573233" cy="2702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8F3D64-4B16-4538-A14F-5F2CCFAA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720" y="5053773"/>
            <a:ext cx="9580880" cy="12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注意，字典中的键是唯一的。如果一个键被赋值多次，则只有最后一次赋值才算数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5331E8-65BB-48E4-B918-ECFEA317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16544"/>
            <a:ext cx="3476625" cy="1352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ACD3AA-168B-4298-A6F1-1C7024522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405" y="4281806"/>
            <a:ext cx="33432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8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访问字典中的值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500" dirty="0"/>
              <a:t> </a:t>
            </a:r>
            <a:r>
              <a:rPr lang="en-US" altLang="zh-CN" sz="2500" dirty="0" err="1"/>
              <a:t>dict</a:t>
            </a:r>
            <a:r>
              <a:rPr lang="en-US" altLang="zh-CN" sz="2500" dirty="0"/>
              <a:t>[key]</a:t>
            </a:r>
            <a:r>
              <a:rPr lang="zh-CN" altLang="en-US" sz="2500" dirty="0"/>
              <a:t>：当字典中对应键</a:t>
            </a:r>
            <a:r>
              <a:rPr lang="en-US" altLang="zh-CN" sz="2500" dirty="0"/>
              <a:t>key</a:t>
            </a:r>
            <a:r>
              <a:rPr lang="zh-CN" altLang="en-US" sz="2500" dirty="0"/>
              <a:t>有值时返回值。否则，报错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</a:t>
            </a:r>
            <a:r>
              <a:rPr lang="en-US" altLang="zh-CN" sz="2500" dirty="0" err="1"/>
              <a:t>dict.get</a:t>
            </a:r>
            <a:r>
              <a:rPr lang="en-US" altLang="zh-CN" sz="2500" dirty="0"/>
              <a:t>(</a:t>
            </a:r>
            <a:r>
              <a:rPr lang="en-US" altLang="zh-CN" sz="2500" dirty="0" err="1"/>
              <a:t>keys,’word</a:t>
            </a:r>
            <a:r>
              <a:rPr lang="en-US" altLang="zh-CN" sz="2500" dirty="0"/>
              <a:t>’)</a:t>
            </a:r>
            <a:r>
              <a:rPr lang="zh-CN" altLang="en-US" sz="2500" dirty="0"/>
              <a:t>：当字典中对应</a:t>
            </a:r>
            <a:r>
              <a:rPr lang="en-US" altLang="zh-CN" sz="2500" dirty="0"/>
              <a:t>key</a:t>
            </a:r>
            <a:r>
              <a:rPr lang="zh-CN" altLang="en-US" sz="2500" dirty="0"/>
              <a:t>值有值时返回值。否则，返回字符串</a:t>
            </a:r>
            <a:r>
              <a:rPr lang="en-US" altLang="zh-CN" sz="2500" dirty="0"/>
              <a:t>’word’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</a:t>
            </a:r>
            <a:r>
              <a:rPr lang="zh-CN" altLang="en-US" sz="2500" dirty="0"/>
              <a:t>推荐使用</a:t>
            </a:r>
            <a:r>
              <a:rPr lang="en-US" altLang="zh-CN" sz="2500" dirty="0"/>
              <a:t>get</a:t>
            </a:r>
            <a:r>
              <a:rPr lang="zh-CN" altLang="en-US" sz="2500" dirty="0"/>
              <a:t>方法访问字典中的值</a:t>
            </a:r>
            <a:endParaRPr lang="en-US" altLang="zh-CN" sz="25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E8CEB-F306-4838-9BC2-D1829BAE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810440"/>
            <a:ext cx="3860800" cy="2428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47C7BB-4BB5-4E6B-B00D-E19C4121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77" y="4267200"/>
            <a:ext cx="3209703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0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添加键</a:t>
            </a:r>
            <a:r>
              <a:rPr lang="en-US" altLang="zh-CN" dirty="0"/>
              <a:t>-</a:t>
            </a:r>
            <a:r>
              <a:rPr lang="zh-CN" altLang="en-US" dirty="0"/>
              <a:t>值对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[</a:t>
            </a:r>
            <a:r>
              <a:rPr lang="en-US" altLang="zh-CN" sz="2800" dirty="0" err="1"/>
              <a:t>newKey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newValue</a:t>
            </a:r>
            <a:r>
              <a:rPr lang="zh-CN" altLang="en-US" sz="2800" dirty="0"/>
              <a:t>：当</a:t>
            </a:r>
            <a:r>
              <a:rPr lang="en-US" altLang="zh-CN" sz="2800" dirty="0" err="1"/>
              <a:t>newKey</a:t>
            </a:r>
            <a:r>
              <a:rPr lang="zh-CN" altLang="en-US" sz="2800" dirty="0"/>
              <a:t>不在字典中时，这条语句向字典中加入了一个新的键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788720-8978-4956-B31A-846D2DBD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42080"/>
            <a:ext cx="2762555" cy="19270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5AC13E-3DF6-4C85-AFB5-7A0BD1EB9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4371032"/>
            <a:ext cx="7620954" cy="14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1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创建空字典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700" dirty="0"/>
              <a:t> </a:t>
            </a:r>
            <a:r>
              <a:rPr lang="en-US" altLang="zh-CN" sz="2700" dirty="0" err="1"/>
              <a:t>dict</a:t>
            </a:r>
            <a:r>
              <a:rPr lang="en-US" altLang="zh-CN" sz="2700" dirty="0"/>
              <a:t>={}</a:t>
            </a:r>
            <a:r>
              <a:rPr lang="zh-CN" altLang="en-US" sz="2700" dirty="0"/>
              <a:t>创建了一个空字典</a:t>
            </a:r>
            <a:endParaRPr lang="en-US" altLang="zh-CN" sz="27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700" dirty="0"/>
              <a:t> </a:t>
            </a:r>
            <a:r>
              <a:rPr lang="zh-CN" altLang="en-US" sz="2700" dirty="0"/>
              <a:t>注意，此时新生成了一个对象，而不是将原有的键值对的值改为</a:t>
            </a:r>
            <a:r>
              <a:rPr lang="en-US" altLang="zh-CN" sz="2700" dirty="0"/>
              <a:t>{}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401CE-5BFE-41C1-A058-78A445C7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58141"/>
            <a:ext cx="2840355" cy="3243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137EBC-7A03-4866-A026-B35E868B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768" y="4435696"/>
            <a:ext cx="6284912" cy="17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修改键</a:t>
            </a:r>
            <a:r>
              <a:rPr lang="en-US" altLang="zh-CN" dirty="0"/>
              <a:t>-</a:t>
            </a:r>
            <a:r>
              <a:rPr lang="zh-CN" altLang="en-US" dirty="0"/>
              <a:t>值对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[key]=value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04623C-E007-4947-9704-ECE74D21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64019"/>
            <a:ext cx="3495675" cy="2505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0CF823-27DC-465C-82D2-0766AF4B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05" y="4230794"/>
            <a:ext cx="4448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6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if</a:t>
            </a:r>
            <a:r>
              <a:rPr lang="zh-CN" altLang="en-US" sz="2800" dirty="0">
                <a:solidFill>
                  <a:srgbClr val="FF0000"/>
                </a:solidFill>
              </a:rPr>
              <a:t>语句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字典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while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用户输入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函数式编程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例子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4566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删除键</a:t>
            </a:r>
            <a:r>
              <a:rPr lang="en-US" altLang="zh-CN" dirty="0"/>
              <a:t>-</a:t>
            </a:r>
            <a:r>
              <a:rPr lang="zh-CN" altLang="en-US" dirty="0"/>
              <a:t>值对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16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del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[key]</a:t>
            </a:r>
            <a:r>
              <a:rPr lang="zh-CN" altLang="en-US" sz="2800" dirty="0"/>
              <a:t>：删除字典中键为</a:t>
            </a:r>
            <a:r>
              <a:rPr lang="en-US" altLang="zh-CN" sz="2800" dirty="0"/>
              <a:t>key</a:t>
            </a:r>
            <a:r>
              <a:rPr lang="zh-CN" altLang="en-US" sz="2800" dirty="0"/>
              <a:t>的键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值对。如果不存在此键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值对，则报错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en-US" altLang="zh-CN" sz="2800" dirty="0" err="1"/>
              <a:t>dict.pop</a:t>
            </a:r>
            <a:r>
              <a:rPr lang="en-US" altLang="zh-CN" sz="2800" dirty="0"/>
              <a:t>(</a:t>
            </a:r>
            <a:r>
              <a:rPr lang="en-US" altLang="zh-CN" sz="2800" dirty="0" err="1"/>
              <a:t>key,’word</a:t>
            </a:r>
            <a:r>
              <a:rPr lang="en-US" altLang="zh-CN" sz="2800" dirty="0"/>
              <a:t>’ )</a:t>
            </a:r>
            <a:r>
              <a:rPr lang="zh-CN" altLang="en-US" sz="2800" dirty="0"/>
              <a:t>：删除字典中键为</a:t>
            </a:r>
            <a:r>
              <a:rPr lang="en-US" altLang="zh-CN" sz="2800" dirty="0"/>
              <a:t>key</a:t>
            </a:r>
            <a:r>
              <a:rPr lang="zh-CN" altLang="en-US" sz="2800" dirty="0"/>
              <a:t>的键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值对，并返回值。如果不存在此键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值对，则返回字符串</a:t>
            </a:r>
            <a:r>
              <a:rPr lang="en-US" altLang="zh-CN" sz="2800" dirty="0"/>
              <a:t>word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推荐使用</a:t>
            </a:r>
            <a:r>
              <a:rPr lang="en-US" altLang="zh-CN" sz="2800" dirty="0"/>
              <a:t>pop</a:t>
            </a:r>
            <a:r>
              <a:rPr lang="zh-CN" altLang="en-US" sz="2800" dirty="0"/>
              <a:t>方法删除键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en-US" altLang="zh-CN" sz="2800" dirty="0" err="1"/>
              <a:t>dict.clear</a:t>
            </a:r>
            <a:r>
              <a:rPr lang="en-US" altLang="zh-CN" sz="2800" dirty="0"/>
              <a:t>()</a:t>
            </a:r>
            <a:r>
              <a:rPr lang="zh-CN" altLang="en-US" sz="2800" dirty="0"/>
              <a:t>：删除字典的所有键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值对。对空字典调用</a:t>
            </a:r>
            <a:r>
              <a:rPr lang="en-US" altLang="zh-CN" sz="2800" dirty="0"/>
              <a:t>clear()</a:t>
            </a:r>
            <a:r>
              <a:rPr lang="zh-CN" altLang="en-US" sz="2800" dirty="0"/>
              <a:t>函数不会报错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272B10-65CC-44A7-94BE-2D616EBC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53" y="1845734"/>
            <a:ext cx="2566427" cy="2756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A7AC9C-2E40-4DB8-A98C-1708E010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353" y="4470400"/>
            <a:ext cx="3770607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3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 err="1"/>
              <a:t>dict.items</a:t>
            </a:r>
            <a:r>
              <a:rPr lang="en-US" altLang="zh-CN" sz="2800" dirty="0"/>
              <a:t>()</a:t>
            </a:r>
            <a:r>
              <a:rPr lang="zh-CN" altLang="en-US" sz="2800" dirty="0"/>
              <a:t>：返回一个键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值对列表，可以用</a:t>
            </a:r>
            <a:r>
              <a:rPr lang="en-US" altLang="zh-CN" sz="2800" dirty="0"/>
              <a:t>for</a:t>
            </a:r>
            <a:r>
              <a:rPr lang="zh-CN" altLang="en-US" sz="2800" dirty="0"/>
              <a:t>语句进行访问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for key, value in </a:t>
            </a:r>
            <a:r>
              <a:rPr lang="en-US" altLang="zh-CN" sz="2800" dirty="0" err="1"/>
              <a:t>dict.items</a:t>
            </a:r>
            <a:r>
              <a:rPr lang="en-US" altLang="zh-CN" sz="2800" dirty="0"/>
              <a:t>():</a:t>
            </a:r>
          </a:p>
          <a:p>
            <a:pPr marL="0" indent="0">
              <a:buNone/>
            </a:pPr>
            <a:r>
              <a:rPr lang="en-US" altLang="zh-CN" sz="2800" dirty="0"/>
              <a:t>        statements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0D44E-B3CC-4D0C-9FC1-91AF1510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57599"/>
            <a:ext cx="2811295" cy="2473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55346C-9B24-4930-8F31-D35A6571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60" y="4466030"/>
            <a:ext cx="7132320" cy="16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遍历字典的键和值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 err="1"/>
              <a:t>dict.keys</a:t>
            </a:r>
            <a:r>
              <a:rPr lang="en-US" altLang="zh-CN" sz="2800" dirty="0"/>
              <a:t>()</a:t>
            </a:r>
            <a:r>
              <a:rPr lang="zh-CN" altLang="en-US" sz="2800" dirty="0"/>
              <a:t>：返回字典的键的列表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en-US" altLang="zh-CN" sz="2800" dirty="0" err="1"/>
              <a:t>dict.values</a:t>
            </a:r>
            <a:r>
              <a:rPr lang="en-US" altLang="zh-CN" sz="2800" dirty="0"/>
              <a:t>()</a:t>
            </a:r>
            <a:r>
              <a:rPr lang="zh-CN" altLang="en-US" sz="2800" dirty="0"/>
              <a:t>：返回字典的值的列表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这两个列表均可用</a:t>
            </a:r>
            <a:r>
              <a:rPr lang="en-US" altLang="zh-CN" sz="2800" dirty="0"/>
              <a:t>for</a:t>
            </a:r>
            <a:r>
              <a:rPr lang="zh-CN" altLang="en-US" sz="2800" dirty="0"/>
              <a:t>语句进行访问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D24E0B-FB3E-4D67-8F28-517D089D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2529840" cy="2739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8194AC-360E-4991-9BE0-46B0741D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80" y="3428999"/>
            <a:ext cx="5747400" cy="27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7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55168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500" dirty="0"/>
              <a:t> 集合存储元素，且这些元素不重复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set={elements}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s=set(list)</a:t>
            </a:r>
            <a:r>
              <a:rPr lang="zh-CN" altLang="en-US" sz="2500" dirty="0"/>
              <a:t>：可以用列表来初始化集合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s=set(tuple)</a:t>
            </a:r>
            <a:r>
              <a:rPr lang="zh-CN" altLang="en-US" sz="2500" dirty="0"/>
              <a:t>：可以用元组来初始化集合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</a:t>
            </a:r>
            <a:r>
              <a:rPr lang="zh-CN" altLang="en-US" sz="2500" dirty="0"/>
              <a:t> 注意，集合的元素可以是整数、浮点数、字符串或元组，但不能是列表或字典</a:t>
            </a:r>
            <a:endParaRPr lang="en-US" altLang="zh-CN" sz="25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0D271C-B54D-4F89-A2CA-341C1168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1" y="3157487"/>
            <a:ext cx="2428240" cy="29840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1C4E61-A156-4A33-A279-6BED43EB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721" y="4484159"/>
            <a:ext cx="3181269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2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if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字典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</a:rPr>
              <a:t>语句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用户输入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函数式编程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例子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3631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while condition: </a:t>
            </a:r>
          </a:p>
          <a:p>
            <a:pPr marL="0" indent="0">
              <a:buNone/>
            </a:pPr>
            <a:r>
              <a:rPr lang="en-US" altLang="zh-CN" sz="2800" dirty="0"/>
              <a:t>        statements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075A3-CEFB-4A8F-B105-18FCB32B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3279264"/>
            <a:ext cx="2702878" cy="2813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814699-DFFD-47E2-9AAC-2D3745A4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405" y="3749464"/>
            <a:ext cx="33432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1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跳出本层循环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不影响上一层循环（如果存在）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A3B38E-68DC-4C57-A614-82C0616B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73284"/>
            <a:ext cx="2555595" cy="30041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758993-8E6A-4F9F-A9CE-2DE2B708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750" y="3119120"/>
            <a:ext cx="2726930" cy="27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9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本轮循环执行结束，不管后面还剩多少语句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如果本层循环还有下一轮，则继续执行下一轮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88E251-FC25-4D9F-BA67-77C487C2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22818"/>
            <a:ext cx="2500948" cy="3251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2E898D-B65B-437F-BE9A-722CDE79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976" y="3180079"/>
            <a:ext cx="2969704" cy="29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if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字典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while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用户输入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函数式编程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例子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20006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input(word)</a:t>
            </a:r>
            <a:r>
              <a:rPr lang="zh-CN" altLang="en-US" sz="2800" dirty="0"/>
              <a:t>：在屏幕上输出</a:t>
            </a:r>
            <a:r>
              <a:rPr lang="en-US" altLang="zh-CN" sz="2800" dirty="0"/>
              <a:t>word</a:t>
            </a:r>
            <a:r>
              <a:rPr lang="zh-CN" altLang="en-US" sz="2800" dirty="0"/>
              <a:t>，接受用户的输入并以字符串的形式返回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C34FB9-C959-4561-A7F7-BF251743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81239"/>
            <a:ext cx="3886200" cy="1885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0BA0DE-9042-46E1-B25C-B688B820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3600239"/>
            <a:ext cx="3352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 </a:t>
            </a:r>
            <a:r>
              <a:rPr lang="en-US" altLang="zh-CN" sz="2400" dirty="0"/>
              <a:t>if condition:</a:t>
            </a:r>
          </a:p>
          <a:p>
            <a:pPr marL="0" indent="0">
              <a:buNone/>
            </a:pPr>
            <a:r>
              <a:rPr lang="en-US" altLang="zh-CN" sz="2400" dirty="0"/>
              <a:t>        statements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注意，这里的冒号和缩进都是必须的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statements</a:t>
            </a:r>
            <a:r>
              <a:rPr lang="zh-CN" altLang="en-US" sz="2400" dirty="0"/>
              <a:t>可以包含多条语句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A6F54A-A2D5-4186-B72F-2E0BE3BB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57414"/>
            <a:ext cx="3486150" cy="2466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AC8275-BA95-4F81-A23E-F43BFCD3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847" y="3857413"/>
            <a:ext cx="3255295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33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int(word)</a:t>
            </a:r>
            <a:r>
              <a:rPr lang="zh-CN" altLang="en-US" sz="2800" dirty="0"/>
              <a:t>：将字符串</a:t>
            </a:r>
            <a:r>
              <a:rPr lang="en-US" altLang="zh-CN" sz="2800" dirty="0"/>
              <a:t>word</a:t>
            </a:r>
            <a:r>
              <a:rPr lang="zh-CN" altLang="en-US" sz="2800" dirty="0"/>
              <a:t>转化为整数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float(word)</a:t>
            </a:r>
            <a:r>
              <a:rPr lang="zh-CN" altLang="en-US" sz="2800" dirty="0"/>
              <a:t>：将字符串</a:t>
            </a:r>
            <a:r>
              <a:rPr lang="en-US" altLang="zh-CN" sz="2800" dirty="0"/>
              <a:t>word</a:t>
            </a:r>
            <a:r>
              <a:rPr lang="zh-CN" altLang="en-US" sz="2800" dirty="0"/>
              <a:t>转化为浮点数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943C9-5053-42F0-A834-588D970F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65997"/>
            <a:ext cx="3007360" cy="27001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F19037-1C24-4CD0-9A0D-8A7927B3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40" y="3482576"/>
            <a:ext cx="3144837" cy="25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8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if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字典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while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用户输入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函数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函数式编程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例子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3804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def 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):</a:t>
            </a:r>
          </a:p>
          <a:p>
            <a:pPr marL="0" indent="0">
              <a:buNone/>
            </a:pPr>
            <a:r>
              <a:rPr lang="en-US" altLang="zh-CN" sz="2800" dirty="0"/>
              <a:t>        statements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上面是函数定义语句，函数调用语句如下：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28CE7D-BC8E-4017-A640-69C18CB1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40959"/>
            <a:ext cx="3007360" cy="26376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98A8B4-3BF0-4A40-BBEB-727619F8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040" y="3624324"/>
            <a:ext cx="3342640" cy="26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3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形参：函数定义中的参数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实参：函数调用中的参数值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python</a:t>
            </a:r>
            <a:r>
              <a:rPr lang="zh-CN" altLang="en-US" sz="2800" dirty="0"/>
              <a:t>中，形参和实参指向同一个对象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7F0EF3-7DA0-4613-8601-82435EED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73703"/>
            <a:ext cx="3738879" cy="2604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1B61D7-6C4A-4393-94DE-7D3343E2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30" y="3911282"/>
            <a:ext cx="42481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传递实参：位置实参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依照顺序将实参关联到形参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实参的顺序很重要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6736FE-C2C8-4AFF-8D06-5BEEF685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78344"/>
            <a:ext cx="4819650" cy="2190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8F18E4-4553-47B3-B5BA-2B5B73997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4151190"/>
            <a:ext cx="4043680" cy="17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21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传递实参：关键字实参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在调用参数时提供参数名</a:t>
            </a:r>
            <a:r>
              <a:rPr lang="en-US" altLang="zh-CN" sz="2800" dirty="0"/>
              <a:t>-</a:t>
            </a:r>
            <a:r>
              <a:rPr lang="zh-CN" altLang="en-US" sz="2800" dirty="0"/>
              <a:t>参数值的对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对参数顺序不敏感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26C3D1-9455-4CCB-99AF-9114FCEC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4117646"/>
            <a:ext cx="3860800" cy="17514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088D89-9DBC-4913-A49F-EC4D6572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9" y="4181296"/>
            <a:ext cx="4043681" cy="16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77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可以为参数设置默认值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注意，为函数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x,y,z</a:t>
            </a:r>
            <a:r>
              <a:rPr lang="en-US" altLang="zh-CN" sz="2800" dirty="0"/>
              <a:t>)</a:t>
            </a:r>
            <a:r>
              <a:rPr lang="zh-CN" altLang="en-US" sz="2800" dirty="0"/>
              <a:t> 设置默认参数必须从后向前。例如，如果</a:t>
            </a:r>
            <a:r>
              <a:rPr lang="en-US" altLang="zh-CN" sz="2800" dirty="0"/>
              <a:t>z</a:t>
            </a:r>
            <a:r>
              <a:rPr lang="zh-CN" altLang="en-US" sz="2800" dirty="0"/>
              <a:t>未设置默认参数而</a:t>
            </a:r>
            <a:r>
              <a:rPr lang="en-US" altLang="zh-CN" sz="2800" dirty="0"/>
              <a:t>y</a:t>
            </a:r>
            <a:r>
              <a:rPr lang="zh-CN" altLang="en-US" sz="2800" dirty="0"/>
              <a:t>设置了默认参数，则报错。调用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</a:t>
            </a:r>
            <a:r>
              <a:rPr lang="zh-CN" altLang="en-US" sz="2800" dirty="0"/>
              <a:t>时，会将</a:t>
            </a:r>
            <a:r>
              <a:rPr lang="en-US" altLang="zh-CN" sz="2800" dirty="0"/>
              <a:t>a</a:t>
            </a:r>
            <a:r>
              <a:rPr lang="zh-CN" altLang="en-US" sz="2800" dirty="0"/>
              <a:t>匹配</a:t>
            </a:r>
            <a:r>
              <a:rPr lang="en-US" altLang="zh-CN" sz="2800" dirty="0"/>
              <a:t>x</a:t>
            </a:r>
            <a:r>
              <a:rPr lang="zh-CN" altLang="en-US" sz="2800" dirty="0"/>
              <a:t>，将</a:t>
            </a:r>
            <a:r>
              <a:rPr lang="en-US" altLang="zh-CN" sz="2800" dirty="0"/>
              <a:t>b</a:t>
            </a:r>
            <a:r>
              <a:rPr lang="zh-CN" altLang="en-US" sz="2800" dirty="0"/>
              <a:t>匹配</a:t>
            </a:r>
            <a:r>
              <a:rPr lang="en-US" altLang="zh-CN" sz="2800" dirty="0"/>
              <a:t>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934ECC-5E11-4183-A5BE-896901F0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14564"/>
            <a:ext cx="3486150" cy="2133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2C43BC-4B93-4E29-BEDE-BD3D9448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4228889"/>
            <a:ext cx="3352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12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 如果默认参数是一个列表或其他可变对象，则不管函数调用几次，此默认参数始终对应同一个对象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另一点要注意的是，</a:t>
            </a:r>
            <a:r>
              <a:rPr lang="en-US" altLang="zh-CN" sz="2400" dirty="0"/>
              <a:t>python</a:t>
            </a:r>
            <a:r>
              <a:rPr lang="zh-CN" altLang="en-US" sz="2400" dirty="0"/>
              <a:t>的函数可以返回值，但函数定义无需指明是否返回值以及返回值的类型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27FAD8-554B-42AF-ADFA-638F204F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2459666" cy="28014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9DA079-E7AC-4780-BE9A-C5EC4222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55" y="3515847"/>
            <a:ext cx="3895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5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垃圾回收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如果一个对象的引用计数为</a:t>
            </a:r>
            <a:r>
              <a:rPr lang="en-US" altLang="zh-CN" sz="2800" dirty="0"/>
              <a:t>0</a:t>
            </a:r>
            <a:r>
              <a:rPr lang="zh-CN" altLang="en-US" sz="2800" dirty="0"/>
              <a:t>，则此对象将被垃圾回收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引用计数增加的情况：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 </a:t>
            </a:r>
            <a:r>
              <a:rPr lang="zh-CN" altLang="en-US" sz="2600" dirty="0"/>
              <a:t>对象被分配给变量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 </a:t>
            </a:r>
            <a:r>
              <a:rPr lang="zh-CN" altLang="en-US" sz="2600" dirty="0"/>
              <a:t>对象被放入容器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 </a:t>
            </a:r>
            <a:r>
              <a:rPr lang="zh-CN" altLang="en-US" sz="2600" dirty="0"/>
              <a:t>对象作为参数被传入另一个函数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引用计数减少的情况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 </a:t>
            </a:r>
            <a:r>
              <a:rPr lang="zh-CN" altLang="en-US" sz="2600" dirty="0"/>
              <a:t>使用</a:t>
            </a:r>
            <a:r>
              <a:rPr lang="en-US" altLang="zh-CN" sz="2600" dirty="0"/>
              <a:t>del</a:t>
            </a:r>
            <a:r>
              <a:rPr lang="zh-CN" altLang="en-US" sz="2600" dirty="0"/>
              <a:t>语句显示销毁对象的别名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 </a:t>
            </a:r>
            <a:r>
              <a:rPr lang="zh-CN" altLang="en-US" sz="2600" dirty="0"/>
              <a:t>对象所在的容器被销毁或对象被从容器中删除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 </a:t>
            </a:r>
            <a:r>
              <a:rPr lang="zh-CN" altLang="en-US" sz="2600" dirty="0"/>
              <a:t>超出作用域或被重新赋值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240488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1351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500" dirty="0"/>
              <a:t> 使用上一页</a:t>
            </a:r>
            <a:r>
              <a:rPr lang="en-US" altLang="zh-CN" sz="2500" dirty="0"/>
              <a:t>PPT</a:t>
            </a:r>
            <a:r>
              <a:rPr lang="zh-CN" altLang="en-US" sz="2500" dirty="0"/>
              <a:t>，说明程序的执行结果为何是这样。尤其，为何第</a:t>
            </a:r>
            <a:r>
              <a:rPr lang="en-US" altLang="zh-CN" sz="2500" dirty="0"/>
              <a:t>1/3</a:t>
            </a:r>
            <a:r>
              <a:rPr lang="zh-CN" altLang="en-US" sz="2500" dirty="0"/>
              <a:t>次函数中</a:t>
            </a:r>
            <a:r>
              <a:rPr lang="en-US" altLang="zh-CN" sz="2500" dirty="0"/>
              <a:t>data</a:t>
            </a:r>
            <a:r>
              <a:rPr lang="zh-CN" altLang="en-US" sz="2500" dirty="0"/>
              <a:t>的</a:t>
            </a:r>
            <a:r>
              <a:rPr lang="en-US" altLang="zh-CN" sz="2500" dirty="0"/>
              <a:t>id</a:t>
            </a:r>
            <a:r>
              <a:rPr lang="zh-CN" altLang="en-US" sz="2500" dirty="0"/>
              <a:t>相同，但第</a:t>
            </a:r>
            <a:r>
              <a:rPr lang="en-US" altLang="zh-CN" sz="2500" dirty="0"/>
              <a:t>1</a:t>
            </a:r>
            <a:r>
              <a:rPr lang="zh-CN" altLang="en-US" sz="2500" dirty="0"/>
              <a:t>次执行不影响第三次执行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</a:t>
            </a:r>
            <a:r>
              <a:rPr lang="zh-CN" altLang="en-US" sz="2500" dirty="0"/>
              <a:t>这个例子也说明，</a:t>
            </a:r>
            <a:r>
              <a:rPr lang="en-US" altLang="zh-CN" sz="2500" dirty="0"/>
              <a:t>python</a:t>
            </a:r>
            <a:r>
              <a:rPr lang="zh-CN" altLang="en-US" sz="2500" dirty="0"/>
              <a:t>中，函数返回的是函数内的对象</a:t>
            </a:r>
            <a:endParaRPr lang="en-US" altLang="zh-CN" sz="25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F0B173-3643-4063-9477-1ABDC16A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2672080"/>
            <a:ext cx="2279121" cy="31970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F73676-47FC-4A8A-9B67-9397846A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011" y="3200400"/>
            <a:ext cx="3146669" cy="26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5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25272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data1 == data2</a:t>
            </a:r>
            <a:r>
              <a:rPr lang="zh-CN" altLang="en-US" sz="2800" dirty="0"/>
              <a:t>：</a:t>
            </a:r>
            <a:r>
              <a:rPr lang="en-US" altLang="zh-CN" sz="2800" dirty="0"/>
              <a:t>data1</a:t>
            </a:r>
            <a:r>
              <a:rPr lang="zh-CN" altLang="en-US" sz="2800" dirty="0"/>
              <a:t>和</a:t>
            </a:r>
            <a:r>
              <a:rPr lang="en-US" altLang="zh-CN" sz="2800" dirty="0"/>
              <a:t>data2</a:t>
            </a:r>
            <a:r>
              <a:rPr lang="zh-CN" altLang="en-US" sz="2800" dirty="0"/>
              <a:t>的值是否相等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data1 is data2</a:t>
            </a:r>
            <a:r>
              <a:rPr lang="zh-CN" altLang="en-US" sz="2800" dirty="0"/>
              <a:t>：</a:t>
            </a:r>
            <a:r>
              <a:rPr lang="en-US" altLang="zh-CN" sz="2800" dirty="0"/>
              <a:t>data1</a:t>
            </a:r>
            <a:r>
              <a:rPr lang="zh-CN" altLang="en-US" sz="2800" dirty="0"/>
              <a:t>和</a:t>
            </a:r>
            <a:r>
              <a:rPr lang="en-US" altLang="zh-CN" sz="2800" dirty="0"/>
              <a:t>data2</a:t>
            </a:r>
            <a:r>
              <a:rPr lang="zh-CN" altLang="en-US" sz="2800" dirty="0"/>
              <a:t>是否是同一个对象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注意这两者的区别，在比较值的时候注意不要写成后者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注意，不同于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data1=data2</a:t>
            </a:r>
            <a:r>
              <a:rPr lang="zh-CN" altLang="en-US" sz="2800" dirty="0"/>
              <a:t>不能作为</a:t>
            </a:r>
            <a:r>
              <a:rPr lang="en-US" altLang="zh-CN" sz="2800" dirty="0"/>
              <a:t>if</a:t>
            </a:r>
            <a:r>
              <a:rPr lang="zh-CN" altLang="en-US" sz="2800" dirty="0"/>
              <a:t>语句的条件。这使得很多奇怪的错误不会发生了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E5558-A8D4-4074-98DA-0FB40BBF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867" y="1845734"/>
            <a:ext cx="2085975" cy="40233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99BD43-EBE7-4060-BD2E-DDF619242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642" y="2990426"/>
            <a:ext cx="2348038" cy="2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31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使用垃圾回收的原理，回答为何</a:t>
            </a:r>
            <a:r>
              <a:rPr lang="en-US" altLang="zh-CN" sz="2800" dirty="0"/>
              <a:t>lists</a:t>
            </a:r>
            <a:r>
              <a:rPr lang="zh-CN" altLang="en-US" sz="2800" dirty="0"/>
              <a:t>中的列表的</a:t>
            </a:r>
            <a:r>
              <a:rPr lang="en-US" altLang="zh-CN" sz="2800" dirty="0"/>
              <a:t>id</a:t>
            </a:r>
            <a:r>
              <a:rPr lang="zh-CN" altLang="en-US" sz="2800" dirty="0"/>
              <a:t>都不同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D56C99-DDB4-4D0A-B2A0-A45FD24E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74010"/>
            <a:ext cx="3012972" cy="3208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491E00-6C1A-40C9-9A17-432731E8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4691804"/>
            <a:ext cx="3352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5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可变实参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预先不知道传递多少实参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python</a:t>
            </a:r>
            <a:r>
              <a:rPr lang="zh-CN" altLang="en-US" sz="2800" dirty="0"/>
              <a:t>允许函数从调用语句中手机任意数量的实参，通过</a:t>
            </a:r>
            <a:r>
              <a:rPr lang="en-US" altLang="zh-CN" sz="2800" dirty="0"/>
              <a:t>f(*t)</a:t>
            </a:r>
            <a:r>
              <a:rPr lang="zh-CN" altLang="en-US" sz="2800" dirty="0"/>
              <a:t>的形式。此时</a:t>
            </a:r>
            <a:r>
              <a:rPr lang="en-US" altLang="zh-CN" sz="2800" dirty="0"/>
              <a:t>t</a:t>
            </a:r>
            <a:r>
              <a:rPr lang="zh-CN" altLang="en-US" sz="2800" dirty="0"/>
              <a:t>是一个元组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107184-A73C-43B4-AB0A-7F110234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56824"/>
            <a:ext cx="4299903" cy="2609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555FDB-E74B-40D1-8D03-AFA4C37B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3055650"/>
            <a:ext cx="2753360" cy="31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36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任意数量的关键字实参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函数可能接受任意数量的关键字实参，形式是键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通过</a:t>
            </a:r>
            <a:r>
              <a:rPr lang="en-US" altLang="zh-CN" sz="2800" dirty="0"/>
              <a:t>f(**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)</a:t>
            </a:r>
            <a:r>
              <a:rPr lang="zh-CN" altLang="en-US" sz="2800" dirty="0"/>
              <a:t>的形式，此时</a:t>
            </a:r>
            <a:r>
              <a:rPr lang="en-US" altLang="zh-CN" sz="2800" dirty="0" err="1"/>
              <a:t>dict</a:t>
            </a:r>
            <a:r>
              <a:rPr lang="zh-CN" altLang="en-US" sz="2800" dirty="0"/>
              <a:t>是一个字典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757C55-9A98-481B-8C4D-5189A286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61913"/>
            <a:ext cx="5151120" cy="22994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5FB0C6-0D50-405D-B691-C09CCAAA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2977242"/>
            <a:ext cx="2712720" cy="318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1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导入其他模块中的函数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模块：以</a:t>
            </a:r>
            <a:r>
              <a:rPr lang="en-US" altLang="zh-CN" sz="2800" dirty="0"/>
              <a:t>.</a:t>
            </a:r>
            <a:r>
              <a:rPr lang="en-US" altLang="zh-CN" sz="2800" dirty="0" err="1"/>
              <a:t>py</a:t>
            </a:r>
            <a:r>
              <a:rPr lang="zh-CN" altLang="en-US" sz="2800" dirty="0"/>
              <a:t>结尾的文件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from </a:t>
            </a:r>
            <a:r>
              <a:rPr lang="zh-CN" altLang="en-US" sz="2800" dirty="0"/>
              <a:t>模块名 </a:t>
            </a:r>
            <a:r>
              <a:rPr lang="en-US" altLang="zh-CN" sz="2800" dirty="0"/>
              <a:t>import </a:t>
            </a:r>
            <a:r>
              <a:rPr lang="zh-CN" altLang="en-US" sz="2800" dirty="0"/>
              <a:t>函数名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59DE3C-CEA7-4889-A648-7AAE89CE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73694"/>
            <a:ext cx="3486150" cy="1295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F5820D-30A3-4C3C-83E0-8E1B35BC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4129074"/>
            <a:ext cx="3223895" cy="17400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397937-F328-45D8-86D0-32111220A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70" y="4040294"/>
            <a:ext cx="3352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13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70C0"/>
                </a:solidFill>
              </a:rPr>
              <a:t> 课堂练习题：写一个函数</a:t>
            </a:r>
            <a:r>
              <a:rPr lang="en-US" altLang="zh-CN" sz="2800" dirty="0">
                <a:solidFill>
                  <a:srgbClr val="0070C0"/>
                </a:solidFill>
              </a:rPr>
              <a:t>f(h)</a:t>
            </a:r>
            <a:r>
              <a:rPr lang="zh-CN" altLang="en-US" sz="2800" dirty="0">
                <a:solidFill>
                  <a:srgbClr val="0070C0"/>
                </a:solidFill>
              </a:rPr>
              <a:t>，输出高度为</a:t>
            </a:r>
            <a:r>
              <a:rPr lang="en-US" altLang="zh-CN" sz="2800" dirty="0">
                <a:solidFill>
                  <a:srgbClr val="0070C0"/>
                </a:solidFill>
              </a:rPr>
              <a:t>h</a:t>
            </a:r>
            <a:r>
              <a:rPr lang="zh-CN" altLang="en-US" sz="2800" dirty="0">
                <a:solidFill>
                  <a:srgbClr val="0070C0"/>
                </a:solidFill>
              </a:rPr>
              <a:t>的杨辉三角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B17CE-DE74-4DCA-A007-A5F5313C5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80293"/>
            <a:ext cx="2971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03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类似于</a:t>
            </a:r>
            <a:r>
              <a:rPr lang="en-US" altLang="zh-CN" sz="2800" dirty="0"/>
              <a:t>C</a:t>
            </a:r>
            <a:r>
              <a:rPr lang="zh-CN" altLang="en-US" sz="2800" dirty="0"/>
              <a:t>语言，</a:t>
            </a:r>
            <a:r>
              <a:rPr lang="en-US" altLang="zh-CN" sz="2800" dirty="0"/>
              <a:t>python</a:t>
            </a:r>
            <a:r>
              <a:rPr lang="zh-CN" altLang="en-US" sz="2800" dirty="0"/>
              <a:t>也支持函数的递归调用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10A168-8003-42A1-931F-B4049051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10190"/>
            <a:ext cx="2915920" cy="2567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E592F0-70BC-44AE-BDCB-819CF085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30" y="3453342"/>
            <a:ext cx="3333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01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if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字典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while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用户输入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函数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函数式编程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例子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46357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变量可以指向函数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变量</a:t>
            </a:r>
            <a:r>
              <a:rPr lang="en-US" altLang="zh-CN" sz="2800" dirty="0"/>
              <a:t>x</a:t>
            </a:r>
            <a:r>
              <a:rPr lang="zh-CN" altLang="en-US" sz="2800" dirty="0"/>
              <a:t>指向了函数</a:t>
            </a:r>
            <a:r>
              <a:rPr lang="en-US" altLang="zh-CN" sz="2800" dirty="0"/>
              <a:t>fac</a:t>
            </a:r>
            <a:r>
              <a:rPr lang="zh-CN" altLang="en-US" sz="2800" dirty="0"/>
              <a:t>，调用</a:t>
            </a:r>
            <a:r>
              <a:rPr lang="en-US" altLang="zh-CN" sz="2800" dirty="0"/>
              <a:t>x(6)</a:t>
            </a:r>
            <a:r>
              <a:rPr lang="zh-CN" altLang="en-US" sz="2800" dirty="0"/>
              <a:t>的结果就是调用</a:t>
            </a:r>
            <a:r>
              <a:rPr lang="en-US" altLang="zh-CN" sz="2800" dirty="0"/>
              <a:t>fac(6)</a:t>
            </a:r>
            <a:r>
              <a:rPr lang="zh-CN" altLang="en-US" sz="2800" dirty="0"/>
              <a:t>的结果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7685EC-25DB-404C-A95E-5780B104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27648"/>
            <a:ext cx="2834640" cy="27414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441A9C-F81D-491A-B54B-4763F1C9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40" y="4159230"/>
            <a:ext cx="5882640" cy="17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4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一个函数</a:t>
            </a:r>
            <a:r>
              <a:rPr lang="en-US" altLang="zh-CN" sz="2800" dirty="0" err="1"/>
              <a:t>func</a:t>
            </a:r>
            <a:r>
              <a:rPr lang="zh-CN" altLang="en-US" sz="2800" dirty="0"/>
              <a:t>可以接收另一个函数</a:t>
            </a:r>
            <a:r>
              <a:rPr lang="en-US" altLang="zh-CN" sz="2800" dirty="0"/>
              <a:t>f</a:t>
            </a:r>
            <a:r>
              <a:rPr lang="zh-CN" altLang="en-US" sz="2800" dirty="0"/>
              <a:t>作为参数，这样的函数称为高阶函数。下面的函数</a:t>
            </a:r>
            <a:r>
              <a:rPr lang="en-US" altLang="zh-CN" sz="2800" dirty="0"/>
              <a:t>g</a:t>
            </a:r>
            <a:r>
              <a:rPr lang="zh-CN" altLang="en-US" sz="2800" dirty="0"/>
              <a:t>就是一个高阶函数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AD260-CAA7-4293-B684-916B2C6D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48543"/>
            <a:ext cx="3524250" cy="2828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8B3472-0F4B-48D4-8D73-D5C072AF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30" y="4396318"/>
            <a:ext cx="33337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7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sorted</a:t>
            </a:r>
            <a:r>
              <a:rPr lang="zh-CN" altLang="en-US" dirty="0"/>
              <a:t>函数为例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sorted(obj, key=None, reverse=False)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obj</a:t>
            </a:r>
            <a:r>
              <a:rPr lang="zh-CN" altLang="en-US" sz="2800" dirty="0"/>
              <a:t>是待排序的对象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key</a:t>
            </a:r>
            <a:r>
              <a:rPr lang="zh-CN" altLang="en-US" sz="2800" dirty="0"/>
              <a:t>：函数，返回用来进行排序的元素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reverse=True</a:t>
            </a:r>
            <a:r>
              <a:rPr lang="zh-CN" altLang="en-US" sz="2800" dirty="0"/>
              <a:t>：降序。</a:t>
            </a:r>
            <a:r>
              <a:rPr lang="en-US" altLang="zh-CN" sz="2800" dirty="0"/>
              <a:t>Reverse=False</a:t>
            </a:r>
            <a:r>
              <a:rPr lang="zh-CN" altLang="en-US" sz="2800" dirty="0"/>
              <a:t>：升序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通过不同的</a:t>
            </a:r>
            <a:r>
              <a:rPr lang="en-US" altLang="zh-CN" sz="2800" dirty="0"/>
              <a:t>key</a:t>
            </a:r>
            <a:r>
              <a:rPr lang="zh-CN" altLang="en-US" sz="2800" dirty="0"/>
              <a:t>函数，我们可以实现不同的排序效果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高阶函数竟在我身边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750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30784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 如果比较时需要忽略大小写：</a:t>
            </a:r>
            <a:r>
              <a:rPr lang="en-US" altLang="zh-CN" sz="2400" dirty="0"/>
              <a:t>data1.lower()==data2.lower()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如果比较时需要忽略空格：</a:t>
            </a:r>
            <a:r>
              <a:rPr lang="en-US" altLang="zh-CN" sz="2400" dirty="0"/>
              <a:t>data1.replace(‘ ‘,’’)==data2.replace(‘ ‘,’’)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注意，括号里都是两个单引号，而不是双引号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如果比较时同时忽略大小写和空格：</a:t>
            </a:r>
            <a:r>
              <a:rPr lang="en-US" altLang="zh-CN" sz="2400" dirty="0"/>
              <a:t>data1.replace(‘ ‘,’’).lower()==data2.replace(‘ ‘,’’).lower()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8C4C8B-AE7B-4610-8730-E13992D3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20" y="2499360"/>
            <a:ext cx="3419475" cy="33697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60642A-BB21-4160-8E4E-8BEC9312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595" y="3241782"/>
            <a:ext cx="2785109" cy="26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4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 err="1"/>
              <a:t>func</a:t>
            </a:r>
            <a:r>
              <a:rPr lang="zh-CN" altLang="en-US" sz="2800" dirty="0"/>
              <a:t>是一个新的返回元素的函数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BA13C-1F3B-44B2-B578-B32B1AE1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5945"/>
            <a:ext cx="3355023" cy="28631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94223F-D6A8-4283-9D70-E81E03F9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355" y="4030769"/>
            <a:ext cx="33623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3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if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字典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while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用户输入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函数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函数式编程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例子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945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斐波那契函数：方法一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斐波那契数列：</a:t>
            </a:r>
            <a:r>
              <a:rPr lang="en-US" altLang="zh-CN" sz="2800" dirty="0"/>
              <a:t>1,1,2,3,5,8,…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使用递归函数方法求解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6AE26C-1EC2-4174-8CEB-6925DE6B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2789765" cy="24400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92E76B-486E-4B81-9F26-A1410E32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280" y="2855540"/>
            <a:ext cx="2946400" cy="30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5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斐波那契函数的计算：方法二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迭代求解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E3202-6D87-40D4-9019-4B8B2E91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84890"/>
            <a:ext cx="2626360" cy="33971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0FE871-4D73-4222-AFE4-6FB74142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918" y="2966720"/>
            <a:ext cx="2824762" cy="31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88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200" dirty="0"/>
              <a:t> 设</a:t>
            </a:r>
            <a:r>
              <a:rPr lang="en-US" altLang="zh-CN" sz="2200" dirty="0" err="1"/>
              <a:t>a,b,c</a:t>
            </a:r>
            <a:r>
              <a:rPr lang="zh-CN" altLang="en-US" sz="2200" dirty="0"/>
              <a:t>是</a:t>
            </a:r>
            <a:r>
              <a:rPr lang="en-US" altLang="zh-CN" sz="2200" dirty="0"/>
              <a:t>3</a:t>
            </a:r>
            <a:r>
              <a:rPr lang="zh-CN" altLang="en-US" sz="2200" dirty="0"/>
              <a:t>个塔座。开始时，在塔座</a:t>
            </a:r>
            <a:r>
              <a:rPr lang="en-US" altLang="zh-CN" sz="2200" dirty="0"/>
              <a:t>a</a:t>
            </a:r>
            <a:r>
              <a:rPr lang="zh-CN" altLang="en-US" sz="2200" dirty="0"/>
              <a:t>上有一叠共</a:t>
            </a:r>
            <a:r>
              <a:rPr lang="en-US" altLang="zh-CN" sz="2200" dirty="0"/>
              <a:t>n</a:t>
            </a:r>
            <a:r>
              <a:rPr lang="zh-CN" altLang="en-US" sz="2200" dirty="0"/>
              <a:t>个圆盘，这些圆盘自下而上，由大到小地叠在一起。各圆盘从小到大编号为</a:t>
            </a:r>
            <a:r>
              <a:rPr lang="en-US" altLang="zh-CN" sz="2200" dirty="0"/>
              <a:t>1,2,…,n,</a:t>
            </a:r>
            <a:r>
              <a:rPr lang="zh-CN" altLang="en-US" sz="2200" dirty="0"/>
              <a:t>现要求将塔座</a:t>
            </a:r>
            <a:r>
              <a:rPr lang="en-US" altLang="zh-CN" sz="2200" dirty="0"/>
              <a:t>a</a:t>
            </a:r>
            <a:r>
              <a:rPr lang="zh-CN" altLang="en-US" sz="2200" dirty="0"/>
              <a:t>上的这一叠圆盘移到塔座</a:t>
            </a:r>
            <a:r>
              <a:rPr lang="en-US" altLang="zh-CN" sz="2200" dirty="0"/>
              <a:t>b</a:t>
            </a:r>
            <a:r>
              <a:rPr lang="zh-CN" altLang="en-US" sz="2200" dirty="0"/>
              <a:t>上，并仍按同样顺序叠置。在移动圆盘时应遵守以下移动规则：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 规则</a:t>
            </a:r>
            <a:r>
              <a:rPr lang="en-US" altLang="zh-CN" sz="2000" dirty="0"/>
              <a:t>1</a:t>
            </a:r>
            <a:r>
              <a:rPr lang="zh-CN" altLang="en-US" sz="2000" dirty="0"/>
              <a:t>：每次只能移动</a:t>
            </a:r>
            <a:r>
              <a:rPr lang="en-US" altLang="zh-CN" sz="2000" dirty="0"/>
              <a:t>1</a:t>
            </a:r>
            <a:r>
              <a:rPr lang="zh-CN" altLang="en-US" sz="2000" dirty="0"/>
              <a:t>个圆盘；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 规则</a:t>
            </a:r>
            <a:r>
              <a:rPr lang="en-US" altLang="zh-CN" sz="2000" dirty="0"/>
              <a:t>2</a:t>
            </a:r>
            <a:r>
              <a:rPr lang="zh-CN" altLang="en-US" sz="2000" dirty="0"/>
              <a:t>：任何时刻都不允许将较大的圆盘压在较小的圆盘之上；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 规则</a:t>
            </a:r>
            <a:r>
              <a:rPr lang="en-US" altLang="zh-CN" sz="2000" dirty="0"/>
              <a:t>3</a:t>
            </a:r>
            <a:r>
              <a:rPr lang="zh-CN" altLang="en-US" sz="2000" dirty="0"/>
              <a:t>：在满足移动规则</a:t>
            </a:r>
            <a:r>
              <a:rPr lang="en-US" altLang="zh-CN" sz="2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2</a:t>
            </a:r>
            <a:r>
              <a:rPr lang="zh-CN" altLang="en-US" sz="2000" dirty="0"/>
              <a:t>的前提下，可将圆盘移至</a:t>
            </a:r>
            <a:r>
              <a:rPr lang="en-US" altLang="zh-CN" sz="2000" dirty="0" err="1"/>
              <a:t>a,b,c</a:t>
            </a:r>
            <a:r>
              <a:rPr lang="zh-CN" altLang="en-US" sz="2000" dirty="0"/>
              <a:t>中任一塔座上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200" dirty="0"/>
              <a:t> 输入：数字</a:t>
            </a:r>
            <a:r>
              <a:rPr lang="en-US" altLang="zh-CN" sz="2200" dirty="0"/>
              <a:t>n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/>
              <a:t> </a:t>
            </a:r>
            <a:r>
              <a:rPr lang="zh-CN" altLang="en-US" sz="2200" dirty="0"/>
              <a:t>输出：一个移动方案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8229600" y="6114360"/>
            <a:ext cx="29084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857562" y="4549966"/>
            <a:ext cx="11016" cy="15643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953409" y="4365300"/>
            <a:ext cx="38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9615890" y="4555336"/>
            <a:ext cx="11016" cy="15643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711737" y="4370670"/>
            <a:ext cx="38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10363202" y="4549966"/>
            <a:ext cx="11016" cy="15643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0459049" y="4365300"/>
            <a:ext cx="38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449937" y="5869094"/>
            <a:ext cx="889063" cy="8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37154" y="5623828"/>
            <a:ext cx="705080" cy="8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626207" y="5384208"/>
            <a:ext cx="495759" cy="7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703325" y="5147061"/>
            <a:ext cx="341523" cy="7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42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代码如下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592085-26B9-450D-82B6-375C7EA4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29948"/>
            <a:ext cx="2966720" cy="23391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1459FA-D4D4-4886-BFB7-14CE0044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2" y="3151063"/>
            <a:ext cx="3027677" cy="27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11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if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字典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while</a:t>
            </a:r>
            <a:r>
              <a:rPr lang="zh-CN" altLang="en-US" sz="2800" dirty="0">
                <a:solidFill>
                  <a:schemeClr val="tx1"/>
                </a:solidFill>
              </a:rPr>
              <a:t>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用户输入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函数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函数式编程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例子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结束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6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语句和</a:t>
            </a:r>
            <a:r>
              <a:rPr lang="en-US" altLang="zh-CN" sz="2800" dirty="0"/>
              <a:t>while</a:t>
            </a:r>
            <a:r>
              <a:rPr lang="zh-CN" altLang="en-US" sz="2800" dirty="0"/>
              <a:t>语句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接收用户输入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函数，函数的参数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匿名函数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导入函数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15095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大家自己练习书上和</a:t>
            </a:r>
            <a:r>
              <a:rPr lang="en-US" altLang="zh-CN" sz="2800" dirty="0"/>
              <a:t>PPT</a:t>
            </a:r>
            <a:r>
              <a:rPr lang="zh-CN" altLang="en-US" sz="2800" dirty="0"/>
              <a:t>上的代码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课后练习题（不交）：插入排序算法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例子：以排序</a:t>
            </a:r>
            <a:r>
              <a:rPr lang="en-US" altLang="zh-CN" sz="2800" dirty="0">
                <a:solidFill>
                  <a:srgbClr val="0070C0"/>
                </a:solidFill>
              </a:rPr>
              <a:t>[4,2,3]</a:t>
            </a:r>
            <a:r>
              <a:rPr lang="zh-CN" altLang="en-US" sz="2800" dirty="0">
                <a:solidFill>
                  <a:srgbClr val="0070C0"/>
                </a:solidFill>
              </a:rPr>
              <a:t>为例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第一轮，排序</a:t>
            </a: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，得到</a:t>
            </a:r>
            <a:r>
              <a:rPr lang="en-US" altLang="zh-CN" sz="2800" dirty="0">
                <a:solidFill>
                  <a:srgbClr val="0070C0"/>
                </a:solidFill>
              </a:rPr>
              <a:t>[2,4,3]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第二轮，排序</a:t>
            </a:r>
            <a:r>
              <a:rPr lang="en-US" altLang="zh-CN" sz="2800" dirty="0">
                <a:solidFill>
                  <a:srgbClr val="0070C0"/>
                </a:solidFill>
              </a:rPr>
              <a:t>4</a:t>
            </a:r>
            <a:r>
              <a:rPr lang="zh-CN" altLang="en-US" sz="2800" dirty="0">
                <a:solidFill>
                  <a:srgbClr val="0070C0"/>
                </a:solidFill>
              </a:rPr>
              <a:t>，得到</a:t>
            </a:r>
            <a:r>
              <a:rPr lang="en-US" altLang="zh-CN" sz="2800" dirty="0">
                <a:solidFill>
                  <a:srgbClr val="0070C0"/>
                </a:solidFill>
              </a:rPr>
              <a:t>[2,3,4]</a:t>
            </a: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09238-B668-434C-A037-77C5C808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3429000"/>
            <a:ext cx="3200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91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Ackerman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rgbClr val="0070C0"/>
                    </a:solidFill>
                  </a:rPr>
                  <a:t> 编写程序实现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Ackerman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函数</a:t>
                </a:r>
                <a:endParaRPr lang="en-US" altLang="zh-CN" sz="28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dirty="0">
                    <a:solidFill>
                      <a:srgbClr val="0070C0"/>
                    </a:solidFill>
                  </a:rPr>
                  <a:t> Ackerman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函数：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A(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n,m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  <m:e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注意，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Ackerman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函数增长很快</a:t>
                </a:r>
                <a:endParaRPr lang="en-US" altLang="zh-CN" sz="28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dirty="0">
                    <a:solidFill>
                      <a:srgbClr val="0070C0"/>
                    </a:solidFill>
                  </a:rPr>
                  <a:t> A(n,1)=2*n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sz="28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A(x,3)=2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的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2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次方的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2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次方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…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，高度为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x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请思考一下，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A(x,4)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的值是什么</a:t>
                </a:r>
                <a:endParaRPr lang="en-US" altLang="zh-CN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3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6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2976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 </a:t>
            </a:r>
            <a:r>
              <a:rPr lang="en-US" altLang="zh-CN" sz="2400" dirty="0"/>
              <a:t>data1 != data2</a:t>
            </a:r>
            <a:r>
              <a:rPr lang="zh-CN" altLang="en-US" sz="2400" dirty="0"/>
              <a:t>：判断不相等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data1 &gt; data2</a:t>
            </a:r>
            <a:r>
              <a:rPr lang="zh-CN" altLang="en-US" sz="2400" dirty="0"/>
              <a:t>：判断大于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data1 &gt;= data2</a:t>
            </a:r>
            <a:r>
              <a:rPr lang="zh-CN" altLang="en-US" sz="2400" dirty="0"/>
              <a:t>：判断大于等于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data1 &lt; data2</a:t>
            </a:r>
            <a:r>
              <a:rPr lang="zh-CN" altLang="en-US" sz="2400" dirty="0"/>
              <a:t>：判断小于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data1 &lt;= data2</a:t>
            </a:r>
            <a:r>
              <a:rPr lang="zh-CN" altLang="en-US" sz="2400" dirty="0"/>
              <a:t>：判断小于等于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80D0E2-0CEF-4891-A2C0-D3F02045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40" y="2509520"/>
            <a:ext cx="3224174" cy="36305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6EB387-51ED-42E1-B9D0-47DA1AAA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662" y="3930227"/>
            <a:ext cx="2954772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39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课后练习题：实现二分查找算法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二分查找：给定一个整数列表</a:t>
            </a:r>
            <a:r>
              <a:rPr lang="en-US" altLang="zh-CN" sz="2800" dirty="0">
                <a:solidFill>
                  <a:srgbClr val="0070C0"/>
                </a:solidFill>
              </a:rPr>
              <a:t>l</a:t>
            </a:r>
            <a:r>
              <a:rPr lang="zh-CN" altLang="en-US" sz="2800" dirty="0">
                <a:solidFill>
                  <a:srgbClr val="0070C0"/>
                </a:solidFill>
              </a:rPr>
              <a:t>，假定</a:t>
            </a:r>
            <a:r>
              <a:rPr lang="en-US" altLang="zh-CN" sz="2800" dirty="0">
                <a:solidFill>
                  <a:srgbClr val="0070C0"/>
                </a:solidFill>
              </a:rPr>
              <a:t>l</a:t>
            </a:r>
            <a:r>
              <a:rPr lang="zh-CN" altLang="en-US" sz="2800" dirty="0">
                <a:solidFill>
                  <a:srgbClr val="0070C0"/>
                </a:solidFill>
              </a:rPr>
              <a:t>中元素都以按照从小到大的顺序排好序。要求确定一个特定的元素</a:t>
            </a:r>
            <a:r>
              <a:rPr lang="en-US" altLang="zh-CN" sz="2800" dirty="0">
                <a:solidFill>
                  <a:srgbClr val="0070C0"/>
                </a:solidFill>
              </a:rPr>
              <a:t>data</a:t>
            </a:r>
            <a:r>
              <a:rPr lang="zh-CN" altLang="en-US" sz="2800" dirty="0">
                <a:solidFill>
                  <a:srgbClr val="0070C0"/>
                </a:solidFill>
              </a:rPr>
              <a:t>是否在</a:t>
            </a:r>
            <a:r>
              <a:rPr lang="en-US" altLang="zh-CN" sz="2800" dirty="0">
                <a:solidFill>
                  <a:srgbClr val="0070C0"/>
                </a:solidFill>
              </a:rPr>
              <a:t>l</a:t>
            </a:r>
            <a:r>
              <a:rPr lang="zh-CN" altLang="en-US" sz="2800" dirty="0">
                <a:solidFill>
                  <a:srgbClr val="0070C0"/>
                </a:solidFill>
              </a:rPr>
              <a:t>中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查找的方法：以在</a:t>
            </a:r>
            <a:r>
              <a:rPr lang="en-US" altLang="zh-CN" sz="2800" dirty="0">
                <a:solidFill>
                  <a:srgbClr val="0070C0"/>
                </a:solidFill>
              </a:rPr>
              <a:t>[0,2,4,6,8,10,12]</a:t>
            </a:r>
            <a:r>
              <a:rPr lang="zh-CN" altLang="en-US" sz="2800" dirty="0">
                <a:solidFill>
                  <a:srgbClr val="0070C0"/>
                </a:solidFill>
              </a:rPr>
              <a:t>中寻找</a:t>
            </a:r>
            <a:r>
              <a:rPr lang="en-US" altLang="zh-CN" sz="2800" dirty="0">
                <a:solidFill>
                  <a:srgbClr val="0070C0"/>
                </a:solidFill>
              </a:rPr>
              <a:t>10</a:t>
            </a:r>
            <a:r>
              <a:rPr lang="zh-CN" altLang="en-US" sz="2800" dirty="0">
                <a:solidFill>
                  <a:srgbClr val="0070C0"/>
                </a:solidFill>
              </a:rPr>
              <a:t>为例。初始的下标范围为</a:t>
            </a:r>
            <a:r>
              <a:rPr lang="en-US" altLang="zh-CN" sz="2800" dirty="0">
                <a:solidFill>
                  <a:srgbClr val="0070C0"/>
                </a:solidFill>
              </a:rPr>
              <a:t>[0,6]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第一轮：找到中间元素（下标为</a:t>
            </a:r>
            <a:r>
              <a:rPr lang="en-US" altLang="zh-CN" sz="2800" dirty="0">
                <a:solidFill>
                  <a:srgbClr val="0070C0"/>
                </a:solidFill>
              </a:rPr>
              <a:t>(0+6)/2=3</a:t>
            </a:r>
            <a:r>
              <a:rPr lang="zh-CN" altLang="en-US" sz="2800" dirty="0">
                <a:solidFill>
                  <a:srgbClr val="0070C0"/>
                </a:solidFill>
              </a:rPr>
              <a:t>的元素），即</a:t>
            </a:r>
            <a:r>
              <a:rPr lang="en-US" altLang="zh-CN" sz="2800" dirty="0">
                <a:solidFill>
                  <a:srgbClr val="0070C0"/>
                </a:solidFill>
              </a:rPr>
              <a:t>6</a:t>
            </a:r>
            <a:r>
              <a:rPr lang="zh-CN" altLang="en-US" sz="2800" dirty="0">
                <a:solidFill>
                  <a:srgbClr val="0070C0"/>
                </a:solidFill>
              </a:rPr>
              <a:t>，将它与</a:t>
            </a:r>
            <a:r>
              <a:rPr lang="en-US" altLang="zh-CN" sz="2800" dirty="0">
                <a:solidFill>
                  <a:srgbClr val="0070C0"/>
                </a:solidFill>
              </a:rPr>
              <a:t>10</a:t>
            </a:r>
            <a:r>
              <a:rPr lang="zh-CN" altLang="en-US" sz="2800" dirty="0">
                <a:solidFill>
                  <a:srgbClr val="0070C0"/>
                </a:solidFill>
              </a:rPr>
              <a:t>比较，因为</a:t>
            </a:r>
            <a:r>
              <a:rPr lang="en-US" altLang="zh-CN" sz="2800" dirty="0">
                <a:solidFill>
                  <a:srgbClr val="0070C0"/>
                </a:solidFill>
              </a:rPr>
              <a:t>6&lt;10</a:t>
            </a:r>
            <a:r>
              <a:rPr lang="zh-CN" altLang="en-US" sz="2800" dirty="0">
                <a:solidFill>
                  <a:srgbClr val="0070C0"/>
                </a:solidFill>
              </a:rPr>
              <a:t>，所以</a:t>
            </a:r>
            <a:r>
              <a:rPr lang="en-US" altLang="zh-CN" sz="2800" dirty="0">
                <a:solidFill>
                  <a:srgbClr val="0070C0"/>
                </a:solidFill>
              </a:rPr>
              <a:t>6</a:t>
            </a:r>
            <a:r>
              <a:rPr lang="zh-CN" altLang="en-US" sz="2800" dirty="0">
                <a:solidFill>
                  <a:srgbClr val="0070C0"/>
                </a:solidFill>
              </a:rPr>
              <a:t>及</a:t>
            </a:r>
            <a:r>
              <a:rPr lang="en-US" altLang="zh-CN" sz="2800" dirty="0">
                <a:solidFill>
                  <a:srgbClr val="0070C0"/>
                </a:solidFill>
              </a:rPr>
              <a:t>6</a:t>
            </a:r>
            <a:r>
              <a:rPr lang="zh-CN" altLang="en-US" sz="2800" dirty="0">
                <a:solidFill>
                  <a:srgbClr val="0070C0"/>
                </a:solidFill>
              </a:rPr>
              <a:t>之前的元素不用考虑。将下标范围调整为</a:t>
            </a:r>
            <a:r>
              <a:rPr lang="en-US" altLang="zh-CN" sz="2800" dirty="0">
                <a:solidFill>
                  <a:srgbClr val="0070C0"/>
                </a:solidFill>
              </a:rPr>
              <a:t>[4,6]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第二轮：找到中间元素（下标为</a:t>
            </a:r>
            <a:r>
              <a:rPr lang="en-US" altLang="zh-CN" sz="2800" dirty="0">
                <a:solidFill>
                  <a:srgbClr val="0070C0"/>
                </a:solidFill>
              </a:rPr>
              <a:t>5</a:t>
            </a:r>
            <a:r>
              <a:rPr lang="zh-CN" altLang="en-US" sz="2800" dirty="0">
                <a:solidFill>
                  <a:srgbClr val="0070C0"/>
                </a:solidFill>
              </a:rPr>
              <a:t>）的元素，即</a:t>
            </a:r>
            <a:r>
              <a:rPr lang="en-US" altLang="zh-CN" sz="2800" dirty="0">
                <a:solidFill>
                  <a:srgbClr val="0070C0"/>
                </a:solidFill>
              </a:rPr>
              <a:t>10</a:t>
            </a:r>
            <a:r>
              <a:rPr lang="zh-CN" altLang="en-US" sz="2800" dirty="0">
                <a:solidFill>
                  <a:srgbClr val="0070C0"/>
                </a:solidFill>
              </a:rPr>
              <a:t>。返回</a:t>
            </a:r>
            <a:r>
              <a:rPr lang="en-US" altLang="zh-CN" sz="2800" dirty="0">
                <a:solidFill>
                  <a:srgbClr val="0070C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190536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Bye</a:t>
            </a:r>
          </a:p>
        </p:txBody>
      </p:sp>
    </p:spTree>
    <p:extLst>
      <p:ext uri="{BB962C8B-B14F-4D97-AF65-F5344CB8AC3E}">
        <p14:creationId xmlns:p14="http://schemas.microsoft.com/office/powerpoint/2010/main" val="975669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参考实现：杨辉三角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使用列表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0C3CC-BA29-44FB-9AEB-524680E2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0183"/>
            <a:ext cx="3061018" cy="3709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CF4703-096D-4776-9D3A-BFD7F995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20" y="3707118"/>
            <a:ext cx="2956560" cy="24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6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参考实现：插入排序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5901FD-F42E-48C6-B7F6-24CD52E3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49746"/>
            <a:ext cx="3261360" cy="36046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66B20E-40E2-4C36-BF7A-22BCC655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05" y="4006532"/>
            <a:ext cx="34194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7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参考实现：</a:t>
            </a:r>
            <a:r>
              <a:rPr lang="en-US" altLang="zh-CN" dirty="0"/>
              <a:t>Ackerman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A17A8-1286-4013-930E-D6D2FAB4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5118"/>
            <a:ext cx="3744675" cy="3562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44BABC-6F2A-461D-88CC-FC7FC3A9B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0" y="4017021"/>
            <a:ext cx="3180080" cy="196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64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参考实现：二分查找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29CAF1-AB68-42C6-9AFB-3CCA78FF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97662"/>
            <a:ext cx="2905760" cy="36961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E31DA9-1669-4BEC-9EF9-F05AD724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05" y="4053839"/>
            <a:ext cx="3129675" cy="21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7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逻辑连词</a:t>
            </a:r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500" dirty="0"/>
              <a:t> </a:t>
            </a:r>
            <a:r>
              <a:rPr lang="en-US" altLang="zh-CN" sz="2500" dirty="0"/>
              <a:t>cond1 and cond2</a:t>
            </a:r>
            <a:r>
              <a:rPr lang="zh-CN" altLang="en-US" sz="2500" dirty="0"/>
              <a:t>：两个条件都要成立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cond1 or cond2</a:t>
            </a:r>
            <a:r>
              <a:rPr lang="zh-CN" altLang="en-US" sz="2500" dirty="0"/>
              <a:t>：两个条件成立其一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500" dirty="0"/>
              <a:t> </a:t>
            </a:r>
            <a:r>
              <a:rPr lang="zh-CN" altLang="en-US" sz="2500" dirty="0"/>
              <a:t>注意，</a:t>
            </a:r>
            <a:r>
              <a:rPr lang="en-US" altLang="zh-CN" sz="2500" dirty="0"/>
              <a:t>python</a:t>
            </a:r>
            <a:r>
              <a:rPr lang="zh-CN" altLang="en-US" sz="2500" dirty="0"/>
              <a:t>的</a:t>
            </a:r>
            <a:r>
              <a:rPr lang="en-US" altLang="zh-CN" sz="2500" dirty="0"/>
              <a:t>or</a:t>
            </a:r>
            <a:r>
              <a:rPr lang="zh-CN" altLang="en-US" sz="2500" dirty="0"/>
              <a:t>语句会先测试第一个条件，如果通过了就不测试第二个条件了。因此，</a:t>
            </a:r>
            <a:r>
              <a:rPr lang="en-US" altLang="zh-CN" sz="2500" dirty="0"/>
              <a:t>cond1 or cond2</a:t>
            </a:r>
            <a:r>
              <a:rPr lang="zh-CN" altLang="en-US" sz="2500" dirty="0"/>
              <a:t>和</a:t>
            </a:r>
            <a:r>
              <a:rPr lang="en-US" altLang="zh-CN" sz="2500" dirty="0"/>
              <a:t>cond2 or cond1</a:t>
            </a:r>
            <a:r>
              <a:rPr lang="zh-CN" altLang="en-US" sz="2500" dirty="0"/>
              <a:t>的效果可能是不同的。例如，下图代码中</a:t>
            </a:r>
            <a:r>
              <a:rPr lang="en-US" altLang="zh-CN" sz="2500" dirty="0"/>
              <a:t>or</a:t>
            </a:r>
            <a:r>
              <a:rPr lang="zh-CN" altLang="en-US" sz="2500" dirty="0"/>
              <a:t>的条件交换会导致错误</a:t>
            </a:r>
            <a:endParaRPr lang="en-US" altLang="zh-CN" sz="25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66438-F072-4580-8600-972581AB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45" y="4319650"/>
            <a:ext cx="2748915" cy="19678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56749E-4ECD-41E2-83DD-882360B91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4411027"/>
            <a:ext cx="3457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data in list</a:t>
            </a:r>
            <a:r>
              <a:rPr lang="zh-CN" altLang="en-US" sz="2800" dirty="0"/>
              <a:t>：返回数据是否在列表中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data not in list</a:t>
            </a:r>
            <a:r>
              <a:rPr lang="zh-CN" altLang="en-US" sz="2800" dirty="0"/>
              <a:t>：返回数据是否不在列表中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C5FF44-3DB1-4F28-A3ED-BD9DCC78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57414"/>
            <a:ext cx="5048250" cy="2162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EF8B7-B82D-4E3F-BDD0-7DE4D2F6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455" y="4200314"/>
            <a:ext cx="3324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5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语句的种类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condition:</a:t>
            </a:r>
          </a:p>
          <a:p>
            <a:pPr marL="0" indent="0">
              <a:buNone/>
            </a:pPr>
            <a:r>
              <a:rPr lang="en-US" altLang="zh-CN" sz="2800" dirty="0"/>
              <a:t>        statements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if</a:t>
            </a:r>
            <a:r>
              <a:rPr lang="zh-CN" altLang="en-US" sz="2800" dirty="0"/>
              <a:t> </a:t>
            </a:r>
            <a:r>
              <a:rPr lang="en-US" altLang="zh-CN" sz="2800" dirty="0"/>
              <a:t>condition:</a:t>
            </a:r>
          </a:p>
          <a:p>
            <a:pPr marL="0" indent="0">
              <a:buNone/>
            </a:pPr>
            <a:r>
              <a:rPr lang="en-US" altLang="zh-CN" sz="2800" dirty="0"/>
              <a:t>        statements1</a:t>
            </a:r>
          </a:p>
          <a:p>
            <a:pPr marL="0" indent="0">
              <a:buNone/>
            </a:pPr>
            <a:r>
              <a:rPr lang="en-US" altLang="zh-CN" sz="2800" dirty="0"/>
              <a:t>    else:</a:t>
            </a:r>
          </a:p>
          <a:p>
            <a:pPr marL="0" indent="0">
              <a:buNone/>
            </a:pPr>
            <a:r>
              <a:rPr lang="en-US" altLang="zh-CN" sz="2800" dirty="0"/>
              <a:t>        statements2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注意缩进和括号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604890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10473</TotalTime>
  <Words>2461</Words>
  <Application>Microsoft Office PowerPoint</Application>
  <PresentationFormat>宽屏</PresentationFormat>
  <Paragraphs>282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0" baseType="lpstr">
      <vt:lpstr>Calibri</vt:lpstr>
      <vt:lpstr>Calibri Light</vt:lpstr>
      <vt:lpstr>Cambria Math</vt:lpstr>
      <vt:lpstr>Wingdings</vt:lpstr>
      <vt:lpstr>回顾</vt:lpstr>
      <vt:lpstr>Python程序设计 第二章 Python语言讲解二</vt:lpstr>
      <vt:lpstr>目录</vt:lpstr>
      <vt:lpstr>If语句</vt:lpstr>
      <vt:lpstr>条件</vt:lpstr>
      <vt:lpstr>PowerPoint 演示文稿</vt:lpstr>
      <vt:lpstr>PowerPoint 演示文稿</vt:lpstr>
      <vt:lpstr>逻辑连词and和or</vt:lpstr>
      <vt:lpstr>PowerPoint 演示文稿</vt:lpstr>
      <vt:lpstr>If语句的种类</vt:lpstr>
      <vt:lpstr>PowerPoint 演示文稿</vt:lpstr>
      <vt:lpstr>检测列表是否为空</vt:lpstr>
      <vt:lpstr>目录</vt:lpstr>
      <vt:lpstr>字典</vt:lpstr>
      <vt:lpstr>PowerPoint 演示文稿</vt:lpstr>
      <vt:lpstr>PowerPoint 演示文稿</vt:lpstr>
      <vt:lpstr>访问字典中的值</vt:lpstr>
      <vt:lpstr>添加键-值对</vt:lpstr>
      <vt:lpstr>创建空字典</vt:lpstr>
      <vt:lpstr>修改键-值对</vt:lpstr>
      <vt:lpstr>删除键-值对</vt:lpstr>
      <vt:lpstr>遍历字典</vt:lpstr>
      <vt:lpstr>遍历字典的键和值</vt:lpstr>
      <vt:lpstr>集合</vt:lpstr>
      <vt:lpstr>目录</vt:lpstr>
      <vt:lpstr>PowerPoint 演示文稿</vt:lpstr>
      <vt:lpstr>Break语句</vt:lpstr>
      <vt:lpstr>continue语句</vt:lpstr>
      <vt:lpstr>目录</vt:lpstr>
      <vt:lpstr>Input</vt:lpstr>
      <vt:lpstr>PowerPoint 演示文稿</vt:lpstr>
      <vt:lpstr>目录</vt:lpstr>
      <vt:lpstr>函数定义</vt:lpstr>
      <vt:lpstr>参数</vt:lpstr>
      <vt:lpstr>传递实参：位置实参</vt:lpstr>
      <vt:lpstr>传递实参：关键字实参</vt:lpstr>
      <vt:lpstr>默认值</vt:lpstr>
      <vt:lpstr>PowerPoint 演示文稿</vt:lpstr>
      <vt:lpstr>垃圾回收</vt:lpstr>
      <vt:lpstr>PowerPoint 演示文稿</vt:lpstr>
      <vt:lpstr>PowerPoint 演示文稿</vt:lpstr>
      <vt:lpstr>可变实参</vt:lpstr>
      <vt:lpstr>任意数量的关键字实参</vt:lpstr>
      <vt:lpstr>导入其他模块中的函数</vt:lpstr>
      <vt:lpstr>PowerPoint 演示文稿</vt:lpstr>
      <vt:lpstr>递归调用</vt:lpstr>
      <vt:lpstr>目录</vt:lpstr>
      <vt:lpstr>PowerPoint 演示文稿</vt:lpstr>
      <vt:lpstr>PowerPoint 演示文稿</vt:lpstr>
      <vt:lpstr>以sorted函数为例</vt:lpstr>
      <vt:lpstr>PowerPoint 演示文稿</vt:lpstr>
      <vt:lpstr>目录</vt:lpstr>
      <vt:lpstr>斐波那契函数：方法一</vt:lpstr>
      <vt:lpstr>斐波那契函数的计算：方法二</vt:lpstr>
      <vt:lpstr>汉诺塔问题</vt:lpstr>
      <vt:lpstr>PowerPoint 演示文稿</vt:lpstr>
      <vt:lpstr>目录</vt:lpstr>
      <vt:lpstr>课堂总结</vt:lpstr>
      <vt:lpstr>课后作业</vt:lpstr>
      <vt:lpstr>Ackerman函数</vt:lpstr>
      <vt:lpstr>二分查找</vt:lpstr>
      <vt:lpstr>下课</vt:lpstr>
      <vt:lpstr>参考实现：杨辉三角</vt:lpstr>
      <vt:lpstr>参考实现：插入排序</vt:lpstr>
      <vt:lpstr>参考实现：Ackerman函数</vt:lpstr>
      <vt:lpstr>参考实现：二分查找</vt:lpstr>
    </vt:vector>
  </TitlesOfParts>
  <Company>iscas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wangch</dc:creator>
  <cp:lastModifiedBy>Wang Chao</cp:lastModifiedBy>
  <cp:revision>1100</cp:revision>
  <dcterms:created xsi:type="dcterms:W3CDTF">2020-07-19T02:43:17Z</dcterms:created>
  <dcterms:modified xsi:type="dcterms:W3CDTF">2021-03-08T16:45:52Z</dcterms:modified>
</cp:coreProperties>
</file>