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8" r:id="rId4"/>
    <p:sldId id="257" r:id="rId5"/>
    <p:sldId id="268" r:id="rId6"/>
    <p:sldId id="259" r:id="rId7"/>
    <p:sldId id="260" r:id="rId8"/>
    <p:sldId id="261" r:id="rId9"/>
    <p:sldId id="262" r:id="rId10"/>
    <p:sldId id="263" r:id="rId11"/>
    <p:sldId id="269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313B26-D3C8-4E08-8E1B-924C555DDAD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F5C2DAE-01C2-4121-B0A5-C832663CD246}">
      <dgm:prSet/>
      <dgm:spPr/>
      <dgm:t>
        <a:bodyPr/>
        <a:lstStyle/>
        <a:p>
          <a:pPr>
            <a:defRPr cap="all"/>
          </a:pPr>
          <a:r>
            <a:rPr lang="en-US" b="1"/>
            <a:t>Objective: Demonstrate the ability to acquire, store, and analyze data to provide actionable insights</a:t>
          </a:r>
          <a:endParaRPr lang="en-US"/>
        </a:p>
      </dgm:t>
    </dgm:pt>
    <dgm:pt modelId="{FCBC59B2-E706-4B59-9493-692EADCBEA4D}" type="parTrans" cxnId="{E515ADF4-9166-4149-869B-A44B20C47E79}">
      <dgm:prSet/>
      <dgm:spPr/>
      <dgm:t>
        <a:bodyPr/>
        <a:lstStyle/>
        <a:p>
          <a:endParaRPr lang="en-US"/>
        </a:p>
      </dgm:t>
    </dgm:pt>
    <dgm:pt modelId="{82F34645-2BBF-4297-83CC-225EBFB4B10F}" type="sibTrans" cxnId="{E515ADF4-9166-4149-869B-A44B20C47E79}">
      <dgm:prSet/>
      <dgm:spPr/>
      <dgm:t>
        <a:bodyPr/>
        <a:lstStyle/>
        <a:p>
          <a:endParaRPr lang="en-US"/>
        </a:p>
      </dgm:t>
    </dgm:pt>
    <dgm:pt modelId="{6495A6CD-CEAD-44E3-8C4C-88F4067D40A2}">
      <dgm:prSet/>
      <dgm:spPr/>
      <dgm:t>
        <a:bodyPr/>
        <a:lstStyle/>
        <a:p>
          <a:pPr>
            <a:defRPr cap="all"/>
          </a:pPr>
          <a:r>
            <a:rPr lang="en-US" b="1" dirty="0"/>
            <a:t>Focus: Remote data acquisition, secure storage, and exploratory data analysis </a:t>
          </a:r>
          <a:endParaRPr lang="en-US" dirty="0"/>
        </a:p>
      </dgm:t>
    </dgm:pt>
    <dgm:pt modelId="{9A41AB00-0CB2-4CDF-A469-AEA503EC392D}" type="parTrans" cxnId="{5E707AED-1805-448D-B8F5-2DB94474C764}">
      <dgm:prSet/>
      <dgm:spPr/>
      <dgm:t>
        <a:bodyPr/>
        <a:lstStyle/>
        <a:p>
          <a:endParaRPr lang="en-US"/>
        </a:p>
      </dgm:t>
    </dgm:pt>
    <dgm:pt modelId="{785EE96C-DCB0-4CCE-9AFB-2D9BDE4F3E32}" type="sibTrans" cxnId="{5E707AED-1805-448D-B8F5-2DB94474C764}">
      <dgm:prSet/>
      <dgm:spPr/>
      <dgm:t>
        <a:bodyPr/>
        <a:lstStyle/>
        <a:p>
          <a:endParaRPr lang="en-US"/>
        </a:p>
      </dgm:t>
    </dgm:pt>
    <dgm:pt modelId="{E7148777-A910-4551-93A6-F32AABBE80D5}">
      <dgm:prSet/>
      <dgm:spPr/>
      <dgm:t>
        <a:bodyPr/>
        <a:lstStyle/>
        <a:p>
          <a:pPr>
            <a:defRPr cap="all"/>
          </a:pPr>
          <a:r>
            <a:rPr lang="en-US" b="1" dirty="0"/>
            <a:t>Tools Used: Python, AWS RDS (PostgreSQL), Pandas, Matplotlib</a:t>
          </a:r>
          <a:endParaRPr lang="en-US" dirty="0"/>
        </a:p>
      </dgm:t>
    </dgm:pt>
    <dgm:pt modelId="{C25E094D-A1E3-4EAE-8BAE-AB77C1F013AE}" type="parTrans" cxnId="{13FF7EA5-2995-4B50-B8A9-3F02EF8499B4}">
      <dgm:prSet/>
      <dgm:spPr/>
      <dgm:t>
        <a:bodyPr/>
        <a:lstStyle/>
        <a:p>
          <a:endParaRPr lang="en-US"/>
        </a:p>
      </dgm:t>
    </dgm:pt>
    <dgm:pt modelId="{BF5C40CC-B685-42B5-ADF0-719029ABD864}" type="sibTrans" cxnId="{13FF7EA5-2995-4B50-B8A9-3F02EF8499B4}">
      <dgm:prSet/>
      <dgm:spPr/>
      <dgm:t>
        <a:bodyPr/>
        <a:lstStyle/>
        <a:p>
          <a:endParaRPr lang="en-US"/>
        </a:p>
      </dgm:t>
    </dgm:pt>
    <dgm:pt modelId="{3C8FFD1D-3E77-4EC7-94EC-0AFC2BA12627}" type="pres">
      <dgm:prSet presAssocID="{5D313B26-D3C8-4E08-8E1B-924C555DDAD3}" presName="root" presStyleCnt="0">
        <dgm:presLayoutVars>
          <dgm:dir/>
          <dgm:resizeHandles val="exact"/>
        </dgm:presLayoutVars>
      </dgm:prSet>
      <dgm:spPr/>
    </dgm:pt>
    <dgm:pt modelId="{A20432FC-6672-49A0-8C41-82F6866557CD}" type="pres">
      <dgm:prSet presAssocID="{CF5C2DAE-01C2-4121-B0A5-C832663CD246}" presName="compNode" presStyleCnt="0"/>
      <dgm:spPr/>
    </dgm:pt>
    <dgm:pt modelId="{CD21B570-501C-4F72-BADF-8A43DDFD68E2}" type="pres">
      <dgm:prSet presAssocID="{CF5C2DAE-01C2-4121-B0A5-C832663CD246}" presName="iconBgRect" presStyleLbl="bgShp" presStyleIdx="0" presStyleCnt="3"/>
      <dgm:spPr/>
    </dgm:pt>
    <dgm:pt modelId="{B6CC8753-D347-4374-9BE8-AB1C0D787F74}" type="pres">
      <dgm:prSet presAssocID="{CF5C2DAE-01C2-4121-B0A5-C832663CD24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atre"/>
        </a:ext>
      </dgm:extLst>
    </dgm:pt>
    <dgm:pt modelId="{9AF96AA7-B2F5-432B-B918-1E0CDB9CA495}" type="pres">
      <dgm:prSet presAssocID="{CF5C2DAE-01C2-4121-B0A5-C832663CD246}" presName="spaceRect" presStyleCnt="0"/>
      <dgm:spPr/>
    </dgm:pt>
    <dgm:pt modelId="{D0E9513D-2E1D-4962-82CE-B478891B0EFC}" type="pres">
      <dgm:prSet presAssocID="{CF5C2DAE-01C2-4121-B0A5-C832663CD246}" presName="textRect" presStyleLbl="revTx" presStyleIdx="0" presStyleCnt="3">
        <dgm:presLayoutVars>
          <dgm:chMax val="1"/>
          <dgm:chPref val="1"/>
        </dgm:presLayoutVars>
      </dgm:prSet>
      <dgm:spPr/>
    </dgm:pt>
    <dgm:pt modelId="{B3EC55D7-562F-4C9B-9EFA-DF93420C14E9}" type="pres">
      <dgm:prSet presAssocID="{82F34645-2BBF-4297-83CC-225EBFB4B10F}" presName="sibTrans" presStyleCnt="0"/>
      <dgm:spPr/>
    </dgm:pt>
    <dgm:pt modelId="{F383302B-265F-482B-8833-BB8F3429B3D7}" type="pres">
      <dgm:prSet presAssocID="{6495A6CD-CEAD-44E3-8C4C-88F4067D40A2}" presName="compNode" presStyleCnt="0"/>
      <dgm:spPr/>
    </dgm:pt>
    <dgm:pt modelId="{4B382E5C-8376-4D80-975F-B69AE60B69C8}" type="pres">
      <dgm:prSet presAssocID="{6495A6CD-CEAD-44E3-8C4C-88F4067D40A2}" presName="iconBgRect" presStyleLbl="bgShp" presStyleIdx="1" presStyleCnt="3"/>
      <dgm:spPr/>
    </dgm:pt>
    <dgm:pt modelId="{8E793BCD-89F4-439C-AD2A-3F6A89B99986}" type="pres">
      <dgm:prSet presAssocID="{6495A6CD-CEAD-44E3-8C4C-88F4067D40A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B03C26C7-90FC-4BD3-A5D6-22E4F4837A9A}" type="pres">
      <dgm:prSet presAssocID="{6495A6CD-CEAD-44E3-8C4C-88F4067D40A2}" presName="spaceRect" presStyleCnt="0"/>
      <dgm:spPr/>
    </dgm:pt>
    <dgm:pt modelId="{EFC93280-98E4-436B-90D7-AB7E4784DF72}" type="pres">
      <dgm:prSet presAssocID="{6495A6CD-CEAD-44E3-8C4C-88F4067D40A2}" presName="textRect" presStyleLbl="revTx" presStyleIdx="1" presStyleCnt="3">
        <dgm:presLayoutVars>
          <dgm:chMax val="1"/>
          <dgm:chPref val="1"/>
        </dgm:presLayoutVars>
      </dgm:prSet>
      <dgm:spPr/>
    </dgm:pt>
    <dgm:pt modelId="{CF0236C7-CC86-40D9-A23C-328C4EEB5238}" type="pres">
      <dgm:prSet presAssocID="{785EE96C-DCB0-4CCE-9AFB-2D9BDE4F3E32}" presName="sibTrans" presStyleCnt="0"/>
      <dgm:spPr/>
    </dgm:pt>
    <dgm:pt modelId="{DF42DA0C-3D2F-43BC-AA02-3635EFD96603}" type="pres">
      <dgm:prSet presAssocID="{E7148777-A910-4551-93A6-F32AABBE80D5}" presName="compNode" presStyleCnt="0"/>
      <dgm:spPr/>
    </dgm:pt>
    <dgm:pt modelId="{3514F486-FAB0-4195-8150-53822F4EE6AF}" type="pres">
      <dgm:prSet presAssocID="{E7148777-A910-4551-93A6-F32AABBE80D5}" presName="iconBgRect" presStyleLbl="bgShp" presStyleIdx="2" presStyleCnt="3"/>
      <dgm:spPr/>
    </dgm:pt>
    <dgm:pt modelId="{DEE481B9-EB9C-43F6-AC51-350BA737C648}" type="pres">
      <dgm:prSet presAssocID="{E7148777-A910-4551-93A6-F32AABBE80D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AB1BEBCF-DD22-495F-9875-2C041401DFD0}" type="pres">
      <dgm:prSet presAssocID="{E7148777-A910-4551-93A6-F32AABBE80D5}" presName="spaceRect" presStyleCnt="0"/>
      <dgm:spPr/>
    </dgm:pt>
    <dgm:pt modelId="{E5ED6BCF-3475-46FB-A414-E3CEC55DBD0E}" type="pres">
      <dgm:prSet presAssocID="{E7148777-A910-4551-93A6-F32AABBE80D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B4D116A-F768-4FD5-805B-C6E324BE19B9}" type="presOf" srcId="{CF5C2DAE-01C2-4121-B0A5-C832663CD246}" destId="{D0E9513D-2E1D-4962-82CE-B478891B0EFC}" srcOrd="0" destOrd="0" presId="urn:microsoft.com/office/officeart/2018/5/layout/IconCircleLabelList"/>
    <dgm:cxn modelId="{13FF7EA5-2995-4B50-B8A9-3F02EF8499B4}" srcId="{5D313B26-D3C8-4E08-8E1B-924C555DDAD3}" destId="{E7148777-A910-4551-93A6-F32AABBE80D5}" srcOrd="2" destOrd="0" parTransId="{C25E094D-A1E3-4EAE-8BAE-AB77C1F013AE}" sibTransId="{BF5C40CC-B685-42B5-ADF0-719029ABD864}"/>
    <dgm:cxn modelId="{F6975BAD-139B-4377-9E1B-50A6B3A89DCC}" type="presOf" srcId="{5D313B26-D3C8-4E08-8E1B-924C555DDAD3}" destId="{3C8FFD1D-3E77-4EC7-94EC-0AFC2BA12627}" srcOrd="0" destOrd="0" presId="urn:microsoft.com/office/officeart/2018/5/layout/IconCircleLabelList"/>
    <dgm:cxn modelId="{A3C244B2-42D3-43C8-9256-79BD6393AAD7}" type="presOf" srcId="{6495A6CD-CEAD-44E3-8C4C-88F4067D40A2}" destId="{EFC93280-98E4-436B-90D7-AB7E4784DF72}" srcOrd="0" destOrd="0" presId="urn:microsoft.com/office/officeart/2018/5/layout/IconCircleLabelList"/>
    <dgm:cxn modelId="{F4864BC7-F71A-4CA7-AB0B-BBEF5FFCF49C}" type="presOf" srcId="{E7148777-A910-4551-93A6-F32AABBE80D5}" destId="{E5ED6BCF-3475-46FB-A414-E3CEC55DBD0E}" srcOrd="0" destOrd="0" presId="urn:microsoft.com/office/officeart/2018/5/layout/IconCircleLabelList"/>
    <dgm:cxn modelId="{5E707AED-1805-448D-B8F5-2DB94474C764}" srcId="{5D313B26-D3C8-4E08-8E1B-924C555DDAD3}" destId="{6495A6CD-CEAD-44E3-8C4C-88F4067D40A2}" srcOrd="1" destOrd="0" parTransId="{9A41AB00-0CB2-4CDF-A469-AEA503EC392D}" sibTransId="{785EE96C-DCB0-4CCE-9AFB-2D9BDE4F3E32}"/>
    <dgm:cxn modelId="{E515ADF4-9166-4149-869B-A44B20C47E79}" srcId="{5D313B26-D3C8-4E08-8E1B-924C555DDAD3}" destId="{CF5C2DAE-01C2-4121-B0A5-C832663CD246}" srcOrd="0" destOrd="0" parTransId="{FCBC59B2-E706-4B59-9493-692EADCBEA4D}" sibTransId="{82F34645-2BBF-4297-83CC-225EBFB4B10F}"/>
    <dgm:cxn modelId="{19DA77A9-B23D-4AA9-8966-4211CE8FA09B}" type="presParOf" srcId="{3C8FFD1D-3E77-4EC7-94EC-0AFC2BA12627}" destId="{A20432FC-6672-49A0-8C41-82F6866557CD}" srcOrd="0" destOrd="0" presId="urn:microsoft.com/office/officeart/2018/5/layout/IconCircleLabelList"/>
    <dgm:cxn modelId="{94D00554-0C64-4961-ACEB-B6ACAD671CA4}" type="presParOf" srcId="{A20432FC-6672-49A0-8C41-82F6866557CD}" destId="{CD21B570-501C-4F72-BADF-8A43DDFD68E2}" srcOrd="0" destOrd="0" presId="urn:microsoft.com/office/officeart/2018/5/layout/IconCircleLabelList"/>
    <dgm:cxn modelId="{D291CB53-AC4B-466C-9F43-DC363A96A9D2}" type="presParOf" srcId="{A20432FC-6672-49A0-8C41-82F6866557CD}" destId="{B6CC8753-D347-4374-9BE8-AB1C0D787F74}" srcOrd="1" destOrd="0" presId="urn:microsoft.com/office/officeart/2018/5/layout/IconCircleLabelList"/>
    <dgm:cxn modelId="{8860C952-E8A0-4AA5-8660-BFA6A4605776}" type="presParOf" srcId="{A20432FC-6672-49A0-8C41-82F6866557CD}" destId="{9AF96AA7-B2F5-432B-B918-1E0CDB9CA495}" srcOrd="2" destOrd="0" presId="urn:microsoft.com/office/officeart/2018/5/layout/IconCircleLabelList"/>
    <dgm:cxn modelId="{03FB31A2-3F5C-4DA8-95BD-CA77D7D86B08}" type="presParOf" srcId="{A20432FC-6672-49A0-8C41-82F6866557CD}" destId="{D0E9513D-2E1D-4962-82CE-B478891B0EFC}" srcOrd="3" destOrd="0" presId="urn:microsoft.com/office/officeart/2018/5/layout/IconCircleLabelList"/>
    <dgm:cxn modelId="{DF7A8E4C-0B1F-41D6-97F0-7878FB0E8570}" type="presParOf" srcId="{3C8FFD1D-3E77-4EC7-94EC-0AFC2BA12627}" destId="{B3EC55D7-562F-4C9B-9EFA-DF93420C14E9}" srcOrd="1" destOrd="0" presId="urn:microsoft.com/office/officeart/2018/5/layout/IconCircleLabelList"/>
    <dgm:cxn modelId="{9FF7546F-41AD-47D3-A33A-DF7F2279EC27}" type="presParOf" srcId="{3C8FFD1D-3E77-4EC7-94EC-0AFC2BA12627}" destId="{F383302B-265F-482B-8833-BB8F3429B3D7}" srcOrd="2" destOrd="0" presId="urn:microsoft.com/office/officeart/2018/5/layout/IconCircleLabelList"/>
    <dgm:cxn modelId="{96C3C974-18A6-48E2-941D-0AA3BC2B3C2D}" type="presParOf" srcId="{F383302B-265F-482B-8833-BB8F3429B3D7}" destId="{4B382E5C-8376-4D80-975F-B69AE60B69C8}" srcOrd="0" destOrd="0" presId="urn:microsoft.com/office/officeart/2018/5/layout/IconCircleLabelList"/>
    <dgm:cxn modelId="{ADB86E52-000B-477B-8208-243A6EA754E0}" type="presParOf" srcId="{F383302B-265F-482B-8833-BB8F3429B3D7}" destId="{8E793BCD-89F4-439C-AD2A-3F6A89B99986}" srcOrd="1" destOrd="0" presId="urn:microsoft.com/office/officeart/2018/5/layout/IconCircleLabelList"/>
    <dgm:cxn modelId="{FF95E315-022F-41E0-9DE3-2186DF67A335}" type="presParOf" srcId="{F383302B-265F-482B-8833-BB8F3429B3D7}" destId="{B03C26C7-90FC-4BD3-A5D6-22E4F4837A9A}" srcOrd="2" destOrd="0" presId="urn:microsoft.com/office/officeart/2018/5/layout/IconCircleLabelList"/>
    <dgm:cxn modelId="{83D1C67C-5E5E-49A4-82ED-6880B320525C}" type="presParOf" srcId="{F383302B-265F-482B-8833-BB8F3429B3D7}" destId="{EFC93280-98E4-436B-90D7-AB7E4784DF72}" srcOrd="3" destOrd="0" presId="urn:microsoft.com/office/officeart/2018/5/layout/IconCircleLabelList"/>
    <dgm:cxn modelId="{75C9704C-222A-4CBC-8C75-23DBA061C8BE}" type="presParOf" srcId="{3C8FFD1D-3E77-4EC7-94EC-0AFC2BA12627}" destId="{CF0236C7-CC86-40D9-A23C-328C4EEB5238}" srcOrd="3" destOrd="0" presId="urn:microsoft.com/office/officeart/2018/5/layout/IconCircleLabelList"/>
    <dgm:cxn modelId="{94B4A03D-87BA-40A1-90FC-6FF22DD9F7B4}" type="presParOf" srcId="{3C8FFD1D-3E77-4EC7-94EC-0AFC2BA12627}" destId="{DF42DA0C-3D2F-43BC-AA02-3635EFD96603}" srcOrd="4" destOrd="0" presId="urn:microsoft.com/office/officeart/2018/5/layout/IconCircleLabelList"/>
    <dgm:cxn modelId="{CBAF459A-A6F6-46CC-879F-AB88A2170722}" type="presParOf" srcId="{DF42DA0C-3D2F-43BC-AA02-3635EFD96603}" destId="{3514F486-FAB0-4195-8150-53822F4EE6AF}" srcOrd="0" destOrd="0" presId="urn:microsoft.com/office/officeart/2018/5/layout/IconCircleLabelList"/>
    <dgm:cxn modelId="{09200B76-4C6B-4C6A-82FD-D9741AD59F31}" type="presParOf" srcId="{DF42DA0C-3D2F-43BC-AA02-3635EFD96603}" destId="{DEE481B9-EB9C-43F6-AC51-350BA737C648}" srcOrd="1" destOrd="0" presId="urn:microsoft.com/office/officeart/2018/5/layout/IconCircleLabelList"/>
    <dgm:cxn modelId="{B906B387-5D6A-4E5E-BEAC-93E35DB63C97}" type="presParOf" srcId="{DF42DA0C-3D2F-43BC-AA02-3635EFD96603}" destId="{AB1BEBCF-DD22-495F-9875-2C041401DFD0}" srcOrd="2" destOrd="0" presId="urn:microsoft.com/office/officeart/2018/5/layout/IconCircleLabelList"/>
    <dgm:cxn modelId="{1DF502F5-50C1-4320-80FB-E818EF6CA035}" type="presParOf" srcId="{DF42DA0C-3D2F-43BC-AA02-3635EFD96603}" destId="{E5ED6BCF-3475-46FB-A414-E3CEC55DBD0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1B570-501C-4F72-BADF-8A43DDFD68E2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CC8753-D347-4374-9BE8-AB1C0D787F74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E9513D-2E1D-4962-82CE-B478891B0EFC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/>
            <a:t>Objective: Demonstrate the ability to acquire, store, and analyze data to provide actionable insights</a:t>
          </a:r>
          <a:endParaRPr lang="en-US" sz="1400" kern="1200"/>
        </a:p>
      </dsp:txBody>
      <dsp:txXfrm>
        <a:off x="93445" y="3018902"/>
        <a:ext cx="3206250" cy="720000"/>
      </dsp:txXfrm>
    </dsp:sp>
    <dsp:sp modelId="{4B382E5C-8376-4D80-975F-B69AE60B69C8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793BCD-89F4-439C-AD2A-3F6A89B99986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C93280-98E4-436B-90D7-AB7E4784DF72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 dirty="0"/>
            <a:t>Focus: Remote data acquisition, secure storage, and exploratory data analysis </a:t>
          </a:r>
          <a:endParaRPr lang="en-US" sz="1400" kern="1200" dirty="0"/>
        </a:p>
      </dsp:txBody>
      <dsp:txXfrm>
        <a:off x="3860789" y="3018902"/>
        <a:ext cx="3206250" cy="720000"/>
      </dsp:txXfrm>
    </dsp:sp>
    <dsp:sp modelId="{3514F486-FAB0-4195-8150-53822F4EE6AF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E481B9-EB9C-43F6-AC51-350BA737C648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ED6BCF-3475-46FB-A414-E3CEC55DBD0E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 dirty="0"/>
            <a:t>Tools Used: Python, AWS RDS (PostgreSQL), Pandas, Matplotlib</a:t>
          </a:r>
          <a:endParaRPr lang="en-US" sz="1400" kern="1200" dirty="0"/>
        </a:p>
      </dsp:txBody>
      <dsp:txXfrm>
        <a:off x="7628133" y="3018902"/>
        <a:ext cx="32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7E361-1C79-2BDD-5BD8-AC147703D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E98DA-F76F-D3A5-9B41-F11BC0857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558F6-FC4C-875A-9256-8E801C72A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F1E0-A0B4-4A3C-B9F7-899D9BD89156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CD3E4-C384-F6C5-CAB0-66A3B1B1B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731E3-D498-7ADA-654D-4A55CE9A6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2744-0D63-48D0-B55A-EABB795AA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89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925B1-247E-2502-35C2-2E0EB4F76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B2DA12-EB62-6C96-AD15-096393C8B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DB0EF-E2E1-1077-67FA-225F2202D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F1E0-A0B4-4A3C-B9F7-899D9BD89156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212D8-0B42-4986-0BF0-D3358AB02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377E3-1496-34EE-36F8-81686BE6D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2744-0D63-48D0-B55A-EABB795AA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D4C961-4CB1-F187-99CD-5DE656DC93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BCFA4D-238A-7107-CE35-B401D87FE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86BBF-5856-BE59-05E0-3119DFBCE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F1E0-A0B4-4A3C-B9F7-899D9BD89156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2B0C-5AAA-4DE7-8EB8-01FDEC3C6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0B6B1-CAE6-A15D-F13A-D9BC30DC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2744-0D63-48D0-B55A-EABB795AA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78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25C7E-FDF8-15F0-BEC7-B194F2F4B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23BE3-E5D4-F539-E814-A8B55F109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F0CEB-2E88-F46A-6431-ACDBF108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F1E0-A0B4-4A3C-B9F7-899D9BD89156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DD3B1-8810-F78B-4277-24A079F14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1BB8F-1602-CB14-73C2-BA1B413D5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2744-0D63-48D0-B55A-EABB795AA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5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14373-31A6-675A-DE2F-E29118BC8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4A6FE-F434-19DB-EE34-4A8191A7F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903BB-53F3-CF5A-8B68-86FAEB958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F1E0-A0B4-4A3C-B9F7-899D9BD89156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F3C84-6A72-26E6-8AAE-5A3170746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4AB0E-3715-2064-6EA2-AF14685D9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2744-0D63-48D0-B55A-EABB795AA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472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33400-AD5C-E1EB-241A-1969CE92E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0D4D2-C50B-CAC5-777D-2FFE0812DA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613C0B-B8FF-8550-42D8-318B308D0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63918-04DB-3892-ADA5-CB4010A4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F1E0-A0B4-4A3C-B9F7-899D9BD89156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FD6108-6441-4549-166E-D28DEEF49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95C9B-B2B1-BED7-2D64-E893C97A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2744-0D63-48D0-B55A-EABB795AA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3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61BC3-3419-6464-330D-FF64E512F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D7FF3-AD14-A776-47BD-87ED0530D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AC25D7-1397-2965-45AD-AD47FB014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BD8959-0C0A-5FF3-2AE2-7442D2C5DD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375107-FDAE-B236-8ADC-15C3C89B3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26B0FA-88EA-5EC5-F84E-389268544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F1E0-A0B4-4A3C-B9F7-899D9BD89156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293143-8CF3-02E0-353A-92DE34AF0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70B9EC-1D78-0964-EE37-909A2A563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2744-0D63-48D0-B55A-EABB795AA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89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6BDBD-62C9-DCED-7A24-983E216F9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7ECC33-0D41-19FC-3BDA-7F256991E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F1E0-A0B4-4A3C-B9F7-899D9BD89156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61FE55-1D43-13DB-8152-AC8D5FBDD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363C83-4F8B-8E01-2BF9-CCCF8D29D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2744-0D63-48D0-B55A-EABB795AA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64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987038-E08F-2642-2612-114F9905F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F1E0-A0B4-4A3C-B9F7-899D9BD89156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AE85A5-6A0A-02FC-F7AD-86B607FA8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E0E56-B6D8-517F-4D91-4BA63EB2A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2744-0D63-48D0-B55A-EABB795AA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81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0F018-6CB5-8F40-21C2-61C93E540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B73DC-C262-734B-964D-0E1C7234A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0765DA-5521-80D1-E6D7-F66106E25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74CEC-8E8B-9083-7905-626E344BC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F1E0-A0B4-4A3C-B9F7-899D9BD89156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F46BE-B35A-F9D8-CDE2-68E326E20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34813-9EBE-14E1-73D0-B56BDF310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2744-0D63-48D0-B55A-EABB795AA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84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8A227-1D9A-AA24-CCD8-F28678DA8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B3F339-058B-DCB0-F619-618BCE340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B6036-53E0-132C-BCB1-DCE998061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303F2-9DC3-DA41-CCCC-36C6B6DC4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1F1E0-A0B4-4A3C-B9F7-899D9BD89156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52B1A-5810-C58F-58CF-FF85F50B7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01C53-9D05-2356-5FAD-9363EE41C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2744-0D63-48D0-B55A-EABB795AA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eb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6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081B82-4967-8D84-12D5-600692C12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5FFB2-220B-E2D8-E50C-8006F559B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7E1D0-4EE0-BEC7-37E9-8E8727B37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1F1E0-A0B4-4A3C-B9F7-899D9BD89156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0A2C1-F630-DB9A-97DA-C07DE7025D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EBAD2-030E-76B2-E1D9-919975E4B8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12744-0D63-48D0-B55A-EABB795AA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12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D81953-9F90-827C-9B57-8B56B0888FC0}"/>
              </a:ext>
            </a:extLst>
          </p:cNvPr>
          <p:cNvSpPr/>
          <p:nvPr/>
        </p:nvSpPr>
        <p:spPr>
          <a:xfrm>
            <a:off x="6590662" y="4267832"/>
            <a:ext cx="4805996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2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ea typeface="+mj-ea"/>
                <a:cs typeface="+mj-cs"/>
              </a:rPr>
              <a:t>Analysis of Stroke Prediction Dataset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1E43B3-E160-D973-DB54-3D42B2D39F01}"/>
              </a:ext>
            </a:extLst>
          </p:cNvPr>
          <p:cNvSpPr txBox="1"/>
          <p:nvPr/>
        </p:nvSpPr>
        <p:spPr>
          <a:xfrm>
            <a:off x="6590966" y="3428999"/>
            <a:ext cx="4805691" cy="8388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12-04-2024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B338F60-C131-C997-18EB-E9CF7B5F3406}"/>
              </a:ext>
            </a:extLst>
          </p:cNvPr>
          <p:cNvSpPr txBox="1"/>
          <p:nvPr/>
        </p:nvSpPr>
        <p:spPr>
          <a:xfrm>
            <a:off x="552876" y="4083766"/>
            <a:ext cx="283991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Prepared by:</a:t>
            </a:r>
            <a:endParaRPr lang="en-US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endParaRPr lang="en-US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Sambad Rupakheti</a:t>
            </a:r>
            <a:endParaRPr lang="en-US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Sagar Dhital</a:t>
            </a:r>
            <a:endParaRPr lang="en-US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Olanrewaju Alaba</a:t>
            </a:r>
            <a:endParaRPr lang="en-US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Axay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Prakashbhai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Patel</a:t>
            </a:r>
            <a:endParaRPr lang="en-US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Jainish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Patel</a:t>
            </a:r>
            <a:endParaRPr lang="en-US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351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587F3D-82EF-58EF-63FA-09734E128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ECF0BE-4EE5-440B-F289-64EDA42D10E1}"/>
              </a:ext>
            </a:extLst>
          </p:cNvPr>
          <p:cNvSpPr txBox="1"/>
          <p:nvPr/>
        </p:nvSpPr>
        <p:spPr>
          <a:xfrm>
            <a:off x="853120" y="98440"/>
            <a:ext cx="9849751" cy="8474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Average Glucose Level by Stroke Status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E9E7A5-15A8-5650-0166-C673C59A05B0}"/>
              </a:ext>
            </a:extLst>
          </p:cNvPr>
          <p:cNvSpPr txBox="1"/>
          <p:nvPr/>
        </p:nvSpPr>
        <p:spPr>
          <a:xfrm>
            <a:off x="826475" y="254276"/>
            <a:ext cx="9849751" cy="303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Visualization</a:t>
            </a:r>
            <a:r>
              <a:rPr lang="en-US" sz="2000" dirty="0"/>
              <a:t>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 bar chart comparing the </a:t>
            </a:r>
            <a:r>
              <a:rPr lang="en-US" sz="2000" b="1" dirty="0"/>
              <a:t>average glucose levels</a:t>
            </a:r>
            <a:r>
              <a:rPr lang="en-US" sz="2000" dirty="0"/>
              <a:t> for: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Individuals without stroke (</a:t>
            </a:r>
            <a:r>
              <a:rPr lang="en-US" sz="2000" b="1" dirty="0"/>
              <a:t>Stroke = 0</a:t>
            </a:r>
            <a:r>
              <a:rPr lang="en-US" sz="2000" dirty="0"/>
              <a:t>)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Individuals with stroke (</a:t>
            </a:r>
            <a:r>
              <a:rPr lang="en-US" sz="2000" b="1" dirty="0"/>
              <a:t>Stroke = 1</a:t>
            </a:r>
            <a:r>
              <a:rPr lang="en-US" sz="2000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C0B812-9345-5147-3D62-B087AE62E185}"/>
              </a:ext>
            </a:extLst>
          </p:cNvPr>
          <p:cNvSpPr txBox="1"/>
          <p:nvPr/>
        </p:nvSpPr>
        <p:spPr>
          <a:xfrm>
            <a:off x="853120" y="2761032"/>
            <a:ext cx="5872497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Insight: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Individuals with a stroke have significantly higher average glucose levels compared to those without a stroke.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finding highlights the importance of monitoring and managing glucose levels as part of stroke prevention strategies.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3426CE-E1D0-86AE-F091-E4D8AE5F8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974" y="1044307"/>
            <a:ext cx="5320432" cy="2937817"/>
          </a:xfrm>
          <a:prstGeom prst="rect">
            <a:avLst/>
          </a:prstGeom>
        </p:spPr>
      </p:pic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08709BE3-FE77-3362-DB7A-61E62888C4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972" y="4979908"/>
            <a:ext cx="5320433" cy="128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72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587F3D-82EF-58EF-63FA-09734E128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ECF0BE-4EE5-440B-F289-64EDA42D10E1}"/>
              </a:ext>
            </a:extLst>
          </p:cNvPr>
          <p:cNvSpPr txBox="1"/>
          <p:nvPr/>
        </p:nvSpPr>
        <p:spPr>
          <a:xfrm>
            <a:off x="589560" y="856180"/>
            <a:ext cx="5279408" cy="1128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>
                <a:latin typeface="+mj-lt"/>
                <a:ea typeface="+mj-ea"/>
                <a:cs typeface="+mj-cs"/>
              </a:rPr>
              <a:t>BMI vs Age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E9E7A5-15A8-5650-0166-C673C59A05B0}"/>
              </a:ext>
            </a:extLst>
          </p:cNvPr>
          <p:cNvSpPr txBox="1"/>
          <p:nvPr/>
        </p:nvSpPr>
        <p:spPr>
          <a:xfrm>
            <a:off x="590719" y="2330505"/>
            <a:ext cx="5278066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Objective: Investigate the relationship between BMI, age, and stroke occurrence.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Insights: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Stroke patients are concentrated in higher age groups and BMI ranges.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Non-stroke patients span all age and BMI categories.</a:t>
            </a:r>
            <a:endParaRPr lang="en-US" sz="2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omputer screen with text&#10;&#10;Description automatically generated">
            <a:extLst>
              <a:ext uri="{FF2B5EF4-FFF2-40B4-BE49-F238E27FC236}">
                <a16:creationId xmlns:a16="http://schemas.microsoft.com/office/drawing/2014/main" id="{1E44E03F-3496-F8D3-3FF0-D746613FB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423" y="1494972"/>
            <a:ext cx="4397433" cy="69259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and red dots&#10;&#10;Description automatically generated">
            <a:extLst>
              <a:ext uri="{FF2B5EF4-FFF2-40B4-BE49-F238E27FC236}">
                <a16:creationId xmlns:a16="http://schemas.microsoft.com/office/drawing/2014/main" id="{319615A1-422C-3D40-16AE-27C5F22B3C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703" y="3707894"/>
            <a:ext cx="3875008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797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A869B9-2907-BBED-7299-D356300DD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65521A-3F2C-AAEC-D81A-7E95190A3684}"/>
              </a:ext>
            </a:extLst>
          </p:cNvPr>
          <p:cNvSpPr txBox="1"/>
          <p:nvPr/>
        </p:nvSpPr>
        <p:spPr>
          <a:xfrm>
            <a:off x="1106599" y="-805"/>
            <a:ext cx="9849751" cy="13496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 Insights from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E26B92-40F7-F101-D716-5A9EA7C7E5ED}"/>
              </a:ext>
            </a:extLst>
          </p:cNvPr>
          <p:cNvSpPr txBox="1"/>
          <p:nvPr/>
        </p:nvSpPr>
        <p:spPr>
          <a:xfrm>
            <a:off x="983973" y="2022423"/>
            <a:ext cx="9849751" cy="303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Smoking and Hypertension: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These are significant contributors to stroke occurrences.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Individuals with hypertension have a stroke proportion of 13% compared to 4% in non-hypertensive individuals.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Smoking history (especially "Formerly Smoked") correlates with increased stroke risk.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0797F3-269F-45B8-45FE-EA4256BA1D22}"/>
              </a:ext>
            </a:extLst>
          </p:cNvPr>
          <p:cNvSpPr txBox="1"/>
          <p:nvPr/>
        </p:nvSpPr>
        <p:spPr>
          <a:xfrm>
            <a:off x="983973" y="1546716"/>
            <a:ext cx="9869556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Differences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Females exhibited a slightly higher number of stroke cases compared to males.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highlights the potential need for gender-specific healthcare interventions.</a:t>
            </a:r>
          </a:p>
          <a:p>
            <a:pPr>
              <a:spcAft>
                <a:spcPts val="600"/>
              </a:spcAf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29B680-E793-08B0-B6AA-ADEFA48B9808}"/>
              </a:ext>
            </a:extLst>
          </p:cNvPr>
          <p:cNvSpPr txBox="1"/>
          <p:nvPr/>
        </p:nvSpPr>
        <p:spPr>
          <a:xfrm>
            <a:off x="983973" y="4339583"/>
            <a:ext cx="8925339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Glucose Levels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Elevated glucose levels are strongly associated with stroke cases.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glucose levels is critical for stroke prevention.</a:t>
            </a:r>
          </a:p>
        </p:txBody>
      </p:sp>
    </p:spTree>
    <p:extLst>
      <p:ext uri="{BB962C8B-B14F-4D97-AF65-F5344CB8AC3E}">
        <p14:creationId xmlns:p14="http://schemas.microsoft.com/office/powerpoint/2010/main" val="274905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EF88F1-7929-7459-F75D-0FC17B68F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A8280B-53E2-C8E5-076D-1181CDE5068F}"/>
              </a:ext>
            </a:extLst>
          </p:cNvPr>
          <p:cNvSpPr txBox="1"/>
          <p:nvPr/>
        </p:nvSpPr>
        <p:spPr>
          <a:xfrm>
            <a:off x="1106599" y="-41792"/>
            <a:ext cx="9849751" cy="13496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EEDEE1-869B-2DC7-143B-0219259B1171}"/>
              </a:ext>
            </a:extLst>
          </p:cNvPr>
          <p:cNvSpPr txBox="1"/>
          <p:nvPr/>
        </p:nvSpPr>
        <p:spPr>
          <a:xfrm>
            <a:off x="956221" y="2238903"/>
            <a:ext cx="9849751" cy="303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Dataset Analysis</a:t>
            </a:r>
            <a:r>
              <a:rPr lang="en-US" sz="2000" dirty="0"/>
              <a:t>: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Analyzing healthcare data provides valuable insights into factors contributing to strokes.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This analysis highlights the importance of addressing conditions like hypertension and elevated glucose levels.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C6735C-665C-949C-4598-D24F8C423657}"/>
              </a:ext>
            </a:extLst>
          </p:cNvPr>
          <p:cNvSpPr txBox="1"/>
          <p:nvPr/>
        </p:nvSpPr>
        <p:spPr>
          <a:xfrm>
            <a:off x="983974" y="1307879"/>
            <a:ext cx="986955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Targeting High-Risk Groups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individuals with hypertension, a smoking history, and elevated glucose levels for preventive healthcare measures.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Gender-specific strategies may also enhance stroke prevention.</a:t>
            </a:r>
          </a:p>
          <a:p>
            <a:pPr>
              <a:spcAft>
                <a:spcPts val="600"/>
              </a:spcAf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B22487-7FB1-F1F8-7D57-13B7522433E7}"/>
              </a:ext>
            </a:extLst>
          </p:cNvPr>
          <p:cNvSpPr txBox="1"/>
          <p:nvPr/>
        </p:nvSpPr>
        <p:spPr>
          <a:xfrm>
            <a:off x="983974" y="4637757"/>
            <a:ext cx="8925339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and implement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predict stroke risk.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these models into healthcare systems for early detection and intervention.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649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9A7759-BAF1-15D1-4AB7-6348D753F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1F3CA4-0D74-1DE5-481C-B753A9FD1F7B}"/>
              </a:ext>
            </a:extLst>
          </p:cNvPr>
          <p:cNvSpPr txBox="1"/>
          <p:nvPr/>
        </p:nvSpPr>
        <p:spPr>
          <a:xfrm>
            <a:off x="1524000" y="1584683"/>
            <a:ext cx="9144000" cy="2551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99328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8749A-2DDB-441A-8814-55CDB9834D57}"/>
              </a:ext>
            </a:extLst>
          </p:cNvPr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Summary</a:t>
            </a:r>
            <a:endParaRPr lang="en-US" sz="40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1" name="TextBox 2">
            <a:extLst>
              <a:ext uri="{FF2B5EF4-FFF2-40B4-BE49-F238E27FC236}">
                <a16:creationId xmlns:a16="http://schemas.microsoft.com/office/drawing/2014/main" id="{6FB4A5A3-653E-0A62-F994-24A75B1B71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860246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055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068DD2-3140-4D8A-7ED1-A47571FD9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654469-991B-F5A5-7149-6A2A295183BA}"/>
              </a:ext>
            </a:extLst>
          </p:cNvPr>
          <p:cNvSpPr txBox="1"/>
          <p:nvPr/>
        </p:nvSpPr>
        <p:spPr>
          <a:xfrm>
            <a:off x="630936" y="639520"/>
            <a:ext cx="3429000" cy="1719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Dataset Overview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82D1DD-1222-143E-6020-1E77F8836E3C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1"/>
              <a:t>Data Source: </a:t>
            </a:r>
            <a:r>
              <a:rPr lang="en-US" sz="1000"/>
              <a:t>The dataset was sourced from Kaggle, focusing on healthcare-related stroke prediction.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1"/>
              <a:t>Number of Observations</a:t>
            </a:r>
            <a:r>
              <a:rPr lang="en-US" sz="1000"/>
              <a:t>:</a:t>
            </a:r>
            <a:br>
              <a:rPr lang="en-US" sz="1000"/>
            </a:br>
            <a:r>
              <a:rPr lang="en-US" sz="1000"/>
              <a:t>The dataset includes </a:t>
            </a:r>
            <a:r>
              <a:rPr lang="en-US" sz="1000" b="1"/>
              <a:t>5,110 rows</a:t>
            </a:r>
            <a:r>
              <a:rPr lang="en-US" sz="1000"/>
              <a:t>, each representing an individual.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1"/>
              <a:t>Features</a:t>
            </a:r>
            <a:r>
              <a:rPr lang="en-US" sz="1000"/>
              <a:t>:</a:t>
            </a:r>
            <a:br>
              <a:rPr lang="en-US" sz="1000"/>
            </a:br>
            <a:r>
              <a:rPr lang="en-US" sz="1000"/>
              <a:t>The dataset contains </a:t>
            </a:r>
            <a:r>
              <a:rPr lang="en-US" sz="1000" b="1"/>
              <a:t>12 attributes</a:t>
            </a:r>
            <a:r>
              <a:rPr lang="en-US" sz="1000"/>
              <a:t>, including: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/>
              <a:t>Demographics: Gender, Age, Residence Type.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/>
              <a:t>Health Conditions: Hypertension, Heart Disease.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/>
              <a:t>Lifestyle Factors: Smoking Status.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/>
              <a:t>Measurements: BMI, Average Glucose Level.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/>
              <a:t>Target Variable: Stroke Status.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9E9622-1A08-7F1C-289D-D7EB57F32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573625"/>
            <a:ext cx="6903720" cy="427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099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8749A-2DDB-441A-8814-55CDB9834D57}"/>
              </a:ext>
            </a:extLst>
          </p:cNvPr>
          <p:cNvSpPr txBox="1"/>
          <p:nvPr/>
        </p:nvSpPr>
        <p:spPr>
          <a:xfrm>
            <a:off x="630936" y="640080"/>
            <a:ext cx="4818888" cy="14813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Acquisition</a:t>
            </a:r>
            <a:endParaRPr lang="en-US" sz="54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FE6055-5083-8DDC-8550-72A11BF0E189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/>
              <a:t>Dataset Source: Stroke prediction dataset from Kaggle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b="1" dirty="0"/>
              <a:t>Steps Taken: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/>
              <a:t>Imported data via URL into Python using Pandas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/>
              <a:t>Verified data structure and quality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BA66664-536F-8AC9-4D0A-6D08481DD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824" y="2391156"/>
            <a:ext cx="6390968" cy="236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959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8749A-2DDB-441A-8814-55CDB9834D57}"/>
              </a:ext>
            </a:extLst>
          </p:cNvPr>
          <p:cNvSpPr txBox="1"/>
          <p:nvPr/>
        </p:nvSpPr>
        <p:spPr>
          <a:xfrm>
            <a:off x="1057025" y="922644"/>
            <a:ext cx="5040285" cy="11695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>
                <a:latin typeface="+mj-lt"/>
                <a:ea typeface="+mj-ea"/>
                <a:cs typeface="+mj-cs"/>
              </a:rPr>
              <a:t>Storing Data on AWS RDS</a:t>
            </a:r>
            <a:endParaRPr lang="en-US" sz="3700" b="1">
              <a:latin typeface="+mj-lt"/>
              <a:ea typeface="+mj-ea"/>
              <a:cs typeface="+mj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FE6055-5083-8DDC-8550-72A11BF0E189}"/>
              </a:ext>
            </a:extLst>
          </p:cNvPr>
          <p:cNvSpPr txBox="1"/>
          <p:nvPr/>
        </p:nvSpPr>
        <p:spPr>
          <a:xfrm>
            <a:off x="1055715" y="2508105"/>
            <a:ext cx="5040285" cy="3632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Database Used: AWS RDS (PostgreSQL).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Steps Taken: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Connected to AWS RDS using </a:t>
            </a:r>
            <a:r>
              <a:rPr lang="en-US" sz="2000" b="1" dirty="0" err="1"/>
              <a:t>SQLAlchemy</a:t>
            </a:r>
            <a:r>
              <a:rPr lang="en-US" sz="2000" b="1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Created </a:t>
            </a:r>
            <a:r>
              <a:rPr lang="en-US" sz="2000" b="1" dirty="0" err="1"/>
              <a:t>StrokeData</a:t>
            </a:r>
            <a:r>
              <a:rPr lang="en-US" sz="2000" b="1" dirty="0"/>
              <a:t> table in PostgreSQL.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Uploaded dataset to the database.</a:t>
            </a:r>
          </a:p>
        </p:txBody>
      </p:sp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50DFB013-471D-29A3-8BE1-EC6859901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923" y="457987"/>
            <a:ext cx="5076864" cy="2830351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E151D4D-B8E8-C48B-6DD7-0D813339D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923" y="3569663"/>
            <a:ext cx="5076864" cy="226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172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C5CBAA-8213-275E-59C9-7947D0B9B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66AA89-3CC2-4B45-BBFA-619D2D54EC58}"/>
              </a:ext>
            </a:extLst>
          </p:cNvPr>
          <p:cNvSpPr txBox="1"/>
          <p:nvPr/>
        </p:nvSpPr>
        <p:spPr>
          <a:xfrm>
            <a:off x="793662" y="386930"/>
            <a:ext cx="10066122" cy="12984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Initial Data Exploration</a:t>
            </a:r>
            <a:endParaRPr lang="en-US" sz="48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7EE1D8-56A1-5426-7DB9-C4A70050BFFE}"/>
              </a:ext>
            </a:extLst>
          </p:cNvPr>
          <p:cNvSpPr txBox="1"/>
          <p:nvPr/>
        </p:nvSpPr>
        <p:spPr>
          <a:xfrm>
            <a:off x="793661" y="2599509"/>
            <a:ext cx="4530898" cy="3639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Objective: Understand the dataset through exploration.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Insights: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Columns include id, gender, age, hypertension, heart_disease, etc.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A quick preview shows the first five rows of the dataset.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4C742068-076B-8491-8C32-06211EFBC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214" y="2599509"/>
            <a:ext cx="5388596" cy="316463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93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13BB31-F22E-042F-EC20-17202B6E4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180A21-5F4E-4B26-4DB8-231D29A6A7CD}"/>
              </a:ext>
            </a:extLst>
          </p:cNvPr>
          <p:cNvSpPr txBox="1"/>
          <p:nvPr/>
        </p:nvSpPr>
        <p:spPr>
          <a:xfrm>
            <a:off x="925644" y="12366"/>
            <a:ext cx="9942716" cy="860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Distribution of Stroke Cases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3C3869-1C8D-3F40-2F80-004EEA73FAB4}"/>
              </a:ext>
            </a:extLst>
          </p:cNvPr>
          <p:cNvSpPr txBox="1"/>
          <p:nvPr/>
        </p:nvSpPr>
        <p:spPr>
          <a:xfrm>
            <a:off x="640079" y="2984872"/>
            <a:ext cx="5691895" cy="3124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Visualization: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A bar chart displaying the distribution of stroke cases, categorized as: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0 (No Stroke): Represents individuals who did not experience a stroke.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1 (Yes Stroke): Represents individuals who experienced a stroke.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491C918-A229-2E3B-244A-DC6ACD84CEB3}"/>
              </a:ext>
            </a:extLst>
          </p:cNvPr>
          <p:cNvSpPr txBox="1"/>
          <p:nvPr/>
        </p:nvSpPr>
        <p:spPr>
          <a:xfrm>
            <a:off x="633598" y="1216597"/>
            <a:ext cx="630876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Insights: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majority of cases fall under the non-stroke category (0).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disparity highlights the importance of focusing on the minority (stroke cases) for preventive measures.</a:t>
            </a:r>
            <a:endParaRPr lang="en-US" dirty="0"/>
          </a:p>
        </p:txBody>
      </p:sp>
      <p:pic>
        <p:nvPicPr>
          <p:cNvPr id="21" name="Picture 20" descr="A graph of stroke cases distribution&#10;&#10;Description automatically generated">
            <a:extLst>
              <a:ext uri="{FF2B5EF4-FFF2-40B4-BE49-F238E27FC236}">
                <a16:creationId xmlns:a16="http://schemas.microsoft.com/office/drawing/2014/main" id="{33C7786A-2656-5EE8-71FF-14D26DC92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836" y="2773963"/>
            <a:ext cx="4570730" cy="3546475"/>
          </a:xfrm>
          <a:prstGeom prst="rect">
            <a:avLst/>
          </a:prstGeom>
        </p:spPr>
      </p:pic>
      <p:pic>
        <p:nvPicPr>
          <p:cNvPr id="24" name="Picture 2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D31D8F3A-5201-39F2-77C6-E9D097E87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586" y="796413"/>
            <a:ext cx="4171335" cy="171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905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6796FF-20A0-74BA-2B04-AD5FB6633D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546FE9-E1E5-BE1A-C246-423A1A08C8B7}"/>
              </a:ext>
            </a:extLst>
          </p:cNvPr>
          <p:cNvSpPr txBox="1"/>
          <p:nvPr/>
        </p:nvSpPr>
        <p:spPr>
          <a:xfrm>
            <a:off x="979813" y="82556"/>
            <a:ext cx="9849751" cy="8574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Factors Contributing to Stroke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3AF7A-FD5D-B985-AF73-D87FC905D8C1}"/>
              </a:ext>
            </a:extLst>
          </p:cNvPr>
          <p:cNvSpPr txBox="1"/>
          <p:nvPr/>
        </p:nvSpPr>
        <p:spPr>
          <a:xfrm>
            <a:off x="1106599" y="690911"/>
            <a:ext cx="6336513" cy="303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/>
              <a:t>Smoking Status</a:t>
            </a:r>
            <a:r>
              <a:rPr lang="en-US" dirty="0"/>
              <a:t>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Bar chart depicting the distribution of stroke cases by smoking status: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Categories: </a:t>
            </a:r>
            <a:r>
              <a:rPr lang="en-US" b="1" dirty="0"/>
              <a:t>Never Smoked, Formerly Smoked, Smokes.</a:t>
            </a: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/>
              <a:t>Insight</a:t>
            </a:r>
            <a:r>
              <a:rPr lang="en-US" dirty="0"/>
              <a:t>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Higher stroke cases were observed in individuals who never smoked or formerly smoked, compared to active smokers.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8CFEFB-BB70-C940-1195-F94041A47FC6}"/>
              </a:ext>
            </a:extLst>
          </p:cNvPr>
          <p:cNvSpPr txBox="1"/>
          <p:nvPr/>
        </p:nvSpPr>
        <p:spPr>
          <a:xfrm>
            <a:off x="957287" y="3491071"/>
            <a:ext cx="5245928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Hypertension</a:t>
            </a:r>
            <a:r>
              <a:rPr lang="en-US" dirty="0"/>
              <a:t>:</a:t>
            </a:r>
          </a:p>
          <a:p>
            <a:pPr>
              <a:spcAft>
                <a:spcPts val="600"/>
              </a:spcAft>
            </a:pPr>
            <a:r>
              <a:rPr lang="en-US" dirty="0"/>
              <a:t>Bar chart showcasing the proportion of stroke cases in: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Hypertensive (1)</a:t>
            </a:r>
            <a:r>
              <a:rPr lang="en-US" dirty="0"/>
              <a:t> individuals vs. </a:t>
            </a:r>
            <a:r>
              <a:rPr lang="en-US" b="1" dirty="0"/>
              <a:t>Non-Hypertensive (0)</a:t>
            </a:r>
            <a:r>
              <a:rPr lang="en-US" dirty="0"/>
              <a:t> individuals.</a:t>
            </a:r>
          </a:p>
          <a:p>
            <a:pPr>
              <a:spcAft>
                <a:spcPts val="600"/>
              </a:spcAft>
            </a:pPr>
            <a:r>
              <a:rPr lang="en-US" b="1" dirty="0"/>
              <a:t>Insight</a:t>
            </a:r>
            <a:r>
              <a:rPr lang="en-US" dirty="0"/>
              <a:t>: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Hypertension significantly increases stroke risk, with a proportion of </a:t>
            </a:r>
            <a:r>
              <a:rPr lang="en-US" b="1" dirty="0"/>
              <a:t>13%</a:t>
            </a:r>
            <a:r>
              <a:rPr lang="en-US" dirty="0"/>
              <a:t> compared to </a:t>
            </a:r>
            <a:r>
              <a:rPr lang="en-US" b="1" dirty="0"/>
              <a:t>4%</a:t>
            </a:r>
            <a:r>
              <a:rPr lang="en-US" dirty="0"/>
              <a:t> for non-hypertensive individuals.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6BC518-E2C5-A907-7402-0FD84A193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694" y="3137926"/>
            <a:ext cx="5234564" cy="3246245"/>
          </a:xfrm>
          <a:prstGeom prst="rect">
            <a:avLst/>
          </a:prstGeom>
        </p:spPr>
      </p:pic>
      <p:pic>
        <p:nvPicPr>
          <p:cNvPr id="7" name="Picture 6" descr="A graph of smokes and smokes&#10;&#10;Description automatically generated">
            <a:extLst>
              <a:ext uri="{FF2B5EF4-FFF2-40B4-BE49-F238E27FC236}">
                <a16:creationId xmlns:a16="http://schemas.microsoft.com/office/drawing/2014/main" id="{4CE7AE11-9F0C-2EF4-E51C-572505411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112" y="845574"/>
            <a:ext cx="4248145" cy="244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045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28CAB6-A4C2-E753-D460-A31FA2524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B583CE-BF9D-28A3-F261-3B9604F250C2}"/>
              </a:ext>
            </a:extLst>
          </p:cNvPr>
          <p:cNvSpPr txBox="1"/>
          <p:nvPr/>
        </p:nvSpPr>
        <p:spPr>
          <a:xfrm>
            <a:off x="1037157" y="226142"/>
            <a:ext cx="9849751" cy="76878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Factors Contributing to Stroke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B1A8A8-0D2B-A34A-107A-1D3B1C53AD03}"/>
              </a:ext>
            </a:extLst>
          </p:cNvPr>
          <p:cNvSpPr txBox="1"/>
          <p:nvPr/>
        </p:nvSpPr>
        <p:spPr>
          <a:xfrm>
            <a:off x="1037156" y="449725"/>
            <a:ext cx="9849751" cy="303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Gender</a:t>
            </a:r>
            <a:r>
              <a:rPr lang="en-US" sz="2000" dirty="0"/>
              <a:t>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Bar chart comparing stroke cases by gender: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Male</a:t>
            </a:r>
            <a:r>
              <a:rPr lang="en-US" sz="2000" dirty="0"/>
              <a:t> vs. </a:t>
            </a:r>
            <a:r>
              <a:rPr lang="en-US" sz="2000" b="1" dirty="0"/>
              <a:t>Female.</a:t>
            </a: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Insight</a:t>
            </a:r>
            <a:r>
              <a:rPr lang="en-US" sz="2000" dirty="0"/>
              <a:t>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Stroke occurrences are slightly higher among </a:t>
            </a:r>
            <a:r>
              <a:rPr lang="en-US" sz="2000" b="1" dirty="0"/>
              <a:t>females</a:t>
            </a:r>
            <a:r>
              <a:rPr lang="en-US" sz="2000" dirty="0"/>
              <a:t>, suggesting potential gender-specific health implications.</a:t>
            </a:r>
          </a:p>
        </p:txBody>
      </p:sp>
      <p:pic>
        <p:nvPicPr>
          <p:cNvPr id="10" name="Picture 9" descr="A computer code with text&#10;&#10;Description automatically generated with medium confidence">
            <a:extLst>
              <a:ext uri="{FF2B5EF4-FFF2-40B4-BE49-F238E27FC236}">
                <a16:creationId xmlns:a16="http://schemas.microsoft.com/office/drawing/2014/main" id="{9E40DF4C-807A-3D42-1A6E-426FF04DE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59" y="5044899"/>
            <a:ext cx="6172735" cy="1680110"/>
          </a:xfrm>
          <a:prstGeom prst="rect">
            <a:avLst/>
          </a:prstGeom>
        </p:spPr>
      </p:pic>
      <p:pic>
        <p:nvPicPr>
          <p:cNvPr id="14" name="Picture 13" descr="A graph of a graph with orange bars&#10;&#10;Description automatically generated with medium confidence">
            <a:extLst>
              <a:ext uri="{FF2B5EF4-FFF2-40B4-BE49-F238E27FC236}">
                <a16:creationId xmlns:a16="http://schemas.microsoft.com/office/drawing/2014/main" id="{E7213033-F316-38C0-6048-6E3B0BE94B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717" y="2684205"/>
            <a:ext cx="5221234" cy="404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385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756</Words>
  <Application>Microsoft Office PowerPoint</Application>
  <PresentationFormat>Widescreen</PresentationFormat>
  <Paragraphs>109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Sagar Dhital</dc:creator>
  <cp:lastModifiedBy>Sambad Rupakheti</cp:lastModifiedBy>
  <cp:revision>7</cp:revision>
  <dcterms:created xsi:type="dcterms:W3CDTF">2024-12-04T16:16:07Z</dcterms:created>
  <dcterms:modified xsi:type="dcterms:W3CDTF">2024-12-04T20:25:18Z</dcterms:modified>
</cp:coreProperties>
</file>