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71" r:id="rId4"/>
    <p:sldId id="270" r:id="rId5"/>
    <p:sldId id="266" r:id="rId6"/>
    <p:sldId id="268" r:id="rId7"/>
    <p:sldId id="263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19"/>
    <a:srgbClr val="BC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2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1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757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5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9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2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7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8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0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6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1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55FAEE-3B42-401A-91C7-98B1A22249B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7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575A5-BCD0-4617-8B04-451A7FE8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Castellar" panose="020A0402060406010301" pitchFamily="18" charset="0"/>
                <a:cs typeface="Times New Roman" panose="02020603050405020304" pitchFamily="18" charset="0"/>
              </a:rPr>
              <a:t>Group 1 Project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A305B-77B9-CCE8-C13A-2C9316710A2F}"/>
              </a:ext>
            </a:extLst>
          </p:cNvPr>
          <p:cNvSpPr txBox="1"/>
          <p:nvPr/>
        </p:nvSpPr>
        <p:spPr>
          <a:xfrm>
            <a:off x="1883229" y="2068285"/>
            <a:ext cx="8425542" cy="39703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Pramod S. Patil</a:t>
            </a:r>
          </a:p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Manish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Tanwar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Sambasivarao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Gadde</a:t>
            </a:r>
          </a:p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Omkar Ramdas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Shivekar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Ms.Vaishnavi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Rathore</a:t>
            </a:r>
          </a:p>
          <a:p>
            <a:pPr algn="ctr"/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Rajnandani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Tanwar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Joyswal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3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C02A-97BE-FA2E-D136-E93F81CD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95" y="198180"/>
            <a:ext cx="10515600" cy="716220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/>
              <a:t>Understanding the KPI’s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9CF60-2842-9F98-003D-81FB3677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61702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sz="2400" b="1" dirty="0">
                <a:solidFill>
                  <a:srgbClr val="FFFF00"/>
                </a:solidFill>
                <a:latin typeface="+mj-lt"/>
              </a:rPr>
              <a:t>1.   Year wise loan amount Stats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to understand how loan amounts have changed over the years.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+mj-lt"/>
              </a:rPr>
              <a:t>2.   Grade and sub grade wise revolving balance.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revolving balance for each grade and subgrade.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This can help identify if there's a correlation between a borrower's credit quality and their revolving balance.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2400" dirty="0">
                <a:solidFill>
                  <a:schemeClr val="tx1"/>
                </a:solidFill>
                <a:latin typeface="+mj-lt"/>
              </a:rPr>
              <a:t>              </a:t>
            </a: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+mj-lt"/>
              </a:rPr>
              <a:t>3.    Total Payment for Verified Status Vs Total Payment for Non Verified Status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We can compare the total payments made by borrowers with verified income/employment status versus those with non-verified status.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This can provide insights into the impact of income verification on repayment behavior.</a:t>
            </a:r>
          </a:p>
          <a:p>
            <a:pPr algn="l"/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+mj-lt"/>
              </a:rPr>
              <a:t>4.     State wise and last-credit-pull-d wise loan status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can reveal regional and temporal patterns in loan performance.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We can create a cross-tabulation or visualization to show the loan status distribution for each state and month/year of the last credit pull.</a:t>
            </a:r>
          </a:p>
          <a:p>
            <a:pPr algn="l"/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+mj-lt"/>
              </a:rPr>
              <a:t>5.     Home ownership Vs last payment date stats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number of days since the last payment for </a:t>
            </a:r>
            <a:r>
              <a:rPr lang="en-US" sz="2400" b="1" dirty="0">
                <a:solidFill>
                  <a:schemeClr val="tx1"/>
                </a:solidFill>
                <a:latin typeface="Söhne"/>
              </a:rPr>
              <a:t>each category of home ownership (e.g. - own, rent, mortgage).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8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4" y="19172"/>
            <a:ext cx="9404723" cy="685617"/>
          </a:xfrm>
        </p:spPr>
        <p:txBody>
          <a:bodyPr/>
          <a:lstStyle/>
          <a:p>
            <a:pPr algn="ctr"/>
            <a:r>
              <a:rPr lang="en-US" sz="3800" dirty="0"/>
              <a:t>Excel Dashboard</a:t>
            </a:r>
            <a:endParaRPr lang="en-IN" sz="3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4C7C1A-179F-24C1-F677-233AFFED7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85825"/>
            <a:ext cx="12192000" cy="5953003"/>
          </a:xfrm>
        </p:spPr>
      </p:pic>
    </p:spTree>
    <p:extLst>
      <p:ext uri="{BB962C8B-B14F-4D97-AF65-F5344CB8AC3E}">
        <p14:creationId xmlns:p14="http://schemas.microsoft.com/office/powerpoint/2010/main" val="81841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6" y="0"/>
            <a:ext cx="9404723" cy="648294"/>
          </a:xfrm>
        </p:spPr>
        <p:txBody>
          <a:bodyPr/>
          <a:lstStyle/>
          <a:p>
            <a:pPr algn="ctr"/>
            <a:r>
              <a:rPr lang="en-US" sz="3800" dirty="0"/>
              <a:t>Tableau Dashboard</a:t>
            </a:r>
            <a:endParaRPr lang="en-IN" sz="3800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6BBF42E-5781-05A9-D910-B5313336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25"/>
            <a:ext cx="12193133" cy="6086475"/>
          </a:xfrm>
        </p:spPr>
      </p:pic>
    </p:spTree>
    <p:extLst>
      <p:ext uri="{BB962C8B-B14F-4D97-AF65-F5344CB8AC3E}">
        <p14:creationId xmlns:p14="http://schemas.microsoft.com/office/powerpoint/2010/main" val="209782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F6F3-FFE4-D3D5-74F3-C0995525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9" y="0"/>
            <a:ext cx="9404723" cy="771525"/>
          </a:xfrm>
        </p:spPr>
        <p:txBody>
          <a:bodyPr anchor="t">
            <a:normAutofit/>
          </a:bodyPr>
          <a:lstStyle/>
          <a:p>
            <a:pPr algn="ctr"/>
            <a:r>
              <a:rPr lang="en-IN" dirty="0"/>
              <a:t>Power BI dashboard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395A8F-6025-BC98-275D-82DF85E2E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12191999" cy="5829300"/>
          </a:xfrm>
        </p:spPr>
      </p:pic>
    </p:spTree>
    <p:extLst>
      <p:ext uri="{BB962C8B-B14F-4D97-AF65-F5344CB8AC3E}">
        <p14:creationId xmlns:p14="http://schemas.microsoft.com/office/powerpoint/2010/main" val="419092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287B-5D07-628E-8F0D-9F254707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3600" dirty="0"/>
              <a:t>MySQL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75394-9170-17EB-4335-DCDEEF8E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6" y="1800760"/>
            <a:ext cx="6737019" cy="4170880"/>
          </a:xfrm>
          <a:prstGeom prst="rect">
            <a:avLst/>
          </a:prstGeom>
          <a:ln w="57150">
            <a:solidFill>
              <a:srgbClr val="FFFA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1EDA2C-C7D2-0727-611D-97510DB4C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173" y="2313944"/>
            <a:ext cx="4660357" cy="2537928"/>
          </a:xfrm>
          <a:prstGeom prst="rect">
            <a:avLst/>
          </a:prstGeom>
          <a:ln w="57150">
            <a:solidFill>
              <a:srgbClr val="FFFA19"/>
            </a:solidFill>
          </a:ln>
        </p:spPr>
      </p:pic>
    </p:spTree>
    <p:extLst>
      <p:ext uri="{BB962C8B-B14F-4D97-AF65-F5344CB8AC3E}">
        <p14:creationId xmlns:p14="http://schemas.microsoft.com/office/powerpoint/2010/main" val="295859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326-38CE-C568-6680-0B99DE2C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76" y="291486"/>
            <a:ext cx="10515600" cy="818858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326F1-07A6-2F66-BFFF-7F984871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3628"/>
            <a:ext cx="10515600" cy="3186405"/>
          </a:xfrm>
          <a:ln w="28575">
            <a:solidFill>
              <a:srgbClr val="FFFF00"/>
            </a:solidFill>
          </a:ln>
        </p:spPr>
        <p:txBody>
          <a:bodyPr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Unable to import the csv files into SQL.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excel – no issues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Tableau – no issues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Power Bi – no issues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50B7-7D00-2D20-5AA5-C4DF72B4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69"/>
            <a:ext cx="9144000" cy="1061000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3A1AA-34F5-BDD2-3241-FA445D2F5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8089"/>
            <a:ext cx="9144000" cy="3051111"/>
          </a:xfrm>
          <a:ln w="28575">
            <a:solidFill>
              <a:srgbClr val="FFFF00"/>
            </a:solidFill>
          </a:ln>
        </p:spPr>
        <p:txBody>
          <a:bodyPr anchor="ctr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Home Ownership(Mortgage) has received the largest payment of a total of $1,058,190 in March 2012.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As clearly shown 2011 has acquired a loan amount of 134 Millions.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As far as Grade and Sub-Grade- B3 stands the highest with 40M Revolving Balance.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Again California bags the highest in terms on loan amount and Washington has the highest average interest rate of 12.61%.</a:t>
            </a:r>
          </a:p>
        </p:txBody>
      </p:sp>
    </p:spTree>
    <p:extLst>
      <p:ext uri="{BB962C8B-B14F-4D97-AF65-F5344CB8AC3E}">
        <p14:creationId xmlns:p14="http://schemas.microsoft.com/office/powerpoint/2010/main" val="327320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EF29-52FB-AA60-F646-6E277648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844165"/>
            <a:ext cx="10515600" cy="6324924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230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</TotalTime>
  <Words>321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Castellar</vt:lpstr>
      <vt:lpstr>Century Gothic</vt:lpstr>
      <vt:lpstr>Söhne</vt:lpstr>
      <vt:lpstr>Times New Roman</vt:lpstr>
      <vt:lpstr>Wingdings 3</vt:lpstr>
      <vt:lpstr>Ion</vt:lpstr>
      <vt:lpstr>Group 1 Project Members</vt:lpstr>
      <vt:lpstr>Understanding the KPI’s</vt:lpstr>
      <vt:lpstr>Excel Dashboard</vt:lpstr>
      <vt:lpstr>Tableau Dashboard</vt:lpstr>
      <vt:lpstr>Power BI dashboard</vt:lpstr>
      <vt:lpstr>MySQL </vt:lpstr>
      <vt:lpstr>Challenges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members</dc:title>
  <dc:creator>Darren Revelan Mendonca</dc:creator>
  <cp:lastModifiedBy>siva gadde</cp:lastModifiedBy>
  <cp:revision>29</cp:revision>
  <dcterms:created xsi:type="dcterms:W3CDTF">2023-09-19T13:59:00Z</dcterms:created>
  <dcterms:modified xsi:type="dcterms:W3CDTF">2023-12-23T11:59:33Z</dcterms:modified>
</cp:coreProperties>
</file>