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8" r:id="rId3"/>
    <p:sldId id="271" r:id="rId4"/>
    <p:sldId id="270" r:id="rId5"/>
    <p:sldId id="266" r:id="rId6"/>
    <p:sldId id="268" r:id="rId7"/>
    <p:sldId id="262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A19"/>
    <a:srgbClr val="BC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47" autoAdjust="0"/>
  </p:normalViewPr>
  <p:slideViewPr>
    <p:cSldViewPr snapToGrid="0">
      <p:cViewPr varScale="1">
        <p:scale>
          <a:sx n="63" d="100"/>
          <a:sy n="63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AEE-3B42-401A-91C7-98B1A22249B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E890-B5EE-459A-AF73-CCE251F48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46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AEE-3B42-401A-91C7-98B1A22249B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E890-B5EE-459A-AF73-CCE251F48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82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AEE-3B42-401A-91C7-98B1A22249B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E890-B5EE-459A-AF73-CCE251F48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711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AEE-3B42-401A-91C7-98B1A22249B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E890-B5EE-459A-AF73-CCE251F488D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9757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AEE-3B42-401A-91C7-98B1A22249B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E890-B5EE-459A-AF73-CCE251F48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359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AEE-3B42-401A-91C7-98B1A22249B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E890-B5EE-459A-AF73-CCE251F48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47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AEE-3B42-401A-91C7-98B1A22249B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E890-B5EE-459A-AF73-CCE251F48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594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AEE-3B42-401A-91C7-98B1A22249B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E890-B5EE-459A-AF73-CCE251F48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221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AEE-3B42-401A-91C7-98B1A22249B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E890-B5EE-459A-AF73-CCE251F48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67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AEE-3B42-401A-91C7-98B1A22249B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E890-B5EE-459A-AF73-CCE251F48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29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AEE-3B42-401A-91C7-98B1A22249B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E890-B5EE-459A-AF73-CCE251F48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48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AEE-3B42-401A-91C7-98B1A22249B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E890-B5EE-459A-AF73-CCE251F48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50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AEE-3B42-401A-91C7-98B1A22249B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E890-B5EE-459A-AF73-CCE251F48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6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AEE-3B42-401A-91C7-98B1A22249B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E890-B5EE-459A-AF73-CCE251F48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11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AEE-3B42-401A-91C7-98B1A22249B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E890-B5EE-459A-AF73-CCE251F48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66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AEE-3B42-401A-91C7-98B1A22249B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E890-B5EE-459A-AF73-CCE251F48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82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AEE-3B42-401A-91C7-98B1A22249B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E890-B5EE-459A-AF73-CCE251F48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71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055FAEE-3B42-401A-91C7-98B1A22249B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9E890-B5EE-459A-AF73-CCE251F48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4799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CA305B-77B9-CCE8-C13A-2C9316710A2F}"/>
              </a:ext>
            </a:extLst>
          </p:cNvPr>
          <p:cNvSpPr txBox="1"/>
          <p:nvPr/>
        </p:nvSpPr>
        <p:spPr>
          <a:xfrm>
            <a:off x="8000837" y="1325880"/>
            <a:ext cx="3543464" cy="306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BANK LOAN ANALYSIS</a:t>
            </a:r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91BEA5FE-6D2B-C668-FFB2-08D98A1391F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024" r="13801" b="-1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331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BC02A-97BE-FA2E-D136-E93F81CDD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495" y="198180"/>
            <a:ext cx="10515600" cy="716220"/>
          </a:xfrm>
        </p:spPr>
        <p:txBody>
          <a:bodyPr anchor="t">
            <a:normAutofit/>
          </a:bodyPr>
          <a:lstStyle/>
          <a:p>
            <a:pPr algn="ctr"/>
            <a:r>
              <a:rPr lang="en-IN" sz="3600" dirty="0"/>
              <a:t>Understanding the KPI’s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9CF60-2842-9F98-003D-81FB36771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14400"/>
            <a:ext cx="10515600" cy="5617028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IN" sz="2400" b="1" dirty="0">
                <a:solidFill>
                  <a:srgbClr val="FFFF00"/>
                </a:solidFill>
                <a:latin typeface="+mj-lt"/>
              </a:rPr>
              <a:t>1.   Year wise loan amount Stats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Söhne"/>
              </a:rPr>
              <a:t>to understand how loan amounts have changed over the years.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  <a:p>
            <a:pPr algn="l"/>
            <a:endParaRPr lang="en-IN" sz="2400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IN" sz="2400" b="1" dirty="0">
                <a:solidFill>
                  <a:srgbClr val="FFFF00"/>
                </a:solidFill>
                <a:latin typeface="+mj-lt"/>
              </a:rPr>
              <a:t>2.   Grade and sub grade wise revolving balance.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Söhne"/>
              </a:rPr>
              <a:t>revolving balance for each grade and subgrade.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Söhne"/>
              </a:rPr>
              <a:t>This can help identify if there's a correlation between a borrower's credit quality and their revolving balance.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IN" sz="2400" dirty="0">
                <a:solidFill>
                  <a:schemeClr val="tx1"/>
                </a:solidFill>
                <a:latin typeface="+mj-lt"/>
              </a:rPr>
              <a:t>              </a:t>
            </a:r>
          </a:p>
          <a:p>
            <a:pPr algn="l"/>
            <a:r>
              <a:rPr lang="en-IN" sz="2400" b="1" dirty="0">
                <a:solidFill>
                  <a:srgbClr val="FFFF00"/>
                </a:solidFill>
                <a:latin typeface="+mj-lt"/>
              </a:rPr>
              <a:t>3.    Total Payment for Verified Status Vs Total Payment for Non Verified Status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Söhne"/>
              </a:rPr>
              <a:t>We can compare the total payments made by borrowers with verified income/employment status versus those with non-verified status.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Söhne"/>
              </a:rPr>
              <a:t>This can provide insights into the impact of income verification on repayment behavior.</a:t>
            </a:r>
          </a:p>
          <a:p>
            <a:pPr algn="l"/>
            <a:endParaRPr lang="en-IN" sz="2400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IN" sz="2400" b="1" dirty="0">
                <a:solidFill>
                  <a:srgbClr val="FFFF00"/>
                </a:solidFill>
                <a:latin typeface="+mj-lt"/>
              </a:rPr>
              <a:t>4.     State wise and last-credit-pull-d wise loan status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Söhne"/>
              </a:rPr>
              <a:t>can reveal regional and temporal patterns in loan performance.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Söhne"/>
              </a:rPr>
              <a:t>We can create a cross-tabulation or visualization to show the loan status distribution for each state and month/year of the last credit pull.</a:t>
            </a:r>
          </a:p>
          <a:p>
            <a:pPr algn="l"/>
            <a:endParaRPr lang="en-IN" sz="2400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IN" sz="2400" b="1" dirty="0">
                <a:solidFill>
                  <a:srgbClr val="FFFF00"/>
                </a:solidFill>
                <a:latin typeface="+mj-lt"/>
              </a:rPr>
              <a:t>5.     Home ownership Vs last payment date stats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Söhne"/>
              </a:rPr>
              <a:t>number of days since the last payment for </a:t>
            </a:r>
            <a:r>
              <a:rPr lang="en-US" sz="2400" b="1" dirty="0">
                <a:solidFill>
                  <a:schemeClr val="tx1"/>
                </a:solidFill>
                <a:latin typeface="Söhne"/>
              </a:rPr>
              <a:t>each category of home ownership (e.g. - own, rent, mortgage).</a:t>
            </a:r>
            <a:endParaRPr lang="en-IN" sz="2400" b="1" dirty="0">
              <a:solidFill>
                <a:schemeClr val="tx1"/>
              </a:solidFill>
              <a:latin typeface="+mj-lt"/>
            </a:endParaRPr>
          </a:p>
          <a:p>
            <a:pPr algn="l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08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24" y="19172"/>
            <a:ext cx="9404723" cy="685617"/>
          </a:xfrm>
        </p:spPr>
        <p:txBody>
          <a:bodyPr/>
          <a:lstStyle/>
          <a:p>
            <a:pPr algn="ctr"/>
            <a:r>
              <a:rPr lang="en-US" sz="3800" dirty="0"/>
              <a:t>Excel Dashboard</a:t>
            </a:r>
            <a:endParaRPr lang="en-IN" sz="3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4C7C1A-179F-24C1-F677-233AFFED7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04789"/>
            <a:ext cx="12192000" cy="6134040"/>
          </a:xfrm>
        </p:spPr>
      </p:pic>
    </p:spTree>
    <p:extLst>
      <p:ext uri="{BB962C8B-B14F-4D97-AF65-F5344CB8AC3E}">
        <p14:creationId xmlns:p14="http://schemas.microsoft.com/office/powerpoint/2010/main" val="818417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586" y="0"/>
            <a:ext cx="9404723" cy="648294"/>
          </a:xfrm>
        </p:spPr>
        <p:txBody>
          <a:bodyPr/>
          <a:lstStyle/>
          <a:p>
            <a:pPr algn="ctr"/>
            <a:r>
              <a:rPr lang="en-US" sz="3800" dirty="0"/>
              <a:t>Tableau Dashboard</a:t>
            </a:r>
            <a:endParaRPr lang="en-IN" sz="3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BBF42E-5781-05A9-D910-B5313336E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71525"/>
            <a:ext cx="12193133" cy="6086475"/>
          </a:xfrm>
        </p:spPr>
      </p:pic>
    </p:spTree>
    <p:extLst>
      <p:ext uri="{BB962C8B-B14F-4D97-AF65-F5344CB8AC3E}">
        <p14:creationId xmlns:p14="http://schemas.microsoft.com/office/powerpoint/2010/main" val="2097823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F6F3-FFE4-D3D5-74F3-C0995525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299" y="0"/>
            <a:ext cx="9404723" cy="771525"/>
          </a:xfrm>
        </p:spPr>
        <p:txBody>
          <a:bodyPr anchor="t">
            <a:normAutofit/>
          </a:bodyPr>
          <a:lstStyle/>
          <a:p>
            <a:pPr algn="ctr"/>
            <a:r>
              <a:rPr lang="en-IN" sz="3600" dirty="0"/>
              <a:t>Power BI dashboard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2395A8F-6025-BC98-275D-82DF85E2E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71525"/>
            <a:ext cx="12191999" cy="6086475"/>
          </a:xfrm>
        </p:spPr>
      </p:pic>
    </p:spTree>
    <p:extLst>
      <p:ext uri="{BB962C8B-B14F-4D97-AF65-F5344CB8AC3E}">
        <p14:creationId xmlns:p14="http://schemas.microsoft.com/office/powerpoint/2010/main" val="4190924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287B-5D07-628E-8F0D-9F2547077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1871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IN" sz="3600" dirty="0"/>
              <a:t>MySQL</a:t>
            </a:r>
            <a:br>
              <a:rPr lang="en-IN" sz="3600" dirty="0"/>
            </a:br>
            <a:endParaRPr lang="en-IN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975394-9170-17EB-4335-DCDEEF8E8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66" y="1800760"/>
            <a:ext cx="6737019" cy="4170880"/>
          </a:xfrm>
          <a:prstGeom prst="rect">
            <a:avLst/>
          </a:prstGeom>
          <a:ln w="57150">
            <a:solidFill>
              <a:srgbClr val="FFFA19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1EDA2C-C7D2-0727-611D-97510DB4C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173" y="2313944"/>
            <a:ext cx="4660357" cy="2537928"/>
          </a:xfrm>
          <a:prstGeom prst="rect">
            <a:avLst/>
          </a:prstGeom>
          <a:ln w="57150">
            <a:solidFill>
              <a:srgbClr val="FFFA19"/>
            </a:solidFill>
          </a:ln>
        </p:spPr>
      </p:pic>
    </p:spTree>
    <p:extLst>
      <p:ext uri="{BB962C8B-B14F-4D97-AF65-F5344CB8AC3E}">
        <p14:creationId xmlns:p14="http://schemas.microsoft.com/office/powerpoint/2010/main" val="2958591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F50B7-7D00-2D20-5AA5-C4DF72B4C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269"/>
            <a:ext cx="9144000" cy="1061000"/>
          </a:xfrm>
        </p:spPr>
        <p:txBody>
          <a:bodyPr anchor="t">
            <a:normAutofit/>
          </a:bodyPr>
          <a:lstStyle/>
          <a:p>
            <a:pPr algn="ctr"/>
            <a:r>
              <a:rPr lang="en-IN" sz="3600" dirty="0"/>
              <a:t>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3A1AA-34F5-BDD2-3241-FA445D2F5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78089"/>
            <a:ext cx="9144000" cy="3051111"/>
          </a:xfrm>
          <a:ln w="28575">
            <a:solidFill>
              <a:srgbClr val="FFFF00"/>
            </a:solidFill>
          </a:ln>
        </p:spPr>
        <p:txBody>
          <a:bodyPr anchor="ctr">
            <a:noAutofit/>
          </a:bodyPr>
          <a:lstStyle/>
          <a:p>
            <a:pPr algn="l"/>
            <a:endParaRPr lang="en-GB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a positive trend in year-wise loan amounts,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concern with 'B' grade revolving balances,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importance of verification for higher payments,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state-wise credit pull date variations,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overall timely payments across home ownership categories. </a:t>
            </a:r>
          </a:p>
        </p:txBody>
      </p:sp>
    </p:spTree>
    <p:extLst>
      <p:ext uri="{BB962C8B-B14F-4D97-AF65-F5344CB8AC3E}">
        <p14:creationId xmlns:p14="http://schemas.microsoft.com/office/powerpoint/2010/main" val="3273207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AEF29-52FB-AA60-F646-6E277648F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0" y="2844165"/>
            <a:ext cx="10515600" cy="6324924"/>
          </a:xfrm>
        </p:spPr>
        <p:txBody>
          <a:bodyPr>
            <a:normAutofit/>
          </a:bodyPr>
          <a:lstStyle/>
          <a:p>
            <a:pPr algn="ctr"/>
            <a:r>
              <a:rPr lang="en-IN" sz="48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12305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321</TotalTime>
  <Words>238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Arial</vt:lpstr>
      <vt:lpstr>Century Gothic</vt:lpstr>
      <vt:lpstr>Söhne</vt:lpstr>
      <vt:lpstr>Wingdings 3</vt:lpstr>
      <vt:lpstr>Ion</vt:lpstr>
      <vt:lpstr>PowerPoint Presentation</vt:lpstr>
      <vt:lpstr>Understanding the KPI’s</vt:lpstr>
      <vt:lpstr>Excel Dashboard</vt:lpstr>
      <vt:lpstr>Tableau Dashboard</vt:lpstr>
      <vt:lpstr>Power BI dashboard</vt:lpstr>
      <vt:lpstr>MySQL 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members</dc:title>
  <dc:creator>Darren Revelan Mendonca</dc:creator>
  <cp:lastModifiedBy>siva gadde</cp:lastModifiedBy>
  <cp:revision>33</cp:revision>
  <dcterms:created xsi:type="dcterms:W3CDTF">2023-09-19T13:59:00Z</dcterms:created>
  <dcterms:modified xsi:type="dcterms:W3CDTF">2024-02-01T05:47:45Z</dcterms:modified>
</cp:coreProperties>
</file>