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77" r:id="rId5"/>
    <p:sldId id="258" r:id="rId6"/>
    <p:sldId id="264" r:id="rId7"/>
    <p:sldId id="263" r:id="rId8"/>
    <p:sldId id="265" r:id="rId9"/>
    <p:sldId id="266" r:id="rId10"/>
    <p:sldId id="267" r:id="rId11"/>
    <p:sldId id="269"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3" d="100"/>
          <a:sy n="73" d="100"/>
        </p:scale>
        <p:origin x="66" y="4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E4202037-51F0-7038-A559-41F0B0E64668}"/>
              </a:ext>
            </a:extLst>
          </p:cNvPr>
          <p:cNvPicPr>
            <a:picLocks noChangeAspect="1"/>
          </p:cNvPicPr>
          <p:nvPr/>
        </p:nvPicPr>
        <p:blipFill rotWithShape="1">
          <a:blip r:embed="rId2">
            <a:alphaModFix amt="50000"/>
          </a:blip>
          <a:srcRect t="1510" b="14220"/>
          <a:stretch/>
        </p:blipFill>
        <p:spPr>
          <a:xfrm>
            <a:off x="20" y="109105"/>
            <a:ext cx="12191980" cy="6857999"/>
          </a:xfrm>
          <a:prstGeom prst="rect">
            <a:avLst/>
          </a:prstGeom>
        </p:spPr>
      </p:pic>
      <p:sp>
        <p:nvSpPr>
          <p:cNvPr id="2" name="Title 1"/>
          <p:cNvSpPr>
            <a:spLocks noGrp="1"/>
          </p:cNvSpPr>
          <p:nvPr>
            <p:ph type="ctrTitle"/>
          </p:nvPr>
        </p:nvSpPr>
        <p:spPr>
          <a:xfrm>
            <a:off x="1092776" y="1127415"/>
            <a:ext cx="9365673" cy="3304308"/>
          </a:xfrm>
          <a:extLst>
            <a:ext uri="{909E8E84-426E-40DD-AFC4-6F175D3DCCD1}">
              <a14:hiddenFill xmlns:a14="http://schemas.microsoft.com/office/drawing/2010/main">
                <a:gradFill>
                  <a:gsLst>
                    <a:gs pos="0">
                      <a:srgbClr val="7B32B2"/>
                    </a:gs>
                    <a:gs pos="100000">
                      <a:srgbClr val="401A5D"/>
                    </a:gs>
                  </a:gsLst>
                  <a:lin scaled="0"/>
                </a:gradFill>
              </a14:hiddenFill>
            </a:ext>
          </a:extLst>
        </p:spPr>
        <p:txBody>
          <a:bodyPr>
            <a:noAutofit/>
          </a:bodyPr>
          <a:lstStyle/>
          <a:p>
            <a:r>
              <a:rPr lang="en-IN" altLang="en-US" sz="8000" b="1" dirty="0">
                <a:ln>
                  <a:solidFill>
                    <a:schemeClr val="tx1"/>
                  </a:solidFill>
                </a:ln>
                <a:solidFill>
                  <a:srgbClr val="FFFFFF"/>
                </a:solidFill>
                <a:effectLst>
                  <a:outerShdw blurRad="38100" dist="19050" dir="2700000" algn="tl" rotWithShape="0">
                    <a:schemeClr val="dk1">
                      <a:alpha val="40000"/>
                    </a:schemeClr>
                  </a:outerShdw>
                </a:effectLst>
                <a:latin typeface="Amasis MT Pro Black" panose="02040A04050005020304" pitchFamily="18" charset="0"/>
              </a:rPr>
              <a:t>STOCK MARKET ANALYSIS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46759" y="185131"/>
            <a:ext cx="12191999" cy="669290"/>
          </a:xfrm>
          <a:prstGeom prst="rect">
            <a:avLst/>
          </a:prstGeom>
          <a:noFill/>
        </p:spPr>
        <p:txBody>
          <a:bodyPr wrap="square" rtlCol="0">
            <a:noAutofit/>
          </a:bodyPr>
          <a:lstStyle/>
          <a:p>
            <a:pPr algn="ctr"/>
            <a:r>
              <a:rPr lang="en-IN" altLang="en-US" sz="3600" b="1" dirty="0">
                <a:latin typeface="Cambria" panose="02040503050406030204" pitchFamily="18" charset="0"/>
                <a:ea typeface="Cambria" panose="02040503050406030204" pitchFamily="18" charset="0"/>
                <a:cs typeface="+mj-cs"/>
              </a:rPr>
              <a:t>KPI  4 : HIGHEST AND LOWEST P/E RATIO</a:t>
            </a:r>
          </a:p>
        </p:txBody>
      </p:sp>
      <p:sp>
        <p:nvSpPr>
          <p:cNvPr id="3" name="Text Box 2"/>
          <p:cNvSpPr txBox="1"/>
          <p:nvPr/>
        </p:nvSpPr>
        <p:spPr>
          <a:xfrm>
            <a:off x="0" y="1361209"/>
            <a:ext cx="12192635" cy="5496791"/>
          </a:xfrm>
          <a:prstGeom prst="rect">
            <a:avLst/>
          </a:prstGeom>
          <a:noFill/>
        </p:spPr>
        <p:txBody>
          <a:bodyPr wrap="square" rtlCol="0">
            <a:noAutofit/>
          </a:bodyPr>
          <a:lstStyle/>
          <a:p>
            <a:pPr lvl="1"/>
            <a:r>
              <a:rPr lang="en-US" sz="2000" b="1" u="sng" dirty="0"/>
              <a:t>OBSERVATION:- </a:t>
            </a:r>
          </a:p>
          <a:p>
            <a:pPr lvl="1"/>
            <a:endParaRPr lang="en-US" sz="2000" b="1" dirty="0"/>
          </a:p>
          <a:p>
            <a:pPr marL="800100" lvl="1" indent="-342900">
              <a:spcAft>
                <a:spcPts val="600"/>
              </a:spcAft>
              <a:buFont typeface="Arial" panose="020B0604020202020204" pitchFamily="34" charset="0"/>
              <a:buChar char="•"/>
            </a:pPr>
            <a:r>
              <a:rPr lang="en-US" dirty="0"/>
              <a:t>Stocks with high P/E ratios are often seen as growth stocks, indicating that investors expect robust earnings growth in the future.</a:t>
            </a:r>
          </a:p>
          <a:p>
            <a:pPr marL="800100" lvl="1" indent="-342900">
              <a:spcAft>
                <a:spcPts val="600"/>
              </a:spcAft>
              <a:buFont typeface="Arial" panose="020B0604020202020204" pitchFamily="34" charset="0"/>
              <a:buChar char="•"/>
            </a:pPr>
            <a:r>
              <a:rPr lang="en-US" dirty="0"/>
              <a:t>The market is willing to pay a premium for these stocks based on the anticipation of significant earnings                     expansion.</a:t>
            </a:r>
          </a:p>
          <a:p>
            <a:pPr marL="800100" lvl="1" indent="-342900">
              <a:spcAft>
                <a:spcPts val="600"/>
              </a:spcAft>
              <a:buFont typeface="Arial" panose="020B0604020202020204" pitchFamily="34" charset="0"/>
              <a:buChar char="•"/>
            </a:pPr>
            <a:r>
              <a:rPr lang="en-US" dirty="0"/>
              <a:t>Low P/E ratios are often associated with value stocks, suggesting that the market perceives these companies as undervalued relative to their earnings.</a:t>
            </a:r>
          </a:p>
          <a:p>
            <a:pPr marL="800100" lvl="1" indent="-342900">
              <a:buFont typeface="Arial" panose="020B0604020202020204" pitchFamily="34" charset="0"/>
              <a:buChar char="•"/>
            </a:pPr>
            <a:r>
              <a:rPr lang="en-US" dirty="0"/>
              <a:t>Investors may believe that the current stock price does not fully reflect the company's true worth or earnings potential.</a:t>
            </a:r>
          </a:p>
          <a:p>
            <a:endParaRPr lang="en-US" u="sng" dirty="0"/>
          </a:p>
          <a:p>
            <a:pPr lvl="1"/>
            <a:r>
              <a:rPr lang="en-US" b="1" u="sng" dirty="0"/>
              <a:t>CONCLUSION :- </a:t>
            </a:r>
          </a:p>
          <a:p>
            <a:pPr lvl="1"/>
            <a:endParaRPr lang="en-US" b="1" u="sng" dirty="0"/>
          </a:p>
          <a:p>
            <a:pPr marL="742950" lvl="1" indent="-285750">
              <a:spcAft>
                <a:spcPts val="600"/>
              </a:spcAft>
              <a:buFont typeface="Arial" panose="020B0604020202020204" pitchFamily="34" charset="0"/>
              <a:buChar char="•"/>
            </a:pPr>
            <a:r>
              <a:rPr lang="en-US" dirty="0"/>
              <a:t>Investors need to align their investment strategy with their risk tolerance and objectives. High P/E stocks may suit those seeking aggressive growth, while low P/E stocks may appeal to value-oriented or income-focused investors.</a:t>
            </a:r>
          </a:p>
          <a:p>
            <a:pPr marL="742950" lvl="1" indent="-285750">
              <a:buFont typeface="Arial" panose="020B0604020202020204" pitchFamily="34" charset="0"/>
              <a:buChar char="•"/>
            </a:pPr>
            <a:r>
              <a:rPr lang="en-US" dirty="0"/>
              <a:t>High P/E stocks come with higher expectations and potential for greater returns, but also higher risk if those expectations are not met. Low P/E stocks may offer a more conservative approach with lower risk but potentially lower returns.</a:t>
            </a:r>
          </a:p>
          <a:p>
            <a:endParaRPr lang="en-US" dirty="0"/>
          </a:p>
          <a:p>
            <a:endParaRPr lang="en-IN" altLang="en-US" sz="4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0" y="261100"/>
            <a:ext cx="12192000" cy="646331"/>
          </a:xfrm>
          <a:prstGeom prst="rect">
            <a:avLst/>
          </a:prstGeom>
          <a:noFill/>
        </p:spPr>
        <p:txBody>
          <a:bodyPr wrap="square" rtlCol="0">
            <a:spAutoFit/>
          </a:bodyPr>
          <a:lstStyle/>
          <a:p>
            <a:pPr algn="ctr"/>
            <a:r>
              <a:rPr lang="en-IN" altLang="en-US" sz="3600" b="1" dirty="0">
                <a:latin typeface="Cambria" panose="02040503050406030204" pitchFamily="18" charset="0"/>
                <a:ea typeface="Cambria" panose="02040503050406030204" pitchFamily="18" charset="0"/>
                <a:cs typeface="+mj-cs"/>
              </a:rPr>
              <a:t>KPI  5 : STOCK WITH HIGHEST MARKET CAP</a:t>
            </a:r>
          </a:p>
        </p:txBody>
      </p:sp>
      <p:sp>
        <p:nvSpPr>
          <p:cNvPr id="3" name="Text Box 2"/>
          <p:cNvSpPr txBox="1"/>
          <p:nvPr/>
        </p:nvSpPr>
        <p:spPr>
          <a:xfrm>
            <a:off x="1619250" y="2115185"/>
            <a:ext cx="4064000" cy="368300"/>
          </a:xfrm>
          <a:prstGeom prst="rect">
            <a:avLst/>
          </a:prstGeom>
          <a:noFill/>
        </p:spPr>
        <p:txBody>
          <a:bodyPr wrap="square" rtlCol="0">
            <a:spAutoFit/>
          </a:bodyPr>
          <a:lstStyle/>
          <a:p>
            <a:endParaRPr lang="en-US"/>
          </a:p>
        </p:txBody>
      </p:sp>
      <p:sp>
        <p:nvSpPr>
          <p:cNvPr id="4" name="Text Box 3"/>
          <p:cNvSpPr txBox="1"/>
          <p:nvPr/>
        </p:nvSpPr>
        <p:spPr>
          <a:xfrm>
            <a:off x="0" y="1457661"/>
            <a:ext cx="12192000" cy="5400339"/>
          </a:xfrm>
          <a:prstGeom prst="rect">
            <a:avLst/>
          </a:prstGeom>
          <a:noFill/>
          <a:ln>
            <a:noFill/>
          </a:ln>
        </p:spPr>
        <p:txBody>
          <a:bodyPr wrap="square" rtlCol="0">
            <a:noAutofit/>
          </a:bodyPr>
          <a:lstStyle/>
          <a:p>
            <a:pPr lvl="1"/>
            <a:r>
              <a:rPr lang="en-US" sz="2000" b="1" u="sng" dirty="0"/>
              <a:t>OBSERVATION :- </a:t>
            </a:r>
          </a:p>
          <a:p>
            <a:pPr lvl="1"/>
            <a:endParaRPr lang="en-US" sz="2000" b="1" u="sng" dirty="0"/>
          </a:p>
          <a:p>
            <a:pPr marL="742950" lvl="1" indent="-285750">
              <a:spcAft>
                <a:spcPts val="600"/>
              </a:spcAft>
              <a:buFont typeface="Arial" panose="020B0604020202020204" pitchFamily="34" charset="0"/>
              <a:buChar char="•"/>
            </a:pPr>
            <a:r>
              <a:rPr lang="en-US" dirty="0"/>
              <a:t>Companies with the highest market capitalizations are often industry leaders and market giants. They have demonstrated a strong market presence and are typically well-established in their respective sectors.</a:t>
            </a:r>
          </a:p>
          <a:p>
            <a:pPr marL="742950" lvl="1" indent="-285750">
              <a:spcAft>
                <a:spcPts val="600"/>
              </a:spcAft>
              <a:buFont typeface="Arial" panose="020B0604020202020204" pitchFamily="34" charset="0"/>
              <a:buChar char="•"/>
            </a:pPr>
            <a:r>
              <a:rPr lang="en-US" dirty="0"/>
              <a:t>Large market capitalizations reflect high levels of investor confidence in a company's ability to generate  sustainable revenue and profits. Investors often gravitate towards these stocks for a sense of security and lower risk.</a:t>
            </a:r>
          </a:p>
          <a:p>
            <a:pPr marL="742950" lvl="1" indent="-285750">
              <a:buFont typeface="Arial" panose="020B0604020202020204" pitchFamily="34" charset="0"/>
              <a:buChar char="•"/>
            </a:pPr>
            <a:r>
              <a:rPr lang="en-US" dirty="0"/>
              <a:t>Many high market cap stocks have a history of paying dividends. This can make them attractive to income-focused investors who seek a combination of stability and regular income.</a:t>
            </a:r>
          </a:p>
          <a:p>
            <a:endParaRPr lang="en-US" dirty="0"/>
          </a:p>
          <a:p>
            <a:pPr lvl="1"/>
            <a:r>
              <a:rPr lang="en-US" sz="2000" b="1" u="sng" dirty="0"/>
              <a:t>CONCLUSION :- </a:t>
            </a:r>
          </a:p>
          <a:p>
            <a:pPr lvl="1"/>
            <a:endParaRPr lang="en-US" sz="2000" b="1" u="sng" dirty="0"/>
          </a:p>
          <a:p>
            <a:pPr marL="742950" lvl="1" indent="-285750">
              <a:spcAft>
                <a:spcPts val="600"/>
              </a:spcAft>
              <a:buFont typeface="Arial" panose="020B0604020202020204" pitchFamily="34" charset="0"/>
              <a:buChar char="•"/>
            </a:pPr>
            <a:r>
              <a:rPr lang="en-US" dirty="0"/>
              <a:t>High market cap stocks are often considered suitable for long-term investors. Their established market position and consistent performance make them attractive for those with a buy-and-hold strategy.</a:t>
            </a:r>
          </a:p>
          <a:p>
            <a:pPr marL="742950" lvl="1" indent="-285750">
              <a:buFont typeface="Arial" panose="020B0604020202020204" pitchFamily="34" charset="0"/>
              <a:buChar char="•"/>
            </a:pPr>
            <a:r>
              <a:rPr lang="en-US" dirty="0"/>
              <a:t>While high market cap stocks may not provide the same level of explosive growth as smaller, high-growth stocks, they can still offer steady capital appreciation over time. Their size allows for sustained growth through strategic initiatives and expansion.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0" y="166665"/>
            <a:ext cx="12192000" cy="646331"/>
          </a:xfrm>
          <a:prstGeom prst="rect">
            <a:avLst/>
          </a:prstGeom>
          <a:noFill/>
        </p:spPr>
        <p:txBody>
          <a:bodyPr wrap="square" rtlCol="0">
            <a:spAutoFit/>
          </a:bodyPr>
          <a:lstStyle/>
          <a:p>
            <a:pPr algn="ctr"/>
            <a:r>
              <a:rPr lang="en-IN" altLang="en-US" sz="3600" b="1" dirty="0">
                <a:latin typeface="Cambria" panose="02040503050406030204" pitchFamily="18" charset="0"/>
                <a:ea typeface="Cambria" panose="02040503050406030204" pitchFamily="18" charset="0"/>
                <a:cs typeface="+mj-cs"/>
              </a:rPr>
              <a:t>KPI  6 : STOCK YEAR 52 WEEK HIGH </a:t>
            </a:r>
          </a:p>
        </p:txBody>
      </p:sp>
      <p:sp>
        <p:nvSpPr>
          <p:cNvPr id="3" name="Text Box 2"/>
          <p:cNvSpPr txBox="1"/>
          <p:nvPr/>
        </p:nvSpPr>
        <p:spPr>
          <a:xfrm>
            <a:off x="1619250" y="2115185"/>
            <a:ext cx="4064000" cy="368300"/>
          </a:xfrm>
          <a:prstGeom prst="rect">
            <a:avLst/>
          </a:prstGeom>
          <a:noFill/>
        </p:spPr>
        <p:txBody>
          <a:bodyPr wrap="square" rtlCol="0">
            <a:spAutoFit/>
          </a:bodyPr>
          <a:lstStyle/>
          <a:p>
            <a:endParaRPr lang="en-US"/>
          </a:p>
        </p:txBody>
      </p:sp>
      <p:sp>
        <p:nvSpPr>
          <p:cNvPr id="4" name="Text Box 3"/>
          <p:cNvSpPr txBox="1"/>
          <p:nvPr/>
        </p:nvSpPr>
        <p:spPr>
          <a:xfrm>
            <a:off x="0" y="1356014"/>
            <a:ext cx="12192000" cy="5501986"/>
          </a:xfrm>
          <a:prstGeom prst="rect">
            <a:avLst/>
          </a:prstGeom>
          <a:noFill/>
          <a:ln>
            <a:noFill/>
          </a:ln>
        </p:spPr>
        <p:txBody>
          <a:bodyPr wrap="square" rtlCol="0">
            <a:noAutofit/>
          </a:bodyPr>
          <a:lstStyle/>
          <a:p>
            <a:pPr lvl="1"/>
            <a:r>
              <a:rPr lang="en-US" sz="2000" b="1" u="sng" dirty="0"/>
              <a:t>OBSERVATION</a:t>
            </a:r>
            <a:r>
              <a:rPr lang="en-US" b="1" u="sng" dirty="0"/>
              <a:t> :- </a:t>
            </a:r>
          </a:p>
          <a:p>
            <a:pPr lvl="1"/>
            <a:endParaRPr lang="en-US" b="1" u="sng" dirty="0"/>
          </a:p>
          <a:p>
            <a:pPr marL="742950" lvl="1" indent="-285750">
              <a:spcAft>
                <a:spcPts val="600"/>
              </a:spcAft>
              <a:buFont typeface="Arial" panose="020B0604020202020204" pitchFamily="34" charset="0"/>
              <a:buChar char="•"/>
            </a:pPr>
            <a:r>
              <a:rPr lang="en-US" dirty="0"/>
              <a:t>Stocks near their 52-week lows often reflect negative sentiment and a lack of confidence in the company's prospects. Investors may be selling shares due to concerns about financial health, management issues, or industry challenges.</a:t>
            </a:r>
          </a:p>
          <a:p>
            <a:pPr marL="742950" lvl="1" indent="-285750">
              <a:spcAft>
                <a:spcPts val="600"/>
              </a:spcAft>
              <a:buFont typeface="Arial" panose="020B0604020202020204" pitchFamily="34" charset="0"/>
              <a:buChar char="•"/>
            </a:pPr>
            <a:r>
              <a:rPr lang="en-US" dirty="0"/>
              <a:t>While reaching a 52-week low may signify challenges, it could also present a value-buying opportunity. Some investors may see the stock as undervalued and expect a rebound in the future.</a:t>
            </a:r>
          </a:p>
          <a:p>
            <a:pPr marL="742950" lvl="1" indent="-285750">
              <a:buFont typeface="Arial" panose="020B0604020202020204" pitchFamily="34" charset="0"/>
              <a:buChar char="•"/>
            </a:pPr>
            <a:r>
              <a:rPr lang="en-US" dirty="0"/>
              <a:t>Stocks near their 52-week lows may have experienced market overreaction to negative news or external factors. Assessing the fundamentals of the company is essential to determine if the sell-off is justified.</a:t>
            </a:r>
          </a:p>
          <a:p>
            <a:endParaRPr lang="en-US" dirty="0"/>
          </a:p>
          <a:p>
            <a:pPr lvl="1"/>
            <a:r>
              <a:rPr lang="en-US" sz="2000" b="1" u="sng" dirty="0"/>
              <a:t>CONCLUSION</a:t>
            </a:r>
            <a:r>
              <a:rPr lang="en-US" b="1" u="sng" dirty="0"/>
              <a:t> :-</a:t>
            </a:r>
          </a:p>
          <a:p>
            <a:pPr lvl="1"/>
            <a:endParaRPr lang="en-US" b="1" u="sng" dirty="0"/>
          </a:p>
          <a:p>
            <a:pPr marL="742950" lvl="1" indent="-285750">
              <a:spcAft>
                <a:spcPts val="600"/>
              </a:spcAft>
              <a:buFont typeface="Arial" panose="020B0604020202020204" pitchFamily="34" charset="0"/>
              <a:buChar char="•"/>
            </a:pPr>
            <a:r>
              <a:rPr lang="en-US" dirty="0"/>
              <a:t>Investors considering stocks near their 52-week lows should conduct thorough due diligence. Understanding the reasons behind the stock's decline and assessing the company's ability to overcome challenges is crucial.</a:t>
            </a:r>
          </a:p>
          <a:p>
            <a:pPr marL="742950" lvl="1" indent="-285750">
              <a:spcAft>
                <a:spcPts val="600"/>
              </a:spcAft>
              <a:buFont typeface="Arial" panose="020B0604020202020204" pitchFamily="34" charset="0"/>
              <a:buChar char="•"/>
            </a:pPr>
            <a:r>
              <a:rPr lang="en-US" dirty="0"/>
              <a:t>Investing in stocks near their 52-week lows may require a longer-term perspective. Turnaround strategies and improvements in the company's fundamentals may take time to materialize.</a:t>
            </a:r>
          </a:p>
          <a:p>
            <a:pPr marL="742950" lvl="1" indent="-285750">
              <a:buFont typeface="Arial" panose="020B0604020202020204" pitchFamily="34" charset="0"/>
              <a:buChar char="•"/>
            </a:pPr>
            <a:r>
              <a:rPr lang="en-US" dirty="0"/>
              <a:t>Continuously monitoring for positive catalysts, such as changes in management, strategic initiatives, or industry trends, is essential for investors holding stocks near their 52-week lows.</a:t>
            </a:r>
            <a:endParaRPr lang="en-US" b="1" dirty="0"/>
          </a:p>
        </p:txBody>
      </p:sp>
    </p:spTree>
    <p:extLst>
      <p:ext uri="{BB962C8B-B14F-4D97-AF65-F5344CB8AC3E}">
        <p14:creationId xmlns:p14="http://schemas.microsoft.com/office/powerpoint/2010/main" val="2394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0" y="169843"/>
            <a:ext cx="12192000" cy="1077218"/>
          </a:xfrm>
          <a:prstGeom prst="rect">
            <a:avLst/>
          </a:prstGeom>
          <a:noFill/>
        </p:spPr>
        <p:txBody>
          <a:bodyPr wrap="square" rtlCol="0">
            <a:spAutoFit/>
          </a:bodyPr>
          <a:lstStyle/>
          <a:p>
            <a:pPr algn="ctr"/>
            <a:r>
              <a:rPr lang="en-IN" altLang="en-US" sz="3200" b="1" dirty="0">
                <a:latin typeface="Cambria" panose="02040503050406030204" pitchFamily="18" charset="0"/>
                <a:ea typeface="Cambria" panose="02040503050406030204" pitchFamily="18" charset="0"/>
                <a:cs typeface="+mj-cs"/>
              </a:rPr>
              <a:t>KPI  7 : </a:t>
            </a:r>
            <a:r>
              <a:rPr lang="en-IN" sz="3200" b="1" dirty="0">
                <a:latin typeface="Cambria" panose="02040503050406030204" pitchFamily="18" charset="0"/>
                <a:ea typeface="Cambria" panose="02040503050406030204" pitchFamily="18" charset="0"/>
                <a:cs typeface="+mj-cs"/>
              </a:rPr>
              <a:t>Stocks with Strong Buy Signals and stocks with Strong Selling Signal</a:t>
            </a:r>
            <a:endParaRPr lang="en-IN" altLang="en-US" sz="3200" b="1" dirty="0">
              <a:latin typeface="Cambria" panose="02040503050406030204" pitchFamily="18" charset="0"/>
              <a:ea typeface="Cambria" panose="02040503050406030204" pitchFamily="18" charset="0"/>
              <a:cs typeface="+mj-cs"/>
            </a:endParaRPr>
          </a:p>
        </p:txBody>
      </p:sp>
      <p:sp>
        <p:nvSpPr>
          <p:cNvPr id="3" name="Text Box 2"/>
          <p:cNvSpPr txBox="1"/>
          <p:nvPr/>
        </p:nvSpPr>
        <p:spPr>
          <a:xfrm>
            <a:off x="1619250" y="2115185"/>
            <a:ext cx="4064000" cy="368300"/>
          </a:xfrm>
          <a:prstGeom prst="rect">
            <a:avLst/>
          </a:prstGeom>
          <a:noFill/>
        </p:spPr>
        <p:txBody>
          <a:bodyPr wrap="square" rtlCol="0">
            <a:spAutoFit/>
          </a:bodyPr>
          <a:lstStyle/>
          <a:p>
            <a:endParaRPr lang="en-US"/>
          </a:p>
        </p:txBody>
      </p:sp>
      <p:sp>
        <p:nvSpPr>
          <p:cNvPr id="4" name="Text Box 3"/>
          <p:cNvSpPr txBox="1"/>
          <p:nvPr/>
        </p:nvSpPr>
        <p:spPr>
          <a:xfrm>
            <a:off x="0" y="1314450"/>
            <a:ext cx="12192000" cy="5543550"/>
          </a:xfrm>
          <a:prstGeom prst="rect">
            <a:avLst/>
          </a:prstGeom>
          <a:noFill/>
          <a:ln>
            <a:noFill/>
          </a:ln>
        </p:spPr>
        <p:txBody>
          <a:bodyPr wrap="square" rtlCol="0">
            <a:noAutofit/>
          </a:bodyPr>
          <a:lstStyle/>
          <a:p>
            <a:pPr lvl="1"/>
            <a:r>
              <a:rPr lang="en-US" sz="2000" b="1" u="sng" dirty="0"/>
              <a:t>OBSERVATION</a:t>
            </a:r>
            <a:r>
              <a:rPr lang="en-US" b="1" u="sng" dirty="0"/>
              <a:t> :- </a:t>
            </a:r>
          </a:p>
          <a:p>
            <a:endParaRPr lang="en-US" b="1" dirty="0"/>
          </a:p>
          <a:p>
            <a:pPr marL="742950" lvl="1" indent="-285750">
              <a:spcAft>
                <a:spcPts val="600"/>
              </a:spcAft>
              <a:buFont typeface="Arial" panose="020B0604020202020204" pitchFamily="34" charset="0"/>
              <a:buChar char="•"/>
            </a:pPr>
            <a:r>
              <a:rPr lang="en-US" dirty="0"/>
              <a:t>When the MACD (Moving Average Convergence Divergence) is above its signal line, it indicates a potential bullish trend. This suggests that the stock's short-term momentum is positive, making it a candidate for a buying opportunity.</a:t>
            </a:r>
          </a:p>
          <a:p>
            <a:pPr marL="742950" lvl="1" indent="-285750">
              <a:spcAft>
                <a:spcPts val="600"/>
              </a:spcAft>
              <a:buFont typeface="Arial" panose="020B0604020202020204" pitchFamily="34" charset="0"/>
              <a:buChar char="•"/>
            </a:pPr>
            <a:r>
              <a:rPr lang="en-US" dirty="0"/>
              <a:t>RSI (Relative Strength Index) below 45 suggests that the market or stock is in an oversold condition. This can be interpreted as a sign of potential undervaluation, indicating a possible buying opportunity.</a:t>
            </a:r>
          </a:p>
          <a:p>
            <a:pPr marL="742950" lvl="1" indent="-285750">
              <a:buFont typeface="Arial" panose="020B0604020202020204" pitchFamily="34" charset="0"/>
              <a:buChar char="•"/>
            </a:pPr>
            <a:r>
              <a:rPr lang="en-US" dirty="0"/>
              <a:t>Stocks with both MACD above the signal line and RSI below 45 may present a contrarian buying opportunity. The combination of positive momentum and oversold conditions could signal a potential reversal in the stock's price.</a:t>
            </a:r>
          </a:p>
          <a:p>
            <a:endParaRPr lang="en-US" dirty="0"/>
          </a:p>
          <a:p>
            <a:pPr lvl="1"/>
            <a:r>
              <a:rPr lang="en-US" sz="2000" b="1" u="sng" dirty="0"/>
              <a:t>CONCLUSION</a:t>
            </a:r>
            <a:r>
              <a:rPr lang="en-US" b="1" u="sng" dirty="0"/>
              <a:t> :-</a:t>
            </a:r>
          </a:p>
          <a:p>
            <a:endParaRPr lang="en-US" b="1" dirty="0"/>
          </a:p>
          <a:p>
            <a:pPr marL="742950" lvl="1" indent="-285750">
              <a:spcAft>
                <a:spcPts val="600"/>
              </a:spcAft>
              <a:buFont typeface="Arial" panose="020B0604020202020204" pitchFamily="34" charset="0"/>
              <a:buChar char="•"/>
            </a:pPr>
            <a:r>
              <a:rPr lang="en-US" dirty="0"/>
              <a:t>While these signals suggest a buying opportunity, it's important for investors to consider other factors such as fundamental analysis, market conditions, and potential catalysts that could impact the stock.</a:t>
            </a:r>
            <a:r>
              <a:rPr lang="en-US" b="1" dirty="0"/>
              <a:t> </a:t>
            </a:r>
          </a:p>
          <a:p>
            <a:pPr marL="742950" lvl="1" indent="-285750">
              <a:spcAft>
                <a:spcPts val="600"/>
              </a:spcAft>
              <a:buFont typeface="Arial" panose="020B0604020202020204" pitchFamily="34" charset="0"/>
              <a:buChar char="•"/>
            </a:pPr>
            <a:r>
              <a:rPr lang="en-US" dirty="0"/>
              <a:t>Monitoring the stock's performance, news, and external factors is crucial after identifying strong selling signals. Quick adjustments to the investment strategy may be necessary based on changing market conditions.</a:t>
            </a:r>
          </a:p>
          <a:p>
            <a:pPr marL="742950" lvl="1" indent="-285750">
              <a:buFont typeface="Arial" panose="020B0604020202020204" pitchFamily="34" charset="0"/>
              <a:buChar char="•"/>
            </a:pPr>
            <a:r>
              <a:rPr lang="en-US" dirty="0"/>
              <a:t>If a stock in a portfolio exhibits strong selling signals, investors may consider rebalancing their portfolio by reducing exposure to the stock or reallocating funds to other investments.</a:t>
            </a:r>
            <a:endParaRPr lang="en-US" b="1" dirty="0"/>
          </a:p>
        </p:txBody>
      </p:sp>
    </p:spTree>
    <p:extLst>
      <p:ext uri="{BB962C8B-B14F-4D97-AF65-F5344CB8AC3E}">
        <p14:creationId xmlns:p14="http://schemas.microsoft.com/office/powerpoint/2010/main" val="67184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73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30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88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2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One in a crowd">
            <a:extLst>
              <a:ext uri="{FF2B5EF4-FFF2-40B4-BE49-F238E27FC236}">
                <a16:creationId xmlns:a16="http://schemas.microsoft.com/office/drawing/2014/main" id="{EB407F81-A2F1-35C9-9F2F-83F431A9BCD7}"/>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3"/>
          <p:cNvSpPr txBox="1"/>
          <p:nvPr/>
        </p:nvSpPr>
        <p:spPr>
          <a:xfrm>
            <a:off x="8052100" y="1989529"/>
            <a:ext cx="3967780" cy="753671"/>
          </a:xfrm>
          <a:prstGeom prst="rect">
            <a:avLst/>
          </a:prstGeom>
        </p:spPr>
        <p:txBody>
          <a:bodyPr vert="horz" lIns="91440" tIns="45720" rIns="91440" bIns="45720" rtlCol="0" anchor="ctr">
            <a:normAutofit fontScale="92500" lnSpcReduction="20000"/>
          </a:bodyPr>
          <a:lstStyle/>
          <a:p>
            <a:pPr>
              <a:lnSpc>
                <a:spcPct val="90000"/>
              </a:lnSpc>
              <a:spcBef>
                <a:spcPct val="0"/>
              </a:spcBef>
              <a:spcAft>
                <a:spcPts val="600"/>
              </a:spcAft>
            </a:pPr>
            <a:r>
              <a:rPr lang="en-US" altLang="en-US" sz="5400" b="1" dirty="0">
                <a:latin typeface="Cambria" panose="02040503050406030204" pitchFamily="18" charset="0"/>
                <a:ea typeface="Cambria" panose="02040503050406030204" pitchFamily="18" charset="0"/>
                <a:cs typeface="+mj-cs"/>
              </a:rPr>
              <a:t>GROUP 4</a:t>
            </a:r>
          </a:p>
          <a:p>
            <a:pPr>
              <a:lnSpc>
                <a:spcPct val="90000"/>
              </a:lnSpc>
              <a:spcBef>
                <a:spcPct val="0"/>
              </a:spcBef>
              <a:spcAft>
                <a:spcPts val="600"/>
              </a:spcAft>
            </a:pPr>
            <a:endParaRPr lang="en-US" altLang="en-US" sz="4400" dirty="0">
              <a:latin typeface="+mj-lt"/>
              <a:ea typeface="+mj-ea"/>
              <a:cs typeface="+mj-cs"/>
            </a:endParaRPr>
          </a:p>
          <a:p>
            <a:pPr>
              <a:lnSpc>
                <a:spcPct val="90000"/>
              </a:lnSpc>
              <a:spcBef>
                <a:spcPct val="0"/>
              </a:spcBef>
              <a:spcAft>
                <a:spcPts val="600"/>
              </a:spcAft>
            </a:pPr>
            <a:endParaRPr lang="en-US" altLang="en-US" sz="4400" dirty="0">
              <a:latin typeface="+mj-lt"/>
              <a:ea typeface="+mj-ea"/>
              <a:cs typeface="+mj-cs"/>
            </a:endParaRPr>
          </a:p>
        </p:txBody>
      </p:sp>
      <p:sp>
        <p:nvSpPr>
          <p:cNvPr id="7" name="Text Box 6"/>
          <p:cNvSpPr txBox="1"/>
          <p:nvPr/>
        </p:nvSpPr>
        <p:spPr>
          <a:xfrm>
            <a:off x="6791127" y="2573805"/>
            <a:ext cx="5228753" cy="2525319"/>
          </a:xfrm>
          <a:prstGeom prst="rect">
            <a:avLst/>
          </a:prstGeom>
        </p:spPr>
        <p:txBody>
          <a:bodyPr vert="horz" lIns="91440" tIns="45720" rIns="91440" bIns="45720" rtlCol="0">
            <a:normAutofit fontScale="25000" lnSpcReduction="20000"/>
          </a:bodyPr>
          <a:lstStyle/>
          <a:p>
            <a:pPr indent="-228600">
              <a:lnSpc>
                <a:spcPct val="170000"/>
              </a:lnSpc>
              <a:spcAft>
                <a:spcPts val="600"/>
              </a:spcAft>
              <a:buFont typeface="Arial" panose="020B0604020202020204" pitchFamily="34" charset="0"/>
              <a:buChar char="•"/>
            </a:pPr>
            <a:r>
              <a:rPr lang="en-US" altLang="en-US" sz="11200" b="1" dirty="0">
                <a:latin typeface="Cambria" panose="02040503050406030204" pitchFamily="18" charset="0"/>
                <a:ea typeface="Cambria" panose="02040503050406030204" pitchFamily="18" charset="0"/>
              </a:rPr>
              <a:t> OMKAR RAMDAS SHIVEKAR</a:t>
            </a:r>
          </a:p>
          <a:p>
            <a:pPr indent="-228600">
              <a:lnSpc>
                <a:spcPct val="170000"/>
              </a:lnSpc>
              <a:spcAft>
                <a:spcPts val="600"/>
              </a:spcAft>
              <a:buFont typeface="Arial" panose="020B0604020202020204" pitchFamily="34" charset="0"/>
              <a:buChar char="•"/>
            </a:pPr>
            <a:r>
              <a:rPr lang="en-US" altLang="en-US" sz="11200" b="1" dirty="0">
                <a:latin typeface="Cambria" panose="02040503050406030204" pitchFamily="18" charset="0"/>
                <a:ea typeface="Cambria" panose="02040503050406030204" pitchFamily="18" charset="0"/>
              </a:rPr>
              <a:t> MANISH TANWAR</a:t>
            </a:r>
          </a:p>
          <a:p>
            <a:pPr indent="-228600">
              <a:lnSpc>
                <a:spcPct val="170000"/>
              </a:lnSpc>
              <a:spcAft>
                <a:spcPts val="600"/>
              </a:spcAft>
              <a:buFont typeface="Arial" panose="020B0604020202020204" pitchFamily="34" charset="0"/>
              <a:buChar char="•"/>
            </a:pPr>
            <a:r>
              <a:rPr lang="en-US" altLang="en-US" sz="11200" b="1" dirty="0">
                <a:latin typeface="Cambria" panose="02040503050406030204" pitchFamily="18" charset="0"/>
                <a:ea typeface="Cambria" panose="02040503050406030204" pitchFamily="18" charset="0"/>
              </a:rPr>
              <a:t> DIVYANSHI SHARMA</a:t>
            </a:r>
          </a:p>
          <a:p>
            <a:pPr indent="-228600">
              <a:lnSpc>
                <a:spcPct val="170000"/>
              </a:lnSpc>
              <a:spcAft>
                <a:spcPts val="600"/>
              </a:spcAft>
              <a:buFont typeface="Arial" panose="020B0604020202020204" pitchFamily="34" charset="0"/>
              <a:buChar char="•"/>
            </a:pPr>
            <a:r>
              <a:rPr lang="en-US" altLang="en-US" sz="11200" b="1" dirty="0">
                <a:latin typeface="Cambria" panose="02040503050406030204" pitchFamily="18" charset="0"/>
                <a:ea typeface="Cambria" panose="02040503050406030204" pitchFamily="18" charset="0"/>
              </a:rPr>
              <a:t> VAISHNAVI RATHORE</a:t>
            </a:r>
          </a:p>
          <a:p>
            <a:pPr indent="-228600">
              <a:lnSpc>
                <a:spcPct val="170000"/>
              </a:lnSpc>
              <a:spcAft>
                <a:spcPts val="600"/>
              </a:spcAft>
              <a:buFont typeface="Arial" panose="020B0604020202020204" pitchFamily="34" charset="0"/>
              <a:buChar char="•"/>
            </a:pPr>
            <a:r>
              <a:rPr lang="en-US" altLang="en-US" sz="11200" b="1" dirty="0">
                <a:latin typeface="Cambria" panose="02040503050406030204" pitchFamily="18" charset="0"/>
                <a:ea typeface="Cambria" panose="02040503050406030204" pitchFamily="18" charset="0"/>
              </a:rPr>
              <a:t> GADDE SAMBASIVRAO</a:t>
            </a:r>
          </a:p>
          <a:p>
            <a:pPr indent="-228600" algn="ctr">
              <a:lnSpc>
                <a:spcPct val="90000"/>
              </a:lnSpc>
              <a:spcAft>
                <a:spcPts val="600"/>
              </a:spcAft>
              <a:buFont typeface="Arial" panose="020B0604020202020204" pitchFamily="34" charset="0"/>
              <a:buChar char="•"/>
            </a:pPr>
            <a:endParaRPr lang="en-US" altLang="en-US" sz="2800" b="1" u="sng"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Orange and blue numbers and graphs">
            <a:extLst>
              <a:ext uri="{FF2B5EF4-FFF2-40B4-BE49-F238E27FC236}">
                <a16:creationId xmlns:a16="http://schemas.microsoft.com/office/drawing/2014/main" id="{41E0E4CE-97B7-8075-CCB8-3E0E51AC6C78}"/>
              </a:ext>
            </a:extLst>
          </p:cNvPr>
          <p:cNvPicPr>
            <a:picLocks noChangeAspect="1"/>
          </p:cNvPicPr>
          <p:nvPr/>
        </p:nvPicPr>
        <p:blipFill rotWithShape="1">
          <a:blip r:embed="rId2"/>
          <a:srcRect r="22571"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p:cNvSpPr>
            <a:spLocks noGrp="1"/>
          </p:cNvSpPr>
          <p:nvPr>
            <p:ph type="ctrTitle"/>
          </p:nvPr>
        </p:nvSpPr>
        <p:spPr>
          <a:xfrm>
            <a:off x="424815" y="1182116"/>
            <a:ext cx="3438144" cy="1124712"/>
          </a:xfrm>
        </p:spPr>
        <p:txBody>
          <a:bodyPr vert="horz" lIns="91440" tIns="45720" rIns="91440" bIns="45720" rtlCol="0" anchor="b">
            <a:normAutofit/>
          </a:bodyPr>
          <a:lstStyle/>
          <a:p>
            <a:pPr algn="l"/>
            <a:r>
              <a:rPr lang="en-US" altLang="en-US" sz="7200" b="1" dirty="0">
                <a:solidFill>
                  <a:schemeClr val="bg1"/>
                </a:solidFill>
                <a:latin typeface="Cambria" panose="02040503050406030204" pitchFamily="18" charset="0"/>
                <a:ea typeface="Cambria" panose="02040503050406030204" pitchFamily="18" charset="0"/>
              </a:rPr>
              <a:t>INDEX</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 Box 16"/>
          <p:cNvSpPr txBox="1"/>
          <p:nvPr/>
        </p:nvSpPr>
        <p:spPr>
          <a:xfrm>
            <a:off x="45720" y="2718053"/>
            <a:ext cx="12146277" cy="4009317"/>
          </a:xfrm>
          <a:prstGeom prst="rect">
            <a:avLst/>
          </a:prstGeom>
        </p:spPr>
        <p:txBody>
          <a:bodyPr vert="horz" lIns="91440" tIns="45720" rIns="91440" bIns="45720" rtlCol="0" anchor="t">
            <a:noAutofit/>
          </a:bodyPr>
          <a:lstStyle/>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PROJECT OBJECTIVE</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DATA ANALYSIS TOOLS USED</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1: AVERAGE DAILY TRADING VOLUME</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2: MOST VOLATILE STOCKS</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3: STOCKS WITH HIGHEST DIVIDEND AND LOWEST DIVIDEND</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4: HIGHEST AND LOWEST P/E RATIOS</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5: STOCKS WITH HIGHEST MARKET CAP</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6: STOCK NEAR 52 WEEK HIGH</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7: STOCK NEAR 52 WEEK LOW</a:t>
            </a:r>
          </a:p>
          <a:p>
            <a:pPr marL="685800" indent="-457200">
              <a:lnSpc>
                <a:spcPct val="90000"/>
              </a:lnSpc>
              <a:spcAft>
                <a:spcPts val="600"/>
              </a:spcAft>
              <a:buFont typeface="+mj-lt"/>
              <a:buAutoNum type="arabicPeriod"/>
            </a:pPr>
            <a:r>
              <a:rPr lang="en-US" altLang="en-US" sz="2000" b="1" dirty="0">
                <a:solidFill>
                  <a:schemeClr val="bg1"/>
                </a:solidFill>
                <a:latin typeface="Cambria" panose="02040503050406030204" pitchFamily="18" charset="0"/>
                <a:ea typeface="Cambria" panose="02040503050406030204" pitchFamily="18" charset="0"/>
              </a:rPr>
              <a:t>KPI 8: STOCKS WITH STRONG BUY SIGNALS AND STOCKS WITH STRONG SELLING SIGNAL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F3B0CFD-35B4-1EE0-22B6-80029C0204DD}"/>
              </a:ext>
            </a:extLst>
          </p:cNvPr>
          <p:cNvSpPr>
            <a:spLocks noGrp="1"/>
          </p:cNvSpPr>
          <p:nvPr>
            <p:ph type="title"/>
          </p:nvPr>
        </p:nvSpPr>
        <p:spPr>
          <a:xfrm>
            <a:off x="1014141" y="1450655"/>
            <a:ext cx="3932030" cy="3956690"/>
          </a:xfrm>
        </p:spPr>
        <p:txBody>
          <a:bodyPr anchor="ctr">
            <a:normAutofit/>
          </a:bodyPr>
          <a:lstStyle/>
          <a:p>
            <a:r>
              <a:rPr lang="en-US" sz="5600" b="1" dirty="0">
                <a:solidFill>
                  <a:schemeClr val="bg1"/>
                </a:solidFill>
                <a:latin typeface="Cambria" panose="02040503050406030204" pitchFamily="18" charset="0"/>
                <a:ea typeface="Cambria" panose="02040503050406030204" pitchFamily="18" charset="0"/>
              </a:rPr>
              <a:t>PROJECT OBJECTIVE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E91437-B791-9ECF-2F2B-421860803927}"/>
              </a:ext>
            </a:extLst>
          </p:cNvPr>
          <p:cNvSpPr>
            <a:spLocks noGrp="1"/>
          </p:cNvSpPr>
          <p:nvPr>
            <p:ph idx="1"/>
          </p:nvPr>
        </p:nvSpPr>
        <p:spPr>
          <a:xfrm>
            <a:off x="5532120" y="1587137"/>
            <a:ext cx="5572781" cy="4092895"/>
          </a:xfrm>
        </p:spPr>
        <p:txBody>
          <a:bodyPr anchor="ctr">
            <a:normAutofit/>
          </a:bodyPr>
          <a:lstStyle/>
          <a:p>
            <a:pPr marL="0" indent="0">
              <a:buNone/>
            </a:pPr>
            <a:r>
              <a:rPr lang="en-US" dirty="0">
                <a:solidFill>
                  <a:schemeClr val="bg1"/>
                </a:solidFill>
                <a:latin typeface="Cambria" panose="02040503050406030204" pitchFamily="18" charset="0"/>
                <a:ea typeface="Cambria" panose="02040503050406030204" pitchFamily="18" charset="0"/>
              </a:rPr>
              <a:t>TO DRAW INSIGHTS FROM THE DATA SET FOR MAKING INFORMED DECISION REGARDING THE STOCK PURCHASES, SALES OR HOLDINGS POTENTIALLY BY IDENTIFYING PATTERNS, TRENDS AND ANOMALIES IN THE STOCK’S BEHAVIOUR OVER TIME.</a:t>
            </a:r>
          </a:p>
        </p:txBody>
      </p:sp>
    </p:spTree>
    <p:extLst>
      <p:ext uri="{BB962C8B-B14F-4D97-AF65-F5344CB8AC3E}">
        <p14:creationId xmlns:p14="http://schemas.microsoft.com/office/powerpoint/2010/main" val="52947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371597" y="348865"/>
            <a:ext cx="10044023" cy="877729"/>
          </a:xfrm>
        </p:spPr>
        <p:txBody>
          <a:bodyPr vert="horz" lIns="91440" tIns="45720" rIns="91440" bIns="45720" rtlCol="0" anchor="ctr">
            <a:normAutofit/>
          </a:bodyPr>
          <a:lstStyle/>
          <a:p>
            <a:pPr marL="457200" indent="-457200" algn="ctr"/>
            <a:r>
              <a:rPr lang="en-US" altLang="en-US" sz="4800" b="1" kern="1200" dirty="0">
                <a:solidFill>
                  <a:srgbClr val="FFFFFF"/>
                </a:solidFill>
                <a:latin typeface="Cambria" panose="02040503050406030204" pitchFamily="18" charset="0"/>
                <a:ea typeface="Cambria" panose="02040503050406030204" pitchFamily="18" charset="0"/>
              </a:rPr>
              <a:t>DATA ANALYSIS TOOLS</a:t>
            </a:r>
          </a:p>
        </p:txBody>
      </p:sp>
      <p:pic>
        <p:nvPicPr>
          <p:cNvPr id="6" name="Content Placeholder 5" descr="images EXCEL"/>
          <p:cNvPicPr>
            <a:picLocks noChangeAspect="1"/>
          </p:cNvPicPr>
          <p:nvPr/>
        </p:nvPicPr>
        <p:blipFill>
          <a:blip r:embed="rId2"/>
          <a:stretch>
            <a:fillRect/>
          </a:stretch>
        </p:blipFill>
        <p:spPr>
          <a:xfrm>
            <a:off x="241952" y="2484218"/>
            <a:ext cx="2820159" cy="1876688"/>
          </a:xfrm>
          <a:prstGeom prst="rect">
            <a:avLst/>
          </a:prstGeom>
        </p:spPr>
      </p:pic>
      <p:pic>
        <p:nvPicPr>
          <p:cNvPr id="7" name="Content Placeholder 6" descr="TABLEAU LOGO"/>
          <p:cNvPicPr>
            <a:picLocks noChangeAspect="1"/>
          </p:cNvPicPr>
          <p:nvPr/>
        </p:nvPicPr>
        <p:blipFill>
          <a:blip r:embed="rId3"/>
          <a:stretch>
            <a:fillRect/>
          </a:stretch>
        </p:blipFill>
        <p:spPr>
          <a:xfrm>
            <a:off x="3304063" y="2435384"/>
            <a:ext cx="2226881" cy="1951192"/>
          </a:xfrm>
          <a:prstGeom prst="rect">
            <a:avLst/>
          </a:prstGeom>
        </p:spPr>
      </p:pic>
      <p:pic>
        <p:nvPicPr>
          <p:cNvPr id="8" name="Picture 7" descr="images POWER BI"/>
          <p:cNvPicPr>
            <a:picLocks noChangeAspect="1"/>
          </p:cNvPicPr>
          <p:nvPr/>
        </p:nvPicPr>
        <p:blipFill>
          <a:blip r:embed="rId4"/>
          <a:stretch>
            <a:fillRect/>
          </a:stretch>
        </p:blipFill>
        <p:spPr>
          <a:xfrm>
            <a:off x="5936676" y="2559098"/>
            <a:ext cx="2461122" cy="1747007"/>
          </a:xfrm>
          <a:prstGeom prst="rect">
            <a:avLst/>
          </a:prstGeom>
        </p:spPr>
      </p:pic>
      <p:pic>
        <p:nvPicPr>
          <p:cNvPr id="9" name="Picture 8" descr="images SQL"/>
          <p:cNvPicPr>
            <a:picLocks noChangeAspect="1"/>
          </p:cNvPicPr>
          <p:nvPr/>
        </p:nvPicPr>
        <p:blipFill>
          <a:blip r:embed="rId5"/>
          <a:stretch>
            <a:fillRect/>
          </a:stretch>
        </p:blipFill>
        <p:spPr>
          <a:xfrm>
            <a:off x="9068606" y="2602126"/>
            <a:ext cx="2288658" cy="1721030"/>
          </a:xfrm>
          <a:prstGeom prst="rect">
            <a:avLst/>
          </a:prstGeom>
        </p:spPr>
      </p:pic>
      <p:sp>
        <p:nvSpPr>
          <p:cNvPr id="10" name="Text Box 9"/>
          <p:cNvSpPr txBox="1"/>
          <p:nvPr/>
        </p:nvSpPr>
        <p:spPr>
          <a:xfrm>
            <a:off x="960935" y="4149882"/>
            <a:ext cx="1653279" cy="698980"/>
          </a:xfrm>
          <a:prstGeom prst="rect">
            <a:avLst/>
          </a:prstGeom>
          <a:noFill/>
        </p:spPr>
        <p:txBody>
          <a:bodyPr wrap="square" rtlCol="0">
            <a:noAutofit/>
          </a:bodyPr>
          <a:lstStyle/>
          <a:p>
            <a:pPr defTabSz="640080">
              <a:spcAft>
                <a:spcPts val="600"/>
              </a:spcAft>
            </a:pPr>
            <a:endParaRPr lang="en-IN" altLang="en-US" sz="2000" kern="1200" dirty="0">
              <a:solidFill>
                <a:schemeClr val="tx1"/>
              </a:solidFill>
              <a:latin typeface="+mn-lt"/>
              <a:ea typeface="+mn-ea"/>
              <a:cs typeface="+mn-cs"/>
            </a:endParaRPr>
          </a:p>
          <a:p>
            <a:pPr defTabSz="640080">
              <a:spcAft>
                <a:spcPts val="600"/>
              </a:spcAft>
            </a:pPr>
            <a:r>
              <a:rPr lang="en-IN" altLang="en-US" sz="3600" b="1" u="sng" kern="1200" dirty="0">
                <a:gradFill>
                  <a:gsLst>
                    <a:gs pos="0">
                      <a:srgbClr val="14CD68"/>
                    </a:gs>
                    <a:gs pos="100000">
                      <a:srgbClr val="0B6E38"/>
                    </a:gs>
                  </a:gsLst>
                  <a:lin scaled="0"/>
                </a:gradFill>
                <a:latin typeface="+mn-lt"/>
                <a:ea typeface="+mn-ea"/>
                <a:cs typeface="+mn-cs"/>
              </a:rPr>
              <a:t>EXCEL</a:t>
            </a:r>
            <a:endParaRPr lang="en-IN" altLang="en-US" sz="4800" b="1" u="sng" dirty="0">
              <a:gradFill>
                <a:gsLst>
                  <a:gs pos="0">
                    <a:srgbClr val="14CD68"/>
                  </a:gs>
                  <a:gs pos="100000">
                    <a:srgbClr val="0B6E38"/>
                  </a:gs>
                </a:gsLst>
                <a:lin scaled="0"/>
              </a:gradFill>
            </a:endParaRPr>
          </a:p>
        </p:txBody>
      </p:sp>
      <p:sp>
        <p:nvSpPr>
          <p:cNvPr id="11" name="Text Box 10"/>
          <p:cNvSpPr txBox="1"/>
          <p:nvPr/>
        </p:nvSpPr>
        <p:spPr>
          <a:xfrm>
            <a:off x="3417936" y="4499372"/>
            <a:ext cx="2226881" cy="489662"/>
          </a:xfrm>
          <a:prstGeom prst="rect">
            <a:avLst/>
          </a:prstGeom>
          <a:noFill/>
        </p:spPr>
        <p:txBody>
          <a:bodyPr wrap="square" rtlCol="0">
            <a:noAutofit/>
          </a:bodyPr>
          <a:lstStyle/>
          <a:p>
            <a:pPr defTabSz="640080">
              <a:spcAft>
                <a:spcPts val="600"/>
              </a:spcAft>
            </a:pPr>
            <a:r>
              <a:rPr lang="en-IN" altLang="en-US" sz="3600" b="1" u="sng" dirty="0">
                <a:solidFill>
                  <a:schemeClr val="accent1"/>
                </a:solidFill>
              </a:rPr>
              <a:t>TABLEAU</a:t>
            </a:r>
          </a:p>
        </p:txBody>
      </p:sp>
      <p:sp>
        <p:nvSpPr>
          <p:cNvPr id="12" name="Text Box 11"/>
          <p:cNvSpPr txBox="1"/>
          <p:nvPr/>
        </p:nvSpPr>
        <p:spPr>
          <a:xfrm>
            <a:off x="5965594" y="4469934"/>
            <a:ext cx="2880363" cy="646331"/>
          </a:xfrm>
          <a:prstGeom prst="rect">
            <a:avLst/>
          </a:prstGeom>
          <a:noFill/>
        </p:spPr>
        <p:txBody>
          <a:bodyPr wrap="square" rtlCol="0">
            <a:spAutoFit/>
          </a:bodyPr>
          <a:lstStyle/>
          <a:p>
            <a:pPr defTabSz="640080">
              <a:spcAft>
                <a:spcPts val="600"/>
              </a:spcAft>
            </a:pPr>
            <a:r>
              <a:rPr lang="en-IN" altLang="en-US" sz="3600" b="1" u="sng" kern="1200" dirty="0">
                <a:gradFill>
                  <a:gsLst>
                    <a:gs pos="0">
                      <a:srgbClr val="FECF40"/>
                    </a:gs>
                    <a:gs pos="100000">
                      <a:srgbClr val="846C21"/>
                    </a:gs>
                  </a:gsLst>
                  <a:lin scaled="0"/>
                </a:gradFill>
                <a:latin typeface="+mn-lt"/>
                <a:ea typeface="+mn-ea"/>
                <a:cs typeface="+mn-cs"/>
              </a:rPr>
              <a:t>POWER BI</a:t>
            </a:r>
            <a:endParaRPr lang="en-IN" altLang="en-US" sz="3600" b="1" u="sng" dirty="0">
              <a:gradFill>
                <a:gsLst>
                  <a:gs pos="0">
                    <a:srgbClr val="FECF40"/>
                  </a:gs>
                  <a:gs pos="100000">
                    <a:srgbClr val="846C21"/>
                  </a:gs>
                </a:gsLst>
                <a:lin scaled="0"/>
              </a:gradFill>
            </a:endParaRPr>
          </a:p>
        </p:txBody>
      </p:sp>
      <p:sp>
        <p:nvSpPr>
          <p:cNvPr id="13" name="Text Box 12"/>
          <p:cNvSpPr txBox="1"/>
          <p:nvPr/>
        </p:nvSpPr>
        <p:spPr>
          <a:xfrm>
            <a:off x="9483785" y="4421037"/>
            <a:ext cx="1747280" cy="646331"/>
          </a:xfrm>
          <a:prstGeom prst="rect">
            <a:avLst/>
          </a:prstGeom>
          <a:noFill/>
        </p:spPr>
        <p:txBody>
          <a:bodyPr wrap="square" rtlCol="0">
            <a:spAutoFit/>
          </a:bodyPr>
          <a:lstStyle/>
          <a:p>
            <a:pPr defTabSz="640080">
              <a:spcAft>
                <a:spcPts val="600"/>
              </a:spcAft>
            </a:pPr>
            <a:r>
              <a:rPr lang="en-IN" altLang="en-US" sz="3600" b="1" u="sng" kern="1200" dirty="0">
                <a:gradFill>
                  <a:gsLst>
                    <a:gs pos="0">
                      <a:srgbClr val="007BD3"/>
                    </a:gs>
                    <a:gs pos="100000">
                      <a:srgbClr val="034373"/>
                    </a:gs>
                  </a:gsLst>
                  <a:lin scaled="0"/>
                </a:gradFill>
                <a:latin typeface="+mn-lt"/>
                <a:ea typeface="+mn-ea"/>
                <a:cs typeface="+mn-cs"/>
              </a:rPr>
              <a:t>MYSQL</a:t>
            </a:r>
            <a:endParaRPr lang="en-IN" altLang="en-US" sz="3600" b="1" u="sng" dirty="0">
              <a:gradFill>
                <a:gsLst>
                  <a:gs pos="0">
                    <a:srgbClr val="007BD3"/>
                  </a:gs>
                  <a:gs pos="100000">
                    <a:srgbClr val="034373"/>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ample being pipetted into a petri dish">
            <a:extLst>
              <a:ext uri="{FF2B5EF4-FFF2-40B4-BE49-F238E27FC236}">
                <a16:creationId xmlns:a16="http://schemas.microsoft.com/office/drawing/2014/main" id="{91C397F4-57A3-2098-B72C-FE184C4D156B}"/>
              </a:ext>
            </a:extLst>
          </p:cNvPr>
          <p:cNvPicPr>
            <a:picLocks noChangeAspect="1"/>
          </p:cNvPicPr>
          <p:nvPr/>
        </p:nvPicPr>
        <p:blipFill rotWithShape="1">
          <a:blip r:embed="rId2"/>
          <a:srcRect l="5516" r="-2" b="-2"/>
          <a:stretch/>
        </p:blipFill>
        <p:spPr>
          <a:xfrm>
            <a:off x="3523485"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3"/>
          <p:cNvSpPr txBox="1"/>
          <p:nvPr/>
        </p:nvSpPr>
        <p:spPr>
          <a:xfrm>
            <a:off x="283189" y="873109"/>
            <a:ext cx="8078191" cy="1621180"/>
          </a:xfrm>
          <a:prstGeom prst="rect">
            <a:avLst/>
          </a:prstGeom>
        </p:spPr>
        <p:txBody>
          <a:bodyPr vert="horz" lIns="91440" tIns="45720" rIns="91440" bIns="45720" rtlCol="0" anchor="b">
            <a:normAutofit/>
          </a:bodyPr>
          <a:lstStyle/>
          <a:p>
            <a:pPr marL="457200" indent="-457200">
              <a:lnSpc>
                <a:spcPct val="90000"/>
              </a:lnSpc>
              <a:spcBef>
                <a:spcPct val="0"/>
              </a:spcBef>
              <a:spcAft>
                <a:spcPts val="600"/>
              </a:spcAft>
            </a:pPr>
            <a:r>
              <a:rPr lang="en-US" altLang="en-US" sz="9600" b="1" dirty="0">
                <a:solidFill>
                  <a:schemeClr val="bg1"/>
                </a:solidFill>
                <a:latin typeface="Cambria" panose="02040503050406030204" pitchFamily="18" charset="0"/>
                <a:ea typeface="Cambria" panose="02040503050406030204" pitchFamily="18" charset="0"/>
                <a:cs typeface="+mj-cs"/>
              </a:rPr>
              <a:t>KPI ANALYSIS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4" name="Text Box 3"/>
          <p:cNvSpPr txBox="1"/>
          <p:nvPr/>
        </p:nvSpPr>
        <p:spPr>
          <a:xfrm>
            <a:off x="0" y="65890"/>
            <a:ext cx="12191999" cy="1016411"/>
          </a:xfrm>
          <a:prstGeom prst="rect">
            <a:avLst/>
          </a:prstGeom>
          <a:noFill/>
        </p:spPr>
        <p:txBody>
          <a:bodyPr wrap="square" rtlCol="0">
            <a:noAutofit/>
          </a:bodyPr>
          <a:lstStyle/>
          <a:p>
            <a:pPr algn="ctr"/>
            <a:r>
              <a:rPr lang="en-IN" altLang="en-US" b="1" dirty="0"/>
              <a:t>          </a:t>
            </a:r>
            <a:r>
              <a:rPr lang="en-IN" altLang="en-US" sz="3600" b="1" dirty="0">
                <a:latin typeface="Cambria" panose="02040503050406030204" pitchFamily="18" charset="0"/>
                <a:ea typeface="Cambria" panose="02040503050406030204" pitchFamily="18" charset="0"/>
                <a:cs typeface="+mj-cs"/>
              </a:rPr>
              <a:t>KPI  1 : </a:t>
            </a:r>
            <a:r>
              <a:rPr lang="en-IN" altLang="en-US" sz="3600" b="1" dirty="0">
                <a:latin typeface="Cambria" panose="02040503050406030204" pitchFamily="18" charset="0"/>
                <a:ea typeface="Cambria" panose="02040503050406030204" pitchFamily="18" charset="0"/>
              </a:rPr>
              <a:t>AVERAGE</a:t>
            </a:r>
            <a:r>
              <a:rPr lang="en-IN" altLang="en-US" sz="3600" b="1" dirty="0">
                <a:latin typeface="Cambria" panose="02040503050406030204" pitchFamily="18" charset="0"/>
                <a:ea typeface="Cambria" panose="02040503050406030204" pitchFamily="18" charset="0"/>
                <a:cs typeface="+mj-cs"/>
              </a:rPr>
              <a:t> </a:t>
            </a:r>
            <a:r>
              <a:rPr lang="en-IN" altLang="en-US" sz="3600" b="1" dirty="0">
                <a:latin typeface="Cambria" panose="02040503050406030204" pitchFamily="18" charset="0"/>
                <a:ea typeface="Cambria" panose="02040503050406030204" pitchFamily="18" charset="0"/>
              </a:rPr>
              <a:t>DAILY</a:t>
            </a:r>
            <a:r>
              <a:rPr lang="en-IN" altLang="en-US" sz="3600" b="1" dirty="0">
                <a:latin typeface="Cambria" panose="02040503050406030204" pitchFamily="18" charset="0"/>
                <a:ea typeface="Cambria" panose="02040503050406030204" pitchFamily="18" charset="0"/>
                <a:cs typeface="+mj-cs"/>
              </a:rPr>
              <a:t> TRADING </a:t>
            </a:r>
            <a:r>
              <a:rPr lang="en-IN" altLang="en-US" sz="3600" b="1" dirty="0">
                <a:latin typeface="Cambria" panose="02040503050406030204" pitchFamily="18" charset="0"/>
                <a:ea typeface="Cambria" panose="02040503050406030204" pitchFamily="18" charset="0"/>
              </a:rPr>
              <a:t>VOLUME</a:t>
            </a:r>
            <a:endParaRPr lang="en-IN" altLang="en-US" sz="3200" b="1" dirty="0">
              <a:latin typeface="Cambria" panose="02040503050406030204" pitchFamily="18" charset="0"/>
              <a:ea typeface="Cambria" panose="02040503050406030204" pitchFamily="18" charset="0"/>
            </a:endParaRPr>
          </a:p>
        </p:txBody>
      </p:sp>
      <p:sp>
        <p:nvSpPr>
          <p:cNvPr id="5" name="Text Box 4"/>
          <p:cNvSpPr txBox="1"/>
          <p:nvPr/>
        </p:nvSpPr>
        <p:spPr>
          <a:xfrm>
            <a:off x="0" y="946673"/>
            <a:ext cx="12192000" cy="5911327"/>
          </a:xfrm>
          <a:prstGeom prst="rect">
            <a:avLst/>
          </a:prstGeom>
          <a:noFill/>
        </p:spPr>
        <p:txBody>
          <a:bodyPr wrap="square" rtlCol="0">
            <a:noAutofit/>
          </a:bodyPr>
          <a:lstStyle/>
          <a:p>
            <a:pPr lvl="1"/>
            <a:r>
              <a:rPr lang="en-IN" altLang="en-US" sz="2000" b="1" u="sng" dirty="0"/>
              <a:t>OBSERVATION</a:t>
            </a:r>
            <a:r>
              <a:rPr lang="en-IN" altLang="en-US" b="1" dirty="0"/>
              <a:t> :- </a:t>
            </a:r>
          </a:p>
          <a:p>
            <a:r>
              <a:rPr lang="en-IN" altLang="en-US" b="1" dirty="0"/>
              <a:t> </a:t>
            </a:r>
          </a:p>
          <a:p>
            <a:pPr marL="800100" lvl="1" indent="-342900">
              <a:buFont typeface="Arial" panose="020B0604020202020204" pitchFamily="34" charset="0"/>
              <a:buChar char="•"/>
            </a:pPr>
            <a:r>
              <a:rPr lang="en-US" dirty="0"/>
              <a:t>High ADTV indicates a high level of market activity. This suggests that there is substantial interest and participation from investors in the stock.</a:t>
            </a:r>
          </a:p>
          <a:p>
            <a:pPr marL="742950" lvl="1" indent="-285750">
              <a:buFont typeface="Arial" panose="020B0604020202020204" pitchFamily="34" charset="0"/>
              <a:buChar char="•"/>
            </a:pPr>
            <a:r>
              <a:rPr lang="en-US" dirty="0"/>
              <a:t>Low ADTV may imply lower investor interest and limited market activity, potentially leading to less favorable trading conditions.</a:t>
            </a:r>
          </a:p>
          <a:p>
            <a:pPr marL="742950" lvl="1" indent="-285750">
              <a:buFont typeface="Arial" panose="020B0604020202020204" pitchFamily="34" charset="0"/>
              <a:buChar char="•"/>
            </a:pPr>
            <a:r>
              <a:rPr lang="en-US" dirty="0"/>
              <a:t>Liquidity is vital for investors as it ensures that they can easily enter or exit positions without significantly impacting the stock's price.</a:t>
            </a:r>
          </a:p>
          <a:p>
            <a:pPr marL="742950" lvl="1" indent="-285750">
              <a:buFont typeface="Arial" panose="020B0604020202020204" pitchFamily="34" charset="0"/>
              <a:buChar char="•"/>
            </a:pPr>
            <a:r>
              <a:rPr lang="en-US" dirty="0"/>
              <a:t>Increasing ADTV can be seen as a sign of growing investor confidence. A rising trend in trading volume may suggest positive sentiment and increased participation in the market.</a:t>
            </a:r>
          </a:p>
          <a:p>
            <a:endParaRPr lang="en-US" dirty="0"/>
          </a:p>
          <a:p>
            <a:pPr lvl="1"/>
            <a:r>
              <a:rPr lang="en-US" sz="2000" b="1" u="sng" dirty="0"/>
              <a:t>CONCLUSION :- </a:t>
            </a:r>
          </a:p>
          <a:p>
            <a:endParaRPr lang="en-US" sz="2000" b="1" u="sng" dirty="0"/>
          </a:p>
          <a:p>
            <a:pPr marL="742950" lvl="1" indent="-285750">
              <a:buFont typeface="Arial" panose="020B0604020202020204" pitchFamily="34" charset="0"/>
              <a:buChar char="•"/>
            </a:pPr>
            <a:r>
              <a:rPr lang="en-US" dirty="0"/>
              <a:t>High ADTV is desirable for investors as it ensures liquidity, reducing the risk of price manipulation and allowing for efficient execution of trades.</a:t>
            </a:r>
          </a:p>
          <a:p>
            <a:pPr marL="742950" lvl="1" indent="-285750">
              <a:buFont typeface="Arial" panose="020B0604020202020204" pitchFamily="34" charset="0"/>
              <a:buChar char="•"/>
            </a:pPr>
            <a:r>
              <a:rPr lang="en-US" dirty="0"/>
              <a:t>Low ADTV may lead to challenges in executing trades at desired prices, potentially resulting in higher transaction costs.</a:t>
            </a:r>
          </a:p>
          <a:p>
            <a:pPr marL="742950" lvl="1" indent="-285750">
              <a:buFont typeface="Arial" panose="020B0604020202020204" pitchFamily="34" charset="0"/>
              <a:buChar char="•"/>
            </a:pPr>
            <a:r>
              <a:rPr lang="en-US" dirty="0"/>
              <a:t>Investors and traders should consider ADTV as part of their risk management strategy. </a:t>
            </a:r>
          </a:p>
          <a:p>
            <a:pPr marL="742950" lvl="1" indent="-285750">
              <a:buFont typeface="Arial" panose="020B0604020202020204" pitchFamily="34" charset="0"/>
              <a:buChar char="•"/>
            </a:pPr>
            <a:r>
              <a:rPr lang="en-US" dirty="0"/>
              <a:t>Understanding the liquidity of a stock can help in assessing the ease of entering or exiting positions without significant price impact.</a:t>
            </a:r>
          </a:p>
          <a:p>
            <a:endParaRPr lang="en-US" b="1" dirty="0"/>
          </a:p>
          <a:p>
            <a:endParaRPr lang="en-I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2317750" y="2261235"/>
            <a:ext cx="4064000" cy="368300"/>
          </a:xfrm>
          <a:prstGeom prst="rect">
            <a:avLst/>
          </a:prstGeom>
          <a:noFill/>
        </p:spPr>
        <p:txBody>
          <a:bodyPr wrap="square" rtlCol="0">
            <a:spAutoFit/>
          </a:bodyPr>
          <a:lstStyle/>
          <a:p>
            <a:endParaRPr lang="en-IN" altLang="en-US"/>
          </a:p>
        </p:txBody>
      </p:sp>
      <p:sp>
        <p:nvSpPr>
          <p:cNvPr id="3" name="Text Box 2"/>
          <p:cNvSpPr txBox="1"/>
          <p:nvPr/>
        </p:nvSpPr>
        <p:spPr>
          <a:xfrm>
            <a:off x="2070586" y="150159"/>
            <a:ext cx="6628130" cy="891540"/>
          </a:xfrm>
          <a:prstGeom prst="rect">
            <a:avLst/>
          </a:prstGeom>
          <a:noFill/>
        </p:spPr>
        <p:txBody>
          <a:bodyPr wrap="square" rtlCol="0">
            <a:noAutofit/>
          </a:bodyPr>
          <a:lstStyle/>
          <a:p>
            <a:pPr algn="ctr"/>
            <a:r>
              <a:rPr lang="en-IN" altLang="en-US" sz="3600" b="1" dirty="0">
                <a:latin typeface="Cambria" panose="02040503050406030204" pitchFamily="18" charset="0"/>
                <a:ea typeface="Cambria" panose="02040503050406030204" pitchFamily="18" charset="0"/>
                <a:cs typeface="+mj-cs"/>
              </a:rPr>
              <a:t>KPI 2 : MOST VOLATILE STOCK</a:t>
            </a:r>
          </a:p>
        </p:txBody>
      </p:sp>
      <p:sp>
        <p:nvSpPr>
          <p:cNvPr id="5" name="Text Box 4"/>
          <p:cNvSpPr txBox="1"/>
          <p:nvPr/>
        </p:nvSpPr>
        <p:spPr>
          <a:xfrm>
            <a:off x="0" y="967790"/>
            <a:ext cx="12192000" cy="5890210"/>
          </a:xfrm>
          <a:prstGeom prst="rect">
            <a:avLst/>
          </a:prstGeom>
          <a:noFill/>
          <a:ln>
            <a:noFill/>
          </a:ln>
        </p:spPr>
        <p:txBody>
          <a:bodyPr wrap="square" rtlCol="0">
            <a:noAutofit/>
          </a:bodyPr>
          <a:lstStyle/>
          <a:p>
            <a:pPr lvl="1"/>
            <a:r>
              <a:rPr lang="en-IN" altLang="en-US" sz="2000" b="1" u="sng" dirty="0"/>
              <a:t>OBSERVATION :-   </a:t>
            </a:r>
          </a:p>
          <a:p>
            <a:endParaRPr lang="en-IN" altLang="en-US" b="1" dirty="0"/>
          </a:p>
          <a:p>
            <a:pPr marL="742950" lvl="1" indent="-285750">
              <a:spcAft>
                <a:spcPts val="600"/>
              </a:spcAft>
              <a:buFont typeface="Arial" panose="020B0604020202020204" pitchFamily="34" charset="0"/>
              <a:buChar char="•"/>
            </a:pPr>
            <a:r>
              <a:rPr lang="en-US" dirty="0"/>
              <a:t>Stocks with high Beta values are more sensitive to market movements. A Beta greater than 1 implies the stock is expected to be more volatile than the overall market, reacting with greater magnitude to market fluctuations.</a:t>
            </a:r>
          </a:p>
          <a:p>
            <a:pPr marL="742950" lvl="1" indent="-285750">
              <a:spcAft>
                <a:spcPts val="600"/>
              </a:spcAft>
              <a:buFont typeface="Arial" panose="020B0604020202020204" pitchFamily="34" charset="0"/>
              <a:buChar char="•"/>
            </a:pPr>
            <a:r>
              <a:rPr lang="en-US" dirty="0"/>
              <a:t>High Beta stocks are often associated with higher potential returns but also come with increased risk. Investors seeking higher returns may be attracted to these stocks, but they should be aware of the accompanying volatility.</a:t>
            </a:r>
          </a:p>
          <a:p>
            <a:pPr marL="742950" lvl="1" indent="-285750">
              <a:buFont typeface="Arial" panose="020B0604020202020204" pitchFamily="34" charset="0"/>
              <a:buChar char="•"/>
            </a:pPr>
            <a:r>
              <a:rPr lang="en-US" dirty="0"/>
              <a:t>High Beta stocks are often viewed as more speculative and may attract traders looking to capitalize on short-term price movements. However, they may not be suitable for conservative, long-term investors.</a:t>
            </a:r>
          </a:p>
          <a:p>
            <a:endParaRPr lang="en-US" dirty="0"/>
          </a:p>
          <a:p>
            <a:pPr lvl="1"/>
            <a:r>
              <a:rPr lang="en-US" sz="2000" b="1" u="sng" dirty="0"/>
              <a:t>CONCLUSION:- </a:t>
            </a:r>
          </a:p>
          <a:p>
            <a:endParaRPr lang="en-US" b="1" dirty="0"/>
          </a:p>
          <a:p>
            <a:pPr marL="742950" lvl="1" indent="-285750">
              <a:spcAft>
                <a:spcPts val="600"/>
              </a:spcAft>
              <a:buFont typeface="Arial" panose="020B0604020202020204" pitchFamily="34" charset="0"/>
              <a:buChar char="•"/>
            </a:pPr>
            <a:r>
              <a:rPr lang="en-US" dirty="0"/>
              <a:t>Investors should carefully consider the risk tolerance and investment horizon when including high Beta stocks in their portfolios. These stocks can be valuable for diversification but should be managed within the context of an overall risk management strategy.</a:t>
            </a:r>
          </a:p>
          <a:p>
            <a:pPr marL="742950" lvl="1" indent="-285750">
              <a:spcAft>
                <a:spcPts val="600"/>
              </a:spcAft>
              <a:buFont typeface="Arial" panose="020B0604020202020204" pitchFamily="34" charset="0"/>
              <a:buChar char="•"/>
            </a:pPr>
            <a:r>
              <a:rPr lang="en-US" dirty="0"/>
              <a:t>High Beta stocks can provide diversification benefits by offering returns that may not be closely correlated with the broader market. Including them in a portfolio can contribute to risk reduction through diversification.</a:t>
            </a:r>
          </a:p>
          <a:p>
            <a:pPr marL="742950" lvl="1" indent="-285750">
              <a:spcAft>
                <a:spcPts val="600"/>
              </a:spcAft>
              <a:buFont typeface="Arial" panose="020B0604020202020204" pitchFamily="34" charset="0"/>
              <a:buChar char="•"/>
            </a:pPr>
            <a:r>
              <a:rPr lang="en-US" dirty="0"/>
              <a:t>High Beta stocks may require more active management due to their sensitivity to market changes. </a:t>
            </a:r>
          </a:p>
          <a:p>
            <a:pPr marL="742950" lvl="1" indent="-285750">
              <a:buFont typeface="Arial" panose="020B0604020202020204" pitchFamily="34" charset="0"/>
              <a:buChar char="•"/>
            </a:pPr>
            <a:r>
              <a:rPr lang="en-US" dirty="0"/>
              <a:t>Constant monitoring and timely decision-making are crucial for investors in these stocks.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1">
                <a:lumMod val="5000"/>
                <a:lumOff val="95000"/>
              </a:schemeClr>
            </a:gs>
            <a:gs pos="74000">
              <a:schemeClr val="accent1">
                <a:lumMod val="45000"/>
                <a:lumOff val="55000"/>
              </a:schemeClr>
            </a:gs>
            <a:gs pos="42000">
              <a:srgbClr val="D6E6F5"/>
            </a:gs>
            <a:gs pos="58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1" y="115720"/>
            <a:ext cx="12240490" cy="996950"/>
          </a:xfrm>
          <a:prstGeom prst="rect">
            <a:avLst/>
          </a:prstGeom>
          <a:noFill/>
        </p:spPr>
        <p:txBody>
          <a:bodyPr wrap="square" rtlCol="0">
            <a:noAutofit/>
          </a:bodyPr>
          <a:lstStyle/>
          <a:p>
            <a:pPr algn="ctr"/>
            <a:r>
              <a:rPr lang="en-IN" altLang="en-US" sz="3200" b="1" dirty="0">
                <a:latin typeface="Cambria" panose="02040503050406030204" pitchFamily="18" charset="0"/>
                <a:ea typeface="Cambria" panose="02040503050406030204" pitchFamily="18" charset="0"/>
                <a:cs typeface="+mj-cs"/>
              </a:rPr>
              <a:t>KPI  3 : STOCK WITH HIGHEST DIVIDEND AND LOWEST DIVIDEND</a:t>
            </a:r>
          </a:p>
        </p:txBody>
      </p:sp>
      <p:sp>
        <p:nvSpPr>
          <p:cNvPr id="3" name="Text Box 2"/>
          <p:cNvSpPr txBox="1"/>
          <p:nvPr/>
        </p:nvSpPr>
        <p:spPr>
          <a:xfrm>
            <a:off x="0" y="959661"/>
            <a:ext cx="12192000" cy="5898339"/>
          </a:xfrm>
          <a:prstGeom prst="rect">
            <a:avLst/>
          </a:prstGeom>
          <a:noFill/>
        </p:spPr>
        <p:txBody>
          <a:bodyPr wrap="square" rtlCol="0">
            <a:noAutofit/>
          </a:bodyPr>
          <a:lstStyle/>
          <a:p>
            <a:pPr lvl="1"/>
            <a:r>
              <a:rPr lang="en-IN" altLang="en-US" sz="2000" b="1" u="sng" dirty="0">
                <a:sym typeface="+mn-ea"/>
              </a:rPr>
              <a:t>OBSERVATION:- </a:t>
            </a:r>
          </a:p>
          <a:p>
            <a:pPr lvl="1"/>
            <a:endParaRPr lang="en-IN" altLang="en-US" b="1" dirty="0">
              <a:sym typeface="+mn-ea"/>
            </a:endParaRPr>
          </a:p>
          <a:p>
            <a:pPr marL="742950" lvl="1" indent="-285750">
              <a:spcAft>
                <a:spcPts val="600"/>
              </a:spcAft>
              <a:buFont typeface="Arial" panose="020B0604020202020204" pitchFamily="34" charset="0"/>
              <a:buChar char="•"/>
            </a:pPr>
            <a:r>
              <a:rPr lang="en-IN" altLang="en-US" b="1" dirty="0">
                <a:sym typeface="+mn-ea"/>
              </a:rPr>
              <a:t> </a:t>
            </a:r>
            <a:r>
              <a:rPr lang="en-US" dirty="0"/>
              <a:t>Stocks with the highest dividend yields are often attractive to income-seeking investors, as they provide a regular income stream in the form of dividends.</a:t>
            </a:r>
          </a:p>
          <a:p>
            <a:pPr marL="742950" lvl="1" indent="-285750">
              <a:spcAft>
                <a:spcPts val="600"/>
              </a:spcAft>
              <a:buFont typeface="Arial" panose="020B0604020202020204" pitchFamily="34" charset="0"/>
              <a:buChar char="•"/>
            </a:pPr>
            <a:r>
              <a:rPr lang="en-US" dirty="0"/>
              <a:t>Conversely, stocks with low or no dividends may be preferred by growth investors who prioritize capital appreciation over immediate income.</a:t>
            </a:r>
          </a:p>
          <a:p>
            <a:pPr marL="742950" lvl="1" indent="-285750">
              <a:spcAft>
                <a:spcPts val="600"/>
              </a:spcAft>
              <a:buFont typeface="Arial" panose="020B0604020202020204" pitchFamily="34" charset="0"/>
              <a:buChar char="•"/>
            </a:pPr>
            <a:r>
              <a:rPr lang="en-US" dirty="0"/>
              <a:t>Dividend-paying stocks are generally favored by income-oriented investors, such as retirees or those seeking steady income in their investment portfolios.</a:t>
            </a:r>
          </a:p>
          <a:p>
            <a:pPr marL="742950" lvl="1" indent="-285750">
              <a:buFont typeface="Arial" panose="020B0604020202020204" pitchFamily="34" charset="0"/>
              <a:buChar char="•"/>
            </a:pPr>
            <a:r>
              <a:rPr lang="en-US" dirty="0"/>
              <a:t>Growth investors may prefer stocks with low or no dividends, as these companies often reinvest their earnings to fuel expansion, innovation, and other growth initiatives.</a:t>
            </a:r>
          </a:p>
          <a:p>
            <a:endParaRPr lang="en-US" dirty="0"/>
          </a:p>
          <a:p>
            <a:pPr lvl="1"/>
            <a:r>
              <a:rPr lang="en-US" sz="2000" b="1" u="sng" dirty="0"/>
              <a:t>Conclusion:-  </a:t>
            </a:r>
          </a:p>
          <a:p>
            <a:endParaRPr lang="en-US" b="1" dirty="0"/>
          </a:p>
          <a:p>
            <a:pPr marL="742950" lvl="1" indent="-285750">
              <a:buFont typeface="Arial" panose="020B0604020202020204" pitchFamily="34" charset="0"/>
              <a:buChar char="•"/>
            </a:pPr>
            <a:r>
              <a:rPr lang="en-US" dirty="0"/>
              <a:t>Investors need to align their investment strategy with their financial goals. Dividend-paying stocks are more suitable for income-focused strategies, while non-dividend or low-dividend stocks may align better with growth-oriented strategies.</a:t>
            </a:r>
          </a:p>
          <a:p>
            <a:pPr marL="742950" lvl="1" indent="-285750">
              <a:buFont typeface="Arial" panose="020B0604020202020204" pitchFamily="34" charset="0"/>
              <a:buChar char="•"/>
            </a:pPr>
            <a:r>
              <a:rPr lang="en-US" dirty="0"/>
              <a:t>High dividend stocks may offer a degree of stability, as the regular income can cushion against market volatility. However, they may be sensitive to interest rate changes.</a:t>
            </a:r>
          </a:p>
          <a:p>
            <a:pPr marL="742950" lvl="1" indent="-285750">
              <a:buFont typeface="Arial" panose="020B0604020202020204" pitchFamily="34" charset="0"/>
              <a:buChar char="•"/>
            </a:pPr>
            <a:r>
              <a:rPr lang="en-US" dirty="0"/>
              <a:t>Low or non-dividend stocks may experience more significant price volatility, especially during periods of market uncertainty, as their value is often tied more closely to growth prospects.</a:t>
            </a:r>
          </a:p>
          <a:p>
            <a:endParaRPr lang="en-US" dirty="0"/>
          </a:p>
          <a:p>
            <a:endParaRPr lang="en-IN" altLang="en-US" b="1" dirty="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212</TotalTime>
  <Words>1570</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Black</vt:lpstr>
      <vt:lpstr>Arial</vt:lpstr>
      <vt:lpstr>Calibri</vt:lpstr>
      <vt:lpstr>Calibri Light</vt:lpstr>
      <vt:lpstr>Cambria</vt:lpstr>
      <vt:lpstr>Office Theme</vt:lpstr>
      <vt:lpstr>STOCK MARKET ANALYSIS</vt:lpstr>
      <vt:lpstr>PowerPoint Presentation</vt:lpstr>
      <vt:lpstr>INDEX</vt:lpstr>
      <vt:lpstr>PROJECT OBJECTIVE</vt:lpstr>
      <vt:lpstr>DATA ANALYSIS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DURGESH SINGH RATHOR</dc:creator>
  <cp:lastModifiedBy>Divyanshi Sharma</cp:lastModifiedBy>
  <cp:revision>15</cp:revision>
  <dcterms:created xsi:type="dcterms:W3CDTF">2024-01-20T19:08:00Z</dcterms:created>
  <dcterms:modified xsi:type="dcterms:W3CDTF">2024-01-21T19:12:56Z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3AC9A2941BBB49B5A86488DFC1D23EF4_11</vt:lpwstr>
  </property>
  <property fmtid="{D5CDD505-2E9C-101B-9397-08002B2CF9AE}" pid="3" name="KSOProductBuildVer">
    <vt:lpwstr>1033-12.2.0.13412</vt:lpwstr>
  </property>
  <property fmtid="{D5CDD505-2E9C-101B-9397-08002B2CF9AE}" pid="4" name="MSIP_Label_defa4170-0d19-0005-0004-bc88714345d2_Enabled">
    <vt:lpwstr>true</vt:lpwstr>
  </property>
  <property fmtid="{D5CDD505-2E9C-101B-9397-08002B2CF9AE}" pid="5" name="MSIP_Label_defa4170-0d19-0005-0004-bc88714345d2_SetDate">
    <vt:lpwstr>2024-01-21T17:33:09Z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180e4901-edf9-47a0-9756-059be2fb1cc1</vt:lpwstr>
  </property>
  <property fmtid="{D5CDD505-2E9C-101B-9397-08002B2CF9AE}" pid="9" name="MSIP_Label_defa4170-0d19-0005-0004-bc88714345d2_ActionId">
    <vt:lpwstr>149e0832-f33d-48c7-b656-87c2ee066fb8</vt:lpwstr>
  </property>
  <property fmtid="{D5CDD505-2E9C-101B-9397-08002B2CF9AE}" pid="10" name="MSIP_Label_defa4170-0d19-0005-0004-bc88714345d2_ContentBits">
    <vt:lpwstr>0</vt:lpwstr>
  </property>
</Properties>
</file>