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2" r:id="rId3"/>
    <p:sldId id="258" r:id="rId4"/>
    <p:sldId id="271" r:id="rId5"/>
    <p:sldId id="270" r:id="rId6"/>
    <p:sldId id="266" r:id="rId7"/>
    <p:sldId id="268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19"/>
    <a:srgbClr val="BC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0DEDD-7610-4A69-B95C-8B428B48D74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6CB4D2-BDC9-4DB8-B8CF-D29DFB9DC6DC}">
      <dgm:prSet/>
      <dgm:spPr/>
      <dgm:t>
        <a:bodyPr/>
        <a:lstStyle/>
        <a:p>
          <a:r>
            <a:rPr lang="en-GB" b="0" i="0" dirty="0"/>
            <a:t>KPI’S Observation </a:t>
          </a:r>
          <a:endParaRPr lang="en-US" dirty="0"/>
        </a:p>
      </dgm:t>
    </dgm:pt>
    <dgm:pt modelId="{460B6C0B-D097-46C4-B905-14E4B7A7FF12}" type="parTrans" cxnId="{4DB6BBBB-0922-41B8-9F5C-C443F555D56D}">
      <dgm:prSet/>
      <dgm:spPr/>
      <dgm:t>
        <a:bodyPr/>
        <a:lstStyle/>
        <a:p>
          <a:endParaRPr lang="en-US"/>
        </a:p>
      </dgm:t>
    </dgm:pt>
    <dgm:pt modelId="{3C32410B-5A1D-4D87-AB08-34A5FFC99C81}" type="sibTrans" cxnId="{4DB6BBBB-0922-41B8-9F5C-C443F555D56D}">
      <dgm:prSet/>
      <dgm:spPr/>
      <dgm:t>
        <a:bodyPr/>
        <a:lstStyle/>
        <a:p>
          <a:endParaRPr lang="en-US"/>
        </a:p>
      </dgm:t>
    </dgm:pt>
    <dgm:pt modelId="{25DD7C2C-FAA5-4BE7-AAC6-62C7D3C9C0E6}">
      <dgm:prSet/>
      <dgm:spPr/>
      <dgm:t>
        <a:bodyPr/>
        <a:lstStyle/>
        <a:p>
          <a:r>
            <a:rPr lang="en-GB" b="0" i="0"/>
            <a:t>Dashboards</a:t>
          </a:r>
          <a:endParaRPr lang="en-US"/>
        </a:p>
      </dgm:t>
    </dgm:pt>
    <dgm:pt modelId="{4611CD1B-9456-41A8-B5DA-798C73840FDE}" type="parTrans" cxnId="{7FF9D92D-D61C-47D2-813D-4C5E4D5AA118}">
      <dgm:prSet/>
      <dgm:spPr/>
      <dgm:t>
        <a:bodyPr/>
        <a:lstStyle/>
        <a:p>
          <a:endParaRPr lang="en-US"/>
        </a:p>
      </dgm:t>
    </dgm:pt>
    <dgm:pt modelId="{C3918F7F-2F17-43F8-BB3B-3CF06C76BCE4}" type="sibTrans" cxnId="{7FF9D92D-D61C-47D2-813D-4C5E4D5AA118}">
      <dgm:prSet/>
      <dgm:spPr/>
      <dgm:t>
        <a:bodyPr/>
        <a:lstStyle/>
        <a:p>
          <a:endParaRPr lang="en-US"/>
        </a:p>
      </dgm:t>
    </dgm:pt>
    <dgm:pt modelId="{C652A44B-6145-4B23-894B-CE897CFE0BA6}">
      <dgm:prSet/>
      <dgm:spPr/>
      <dgm:t>
        <a:bodyPr/>
        <a:lstStyle/>
        <a:p>
          <a:r>
            <a:rPr lang="en-GB" b="0" i="0" dirty="0"/>
            <a:t>Challenges &amp; how we face it</a:t>
          </a:r>
          <a:endParaRPr lang="en-US" dirty="0"/>
        </a:p>
      </dgm:t>
    </dgm:pt>
    <dgm:pt modelId="{67793143-0FCA-46EC-9228-B8649D83EACA}" type="parTrans" cxnId="{F9EBC9C7-BFFE-43C1-BA1F-6359C3841474}">
      <dgm:prSet/>
      <dgm:spPr/>
      <dgm:t>
        <a:bodyPr/>
        <a:lstStyle/>
        <a:p>
          <a:endParaRPr lang="en-US"/>
        </a:p>
      </dgm:t>
    </dgm:pt>
    <dgm:pt modelId="{E76584AC-427B-4313-8AB2-96F5492DFDE7}" type="sibTrans" cxnId="{F9EBC9C7-BFFE-43C1-BA1F-6359C3841474}">
      <dgm:prSet/>
      <dgm:spPr/>
      <dgm:t>
        <a:bodyPr/>
        <a:lstStyle/>
        <a:p>
          <a:endParaRPr lang="en-US"/>
        </a:p>
      </dgm:t>
    </dgm:pt>
    <dgm:pt modelId="{C84733B7-7BFB-45F0-B33C-BAECCAAE2ACF}" type="pres">
      <dgm:prSet presAssocID="{1AB0DEDD-7610-4A69-B95C-8B428B48D74C}" presName="linear" presStyleCnt="0">
        <dgm:presLayoutVars>
          <dgm:animLvl val="lvl"/>
          <dgm:resizeHandles val="exact"/>
        </dgm:presLayoutVars>
      </dgm:prSet>
      <dgm:spPr/>
    </dgm:pt>
    <dgm:pt modelId="{BAC1AF9B-1AF4-400A-B4BB-AF9A5B88097C}" type="pres">
      <dgm:prSet presAssocID="{996CB4D2-BDC9-4DB8-B8CF-D29DFB9DC6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D8958D-EE81-48DB-A30F-25B33B5D9DB1}" type="pres">
      <dgm:prSet presAssocID="{3C32410B-5A1D-4D87-AB08-34A5FFC99C81}" presName="spacer" presStyleCnt="0"/>
      <dgm:spPr/>
    </dgm:pt>
    <dgm:pt modelId="{2D06D5A3-A13C-4733-A987-D7B879BF06DA}" type="pres">
      <dgm:prSet presAssocID="{25DD7C2C-FAA5-4BE7-AAC6-62C7D3C9C0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168B3A-0E7B-4C0A-AC14-B7D9067E488F}" type="pres">
      <dgm:prSet presAssocID="{C3918F7F-2F17-43F8-BB3B-3CF06C76BCE4}" presName="spacer" presStyleCnt="0"/>
      <dgm:spPr/>
    </dgm:pt>
    <dgm:pt modelId="{38CDB898-6C6A-4728-A101-A42DF8673147}" type="pres">
      <dgm:prSet presAssocID="{C652A44B-6145-4B23-894B-CE897CFE0B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961626-7F4C-46F2-A8AF-ED18F4A95D04}" type="presOf" srcId="{1AB0DEDD-7610-4A69-B95C-8B428B48D74C}" destId="{C84733B7-7BFB-45F0-B33C-BAECCAAE2ACF}" srcOrd="0" destOrd="0" presId="urn:microsoft.com/office/officeart/2005/8/layout/vList2"/>
    <dgm:cxn modelId="{7FF9D92D-D61C-47D2-813D-4C5E4D5AA118}" srcId="{1AB0DEDD-7610-4A69-B95C-8B428B48D74C}" destId="{25DD7C2C-FAA5-4BE7-AAC6-62C7D3C9C0E6}" srcOrd="1" destOrd="0" parTransId="{4611CD1B-9456-41A8-B5DA-798C73840FDE}" sibTransId="{C3918F7F-2F17-43F8-BB3B-3CF06C76BCE4}"/>
    <dgm:cxn modelId="{C9B92297-3CB6-4B0F-9533-B4E29A9747C2}" type="presOf" srcId="{25DD7C2C-FAA5-4BE7-AAC6-62C7D3C9C0E6}" destId="{2D06D5A3-A13C-4733-A987-D7B879BF06DA}" srcOrd="0" destOrd="0" presId="urn:microsoft.com/office/officeart/2005/8/layout/vList2"/>
    <dgm:cxn modelId="{9ED1FE9D-1178-4DC3-AAA7-231BAAB311E3}" type="presOf" srcId="{996CB4D2-BDC9-4DB8-B8CF-D29DFB9DC6DC}" destId="{BAC1AF9B-1AF4-400A-B4BB-AF9A5B88097C}" srcOrd="0" destOrd="0" presId="urn:microsoft.com/office/officeart/2005/8/layout/vList2"/>
    <dgm:cxn modelId="{59CBFCB5-27DE-4DE0-928D-B1945CAEB413}" type="presOf" srcId="{C652A44B-6145-4B23-894B-CE897CFE0BA6}" destId="{38CDB898-6C6A-4728-A101-A42DF8673147}" srcOrd="0" destOrd="0" presId="urn:microsoft.com/office/officeart/2005/8/layout/vList2"/>
    <dgm:cxn modelId="{4DB6BBBB-0922-41B8-9F5C-C443F555D56D}" srcId="{1AB0DEDD-7610-4A69-B95C-8B428B48D74C}" destId="{996CB4D2-BDC9-4DB8-B8CF-D29DFB9DC6DC}" srcOrd="0" destOrd="0" parTransId="{460B6C0B-D097-46C4-B905-14E4B7A7FF12}" sibTransId="{3C32410B-5A1D-4D87-AB08-34A5FFC99C81}"/>
    <dgm:cxn modelId="{F9EBC9C7-BFFE-43C1-BA1F-6359C3841474}" srcId="{1AB0DEDD-7610-4A69-B95C-8B428B48D74C}" destId="{C652A44B-6145-4B23-894B-CE897CFE0BA6}" srcOrd="2" destOrd="0" parTransId="{67793143-0FCA-46EC-9228-B8649D83EACA}" sibTransId="{E76584AC-427B-4313-8AB2-96F5492DFDE7}"/>
    <dgm:cxn modelId="{01652841-0E57-470E-A192-B606D26C5EEE}" type="presParOf" srcId="{C84733B7-7BFB-45F0-B33C-BAECCAAE2ACF}" destId="{BAC1AF9B-1AF4-400A-B4BB-AF9A5B88097C}" srcOrd="0" destOrd="0" presId="urn:microsoft.com/office/officeart/2005/8/layout/vList2"/>
    <dgm:cxn modelId="{C05A9561-F5D4-4156-A8D5-EED235A450B9}" type="presParOf" srcId="{C84733B7-7BFB-45F0-B33C-BAECCAAE2ACF}" destId="{2AD8958D-EE81-48DB-A30F-25B33B5D9DB1}" srcOrd="1" destOrd="0" presId="urn:microsoft.com/office/officeart/2005/8/layout/vList2"/>
    <dgm:cxn modelId="{15F40EF8-9FE6-4A6B-A9B5-AED7CAB9F135}" type="presParOf" srcId="{C84733B7-7BFB-45F0-B33C-BAECCAAE2ACF}" destId="{2D06D5A3-A13C-4733-A987-D7B879BF06DA}" srcOrd="2" destOrd="0" presId="urn:microsoft.com/office/officeart/2005/8/layout/vList2"/>
    <dgm:cxn modelId="{6EA37887-06C5-4E1A-8885-400EA407DA65}" type="presParOf" srcId="{C84733B7-7BFB-45F0-B33C-BAECCAAE2ACF}" destId="{20168B3A-0E7B-4C0A-AC14-B7D9067E488F}" srcOrd="3" destOrd="0" presId="urn:microsoft.com/office/officeart/2005/8/layout/vList2"/>
    <dgm:cxn modelId="{E30F08FF-09AB-42E6-8F4B-0B0565921086}" type="presParOf" srcId="{C84733B7-7BFB-45F0-B33C-BAECCAAE2ACF}" destId="{38CDB898-6C6A-4728-A101-A42DF8673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1AF9B-1AF4-400A-B4BB-AF9A5B88097C}">
      <dsp:nvSpPr>
        <dsp:cNvPr id="0" name=""/>
        <dsp:cNvSpPr/>
      </dsp:nvSpPr>
      <dsp:spPr>
        <a:xfrm>
          <a:off x="0" y="31266"/>
          <a:ext cx="10895369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i="0" kern="1200" dirty="0"/>
            <a:t>KPI’S Observation </a:t>
          </a:r>
          <a:endParaRPr lang="en-US" sz="4300" kern="1200" dirty="0"/>
        </a:p>
      </dsp:txBody>
      <dsp:txXfrm>
        <a:off x="50347" y="81613"/>
        <a:ext cx="10794675" cy="930660"/>
      </dsp:txXfrm>
    </dsp:sp>
    <dsp:sp modelId="{2D06D5A3-A13C-4733-A987-D7B879BF06DA}">
      <dsp:nvSpPr>
        <dsp:cNvPr id="0" name=""/>
        <dsp:cNvSpPr/>
      </dsp:nvSpPr>
      <dsp:spPr>
        <a:xfrm>
          <a:off x="0" y="1186461"/>
          <a:ext cx="10895369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i="0" kern="1200"/>
            <a:t>Dashboards</a:t>
          </a:r>
          <a:endParaRPr lang="en-US" sz="4300" kern="1200"/>
        </a:p>
      </dsp:txBody>
      <dsp:txXfrm>
        <a:off x="50347" y="1236808"/>
        <a:ext cx="10794675" cy="930660"/>
      </dsp:txXfrm>
    </dsp:sp>
    <dsp:sp modelId="{38CDB898-6C6A-4728-A101-A42DF8673147}">
      <dsp:nvSpPr>
        <dsp:cNvPr id="0" name=""/>
        <dsp:cNvSpPr/>
      </dsp:nvSpPr>
      <dsp:spPr>
        <a:xfrm>
          <a:off x="0" y="2341655"/>
          <a:ext cx="10895369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b="0" i="0" kern="1200" dirty="0"/>
            <a:t>Challenges &amp; how we face it</a:t>
          </a:r>
          <a:endParaRPr lang="en-US" sz="4300" kern="1200" dirty="0"/>
        </a:p>
      </dsp:txBody>
      <dsp:txXfrm>
        <a:off x="50347" y="2392002"/>
        <a:ext cx="10794675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2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1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57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5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9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2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0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5FAEE-3B42-401A-91C7-98B1A22249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E890-B5EE-459A-AF73-CCE251F48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575A5-BCD0-4617-8B04-451A7FE8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STOCK MARKET ANALYSIS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3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08981-B41E-2902-2670-A08EF3A0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Index 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A5038EB-AC89-0C91-868F-31FED4F08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88888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1761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02A-97BE-FA2E-D136-E93F81CD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95" y="198180"/>
            <a:ext cx="10515600" cy="716220"/>
          </a:xfrm>
        </p:spPr>
        <p:txBody>
          <a:bodyPr anchor="t">
            <a:normAutofit/>
          </a:bodyPr>
          <a:lstStyle/>
          <a:p>
            <a:pPr lvl="0" algn="ctr"/>
            <a:r>
              <a:rPr lang="en-GB" b="0" i="0" dirty="0"/>
              <a:t>KPI’S Observation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CF60-2842-9F98-003D-81FB3677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6170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900" b="1" dirty="0">
                <a:solidFill>
                  <a:srgbClr val="FFFF00"/>
                </a:solidFill>
                <a:latin typeface="+mj-lt"/>
              </a:rPr>
              <a:t>1. Average Daily Shares Traded</a:t>
            </a:r>
          </a:p>
          <a:p>
            <a:pPr algn="l"/>
            <a:r>
              <a:rPr lang="en-GB" sz="1900" dirty="0">
                <a:solidFill>
                  <a:schemeClr val="tx1"/>
                </a:solidFill>
                <a:latin typeface="+mj-lt"/>
              </a:rPr>
              <a:t>Facebook has the highest, while Apple has the lowest daily shares traded among the selected stocks.</a:t>
            </a:r>
            <a:endParaRPr lang="en-IN" sz="19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IN" sz="19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1900" b="1" dirty="0">
                <a:solidFill>
                  <a:srgbClr val="FFFF00"/>
                </a:solidFill>
                <a:latin typeface="+mj-lt"/>
              </a:rPr>
              <a:t>2. Most Volatile Stocks</a:t>
            </a:r>
          </a:p>
          <a:p>
            <a:pPr algn="l"/>
            <a:r>
              <a:rPr lang="en-GB" sz="1900" dirty="0">
                <a:solidFill>
                  <a:schemeClr val="tx1"/>
                </a:solidFill>
                <a:latin typeface="Söhne"/>
              </a:rPr>
              <a:t>Apple exhibits higher volatility by beta value compared to Amazon.</a:t>
            </a:r>
          </a:p>
          <a:p>
            <a:pPr algn="l"/>
            <a:r>
              <a:rPr lang="en-IN" sz="1900" dirty="0">
                <a:solidFill>
                  <a:schemeClr val="tx1"/>
                </a:solidFill>
                <a:latin typeface="+mj-lt"/>
              </a:rPr>
              <a:t>              </a:t>
            </a:r>
          </a:p>
          <a:p>
            <a:pPr algn="l"/>
            <a:r>
              <a:rPr lang="en-IN" sz="1900" b="1" dirty="0">
                <a:solidFill>
                  <a:srgbClr val="FFFF00"/>
                </a:solidFill>
                <a:latin typeface="+mj-lt"/>
              </a:rPr>
              <a:t>3. </a:t>
            </a:r>
            <a:r>
              <a:rPr lang="en-GB" sz="1900" b="1" dirty="0">
                <a:solidFill>
                  <a:srgbClr val="FFFF00"/>
                </a:solidFill>
                <a:latin typeface="+mj-lt"/>
              </a:rPr>
              <a:t>Total PE Ratio by Stock</a:t>
            </a:r>
          </a:p>
          <a:p>
            <a:pPr algn="l"/>
            <a:r>
              <a:rPr lang="en-GB" sz="1900" dirty="0">
                <a:solidFill>
                  <a:schemeClr val="tx1"/>
                </a:solidFill>
                <a:latin typeface="Söhne"/>
              </a:rPr>
              <a:t>Apple holds the highest PE ratio, while Facebook has a lower PE ratio.</a:t>
            </a:r>
          </a:p>
          <a:p>
            <a:pPr algn="l"/>
            <a:endParaRPr lang="en-IN" sz="19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1900" b="1" dirty="0">
                <a:solidFill>
                  <a:srgbClr val="FFFF00"/>
                </a:solidFill>
                <a:latin typeface="+mj-lt"/>
              </a:rPr>
              <a:t>4. Stocks with Dividend Amounts </a:t>
            </a:r>
          </a:p>
          <a:p>
            <a:pPr algn="l"/>
            <a:r>
              <a:rPr lang="en-GB" sz="1900" dirty="0">
                <a:solidFill>
                  <a:schemeClr val="tx1"/>
                </a:solidFill>
                <a:latin typeface="Söhne"/>
              </a:rPr>
              <a:t>Microsoft offers the highest dividend amount.</a:t>
            </a:r>
          </a:p>
          <a:p>
            <a:pPr algn="l"/>
            <a:endParaRPr lang="en-IN" sz="19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IN" sz="1900" b="1" dirty="0">
                <a:solidFill>
                  <a:srgbClr val="FFFF00"/>
                </a:solidFill>
                <a:latin typeface="+mj-lt"/>
              </a:rPr>
              <a:t>5. Total Market Cap</a:t>
            </a:r>
          </a:p>
          <a:p>
            <a:pPr algn="l"/>
            <a:r>
              <a:rPr lang="en-GB" sz="1900" dirty="0">
                <a:solidFill>
                  <a:schemeClr val="tx1"/>
                </a:solidFill>
                <a:latin typeface="Söhne"/>
              </a:rPr>
              <a:t> Microsoft has the highest market cap, signifying greater size and significance.</a:t>
            </a:r>
          </a:p>
          <a:p>
            <a:pPr algn="l"/>
            <a:endParaRPr lang="en-GB" sz="1900" dirty="0">
              <a:solidFill>
                <a:schemeClr val="tx1"/>
              </a:solidFill>
              <a:latin typeface="Söhne"/>
            </a:endParaRPr>
          </a:p>
          <a:p>
            <a:pPr algn="l"/>
            <a:endParaRPr lang="en-GB" sz="1900" dirty="0">
              <a:solidFill>
                <a:schemeClr val="tx1"/>
              </a:solidFill>
              <a:latin typeface="Söhne"/>
            </a:endParaRPr>
          </a:p>
          <a:p>
            <a:pPr algn="l"/>
            <a:endParaRPr lang="en-GB" sz="2400" dirty="0">
              <a:solidFill>
                <a:schemeClr val="tx1"/>
              </a:solidFill>
              <a:latin typeface="Söhne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8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4" y="19172"/>
            <a:ext cx="9404723" cy="685617"/>
          </a:xfrm>
        </p:spPr>
        <p:txBody>
          <a:bodyPr/>
          <a:lstStyle/>
          <a:p>
            <a:pPr algn="ctr"/>
            <a:r>
              <a:rPr lang="en-US" sz="3800" dirty="0"/>
              <a:t>Excel Dashboard</a:t>
            </a:r>
            <a:endParaRPr lang="en-IN" sz="3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C7C1A-179F-24C1-F677-233AFFED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5825"/>
            <a:ext cx="12192000" cy="5953003"/>
          </a:xfrm>
        </p:spPr>
      </p:pic>
    </p:spTree>
    <p:extLst>
      <p:ext uri="{BB962C8B-B14F-4D97-AF65-F5344CB8AC3E}">
        <p14:creationId xmlns:p14="http://schemas.microsoft.com/office/powerpoint/2010/main" val="8184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6" y="0"/>
            <a:ext cx="9404723" cy="648294"/>
          </a:xfrm>
        </p:spPr>
        <p:txBody>
          <a:bodyPr/>
          <a:lstStyle/>
          <a:p>
            <a:pPr algn="ctr"/>
            <a:r>
              <a:rPr lang="en-US" sz="3800" dirty="0"/>
              <a:t>Tableau Dashboard</a:t>
            </a:r>
            <a:endParaRPr lang="en-IN" sz="3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BBF42E-5781-05A9-D910-B5313336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71525"/>
            <a:ext cx="12193133" cy="6086475"/>
          </a:xfrm>
        </p:spPr>
      </p:pic>
    </p:spTree>
    <p:extLst>
      <p:ext uri="{BB962C8B-B14F-4D97-AF65-F5344CB8AC3E}">
        <p14:creationId xmlns:p14="http://schemas.microsoft.com/office/powerpoint/2010/main" val="209782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F6F3-FFE4-D3D5-74F3-C0995525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9" y="0"/>
            <a:ext cx="9404723" cy="771525"/>
          </a:xfrm>
        </p:spPr>
        <p:txBody>
          <a:bodyPr anchor="t">
            <a:normAutofit/>
          </a:bodyPr>
          <a:lstStyle/>
          <a:p>
            <a:pPr algn="ctr"/>
            <a:r>
              <a:rPr lang="en-IN" dirty="0"/>
              <a:t>Power BI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395A8F-6025-BC98-275D-82DF85E2E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28700"/>
            <a:ext cx="12191999" cy="5829300"/>
          </a:xfrm>
        </p:spPr>
      </p:pic>
    </p:spTree>
    <p:extLst>
      <p:ext uri="{BB962C8B-B14F-4D97-AF65-F5344CB8AC3E}">
        <p14:creationId xmlns:p14="http://schemas.microsoft.com/office/powerpoint/2010/main" val="419092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287B-5D07-628E-8F0D-9F254707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71437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dirty="0"/>
              <a:t>MySQL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5394-9170-17EB-4335-DCDEEF8E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70" y="891071"/>
            <a:ext cx="6552610" cy="5407643"/>
          </a:xfrm>
          <a:prstGeom prst="rect">
            <a:avLst/>
          </a:prstGeom>
          <a:ln w="57150">
            <a:solidFill>
              <a:srgbClr val="FFFA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EDA2C-C7D2-0727-611D-97510DB4C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6172" y="891071"/>
            <a:ext cx="4660357" cy="2537929"/>
          </a:xfrm>
          <a:prstGeom prst="rect">
            <a:avLst/>
          </a:prstGeom>
          <a:ln w="57150">
            <a:solidFill>
              <a:srgbClr val="FFFA19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FBE83-BA5F-85B2-E1BD-4FD005CA3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6173" y="3614738"/>
            <a:ext cx="4660357" cy="2683976"/>
          </a:xfrm>
          <a:prstGeom prst="rect">
            <a:avLst/>
          </a:prstGeom>
          <a:ln w="57150">
            <a:solidFill>
              <a:srgbClr val="FFFA19"/>
            </a:solidFill>
          </a:ln>
        </p:spPr>
      </p:pic>
    </p:spTree>
    <p:extLst>
      <p:ext uri="{BB962C8B-B14F-4D97-AF65-F5344CB8AC3E}">
        <p14:creationId xmlns:p14="http://schemas.microsoft.com/office/powerpoint/2010/main" val="295859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326-38CE-C568-6680-0B99DE2C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91486"/>
            <a:ext cx="10515600" cy="818858"/>
          </a:xfrm>
        </p:spPr>
        <p:txBody>
          <a:bodyPr anchor="t">
            <a:normAutofit/>
          </a:bodyPr>
          <a:lstStyle/>
          <a:p>
            <a:pPr lvl="0" algn="ctr"/>
            <a:r>
              <a:rPr lang="en-GB" b="0" i="0" dirty="0"/>
              <a:t>Challenges &amp; how we face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326F1-07A6-2F66-BFFF-7F984871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0224"/>
            <a:ext cx="10515600" cy="3357563"/>
          </a:xfrm>
          <a:ln w="28575">
            <a:solidFill>
              <a:srgbClr val="FFFF00"/>
            </a:solidFill>
          </a:ln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challenge : converting dates before 1900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Managing the challenge: Dealing with date format limitations by using text functions to carefully pull out and arrange the year, month, and day separately.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F29-52FB-AA60-F646-6E277648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844165"/>
            <a:ext cx="10515600" cy="632492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230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163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Söhne</vt:lpstr>
      <vt:lpstr>Wingdings 3</vt:lpstr>
      <vt:lpstr>Ion</vt:lpstr>
      <vt:lpstr>STOCK MARKET ANALYSIS</vt:lpstr>
      <vt:lpstr>Index :</vt:lpstr>
      <vt:lpstr>KPI’S Observation </vt:lpstr>
      <vt:lpstr>Excel Dashboard</vt:lpstr>
      <vt:lpstr>Tableau Dashboard</vt:lpstr>
      <vt:lpstr>Power BI dashboard</vt:lpstr>
      <vt:lpstr>MySQL </vt:lpstr>
      <vt:lpstr>Challenges &amp; how we face 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members</dc:title>
  <dc:creator>Darren Revelan Mendonca</dc:creator>
  <cp:lastModifiedBy>siva gadde</cp:lastModifiedBy>
  <cp:revision>33</cp:revision>
  <dcterms:created xsi:type="dcterms:W3CDTF">2023-09-19T13:59:00Z</dcterms:created>
  <dcterms:modified xsi:type="dcterms:W3CDTF">2024-02-01T06:23:27Z</dcterms:modified>
</cp:coreProperties>
</file>