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7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5" r:id="rId5"/>
    <p:sldMasterId id="2147483665" r:id="rId6"/>
    <p:sldMasterId id="2147483670" r:id="rId7"/>
    <p:sldMasterId id="2147483689" r:id="rId8"/>
    <p:sldMasterId id="2147483711" r:id="rId9"/>
    <p:sldMasterId id="2147483721" r:id="rId10"/>
    <p:sldMasterId id="2147483729" r:id="rId11"/>
  </p:sldMasterIdLst>
  <p:notesMasterIdLst>
    <p:notesMasterId r:id="rId25"/>
  </p:notesMasterIdLst>
  <p:sldIdLst>
    <p:sldId id="260" r:id="rId12"/>
    <p:sldId id="525" r:id="rId13"/>
    <p:sldId id="530" r:id="rId14"/>
    <p:sldId id="519" r:id="rId15"/>
    <p:sldId id="521" r:id="rId16"/>
    <p:sldId id="528" r:id="rId17"/>
    <p:sldId id="522" r:id="rId18"/>
    <p:sldId id="523" r:id="rId19"/>
    <p:sldId id="527" r:id="rId20"/>
    <p:sldId id="526" r:id="rId21"/>
    <p:sldId id="512" r:id="rId22"/>
    <p:sldId id="529" r:id="rId23"/>
    <p:sldId id="524" r:id="rId24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B10"/>
    <a:srgbClr val="FCFDE5"/>
    <a:srgbClr val="F6E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72" d="100"/>
          <a:sy n="72" d="100"/>
        </p:scale>
        <p:origin x="-2754" y="-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 Sources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</c:spPr>
          </c:dPt>
          <c:cat>
            <c:strRef>
              <c:f>Sheet1!$A$2:$A$5</c:f>
              <c:strCache>
                <c:ptCount val="4"/>
                <c:pt idx="0">
                  <c:v>Technical Team</c:v>
                </c:pt>
                <c:pt idx="1">
                  <c:v>Documentation Team</c:v>
                </c:pt>
                <c:pt idx="2">
                  <c:v>Customer</c:v>
                </c:pt>
                <c:pt idx="3">
                  <c:v>System Logs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1.4</c:v>
                </c:pt>
                <c:pt idx="2">
                  <c:v>1.5</c:v>
                </c:pt>
                <c:pt idx="3">
                  <c:v>4.0999999999999996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7E55803-6501-4FEA-AC4E-4C62B528CA67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4C43AB0-51CF-492B-BCCD-88D8585CA9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37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736FE-6038-4604-9ABF-C53891A5D12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gi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G-logo_color-transparent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14554" y="2100089"/>
            <a:ext cx="2262433" cy="7596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00416" y="6220673"/>
            <a:ext cx="370770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 smtClean="0">
                <a:solidFill>
                  <a:srgbClr val="FFFFFF"/>
                </a:solidFill>
                <a:cs typeface="Tahoma" pitchFamily="34" charset="0"/>
              </a:rPr>
              <a:t>Copyright </a:t>
            </a:r>
            <a:r>
              <a:rPr lang="en-US" sz="1000" dirty="0">
                <a:solidFill>
                  <a:srgbClr val="FFFFFF"/>
                </a:solidFill>
                <a:cs typeface="Tahoma" pitchFamily="34" charset="0"/>
              </a:rPr>
              <a:t>© </a:t>
            </a:r>
            <a:r>
              <a:rPr lang="en-US" sz="1000" dirty="0" smtClean="0">
                <a:solidFill>
                  <a:srgbClr val="FFFFFF"/>
                </a:solidFill>
                <a:cs typeface="Tahoma" pitchFamily="34" charset="0"/>
              </a:rPr>
              <a:t>2016 </a:t>
            </a:r>
            <a:r>
              <a:rPr lang="en-US" sz="1000" dirty="0">
                <a:solidFill>
                  <a:srgbClr val="FFFFFF"/>
                </a:solidFill>
                <a:cs typeface="Tahoma" pitchFamily="34" charset="0"/>
              </a:rPr>
              <a:t>Infogain Corporation.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274383"/>
            <a:ext cx="9144000" cy="1027134"/>
          </a:xfrm>
          <a:ln>
            <a:noFill/>
          </a:ln>
        </p:spPr>
        <p:txBody>
          <a:bodyPr/>
          <a:lstStyle>
            <a:lvl1pPr algn="r">
              <a:defRPr sz="3200" b="1" cap="none" spc="50" baseline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/>
                <a:latin typeface="+mn-lt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0203" y="5436679"/>
            <a:ext cx="4233797" cy="391599"/>
          </a:xfrm>
        </p:spPr>
        <p:txBody>
          <a:bodyPr>
            <a:normAutofit/>
          </a:bodyPr>
          <a:lstStyle>
            <a:lvl1pPr marL="0" indent="0" algn="r">
              <a:buNone/>
              <a:defRPr sz="1800" b="0" baseline="0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57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5D27-D391-4E1B-B705-F9D0EE3470DE}" type="datetimeFigureOut">
              <a:rPr lang="en-IN" smtClean="0"/>
              <a:pPr/>
              <a:t>26-09-2016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AC38-5752-44CC-9FD2-154F7A1FE1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59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5D27-D391-4E1B-B705-F9D0EE3470DE}" type="datetimeFigureOut">
              <a:rPr lang="en-IN" smtClean="0"/>
              <a:pPr/>
              <a:t>26-09-2016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AC38-5752-44CC-9FD2-154F7A1FE1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245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5D27-D391-4E1B-B705-F9D0EE3470DE}" type="datetimeFigureOut">
              <a:rPr lang="en-IN" smtClean="0"/>
              <a:pPr/>
              <a:t>26-09-2016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AC38-5752-44CC-9FD2-154F7A1FE1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488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5D27-D391-4E1B-B705-F9D0EE3470DE}" type="datetimeFigureOut">
              <a:rPr lang="en-IN" smtClean="0"/>
              <a:pPr/>
              <a:t>26-09-2016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AC38-5752-44CC-9FD2-154F7A1FE1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496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5D27-D391-4E1B-B705-F9D0EE3470DE}" type="datetimeFigureOut">
              <a:rPr lang="en-IN" smtClean="0"/>
              <a:pPr/>
              <a:t>26-09-2016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AC38-5752-44CC-9FD2-154F7A1FE1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823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5D27-D391-4E1B-B705-F9D0EE3470DE}" type="datetimeFigureOut">
              <a:rPr lang="en-IN" smtClean="0"/>
              <a:pPr/>
              <a:t>26-09-2016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AC38-5752-44CC-9FD2-154F7A1FE1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659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G-logo_color-transparent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14554" y="2100089"/>
            <a:ext cx="2262433" cy="7596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00416" y="6220673"/>
            <a:ext cx="370770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 smtClean="0">
                <a:solidFill>
                  <a:srgbClr val="FFFFFF"/>
                </a:solidFill>
                <a:cs typeface="Tahoma" pitchFamily="34" charset="0"/>
              </a:rPr>
              <a:t>Copyright </a:t>
            </a:r>
            <a:r>
              <a:rPr lang="en-US" sz="1000" dirty="0">
                <a:solidFill>
                  <a:srgbClr val="FFFFFF"/>
                </a:solidFill>
                <a:cs typeface="Tahoma" pitchFamily="34" charset="0"/>
              </a:rPr>
              <a:t>© </a:t>
            </a:r>
            <a:r>
              <a:rPr lang="en-US" sz="1000" dirty="0" smtClean="0">
                <a:solidFill>
                  <a:srgbClr val="FFFFFF"/>
                </a:solidFill>
                <a:cs typeface="Tahoma" pitchFamily="34" charset="0"/>
              </a:rPr>
              <a:t>2014 </a:t>
            </a:r>
            <a:r>
              <a:rPr lang="en-US" sz="1000" dirty="0">
                <a:solidFill>
                  <a:srgbClr val="FFFFFF"/>
                </a:solidFill>
                <a:cs typeface="Tahoma" pitchFamily="34" charset="0"/>
              </a:rPr>
              <a:t>Infogain Corporation.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274383"/>
            <a:ext cx="9144000" cy="1027134"/>
          </a:xfrm>
          <a:ln>
            <a:noFill/>
          </a:ln>
        </p:spPr>
        <p:txBody>
          <a:bodyPr/>
          <a:lstStyle>
            <a:lvl1pPr algn="r">
              <a:defRPr sz="3200" b="1" cap="none" spc="50" baseline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/>
                <a:latin typeface="+mn-lt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0203" y="5436679"/>
            <a:ext cx="4233797" cy="391599"/>
          </a:xfrm>
        </p:spPr>
        <p:txBody>
          <a:bodyPr>
            <a:normAutofit/>
          </a:bodyPr>
          <a:lstStyle>
            <a:lvl1pPr marL="0" indent="0" algn="r">
              <a:buNone/>
              <a:defRPr sz="1800" b="0" baseline="0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790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kern="6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61204" y="845416"/>
            <a:ext cx="8607223" cy="5542858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9216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" y="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075" y="793750"/>
            <a:ext cx="4038600" cy="524192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075" y="793750"/>
            <a:ext cx="4038600" cy="524192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9349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G-logo_color-transparent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14554" y="2100089"/>
            <a:ext cx="2262433" cy="7596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00416" y="6220673"/>
            <a:ext cx="370770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 smtClean="0">
                <a:solidFill>
                  <a:srgbClr val="FFFFFF"/>
                </a:solidFill>
                <a:cs typeface="Tahoma" pitchFamily="34" charset="0"/>
              </a:rPr>
              <a:t>Copyright </a:t>
            </a:r>
            <a:r>
              <a:rPr lang="en-US" sz="1000" dirty="0">
                <a:solidFill>
                  <a:srgbClr val="FFFFFF"/>
                </a:solidFill>
                <a:cs typeface="Tahoma" pitchFamily="34" charset="0"/>
              </a:rPr>
              <a:t>© </a:t>
            </a:r>
            <a:r>
              <a:rPr lang="en-US" sz="1000" dirty="0" smtClean="0">
                <a:solidFill>
                  <a:srgbClr val="FFFFFF"/>
                </a:solidFill>
                <a:cs typeface="Tahoma" pitchFamily="34" charset="0"/>
              </a:rPr>
              <a:t>2014 </a:t>
            </a:r>
            <a:r>
              <a:rPr lang="en-US" sz="1000" dirty="0">
                <a:solidFill>
                  <a:srgbClr val="FFFFFF"/>
                </a:solidFill>
                <a:cs typeface="Tahoma" pitchFamily="34" charset="0"/>
              </a:rPr>
              <a:t>Infogain Corporation.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274383"/>
            <a:ext cx="9144000" cy="1027134"/>
          </a:xfrm>
          <a:ln>
            <a:noFill/>
          </a:ln>
        </p:spPr>
        <p:txBody>
          <a:bodyPr/>
          <a:lstStyle>
            <a:lvl1pPr algn="r">
              <a:defRPr sz="3200" b="1" cap="none" spc="50" baseline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/>
                <a:latin typeface="+mn-lt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0203" y="5436679"/>
            <a:ext cx="4233797" cy="391599"/>
          </a:xfrm>
        </p:spPr>
        <p:txBody>
          <a:bodyPr>
            <a:normAutofit/>
          </a:bodyPr>
          <a:lstStyle>
            <a:lvl1pPr marL="0" indent="0" algn="r">
              <a:buNone/>
              <a:defRPr sz="1800" b="0" baseline="0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89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kern="6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61204" y="845416"/>
            <a:ext cx="8607223" cy="5542858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8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kern="6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61204" y="845416"/>
            <a:ext cx="8607223" cy="5542858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94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" y="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075" y="793750"/>
            <a:ext cx="4038600" cy="524192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075" y="793750"/>
            <a:ext cx="4038600" cy="524192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7301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58296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vider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623071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G-logo_color-transparent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14554" y="2100089"/>
            <a:ext cx="2262433" cy="7596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00416" y="6220673"/>
            <a:ext cx="370770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fld id="{7587858A-4003-4890-806E-150BF2C04E4F}" type="datetime4">
              <a:rPr lang="en-US" sz="1400" b="1">
                <a:solidFill>
                  <a:srgbClr val="FFFFFF"/>
                </a:solidFill>
                <a:cs typeface="Tahoma" pitchFamily="34" charset="0"/>
              </a:rPr>
              <a:pPr>
                <a:defRPr/>
              </a:pPr>
              <a:t>September 26, 2016</a:t>
            </a:fld>
            <a:endParaRPr lang="en-US" sz="1400" b="1" dirty="0">
              <a:solidFill>
                <a:srgbClr val="FFFFFF"/>
              </a:solidFill>
              <a:cs typeface="Tahoma" pitchFamily="34" charset="0"/>
            </a:endParaRPr>
          </a:p>
          <a:p>
            <a:pPr>
              <a:defRPr/>
            </a:pPr>
            <a:r>
              <a:rPr lang="en-US" sz="1000" dirty="0">
                <a:solidFill>
                  <a:srgbClr val="FFFFFF"/>
                </a:solidFill>
                <a:cs typeface="Tahoma" pitchFamily="34" charset="0"/>
              </a:rPr>
              <a:t>Copyright © 2013 Infogain Corporation.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274383"/>
            <a:ext cx="9144000" cy="1027134"/>
          </a:xfrm>
          <a:ln>
            <a:noFill/>
          </a:ln>
        </p:spPr>
        <p:txBody>
          <a:bodyPr/>
          <a:lstStyle>
            <a:lvl1pPr algn="r">
              <a:defRPr sz="3200" b="1" cap="none" spc="50" baseline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/>
                <a:latin typeface="+mn-lt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0203" y="5436679"/>
            <a:ext cx="4233797" cy="391599"/>
          </a:xfrm>
        </p:spPr>
        <p:txBody>
          <a:bodyPr>
            <a:normAutofit/>
          </a:bodyPr>
          <a:lstStyle>
            <a:lvl1pPr marL="0" indent="0" algn="r">
              <a:buNone/>
              <a:defRPr sz="1800" b="0" baseline="0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54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kern="6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61204" y="845416"/>
            <a:ext cx="8607223" cy="5542858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-12523" y="6581001"/>
            <a:ext cx="13903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fld id="{7587858A-4003-4890-806E-150BF2C04E4F}" type="datetime4">
              <a:rPr lang="en-US" sz="1000" b="1">
                <a:solidFill>
                  <a:srgbClr val="FFFFFF"/>
                </a:solidFill>
                <a:cs typeface="Tahoma" pitchFamily="34" charset="0"/>
              </a:rPr>
              <a:pPr>
                <a:defRPr/>
              </a:pPr>
              <a:t>September 26, 2016</a:t>
            </a:fld>
            <a:endParaRPr lang="en-US" sz="1000" dirty="0">
              <a:solidFill>
                <a:srgbClr val="FFFFFF"/>
              </a:solidFill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8249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" y="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075" y="793750"/>
            <a:ext cx="4038600" cy="524192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075" y="793750"/>
            <a:ext cx="4038600" cy="524192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5560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G-logo_color-transparent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14554" y="2100089"/>
            <a:ext cx="2262433" cy="7596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00416" y="6220673"/>
            <a:ext cx="370770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sz="1400" b="1" dirty="0">
              <a:solidFill>
                <a:srgbClr val="FFFFFF"/>
              </a:solidFill>
              <a:cs typeface="Tahoma" pitchFamily="34" charset="0"/>
            </a:endParaRPr>
          </a:p>
          <a:p>
            <a:pPr>
              <a:defRPr/>
            </a:pPr>
            <a:r>
              <a:rPr lang="en-US" sz="1000" dirty="0">
                <a:solidFill>
                  <a:srgbClr val="FFFFFF"/>
                </a:solidFill>
                <a:cs typeface="Tahoma" pitchFamily="34" charset="0"/>
              </a:rPr>
              <a:t>Copyright © 2014 Infogain Corporation.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274383"/>
            <a:ext cx="9144000" cy="1027134"/>
          </a:xfrm>
          <a:ln>
            <a:noFill/>
          </a:ln>
        </p:spPr>
        <p:txBody>
          <a:bodyPr/>
          <a:lstStyle>
            <a:lvl1pPr algn="r">
              <a:defRPr sz="3200" b="1" cap="none" spc="50" baseline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/>
                <a:latin typeface="+mn-lt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0203" y="5436679"/>
            <a:ext cx="4233797" cy="391599"/>
          </a:xfrm>
        </p:spPr>
        <p:txBody>
          <a:bodyPr>
            <a:normAutofit/>
          </a:bodyPr>
          <a:lstStyle>
            <a:lvl1pPr marL="0" indent="0" algn="r">
              <a:buNone/>
              <a:defRPr sz="1800" b="0" baseline="0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93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kern="6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61204" y="845416"/>
            <a:ext cx="8607223" cy="5542858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45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" y="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075" y="793750"/>
            <a:ext cx="4038600" cy="524192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075" y="793750"/>
            <a:ext cx="4038600" cy="524192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04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" y="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075" y="793750"/>
            <a:ext cx="4038600" cy="524192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075" y="793750"/>
            <a:ext cx="4038600" cy="524192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7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735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" y="0"/>
            <a:ext cx="8229600" cy="6858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75" y="793750"/>
            <a:ext cx="8229600" cy="5241925"/>
          </a:xfrm>
        </p:spPr>
        <p:txBody>
          <a:bodyPr/>
          <a:lstStyle>
            <a:lvl1pPr>
              <a:buNone/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14444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75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E4BE6E-90AE-4AFB-996B-0CBE9BA52BF0}" type="datetimeFigureOut">
              <a:rPr lang="en-US">
                <a:solidFill>
                  <a:prstClr val="black"/>
                </a:solidFill>
              </a:rPr>
              <a:pPr/>
              <a:t>9/26/2016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6785DB-D1EC-4531-82B4-587F19B0D0B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383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G-logo_color-transparent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14554" y="2100089"/>
            <a:ext cx="2262433" cy="7596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00416" y="6220673"/>
            <a:ext cx="370770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sz="1400" b="1" dirty="0">
              <a:solidFill>
                <a:srgbClr val="FFFFFF"/>
              </a:solidFill>
              <a:cs typeface="Tahoma" pitchFamily="34" charset="0"/>
            </a:endParaRPr>
          </a:p>
          <a:p>
            <a:pPr>
              <a:defRPr/>
            </a:pPr>
            <a:r>
              <a:rPr lang="en-US" sz="1000" dirty="0" smtClean="0">
                <a:solidFill>
                  <a:srgbClr val="FFFFFF"/>
                </a:solidFill>
                <a:cs typeface="Tahoma" pitchFamily="34" charset="0"/>
              </a:rPr>
              <a:t>Copyright © 2014 Infogain </a:t>
            </a:r>
            <a:r>
              <a:rPr lang="en-US" sz="1000" dirty="0">
                <a:solidFill>
                  <a:srgbClr val="FFFFFF"/>
                </a:solidFill>
                <a:cs typeface="Tahoma" pitchFamily="34" charset="0"/>
              </a:rPr>
              <a:t>Corporation.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274383"/>
            <a:ext cx="9144000" cy="1027134"/>
          </a:xfrm>
          <a:ln>
            <a:noFill/>
          </a:ln>
        </p:spPr>
        <p:txBody>
          <a:bodyPr/>
          <a:lstStyle>
            <a:lvl1pPr algn="r">
              <a:defRPr sz="3200" b="1" cap="none" spc="50" baseline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/>
                <a:latin typeface="+mn-lt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0203" y="5436679"/>
            <a:ext cx="4233797" cy="391599"/>
          </a:xfrm>
        </p:spPr>
        <p:txBody>
          <a:bodyPr>
            <a:normAutofit/>
          </a:bodyPr>
          <a:lstStyle>
            <a:lvl1pPr marL="0" indent="0" algn="r">
              <a:buNone/>
              <a:defRPr sz="1800" b="0" baseline="0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52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kern="6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61204" y="845416"/>
            <a:ext cx="8607223" cy="5542858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4204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" y="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075" y="793750"/>
            <a:ext cx="4038600" cy="524192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075" y="793750"/>
            <a:ext cx="4038600" cy="524192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76789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43000"/>
            <a:ext cx="4114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143000"/>
            <a:ext cx="4114800" cy="54102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65658983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593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5D27-D391-4E1B-B705-F9D0EE3470DE}" type="datetimeFigureOut">
              <a:rPr lang="en-IN" smtClean="0"/>
              <a:pPr/>
              <a:t>26-09-2016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AC38-5752-44CC-9FD2-154F7A1FE1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20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5D27-D391-4E1B-B705-F9D0EE3470DE}" type="datetimeFigureOut">
              <a:rPr lang="en-IN" smtClean="0"/>
              <a:pPr/>
              <a:t>26-09-2016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AC38-5752-44CC-9FD2-154F7A1FE1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06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5D27-D391-4E1B-B705-F9D0EE3470DE}" type="datetimeFigureOut">
              <a:rPr lang="en-IN" smtClean="0"/>
              <a:pPr/>
              <a:t>26-09-2016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AC38-5752-44CC-9FD2-154F7A1FE1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92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5D27-D391-4E1B-B705-F9D0EE3470DE}" type="datetimeFigureOut">
              <a:rPr lang="en-IN" smtClean="0"/>
              <a:pPr/>
              <a:t>26-09-2016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AC38-5752-44CC-9FD2-154F7A1FE1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04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5D27-D391-4E1B-B705-F9D0EE3470DE}" type="datetimeFigureOut">
              <a:rPr lang="en-IN" smtClean="0"/>
              <a:pPr/>
              <a:t>26-09-2016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AC38-5752-44CC-9FD2-154F7A1FE1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88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jpe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.jpe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521" y="0"/>
            <a:ext cx="8893478" cy="685800"/>
          </a:xfrm>
          <a:prstGeom prst="rect">
            <a:avLst/>
          </a:prstGeom>
          <a:noFill/>
        </p:spPr>
        <p:txBody>
          <a:bodyPr vert="horz" lIns="91440" tIns="0" rIns="91440" bIns="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88099" y="793750"/>
            <a:ext cx="8414576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38822" y="6574925"/>
            <a:ext cx="539750" cy="246221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r">
              <a:defRPr/>
            </a:pPr>
            <a:fld id="{16E11484-BAE6-4C7E-A8DC-30DB7FC3383E}" type="slidenum">
              <a:rPr lang="en-US" sz="1000">
                <a:solidFill>
                  <a:srgbClr val="FFFFFF"/>
                </a:solidFill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74707" y="6586727"/>
            <a:ext cx="32943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cs typeface="Tahoma" pitchFamily="34" charset="0"/>
              </a:rPr>
              <a:t>Copyright © </a:t>
            </a:r>
            <a:r>
              <a:rPr lang="en-US" sz="1000" dirty="0" smtClean="0">
                <a:solidFill>
                  <a:srgbClr val="FFFFFF"/>
                </a:solidFill>
                <a:cs typeface="Tahoma" pitchFamily="34" charset="0"/>
              </a:rPr>
              <a:t>2014 </a:t>
            </a:r>
            <a:r>
              <a:rPr lang="en-US" sz="1000" dirty="0">
                <a:solidFill>
                  <a:srgbClr val="FFFFFF"/>
                </a:solidFill>
                <a:cs typeface="Tahoma" pitchFamily="34" charset="0"/>
              </a:rPr>
              <a:t>Infogain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4172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707" r:id="rId4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lang="en-US" sz="2400" kern="1200" dirty="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latin typeface="+mn-lt"/>
          <a:ea typeface="Adobe Heiti Std R" pitchFamily="34" charset="-128"/>
          <a:cs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9pPr>
    </p:titleStyle>
    <p:bodyStyle>
      <a:lvl1pPr marL="342900" indent="-342900" algn="l" rtl="0" fontAlgn="base">
        <a:spcBef>
          <a:spcPct val="0"/>
        </a:spcBef>
        <a:spcAft>
          <a:spcPts val="900"/>
        </a:spcAft>
        <a:buFont typeface="Arial" charset="0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8600" algn="l" rtl="0" fontAlgn="base">
        <a:spcBef>
          <a:spcPct val="20000"/>
        </a:spcBef>
        <a:spcAft>
          <a:spcPct val="0"/>
        </a:spcAft>
        <a:buClr>
          <a:srgbClr val="00A5D6"/>
        </a:buClr>
        <a:buSzPct val="95000"/>
        <a:buFont typeface="Courier New" pitchFamily="49" charset="0"/>
        <a:buChar char="●"/>
        <a:tabLst>
          <a:tab pos="457200" algn="l"/>
        </a:tabLst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■"/>
        <a:defRPr kern="1200">
          <a:solidFill>
            <a:srgbClr val="4A6F8C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◘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Font typeface="Courier New" pitchFamily="49" charset="0"/>
        <a:buChar char="●"/>
        <a:defRPr sz="1600" kern="1200">
          <a:solidFill>
            <a:srgbClr val="4A6F8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75D27-D391-4E1B-B705-F9D0EE3470DE}" type="datetimeFigureOut">
              <a:rPr lang="en-IN" smtClean="0"/>
              <a:pPr/>
              <a:t>26-09-2016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4AC38-5752-44CC-9FD2-154F7A1FE1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99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521" y="0"/>
            <a:ext cx="8893478" cy="685800"/>
          </a:xfrm>
          <a:prstGeom prst="rect">
            <a:avLst/>
          </a:prstGeom>
          <a:noFill/>
        </p:spPr>
        <p:txBody>
          <a:bodyPr vert="horz" lIns="91440" tIns="0" rIns="91440" bIns="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88099" y="793750"/>
            <a:ext cx="8414576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38822" y="6574925"/>
            <a:ext cx="539750" cy="246221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r">
              <a:defRPr/>
            </a:pPr>
            <a:fld id="{16E11484-BAE6-4C7E-A8DC-30DB7FC3383E}" type="slidenum">
              <a:rPr lang="en-US" sz="1000">
                <a:solidFill>
                  <a:srgbClr val="FFFFFF"/>
                </a:solidFill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74707" y="6586727"/>
            <a:ext cx="32943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cs typeface="Tahoma" pitchFamily="34" charset="0"/>
              </a:rPr>
              <a:t>Copyright © </a:t>
            </a:r>
            <a:r>
              <a:rPr lang="en-US" sz="1000" dirty="0" smtClean="0">
                <a:solidFill>
                  <a:srgbClr val="FFFFFF"/>
                </a:solidFill>
                <a:cs typeface="Tahoma" pitchFamily="34" charset="0"/>
              </a:rPr>
              <a:t>2014 </a:t>
            </a:r>
            <a:r>
              <a:rPr lang="en-US" sz="1000" dirty="0">
                <a:solidFill>
                  <a:srgbClr val="FFFFFF"/>
                </a:solidFill>
                <a:cs typeface="Tahoma" pitchFamily="34" charset="0"/>
              </a:rPr>
              <a:t>Infogain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7672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lang="en-US" sz="2400" kern="1200" dirty="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latin typeface="+mn-lt"/>
          <a:ea typeface="Adobe Heiti Std R" pitchFamily="34" charset="-128"/>
          <a:cs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9pPr>
    </p:titleStyle>
    <p:bodyStyle>
      <a:lvl1pPr marL="342900" indent="-342900" algn="l" rtl="0" fontAlgn="base">
        <a:spcBef>
          <a:spcPct val="0"/>
        </a:spcBef>
        <a:spcAft>
          <a:spcPts val="900"/>
        </a:spcAft>
        <a:buFont typeface="Arial" charset="0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8600" algn="l" rtl="0" fontAlgn="base">
        <a:spcBef>
          <a:spcPct val="20000"/>
        </a:spcBef>
        <a:spcAft>
          <a:spcPct val="0"/>
        </a:spcAft>
        <a:buClr>
          <a:srgbClr val="00A5D6"/>
        </a:buClr>
        <a:buSzPct val="95000"/>
        <a:buFont typeface="Courier New" pitchFamily="49" charset="0"/>
        <a:buChar char="●"/>
        <a:tabLst>
          <a:tab pos="457200" algn="l"/>
        </a:tabLst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■"/>
        <a:defRPr kern="1200">
          <a:solidFill>
            <a:srgbClr val="4A6F8C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◘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Font typeface="Courier New" pitchFamily="49" charset="0"/>
        <a:buChar char="●"/>
        <a:defRPr sz="1600" kern="1200">
          <a:solidFill>
            <a:srgbClr val="4A6F8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521" y="0"/>
            <a:ext cx="8893478" cy="685800"/>
          </a:xfrm>
          <a:prstGeom prst="rect">
            <a:avLst/>
          </a:prstGeom>
          <a:noFill/>
        </p:spPr>
        <p:txBody>
          <a:bodyPr vert="horz" lIns="91440" tIns="0" rIns="91440" bIns="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88099" y="793750"/>
            <a:ext cx="8414576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38822" y="6574925"/>
            <a:ext cx="539750" cy="246221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r">
              <a:defRPr/>
            </a:pPr>
            <a:fld id="{16E11484-BAE6-4C7E-A8DC-30DB7FC3383E}" type="slidenum">
              <a:rPr lang="en-US" sz="1000">
                <a:solidFill>
                  <a:srgbClr val="FFFFFF"/>
                </a:solidFill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74707" y="6586727"/>
            <a:ext cx="32943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cs typeface="Tahoma" pitchFamily="34" charset="0"/>
              </a:rPr>
              <a:t>Copyright © </a:t>
            </a:r>
            <a:r>
              <a:rPr lang="en-US" sz="1000" dirty="0" smtClean="0">
                <a:solidFill>
                  <a:srgbClr val="FFFFFF"/>
                </a:solidFill>
                <a:cs typeface="Tahoma" pitchFamily="34" charset="0"/>
              </a:rPr>
              <a:t>2014 </a:t>
            </a:r>
            <a:r>
              <a:rPr lang="en-US" sz="1000" dirty="0">
                <a:solidFill>
                  <a:srgbClr val="FFFFFF"/>
                </a:solidFill>
                <a:cs typeface="Tahoma" pitchFamily="34" charset="0"/>
              </a:rPr>
              <a:t>Infogain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554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lang="en-US" sz="2400" kern="1200" dirty="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latin typeface="+mn-lt"/>
          <a:ea typeface="Adobe Heiti Std R" pitchFamily="34" charset="-128"/>
          <a:cs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9pPr>
    </p:titleStyle>
    <p:bodyStyle>
      <a:lvl1pPr marL="342900" indent="-342900" algn="l" rtl="0" fontAlgn="base">
        <a:spcBef>
          <a:spcPct val="0"/>
        </a:spcBef>
        <a:spcAft>
          <a:spcPts val="900"/>
        </a:spcAft>
        <a:buFont typeface="Arial" charset="0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8600" algn="l" rtl="0" fontAlgn="base">
        <a:spcBef>
          <a:spcPct val="20000"/>
        </a:spcBef>
        <a:spcAft>
          <a:spcPct val="0"/>
        </a:spcAft>
        <a:buClr>
          <a:srgbClr val="00A5D6"/>
        </a:buClr>
        <a:buSzPct val="95000"/>
        <a:buFont typeface="Courier New" pitchFamily="49" charset="0"/>
        <a:buChar char="●"/>
        <a:tabLst>
          <a:tab pos="457200" algn="l"/>
        </a:tabLst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■"/>
        <a:defRPr kern="1200">
          <a:solidFill>
            <a:srgbClr val="4A6F8C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◘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Font typeface="Courier New" pitchFamily="49" charset="0"/>
        <a:buChar char="●"/>
        <a:defRPr sz="1600" kern="1200">
          <a:solidFill>
            <a:srgbClr val="4A6F8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177800" y="2790825"/>
            <a:ext cx="52292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762000" y="6356350"/>
            <a:ext cx="376713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ED30151-1DAB-4E9C-A26C-319977997DE8}" type="datetime4">
              <a:rPr lang="en-US" sz="1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pPr>
                <a:defRPr/>
              </a:pPr>
              <a:t>September 26, 2016</a:t>
            </a:fld>
            <a:endParaRPr lang="en-US" sz="1000" b="1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Copyright © 2010 Infogain Corporation. All rights reserved.</a:t>
            </a:r>
          </a:p>
        </p:txBody>
      </p:sp>
      <p:sp>
        <p:nvSpPr>
          <p:cNvPr id="7" name="TextBox 9"/>
          <p:cNvSpPr txBox="1"/>
          <p:nvPr/>
        </p:nvSpPr>
        <p:spPr>
          <a:xfrm>
            <a:off x="268288" y="6424613"/>
            <a:ext cx="539750" cy="27622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r">
              <a:defRPr/>
            </a:pPr>
            <a:fld id="{5681A673-8819-4F83-A038-1423C05FD125}" type="slidenum">
              <a:rPr lang="en-US" sz="1200" b="1">
                <a:solidFill>
                  <a:srgbClr val="000000"/>
                </a:solidFill>
                <a:latin typeface="Verdana" pitchFamily="34" charset="0"/>
              </a:rPr>
              <a:pPr algn="r">
                <a:defRPr/>
              </a:pPr>
              <a:t>‹#›</a:t>
            </a:fld>
            <a:endParaRPr lang="en-US" sz="12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658019" y="6557169"/>
            <a:ext cx="228600" cy="1588"/>
          </a:xfrm>
          <a:prstGeom prst="line">
            <a:avLst/>
          </a:prstGeom>
          <a:ln>
            <a:solidFill>
              <a:srgbClr val="00A5D6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150" name="Picture 9" descr="IG-logo_color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3463" y="6337300"/>
            <a:ext cx="131921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686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521" y="0"/>
            <a:ext cx="8893478" cy="685800"/>
          </a:xfrm>
          <a:prstGeom prst="rect">
            <a:avLst/>
          </a:prstGeom>
          <a:noFill/>
        </p:spPr>
        <p:txBody>
          <a:bodyPr vert="horz" lIns="91440" tIns="0" rIns="91440" bIns="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88099" y="793750"/>
            <a:ext cx="8414576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38822" y="6574925"/>
            <a:ext cx="539750" cy="246221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r">
              <a:defRPr/>
            </a:pPr>
            <a:fld id="{16E11484-BAE6-4C7E-A8DC-30DB7FC3383E}" type="slidenum">
              <a:rPr lang="en-US" sz="1000">
                <a:solidFill>
                  <a:srgbClr val="FFFFFF"/>
                </a:solidFill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74707" y="6586727"/>
            <a:ext cx="32943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cs typeface="Tahoma" pitchFamily="34" charset="0"/>
              </a:rPr>
              <a:t>Copyright © 2013 Infogain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9986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lang="en-US" sz="2400" kern="1200" dirty="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latin typeface="+mn-lt"/>
          <a:ea typeface="Adobe Heiti Std R" pitchFamily="34" charset="-128"/>
          <a:cs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9pPr>
    </p:titleStyle>
    <p:bodyStyle>
      <a:lvl1pPr marL="342900" indent="-342900" algn="l" rtl="0" fontAlgn="base">
        <a:spcBef>
          <a:spcPct val="0"/>
        </a:spcBef>
        <a:spcAft>
          <a:spcPts val="900"/>
        </a:spcAft>
        <a:buFont typeface="Arial" charset="0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8600" algn="l" rtl="0" fontAlgn="base">
        <a:spcBef>
          <a:spcPct val="20000"/>
        </a:spcBef>
        <a:spcAft>
          <a:spcPct val="0"/>
        </a:spcAft>
        <a:buClr>
          <a:srgbClr val="00A5D6"/>
        </a:buClr>
        <a:buSzPct val="95000"/>
        <a:buFont typeface="Courier New" pitchFamily="49" charset="0"/>
        <a:buChar char="●"/>
        <a:tabLst>
          <a:tab pos="457200" algn="l"/>
        </a:tabLst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■"/>
        <a:defRPr kern="1200">
          <a:solidFill>
            <a:srgbClr val="4A6F8C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◘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Font typeface="Courier New" pitchFamily="49" charset="0"/>
        <a:buChar char="●"/>
        <a:defRPr sz="1600" kern="1200">
          <a:solidFill>
            <a:srgbClr val="4A6F8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521" y="0"/>
            <a:ext cx="8893478" cy="685800"/>
          </a:xfrm>
          <a:prstGeom prst="rect">
            <a:avLst/>
          </a:prstGeom>
          <a:noFill/>
        </p:spPr>
        <p:txBody>
          <a:bodyPr vert="horz" lIns="91440" tIns="0" rIns="91440" bIns="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88099" y="793750"/>
            <a:ext cx="8414576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74707" y="6586727"/>
            <a:ext cx="32943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cs typeface="Tahoma" pitchFamily="34" charset="0"/>
              </a:rPr>
              <a:t>Copyright © 2014 Infogain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412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lang="en-US" sz="2400" kern="1200" dirty="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latin typeface="+mn-lt"/>
          <a:ea typeface="Adobe Heiti Std R" pitchFamily="34" charset="-128"/>
          <a:cs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9pPr>
    </p:titleStyle>
    <p:bodyStyle>
      <a:lvl1pPr marL="342900" indent="-342900" algn="l" rtl="0" fontAlgn="base">
        <a:spcBef>
          <a:spcPct val="0"/>
        </a:spcBef>
        <a:spcAft>
          <a:spcPts val="900"/>
        </a:spcAft>
        <a:buFont typeface="Arial" charset="0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8600" algn="l" rtl="0" fontAlgn="base">
        <a:spcBef>
          <a:spcPct val="20000"/>
        </a:spcBef>
        <a:spcAft>
          <a:spcPct val="0"/>
        </a:spcAft>
        <a:buClr>
          <a:srgbClr val="00A5D6"/>
        </a:buClr>
        <a:buSzPct val="95000"/>
        <a:buFont typeface="Courier New" pitchFamily="49" charset="0"/>
        <a:buChar char="●"/>
        <a:tabLst>
          <a:tab pos="457200" algn="l"/>
        </a:tabLst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■"/>
        <a:defRPr kern="1200">
          <a:solidFill>
            <a:srgbClr val="4A6F8C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◘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Font typeface="Courier New" pitchFamily="49" charset="0"/>
        <a:buChar char="●"/>
        <a:defRPr sz="1600" kern="1200">
          <a:solidFill>
            <a:srgbClr val="4A6F8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521" y="0"/>
            <a:ext cx="8893478" cy="685800"/>
          </a:xfrm>
          <a:prstGeom prst="rect">
            <a:avLst/>
          </a:prstGeom>
          <a:noFill/>
        </p:spPr>
        <p:txBody>
          <a:bodyPr vert="horz" lIns="91440" tIns="0" rIns="91440" bIns="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88099" y="793750"/>
            <a:ext cx="8414576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38822" y="6574925"/>
            <a:ext cx="539750" cy="246221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r">
              <a:defRPr/>
            </a:pPr>
            <a:fld id="{16E11484-BAE6-4C7E-A8DC-30DB7FC3383E}" type="slidenum">
              <a:rPr lang="en-US" sz="1000">
                <a:solidFill>
                  <a:srgbClr val="FFFFFF"/>
                </a:solidFill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74707" y="6586727"/>
            <a:ext cx="32943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cs typeface="Tahoma" pitchFamily="34" charset="0"/>
              </a:rPr>
              <a:t>Copyright © </a:t>
            </a:r>
            <a:r>
              <a:rPr lang="en-US" sz="1000" dirty="0" smtClean="0">
                <a:solidFill>
                  <a:srgbClr val="FFFFFF"/>
                </a:solidFill>
                <a:cs typeface="Tahoma" pitchFamily="34" charset="0"/>
              </a:rPr>
              <a:t>2014 </a:t>
            </a:r>
            <a:r>
              <a:rPr lang="en-US" sz="1000" dirty="0">
                <a:solidFill>
                  <a:srgbClr val="FFFFFF"/>
                </a:solidFill>
                <a:cs typeface="Tahoma" pitchFamily="34" charset="0"/>
              </a:rPr>
              <a:t>Infogain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743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lang="en-US" sz="2400" kern="1200" dirty="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latin typeface="+mn-lt"/>
          <a:ea typeface="Adobe Heiti Std R" pitchFamily="34" charset="-128"/>
          <a:cs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9pPr>
    </p:titleStyle>
    <p:bodyStyle>
      <a:lvl1pPr marL="342900" indent="-342900" algn="l" rtl="0" fontAlgn="base">
        <a:spcBef>
          <a:spcPct val="0"/>
        </a:spcBef>
        <a:spcAft>
          <a:spcPts val="900"/>
        </a:spcAft>
        <a:buFont typeface="Arial" charset="0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8600" algn="l" rtl="0" fontAlgn="base">
        <a:spcBef>
          <a:spcPct val="20000"/>
        </a:spcBef>
        <a:spcAft>
          <a:spcPct val="0"/>
        </a:spcAft>
        <a:buClr>
          <a:srgbClr val="00A5D6"/>
        </a:buClr>
        <a:buSzPct val="95000"/>
        <a:buFont typeface="Courier New" pitchFamily="49" charset="0"/>
        <a:buChar char="●"/>
        <a:tabLst>
          <a:tab pos="457200" algn="l"/>
        </a:tabLst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■"/>
        <a:defRPr kern="1200">
          <a:solidFill>
            <a:srgbClr val="4A6F8C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◘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Font typeface="Courier New" pitchFamily="49" charset="0"/>
        <a:buChar char="●"/>
        <a:defRPr sz="1600" kern="1200">
          <a:solidFill>
            <a:srgbClr val="4A6F8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mitchell.com/Claim/ClaimManager/ClaimSummary.aspx?CNUM=DAE68820%20--%201&amp;CID=45578105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514600" y="4267200"/>
            <a:ext cx="6622774" cy="2209800"/>
          </a:xfrm>
        </p:spPr>
        <p:txBody>
          <a:bodyPr>
            <a:noAutofit/>
          </a:bodyPr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Fest 2016</a:t>
            </a:r>
            <a:b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Sambhav Patni</a:t>
            </a:r>
            <a:b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82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Benefits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2643" y="845416"/>
            <a:ext cx="8839200" cy="5542858"/>
          </a:xfrm>
          <a:solidFill>
            <a:schemeClr val="bg1"/>
          </a:solidFill>
        </p:spPr>
        <p:txBody>
          <a:bodyPr/>
          <a:lstStyle/>
          <a:p>
            <a:endParaRPr lang="en-IN" sz="2800" dirty="0" smtClean="0">
              <a:latin typeface="Cambria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IN" sz="2800" dirty="0" smtClean="0">
                <a:latin typeface="Cambria" pitchFamily="18" charset="0"/>
                <a:cs typeface="Times New Roman" panose="02020603050405020304" pitchFamily="18" charset="0"/>
              </a:rPr>
              <a:t>Easy to Use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IN" sz="2800" dirty="0" smtClean="0">
                <a:latin typeface="Cambria" pitchFamily="18" charset="0"/>
                <a:cs typeface="Times New Roman" panose="02020603050405020304" pitchFamily="18" charset="0"/>
              </a:rPr>
              <a:t>No third party tool or integration is required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IN" sz="2800" dirty="0" smtClean="0">
                <a:latin typeface="Cambria" pitchFamily="18" charset="0"/>
                <a:cs typeface="Times New Roman" panose="02020603050405020304" pitchFamily="18" charset="0"/>
              </a:rPr>
              <a:t>Easy correlation of data.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IN" sz="2800" dirty="0" smtClean="0">
                <a:latin typeface="Cambria" pitchFamily="18" charset="0"/>
                <a:cs typeface="Times New Roman" panose="02020603050405020304" pitchFamily="18" charset="0"/>
              </a:rPr>
              <a:t>Can easily be extended to be used with other apps.</a:t>
            </a:r>
          </a:p>
          <a:p>
            <a:endParaRPr lang="en-IN" sz="2800" dirty="0" smtClean="0">
              <a:latin typeface="Cambria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Cambria" pitchFamily="18" charset="0"/>
                <a:cs typeface="Times New Roman" panose="02020603050405020304" pitchFamily="18" charset="0"/>
              </a:rPr>
              <a:t>To </a:t>
            </a:r>
            <a:r>
              <a:rPr lang="en-IN" sz="2800" dirty="0">
                <a:latin typeface="Cambria" pitchFamily="18" charset="0"/>
                <a:cs typeface="Times New Roman" panose="02020603050405020304" pitchFamily="18" charset="0"/>
              </a:rPr>
              <a:t>Business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IN" sz="2800" dirty="0" smtClean="0">
                <a:latin typeface="Cambria" pitchFamily="18" charset="0"/>
                <a:cs typeface="Times New Roman" panose="02020603050405020304" pitchFamily="18" charset="0"/>
              </a:rPr>
              <a:t>Smaller turn around time with issues.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IN" sz="2800" dirty="0" smtClean="0">
                <a:latin typeface="Cambria" pitchFamily="18" charset="0"/>
                <a:cs typeface="Times New Roman" panose="02020603050405020304" pitchFamily="18" charset="0"/>
              </a:rPr>
              <a:t>For developers as well as customers.</a:t>
            </a:r>
          </a:p>
        </p:txBody>
      </p:sp>
    </p:spTree>
    <p:extLst>
      <p:ext uri="{BB962C8B-B14F-4D97-AF65-F5344CB8AC3E}">
        <p14:creationId xmlns:p14="http://schemas.microsoft.com/office/powerpoint/2010/main" val="2122692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743200" y="1981200"/>
            <a:ext cx="3429000" cy="838200"/>
          </a:xfrm>
        </p:spPr>
        <p:txBody>
          <a:bodyPr anchor="t"/>
          <a:lstStyle/>
          <a:p>
            <a:pPr algn="ctr"/>
            <a:r>
              <a:rPr lang="en-US" b="0" dirty="0" smtClean="0"/>
              <a:t>         </a:t>
            </a:r>
          </a:p>
          <a:p>
            <a:pPr algn="ctr"/>
            <a:endParaRPr lang="en-US" dirty="0"/>
          </a:p>
          <a:p>
            <a:pPr algn="ctr"/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0680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Usage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" y="1131094"/>
            <a:ext cx="8839200" cy="4972050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19658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Innovation Fest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845416"/>
            <a:ext cx="8839200" cy="5542858"/>
          </a:xfrm>
          <a:solidFill>
            <a:schemeClr val="bg1"/>
          </a:solidFill>
        </p:spPr>
        <p:txBody>
          <a:bodyPr/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I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team will be given </a:t>
            </a:r>
            <a:r>
              <a:rPr lang="en-IN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minutes </a:t>
            </a:r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present their idea and demo their working POC.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teams </a:t>
            </a:r>
            <a:r>
              <a:rPr lang="en-I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club </a:t>
            </a:r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unless </a:t>
            </a:r>
            <a:r>
              <a:rPr lang="en-I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small </a:t>
            </a:r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of only 2/3 members</a:t>
            </a:r>
            <a:r>
              <a:rPr lang="en-I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1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idea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the idea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I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Judging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Innovativeness (improvement in existing process or suggesting a new process etc.)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Innovativeness (niche factor etc.)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Applicability to Infogain Business/Customer Business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POC</a:t>
            </a:r>
            <a:endParaRPr lang="en-I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059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2643" y="845416"/>
            <a:ext cx="8839200" cy="5542858"/>
          </a:xfrm>
          <a:solidFill>
            <a:schemeClr val="bg1"/>
          </a:solidFill>
        </p:spPr>
        <p:txBody>
          <a:bodyPr anchor="ctr"/>
          <a:lstStyle/>
          <a:p>
            <a:pPr algn="ctr"/>
            <a:endParaRPr lang="en-IN" sz="2800" b="0" dirty="0" smtClean="0">
              <a:latin typeface="Cambria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b="0" dirty="0" smtClean="0">
                <a:latin typeface="Cambria" pitchFamily="18" charset="0"/>
                <a:cs typeface="Times New Roman" panose="02020603050405020304" pitchFamily="18" charset="0"/>
              </a:rPr>
              <a:t>IEExtension</a:t>
            </a:r>
            <a:endParaRPr lang="en-IN" sz="2800" b="0" dirty="0" smtClean="0">
              <a:latin typeface="Cambria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dirty="0" smtClean="0">
              <a:latin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882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About IEExtension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2643" y="845416"/>
            <a:ext cx="8839200" cy="5542858"/>
          </a:xfrm>
          <a:solidFill>
            <a:schemeClr val="bg1"/>
          </a:solidFill>
        </p:spPr>
        <p:txBody>
          <a:bodyPr/>
          <a:lstStyle/>
          <a:p>
            <a:pPr algn="ctr"/>
            <a:endParaRPr lang="en-IN" sz="2800" b="0" dirty="0" smtClean="0">
              <a:latin typeface="Cambria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b="0" dirty="0" smtClean="0">
                <a:latin typeface="Cambria" pitchFamily="18" charset="0"/>
                <a:cs typeface="Times New Roman" panose="02020603050405020304" pitchFamily="18" charset="0"/>
              </a:rPr>
              <a:t>It is an extension to Internet Explorer</a:t>
            </a:r>
            <a:r>
              <a:rPr lang="en-IN" sz="2400" b="0" baseline="30000" dirty="0" smtClean="0">
                <a:latin typeface="Cambria" pitchFamily="18" charset="0"/>
                <a:cs typeface="Times New Roman" panose="02020603050405020304" pitchFamily="18" charset="0"/>
              </a:rPr>
              <a:t>®</a:t>
            </a:r>
            <a:r>
              <a:rPr lang="en-IN" sz="2400" b="0" dirty="0" smtClean="0">
                <a:latin typeface="Cambria" pitchFamily="18" charset="0"/>
                <a:cs typeface="Times New Roman" panose="02020603050405020304" pitchFamily="18" charset="0"/>
              </a:rPr>
              <a:t> which creates additional functionalities for WorkCenter, CSTT, TFS, </a:t>
            </a:r>
            <a:r>
              <a:rPr lang="en-IN" sz="2400" b="0" dirty="0">
                <a:latin typeface="Cambria" pitchFamily="18" charset="0"/>
                <a:cs typeface="Times New Roman" panose="02020603050405020304" pitchFamily="18" charset="0"/>
              </a:rPr>
              <a:t>SalesForce</a:t>
            </a:r>
            <a:r>
              <a:rPr lang="en-IN" sz="2400" b="0" dirty="0" smtClean="0">
                <a:latin typeface="Cambria" pitchFamily="18" charset="0"/>
                <a:cs typeface="Times New Roman" panose="02020603050405020304" pitchFamily="18" charset="0"/>
              </a:rPr>
              <a:t>, by formulating Search queries on Context menu of any selected text.</a:t>
            </a:r>
          </a:p>
          <a:p>
            <a:pPr algn="ctr"/>
            <a:r>
              <a:rPr lang="en-IN" sz="2800" b="0" dirty="0" smtClean="0">
                <a:latin typeface="Cambria" pitchFamily="18" charset="0"/>
                <a:cs typeface="Times New Roman" panose="02020603050405020304" pitchFamily="18" charset="0"/>
              </a:rPr>
              <a:t>Similar to what we see in “</a:t>
            </a:r>
            <a:r>
              <a:rPr lang="en-IN" sz="2800" dirty="0" smtClean="0">
                <a:latin typeface="Cambria" pitchFamily="18" charset="0"/>
                <a:cs typeface="Times New Roman" panose="02020603050405020304" pitchFamily="18" charset="0"/>
              </a:rPr>
              <a:t>Search with Google</a:t>
            </a:r>
            <a:r>
              <a:rPr lang="en-IN" sz="2800" b="0" dirty="0" smtClean="0">
                <a:latin typeface="Cambria" pitchFamily="18" charset="0"/>
                <a:cs typeface="Times New Roman" panose="02020603050405020304" pitchFamily="18" charset="0"/>
              </a:rPr>
              <a:t>”</a:t>
            </a:r>
          </a:p>
          <a:p>
            <a:pPr algn="ctr"/>
            <a:endParaRPr lang="en-IN" sz="2800" b="0" dirty="0" smtClean="0">
              <a:latin typeface="Cambria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IN" sz="2400" b="0" dirty="0" smtClean="0">
                <a:latin typeface="Cambria" pitchFamily="18" charset="0"/>
                <a:cs typeface="Times New Roman" panose="02020603050405020304" pitchFamily="18" charset="0"/>
              </a:rPr>
              <a:t>It uses IE’s menu Extension feature to insert Scripts into IE frame.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IN" sz="2400" b="0" dirty="0" smtClean="0">
                <a:latin typeface="Cambria" pitchFamily="18" charset="0"/>
                <a:cs typeface="Times New Roman" panose="02020603050405020304" pitchFamily="18" charset="0"/>
              </a:rPr>
              <a:t>Hence adds new features to it.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IN" sz="2400" b="0" dirty="0" smtClean="0">
                <a:latin typeface="Cambria" pitchFamily="18" charset="0"/>
                <a:cs typeface="Times New Roman" panose="02020603050405020304" pitchFamily="18" charset="0"/>
              </a:rPr>
              <a:t>It works on all IE Versions</a:t>
            </a:r>
            <a:endParaRPr lang="en-IN" sz="2800" dirty="0" smtClean="0">
              <a:latin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87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Why IEExtension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845416"/>
            <a:ext cx="8839200" cy="5542858"/>
          </a:xfrm>
          <a:solidFill>
            <a:schemeClr val="bg1"/>
          </a:solidFill>
        </p:spPr>
        <p:txBody>
          <a:bodyPr/>
          <a:lstStyle/>
          <a:p>
            <a:pPr algn="ctr"/>
            <a:endParaRPr lang="en-IN" sz="2800" b="0" dirty="0" smtClean="0">
              <a:latin typeface="Cambria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b="0" dirty="0" smtClean="0">
              <a:latin typeface="Cambria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b="0" dirty="0">
              <a:latin typeface="Cambria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b="0" dirty="0" smtClean="0">
                <a:latin typeface="Cambria" pitchFamily="18" charset="0"/>
                <a:cs typeface="Times New Roman" panose="02020603050405020304" pitchFamily="18" charset="0"/>
              </a:rPr>
              <a:t>What's </a:t>
            </a:r>
            <a:r>
              <a:rPr lang="en-IN" sz="2800" b="0" dirty="0">
                <a:latin typeface="Cambria" pitchFamily="18" charset="0"/>
                <a:cs typeface="Times New Roman" panose="02020603050405020304" pitchFamily="18" charset="0"/>
              </a:rPr>
              <a:t>is </a:t>
            </a:r>
            <a:r>
              <a:rPr lang="en-IN" sz="2800" b="0" dirty="0" smtClean="0">
                <a:latin typeface="Cambria" pitchFamily="18" charset="0"/>
                <a:cs typeface="Times New Roman" panose="02020603050405020304" pitchFamily="18" charset="0"/>
              </a:rPr>
              <a:t>most important </a:t>
            </a:r>
            <a:r>
              <a:rPr lang="en-IN" sz="2800" b="0" dirty="0">
                <a:latin typeface="Cambria" pitchFamily="18" charset="0"/>
                <a:cs typeface="Times New Roman" panose="02020603050405020304" pitchFamily="18" charset="0"/>
              </a:rPr>
              <a:t>part in the IT world </a:t>
            </a:r>
            <a:endParaRPr lang="en-IN" sz="2800" b="0" dirty="0" smtClean="0">
              <a:latin typeface="Cambria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b="0" dirty="0" smtClean="0">
                <a:latin typeface="Cambria" pitchFamily="18" charset="0"/>
                <a:cs typeface="Times New Roman" panose="02020603050405020304" pitchFamily="18" charset="0"/>
              </a:rPr>
              <a:t>Any Guesses??</a:t>
            </a:r>
            <a:endParaRPr lang="en-IN" sz="2800" b="0" dirty="0">
              <a:latin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01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Why IEExtension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845416"/>
            <a:ext cx="8839200" cy="5542858"/>
          </a:xfrm>
          <a:solidFill>
            <a:schemeClr val="bg1"/>
          </a:solidFill>
        </p:spPr>
        <p:txBody>
          <a:bodyPr/>
          <a:lstStyle/>
          <a:p>
            <a:pPr algn="ctr"/>
            <a:endParaRPr lang="en-IN" sz="2800" b="0" dirty="0" smtClean="0">
              <a:latin typeface="Cambria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b="0" dirty="0" smtClean="0">
                <a:latin typeface="Cambria" pitchFamily="18" charset="0"/>
                <a:cs typeface="Times New Roman" panose="02020603050405020304" pitchFamily="18" charset="0"/>
              </a:rPr>
              <a:t>It ‘s </a:t>
            </a:r>
          </a:p>
          <a:p>
            <a:pPr algn="ctr"/>
            <a:r>
              <a:rPr lang="en-IN" sz="2800" b="0" dirty="0" smtClean="0">
                <a:latin typeface="Cambria" pitchFamily="18" charset="0"/>
                <a:cs typeface="Times New Roman" panose="02020603050405020304" pitchFamily="18" charset="0"/>
              </a:rPr>
              <a:t>INFORMATION</a:t>
            </a:r>
          </a:p>
          <a:p>
            <a:pPr algn="ctr"/>
            <a:r>
              <a:rPr lang="en-IN" sz="2800" b="0" dirty="0" smtClean="0">
                <a:latin typeface="Cambria" pitchFamily="18" charset="0"/>
                <a:cs typeface="Times New Roman" panose="02020603050405020304" pitchFamily="18" charset="0"/>
              </a:rPr>
              <a:t>Or rather </a:t>
            </a:r>
            <a:r>
              <a:rPr lang="en-IN" sz="2800" b="0" dirty="0">
                <a:latin typeface="Cambria" pitchFamily="18" charset="0"/>
                <a:cs typeface="Times New Roman" panose="02020603050405020304" pitchFamily="18" charset="0"/>
              </a:rPr>
              <a:t>Information flow, now if </a:t>
            </a:r>
            <a:r>
              <a:rPr lang="en-IN" sz="2800" b="0" dirty="0" smtClean="0">
                <a:latin typeface="Cambria" pitchFamily="18" charset="0"/>
                <a:cs typeface="Times New Roman" panose="02020603050405020304" pitchFamily="18" charset="0"/>
              </a:rPr>
              <a:t>there are obstructions in the flow then it might make process stale or even useless.</a:t>
            </a:r>
            <a:endParaRPr lang="en-IN" sz="2800" b="0" dirty="0">
              <a:latin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220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Why IEExtension</a:t>
            </a:r>
            <a:endParaRPr lang="en-IN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821768016"/>
              </p:ext>
            </p:extLst>
          </p:nvPr>
        </p:nvGraphicFramePr>
        <p:xfrm>
          <a:off x="152400" y="846138"/>
          <a:ext cx="8839200" cy="5541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62400" y="2590800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TFS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3276600"/>
            <a:ext cx="785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CSTT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5269468"/>
            <a:ext cx="1431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SalesForce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6200" y="4724400"/>
            <a:ext cx="1482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SharePoint</a:t>
            </a:r>
            <a:endParaRPr lang="en-US" sz="20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917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How I got the Idea..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845416"/>
            <a:ext cx="8839200" cy="5542858"/>
          </a:xfrm>
          <a:solidFill>
            <a:schemeClr val="bg1"/>
          </a:solidFill>
        </p:spPr>
        <p:txBody>
          <a:bodyPr/>
          <a:lstStyle/>
          <a:p>
            <a:pPr algn="ctr"/>
            <a:endParaRPr lang="en-IN" sz="2800" b="0" dirty="0" smtClean="0">
              <a:latin typeface="Cambria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b="0" dirty="0" smtClean="0">
                <a:latin typeface="Cambria" pitchFamily="18" charset="0"/>
                <a:cs typeface="Times New Roman" panose="02020603050405020304" pitchFamily="18" charset="0"/>
              </a:rPr>
              <a:t>In Our Team we work closely with multiple layer of developers as well management now that’s a rare combination as we need to critically analyse the problem and also provide a quick solution to it.</a:t>
            </a:r>
          </a:p>
          <a:p>
            <a:pPr algn="ctr"/>
            <a:endParaRPr lang="en-IN" sz="2800" b="0" dirty="0">
              <a:latin typeface="Cambria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b="0" dirty="0" smtClean="0">
                <a:latin typeface="Cambria" pitchFamily="18" charset="0"/>
                <a:cs typeface="Times New Roman" panose="02020603050405020304" pitchFamily="18" charset="0"/>
              </a:rPr>
              <a:t>Obviously for that we would need complete and concrete knowledge of entire product ranges of Mitchell.</a:t>
            </a:r>
          </a:p>
          <a:p>
            <a:pPr algn="ctr"/>
            <a:r>
              <a:rPr lang="en-IN" sz="2800" dirty="0" smtClean="0">
                <a:latin typeface="Cambria" pitchFamily="18" charset="0"/>
                <a:cs typeface="Times New Roman" panose="02020603050405020304" pitchFamily="18" charset="0"/>
              </a:rPr>
              <a:t>Considering Every 3 months we might have entire set of new features added.</a:t>
            </a:r>
          </a:p>
        </p:txBody>
      </p:sp>
    </p:spTree>
    <p:extLst>
      <p:ext uri="{BB962C8B-B14F-4D97-AF65-F5344CB8AC3E}">
        <p14:creationId xmlns:p14="http://schemas.microsoft.com/office/powerpoint/2010/main" val="3586938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How I got the Idea..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2643" y="845416"/>
            <a:ext cx="8839200" cy="5542858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IN" sz="2800" b="0" dirty="0" smtClean="0">
                <a:latin typeface="Cambria" pitchFamily="18" charset="0"/>
                <a:cs typeface="Times New Roman" panose="02020603050405020304" pitchFamily="18" charset="0"/>
              </a:rPr>
              <a:t>Earlier searching in information sources was done manually.</a:t>
            </a:r>
          </a:p>
          <a:p>
            <a:pPr algn="ctr"/>
            <a:r>
              <a:rPr lang="en-IN" sz="2800" b="0" dirty="0" smtClean="0">
                <a:latin typeface="Cambria" pitchFamily="18" charset="0"/>
                <a:cs typeface="Times New Roman" panose="02020603050405020304" pitchFamily="18" charset="0"/>
              </a:rPr>
              <a:t>But it is pretty hectic and human error is inevitable.</a:t>
            </a:r>
          </a:p>
          <a:p>
            <a:endParaRPr lang="en-IN" sz="2800" dirty="0" smtClean="0">
              <a:latin typeface="Cambria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Cambria" pitchFamily="18" charset="0"/>
              <a:cs typeface="Times New Roman" panose="02020603050405020304" pitchFamily="18" charset="0"/>
            </a:endParaRPr>
          </a:p>
          <a:p>
            <a:endParaRPr lang="en-IN" sz="2800" dirty="0" smtClean="0">
              <a:latin typeface="Cambria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Cambria" pitchFamily="18" charset="0"/>
                <a:cs typeface="Times New Roman" panose="02020603050405020304" pitchFamily="18" charset="0"/>
              </a:rPr>
              <a:t>      Then it occurred.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385" y="2464904"/>
            <a:ext cx="2791215" cy="401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Demo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2643" y="845416"/>
            <a:ext cx="8839200" cy="5542858"/>
          </a:xfrm>
          <a:solidFill>
            <a:schemeClr val="bg1"/>
          </a:solidFill>
        </p:spPr>
        <p:txBody>
          <a:bodyPr anchor="ctr"/>
          <a:lstStyle/>
          <a:p>
            <a:pPr algn="ctr"/>
            <a:r>
              <a:rPr lang="en-IN" sz="2800" smtClean="0">
                <a:solidFill>
                  <a:schemeClr val="bg2">
                    <a:lumMod val="75000"/>
                  </a:schemeClr>
                </a:solidFill>
                <a:latin typeface="Cambria" pitchFamily="18" charset="0"/>
                <a:cs typeface="Times New Roman" panose="02020603050405020304" pitchFamily="18" charset="0"/>
                <a:hlinkClick r:id="rId3"/>
              </a:rPr>
              <a:t>Its </a:t>
            </a:r>
            <a:r>
              <a:rPr lang="en-IN" sz="2800" dirty="0" smtClean="0">
                <a:solidFill>
                  <a:schemeClr val="bg2">
                    <a:lumMod val="75000"/>
                  </a:schemeClr>
                </a:solidFill>
                <a:latin typeface="Cambria" pitchFamily="18" charset="0"/>
                <a:cs typeface="Times New Roman" panose="02020603050405020304" pitchFamily="18" charset="0"/>
                <a:hlinkClick r:id="rId3"/>
              </a:rPr>
              <a:t>Demo Time</a:t>
            </a:r>
            <a:endParaRPr lang="en-IN" sz="2800" dirty="0" smtClean="0">
              <a:solidFill>
                <a:schemeClr val="bg2">
                  <a:lumMod val="75000"/>
                </a:schemeClr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112378"/>
              </p:ext>
            </p:extLst>
          </p:nvPr>
        </p:nvGraphicFramePr>
        <p:xfrm>
          <a:off x="4221162" y="4419600"/>
          <a:ext cx="73183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Packager Shell Object" showAsIcon="1" r:id="rId4" imgW="731160" imgH="607680" progId="Package">
                  <p:embed/>
                </p:oleObj>
              </mc:Choice>
              <mc:Fallback>
                <p:oleObj name="Packager Shell Object" showAsIcon="1" r:id="rId4" imgW="731160" imgH="607680" progId="Package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1162" y="4419600"/>
                        <a:ext cx="731838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5888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fogain PowerPoint 2007_082410">
  <a:themeElements>
    <a:clrScheme name="Corporate">
      <a:dk1>
        <a:sysClr val="windowText" lastClr="000000"/>
      </a:dk1>
      <a:lt1>
        <a:srgbClr val="FFFFFF"/>
      </a:lt1>
      <a:dk2>
        <a:srgbClr val="4A6F8C"/>
      </a:dk2>
      <a:lt2>
        <a:srgbClr val="00AADA"/>
      </a:lt2>
      <a:accent1>
        <a:srgbClr val="E7F0FA"/>
      </a:accent1>
      <a:accent2>
        <a:srgbClr val="CB4F00"/>
      </a:accent2>
      <a:accent3>
        <a:srgbClr val="70A425"/>
      </a:accent3>
      <a:accent4>
        <a:srgbClr val="B1B3B6"/>
      </a:accent4>
      <a:accent5>
        <a:srgbClr val="E89B2A"/>
      </a:accent5>
      <a:accent6>
        <a:srgbClr val="C00000"/>
      </a:accent6>
      <a:hlink>
        <a:srgbClr val="0070C0"/>
      </a:hlink>
      <a:folHlink>
        <a:srgbClr val="002060"/>
      </a:folHlink>
    </a:clrScheme>
    <a:fontScheme name="Corporate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PLATE_Infogain PowerPoint 2007_082410">
  <a:themeElements>
    <a:clrScheme name="Corporate">
      <a:dk1>
        <a:sysClr val="windowText" lastClr="000000"/>
      </a:dk1>
      <a:lt1>
        <a:srgbClr val="FFFFFF"/>
      </a:lt1>
      <a:dk2>
        <a:srgbClr val="4A6F8C"/>
      </a:dk2>
      <a:lt2>
        <a:srgbClr val="00AADA"/>
      </a:lt2>
      <a:accent1>
        <a:srgbClr val="E7F0FA"/>
      </a:accent1>
      <a:accent2>
        <a:srgbClr val="CB4F00"/>
      </a:accent2>
      <a:accent3>
        <a:srgbClr val="70A425"/>
      </a:accent3>
      <a:accent4>
        <a:srgbClr val="B1B3B6"/>
      </a:accent4>
      <a:accent5>
        <a:srgbClr val="E89B2A"/>
      </a:accent5>
      <a:accent6>
        <a:srgbClr val="C00000"/>
      </a:accent6>
      <a:hlink>
        <a:srgbClr val="0070C0"/>
      </a:hlink>
      <a:folHlink>
        <a:srgbClr val="002060"/>
      </a:folHlink>
    </a:clrScheme>
    <a:fontScheme name="Corporate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TEMPLATE_Infogain PowerPoint 2007_082410">
  <a:themeElements>
    <a:clrScheme name="Corporate">
      <a:dk1>
        <a:sysClr val="windowText" lastClr="000000"/>
      </a:dk1>
      <a:lt1>
        <a:srgbClr val="FFFFFF"/>
      </a:lt1>
      <a:dk2>
        <a:srgbClr val="4A6F8C"/>
      </a:dk2>
      <a:lt2>
        <a:srgbClr val="00AADA"/>
      </a:lt2>
      <a:accent1>
        <a:srgbClr val="E7F0FA"/>
      </a:accent1>
      <a:accent2>
        <a:srgbClr val="CB4F00"/>
      </a:accent2>
      <a:accent3>
        <a:srgbClr val="70A425"/>
      </a:accent3>
      <a:accent4>
        <a:srgbClr val="B1B3B6"/>
      </a:accent4>
      <a:accent5>
        <a:srgbClr val="E89B2A"/>
      </a:accent5>
      <a:accent6>
        <a:srgbClr val="C00000"/>
      </a:accent6>
      <a:hlink>
        <a:srgbClr val="0070C0"/>
      </a:hlink>
      <a:folHlink>
        <a:srgbClr val="002060"/>
      </a:folHlink>
    </a:clrScheme>
    <a:fontScheme name="Corporate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ivider Slide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TEMPLATE_Infogain PowerPoint 2007_082410">
  <a:themeElements>
    <a:clrScheme name="Corporate">
      <a:dk1>
        <a:sysClr val="windowText" lastClr="000000"/>
      </a:dk1>
      <a:lt1>
        <a:srgbClr val="FFFFFF"/>
      </a:lt1>
      <a:dk2>
        <a:srgbClr val="4A6F8C"/>
      </a:dk2>
      <a:lt2>
        <a:srgbClr val="00AADA"/>
      </a:lt2>
      <a:accent1>
        <a:srgbClr val="E7F0FA"/>
      </a:accent1>
      <a:accent2>
        <a:srgbClr val="CB4F00"/>
      </a:accent2>
      <a:accent3>
        <a:srgbClr val="70A425"/>
      </a:accent3>
      <a:accent4>
        <a:srgbClr val="B1B3B6"/>
      </a:accent4>
      <a:accent5>
        <a:srgbClr val="E89B2A"/>
      </a:accent5>
      <a:accent6>
        <a:srgbClr val="C00000"/>
      </a:accent6>
      <a:hlink>
        <a:srgbClr val="0070C0"/>
      </a:hlink>
      <a:folHlink>
        <a:srgbClr val="002060"/>
      </a:folHlink>
    </a:clrScheme>
    <a:fontScheme name="Corporate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TEMPLATE_Infogain PowerPoint 2007_082410">
  <a:themeElements>
    <a:clrScheme name="Corporate">
      <a:dk1>
        <a:sysClr val="windowText" lastClr="000000"/>
      </a:dk1>
      <a:lt1>
        <a:srgbClr val="FFFFFF"/>
      </a:lt1>
      <a:dk2>
        <a:srgbClr val="4A6F8C"/>
      </a:dk2>
      <a:lt2>
        <a:srgbClr val="00AADA"/>
      </a:lt2>
      <a:accent1>
        <a:srgbClr val="E7F0FA"/>
      </a:accent1>
      <a:accent2>
        <a:srgbClr val="CB4F00"/>
      </a:accent2>
      <a:accent3>
        <a:srgbClr val="70A425"/>
      </a:accent3>
      <a:accent4>
        <a:srgbClr val="B1B3B6"/>
      </a:accent4>
      <a:accent5>
        <a:srgbClr val="E89B2A"/>
      </a:accent5>
      <a:accent6>
        <a:srgbClr val="C00000"/>
      </a:accent6>
      <a:hlink>
        <a:srgbClr val="0070C0"/>
      </a:hlink>
      <a:folHlink>
        <a:srgbClr val="002060"/>
      </a:folHlink>
    </a:clrScheme>
    <a:fontScheme name="Corporate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TEMPLATE_Infogain PowerPoint 2007_082410">
  <a:themeElements>
    <a:clrScheme name="Corporate">
      <a:dk1>
        <a:sysClr val="windowText" lastClr="000000"/>
      </a:dk1>
      <a:lt1>
        <a:srgbClr val="FFFFFF"/>
      </a:lt1>
      <a:dk2>
        <a:srgbClr val="4A6F8C"/>
      </a:dk2>
      <a:lt2>
        <a:srgbClr val="00AADA"/>
      </a:lt2>
      <a:accent1>
        <a:srgbClr val="E7F0FA"/>
      </a:accent1>
      <a:accent2>
        <a:srgbClr val="CB4F00"/>
      </a:accent2>
      <a:accent3>
        <a:srgbClr val="70A425"/>
      </a:accent3>
      <a:accent4>
        <a:srgbClr val="B1B3B6"/>
      </a:accent4>
      <a:accent5>
        <a:srgbClr val="E89B2A"/>
      </a:accent5>
      <a:accent6>
        <a:srgbClr val="C00000"/>
      </a:accent6>
      <a:hlink>
        <a:srgbClr val="0070C0"/>
      </a:hlink>
      <a:folHlink>
        <a:srgbClr val="002060"/>
      </a:folHlink>
    </a:clrScheme>
    <a:fontScheme name="Corporate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7C5D7CECB3E74393F83081A61D8375" ma:contentTypeVersion="0" ma:contentTypeDescription="Create a new document." ma:contentTypeScope="" ma:versionID="6476f74fafb990542a074bf6aaccc01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1D1CE03-FCC7-4DE1-B1E0-03438E4B00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6D8C2D-F8D3-429E-88E7-FF1C81FCBD48}">
  <ds:schemaRefs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97EC8BE-F1C2-4C2A-8A2E-A81112B81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10094</TotalTime>
  <Words>361</Words>
  <Application>Microsoft Office PowerPoint</Application>
  <PresentationFormat>On-screen Show (4:3)</PresentationFormat>
  <Paragraphs>72</Paragraphs>
  <Slides>13</Slides>
  <Notes>1</Notes>
  <HiddenSlides>2</HiddenSlides>
  <MMClips>0</MMClips>
  <ScaleCrop>false</ScaleCrop>
  <HeadingPairs>
    <vt:vector size="6" baseType="variant"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TEMPLATE_Infogain PowerPoint 2007_082410</vt:lpstr>
      <vt:lpstr>Custom Design</vt:lpstr>
      <vt:lpstr>1_TEMPLATE_Infogain PowerPoint 2007_082410</vt:lpstr>
      <vt:lpstr>2_TEMPLATE_Infogain PowerPoint 2007_082410</vt:lpstr>
      <vt:lpstr>Divider Slide</vt:lpstr>
      <vt:lpstr>3_TEMPLATE_Infogain PowerPoint 2007_082410</vt:lpstr>
      <vt:lpstr>4_TEMPLATE_Infogain PowerPoint 2007_082410</vt:lpstr>
      <vt:lpstr>5_TEMPLATE_Infogain PowerPoint 2007_082410</vt:lpstr>
      <vt:lpstr>Packager Shell Object</vt:lpstr>
      <vt:lpstr>Innovation Fest 2016 Sambhav Patni  </vt:lpstr>
      <vt:lpstr>PowerPoint Presentation</vt:lpstr>
      <vt:lpstr>About IEExtension</vt:lpstr>
      <vt:lpstr>Why IEExtension</vt:lpstr>
      <vt:lpstr>Why IEExtension</vt:lpstr>
      <vt:lpstr>Why IEExtension</vt:lpstr>
      <vt:lpstr>How I got the Idea..</vt:lpstr>
      <vt:lpstr>How I got the Idea..</vt:lpstr>
      <vt:lpstr>Demo</vt:lpstr>
      <vt:lpstr>Benefits</vt:lpstr>
      <vt:lpstr>PowerPoint Presentation</vt:lpstr>
      <vt:lpstr>Usage</vt:lpstr>
      <vt:lpstr>Innovation Fest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IEExtension</dc:title>
  <dc:creator>Sambhav Patni</dc:creator>
  <cp:lastModifiedBy>Sambhav Patni</cp:lastModifiedBy>
  <cp:revision>444</cp:revision>
  <cp:lastPrinted>2014-07-25T05:56:37Z</cp:lastPrinted>
  <dcterms:created xsi:type="dcterms:W3CDTF">2013-04-17T10:11:10Z</dcterms:created>
  <dcterms:modified xsi:type="dcterms:W3CDTF">2016-09-26T07:57:15Z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0x010100827C5D7CECB3E74393F83081A61D8375</vt:lpwstr>
  </property>
</Properties>
</file>