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60" r:id="rId5"/>
    <p:sldId id="258" r:id="rId6"/>
    <p:sldId id="263" r:id="rId7"/>
    <p:sldId id="259" r:id="rId8"/>
    <p:sldId id="257" r:id="rId9"/>
    <p:sldId id="267" r:id="rId10"/>
    <p:sldId id="269" r:id="rId11"/>
    <p:sldId id="266" r:id="rId12"/>
    <p:sldId id="268"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a:srgbClr val="FF6161"/>
    <a:srgbClr val="FF979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44" autoAdjust="0"/>
    <p:restoredTop sz="94660"/>
  </p:normalViewPr>
  <p:slideViewPr>
    <p:cSldViewPr>
      <p:cViewPr>
        <p:scale>
          <a:sx n="60" d="100"/>
          <a:sy n="60" d="100"/>
        </p:scale>
        <p:origin x="-142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55C89C-77F4-4E2A-970D-1664C09B4E54}"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5C89C-77F4-4E2A-970D-1664C09B4E54}"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5C89C-77F4-4E2A-970D-1664C09B4E54}"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5C89C-77F4-4E2A-970D-1664C09B4E54}"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55C89C-77F4-4E2A-970D-1664C09B4E54}"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55C89C-77F4-4E2A-970D-1664C09B4E54}"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55C89C-77F4-4E2A-970D-1664C09B4E54}"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55C89C-77F4-4E2A-970D-1664C09B4E54}"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5C89C-77F4-4E2A-970D-1664C09B4E54}"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5C89C-77F4-4E2A-970D-1664C09B4E54}"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5C89C-77F4-4E2A-970D-1664C09B4E54}"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41C9-BDCF-41A1-B245-9C9240FB8F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5C89C-77F4-4E2A-970D-1664C09B4E54}" type="datetimeFigureOut">
              <a:rPr lang="en-US" smtClean="0"/>
              <a:pPr/>
              <a:t>3/21/2021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F41C9-BDCF-41A1-B245-9C9240FB8F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AV PUBLIC SCHOOL, MIDNAPORE (W.B.)"/>
          <p:cNvPicPr>
            <a:picLocks noChangeAspect="1" noChangeArrowheads="1"/>
          </p:cNvPicPr>
          <p:nvPr/>
        </p:nvPicPr>
        <p:blipFill>
          <a:blip r:embed="rId2">
            <a:lum bright="39000" contrast="-68000"/>
          </a:blip>
          <a:srcRect/>
          <a:stretch>
            <a:fillRect/>
          </a:stretch>
        </p:blipFill>
        <p:spPr bwMode="auto">
          <a:xfrm>
            <a:off x="-35855" y="0"/>
            <a:ext cx="9179855" cy="6858000"/>
          </a:xfrm>
          <a:prstGeom prst="rect">
            <a:avLst/>
          </a:prstGeom>
          <a:noFill/>
        </p:spPr>
      </p:pic>
      <p:sp>
        <p:nvSpPr>
          <p:cNvPr id="3" name="Subtitle 2"/>
          <p:cNvSpPr>
            <a:spLocks noGrp="1"/>
          </p:cNvSpPr>
          <p:nvPr>
            <p:ph type="subTitle" idx="1"/>
          </p:nvPr>
        </p:nvSpPr>
        <p:spPr>
          <a:xfrm>
            <a:off x="114300" y="3886200"/>
            <a:ext cx="8915400" cy="2971800"/>
          </a:xfrm>
        </p:spPr>
        <p:txBody>
          <a:bodyPr>
            <a:normAutofit lnSpcReduction="10000"/>
          </a:bodyPr>
          <a:lstStyle/>
          <a:p>
            <a:pPr>
              <a:spcBef>
                <a:spcPts val="0"/>
              </a:spcBef>
            </a:pPr>
            <a:r>
              <a:rPr lang="en-US" b="1" dirty="0" smtClean="0">
                <a:ln w="10541" cmpd="sng">
                  <a:noFill/>
                  <a:prstDash val="solid"/>
                </a:ln>
                <a:solidFill>
                  <a:srgbClr val="EA0000"/>
                </a:solidFill>
                <a:effectLst/>
              </a:rPr>
              <a:t>Name: - Sambhav Agarwal</a:t>
            </a:r>
            <a:endParaRPr lang="en-US" b="1" dirty="0" smtClean="0">
              <a:ln w="10541" cmpd="sng">
                <a:noFill/>
                <a:prstDash val="solid"/>
              </a:ln>
              <a:solidFill>
                <a:srgbClr val="EA0000"/>
              </a:solidFill>
              <a:effectLst/>
            </a:endParaRPr>
          </a:p>
          <a:p>
            <a:pPr>
              <a:spcBef>
                <a:spcPts val="0"/>
              </a:spcBef>
            </a:pPr>
            <a:r>
              <a:rPr lang="en-US" b="1" dirty="0" smtClean="0">
                <a:ln w="10541" cmpd="sng">
                  <a:noFill/>
                  <a:prstDash val="solid"/>
                </a:ln>
                <a:solidFill>
                  <a:srgbClr val="EA0000"/>
                </a:solidFill>
                <a:effectLst/>
              </a:rPr>
              <a:t>Class</a:t>
            </a:r>
            <a:r>
              <a:rPr lang="en-US" b="1" dirty="0" smtClean="0">
                <a:ln w="10541" cmpd="sng">
                  <a:noFill/>
                  <a:prstDash val="solid"/>
                </a:ln>
                <a:solidFill>
                  <a:srgbClr val="EA0000"/>
                </a:solidFill>
                <a:effectLst/>
              </a:rPr>
              <a:t>: - XI (Science)</a:t>
            </a:r>
          </a:p>
          <a:p>
            <a:pPr>
              <a:spcBef>
                <a:spcPts val="0"/>
              </a:spcBef>
            </a:pPr>
            <a:r>
              <a:rPr lang="en-US" b="1" dirty="0" smtClean="0">
                <a:ln w="10541" cmpd="sng">
                  <a:noFill/>
                  <a:prstDash val="solid"/>
                </a:ln>
                <a:solidFill>
                  <a:srgbClr val="EA0000"/>
                </a:solidFill>
                <a:effectLst/>
              </a:rPr>
              <a:t>Section: - B</a:t>
            </a:r>
            <a:r>
              <a:rPr lang="en-US" b="1" dirty="0" smtClean="0">
                <a:ln w="10541" cmpd="sng">
                  <a:noFill/>
                  <a:prstDash val="solid"/>
                </a:ln>
                <a:solidFill>
                  <a:srgbClr val="EA0000"/>
                </a:solidFill>
                <a:effectLst/>
              </a:rPr>
              <a:t> </a:t>
            </a:r>
            <a:r>
              <a:rPr lang="en-US" b="1" dirty="0" smtClean="0">
                <a:ln w="10541" cmpd="sng">
                  <a:noFill/>
                  <a:prstDash val="solid"/>
                </a:ln>
                <a:solidFill>
                  <a:srgbClr val="EA0000"/>
                </a:solidFill>
                <a:effectLst/>
              </a:rPr>
              <a:t>      Roll</a:t>
            </a:r>
            <a:r>
              <a:rPr lang="en-US" b="1" dirty="0" smtClean="0">
                <a:ln w="10541" cmpd="sng">
                  <a:noFill/>
                  <a:prstDash val="solid"/>
                </a:ln>
                <a:solidFill>
                  <a:srgbClr val="EA0000"/>
                </a:solidFill>
                <a:effectLst/>
              </a:rPr>
              <a:t>: </a:t>
            </a:r>
            <a:r>
              <a:rPr lang="en-US" b="1" dirty="0" smtClean="0">
                <a:ln w="10541" cmpd="sng">
                  <a:noFill/>
                  <a:prstDash val="solid"/>
                </a:ln>
                <a:solidFill>
                  <a:srgbClr val="EA0000"/>
                </a:solidFill>
                <a:effectLst/>
              </a:rPr>
              <a:t>- </a:t>
            </a:r>
            <a:r>
              <a:rPr lang="en-US" b="1" dirty="0" smtClean="0">
                <a:ln w="10541" cmpd="sng">
                  <a:noFill/>
                  <a:prstDash val="solid"/>
                </a:ln>
                <a:solidFill>
                  <a:srgbClr val="EA0000"/>
                </a:solidFill>
                <a:effectLst/>
              </a:rPr>
              <a:t>27</a:t>
            </a:r>
            <a:endParaRPr lang="en-US" b="1" dirty="0" smtClean="0">
              <a:ln w="10541" cmpd="sng">
                <a:noFill/>
                <a:prstDash val="solid"/>
              </a:ln>
              <a:solidFill>
                <a:srgbClr val="EA0000"/>
              </a:solidFill>
              <a:effectLst/>
            </a:endParaRPr>
          </a:p>
          <a:p>
            <a:pPr>
              <a:spcBef>
                <a:spcPts val="0"/>
              </a:spcBef>
            </a:pPr>
            <a:r>
              <a:rPr lang="en-US" b="1" dirty="0" smtClean="0">
                <a:ln w="10541" cmpd="sng">
                  <a:noFill/>
                  <a:prstDash val="solid"/>
                </a:ln>
                <a:solidFill>
                  <a:srgbClr val="EA0000"/>
                </a:solidFill>
              </a:rPr>
              <a:t>Subject</a:t>
            </a:r>
            <a:r>
              <a:rPr lang="en-US" b="1" dirty="0" smtClean="0">
                <a:ln w="10541" cmpd="sng">
                  <a:noFill/>
                  <a:prstDash val="solid"/>
                </a:ln>
                <a:solidFill>
                  <a:srgbClr val="EA0000"/>
                </a:solidFill>
              </a:rPr>
              <a:t>: - </a:t>
            </a:r>
            <a:r>
              <a:rPr lang="en-US" b="1" dirty="0" smtClean="0">
                <a:ln w="10541" cmpd="sng">
                  <a:noFill/>
                  <a:prstDash val="solid"/>
                </a:ln>
                <a:solidFill>
                  <a:srgbClr val="EA0000"/>
                </a:solidFill>
              </a:rPr>
              <a:t>English</a:t>
            </a:r>
            <a:endParaRPr lang="en-US" b="1" dirty="0" smtClean="0">
              <a:ln w="10541" cmpd="sng">
                <a:noFill/>
                <a:prstDash val="solid"/>
              </a:ln>
              <a:solidFill>
                <a:srgbClr val="EA0000"/>
              </a:solidFill>
              <a:effectLst/>
            </a:endParaRPr>
          </a:p>
          <a:p>
            <a:pPr>
              <a:spcBef>
                <a:spcPts val="0"/>
              </a:spcBef>
            </a:pPr>
            <a:r>
              <a:rPr lang="en-US" b="1" dirty="0" smtClean="0">
                <a:ln w="10541" cmpd="sng">
                  <a:noFill/>
                  <a:prstDash val="solid"/>
                </a:ln>
                <a:solidFill>
                  <a:srgbClr val="EA0000"/>
                </a:solidFill>
                <a:effectLst/>
              </a:rPr>
              <a:t>Topic: - </a:t>
            </a:r>
            <a:r>
              <a:rPr lang="en-US" b="1" dirty="0" smtClean="0">
                <a:ln w="10541" cmpd="sng">
                  <a:noFill/>
                  <a:prstDash val="solid"/>
                </a:ln>
                <a:solidFill>
                  <a:srgbClr val="EA0000"/>
                </a:solidFill>
                <a:effectLst/>
              </a:rPr>
              <a:t>Musical </a:t>
            </a:r>
            <a:r>
              <a:rPr lang="en-US" b="1" dirty="0" smtClean="0">
                <a:ln w="10541" cmpd="sng">
                  <a:noFill/>
                  <a:prstDash val="solid"/>
                </a:ln>
                <a:solidFill>
                  <a:srgbClr val="EA0000"/>
                </a:solidFill>
                <a:effectLst/>
              </a:rPr>
              <a:t>Instruments of</a:t>
            </a:r>
          </a:p>
          <a:p>
            <a:pPr>
              <a:spcBef>
                <a:spcPts val="0"/>
              </a:spcBef>
            </a:pPr>
            <a:r>
              <a:rPr lang="en-US" b="1" dirty="0" smtClean="0">
                <a:ln w="10541" cmpd="sng">
                  <a:noFill/>
                  <a:prstDash val="solid"/>
                </a:ln>
                <a:solidFill>
                  <a:srgbClr val="EA0000"/>
                </a:solidFill>
                <a:effectLst/>
              </a:rPr>
              <a:t>Bengal </a:t>
            </a:r>
            <a:r>
              <a:rPr lang="en-US" b="1" dirty="0" smtClean="0">
                <a:ln w="10541" cmpd="sng">
                  <a:noFill/>
                  <a:prstDash val="solid"/>
                </a:ln>
                <a:solidFill>
                  <a:srgbClr val="EA0000"/>
                </a:solidFill>
                <a:effectLst/>
              </a:rPr>
              <a:t>and </a:t>
            </a:r>
            <a:r>
              <a:rPr lang="en-US" b="1" dirty="0" smtClean="0">
                <a:ln w="10541" cmpd="sng">
                  <a:noFill/>
                  <a:prstDash val="solid"/>
                </a:ln>
                <a:solidFill>
                  <a:srgbClr val="EA0000"/>
                </a:solidFill>
                <a:effectLst/>
              </a:rPr>
              <a:t>Ladakh</a:t>
            </a:r>
            <a:endParaRPr lang="en-US" b="1" dirty="0" smtClean="0">
              <a:ln w="10541" cmpd="sng">
                <a:noFill/>
                <a:prstDash val="solid"/>
              </a:ln>
              <a:solidFill>
                <a:srgbClr val="EA0000"/>
              </a:solidFill>
              <a:effectLst/>
            </a:endParaRPr>
          </a:p>
        </p:txBody>
      </p:sp>
      <p:sp>
        <p:nvSpPr>
          <p:cNvPr id="6" name="Rectangle 5"/>
          <p:cNvSpPr/>
          <p:nvPr/>
        </p:nvSpPr>
        <p:spPr>
          <a:xfrm>
            <a:off x="1257600" y="152400"/>
            <a:ext cx="6628801" cy="1754326"/>
          </a:xfrm>
          <a:prstGeom prst="rect">
            <a:avLst/>
          </a:prstGeom>
          <a:noFill/>
        </p:spPr>
        <p:txBody>
          <a:bodyPr wrap="none" lIns="91440" tIns="45720" rIns="91440" bIns="45720">
            <a:spAutoFit/>
          </a:bodyPr>
          <a:lstStyle/>
          <a:p>
            <a:pPr algn="ctr"/>
            <a:r>
              <a:rPr lang="en-US" sz="5400" b="1" dirty="0" smtClean="0">
                <a:ln w="3175" cmpd="sng">
                  <a:noFill/>
                  <a:prstDash val="solid"/>
                </a:ln>
                <a:solidFill>
                  <a:srgbClr val="EA0000"/>
                </a:solidFill>
                <a:effectLst>
                  <a:glow rad="101600">
                    <a:schemeClr val="accent2">
                      <a:satMod val="175000"/>
                      <a:alpha val="40000"/>
                    </a:schemeClr>
                  </a:glow>
                </a:effectLst>
              </a:rPr>
              <a:t>DAV  PUBLIC  SCHOOL,</a:t>
            </a:r>
            <a:br>
              <a:rPr lang="en-US" sz="5400" b="1" dirty="0" smtClean="0">
                <a:ln w="3175" cmpd="sng">
                  <a:noFill/>
                  <a:prstDash val="solid"/>
                </a:ln>
                <a:solidFill>
                  <a:srgbClr val="EA0000"/>
                </a:solidFill>
                <a:effectLst>
                  <a:glow rad="101600">
                    <a:schemeClr val="accent2">
                      <a:satMod val="175000"/>
                      <a:alpha val="40000"/>
                    </a:schemeClr>
                  </a:glow>
                </a:effectLst>
              </a:rPr>
            </a:br>
            <a:r>
              <a:rPr lang="en-US" sz="5400" b="1" dirty="0" smtClean="0">
                <a:ln w="3175" cmpd="sng">
                  <a:noFill/>
                  <a:prstDash val="solid"/>
                </a:ln>
                <a:solidFill>
                  <a:srgbClr val="EA0000"/>
                </a:solidFill>
                <a:effectLst>
                  <a:glow rad="101600">
                    <a:schemeClr val="accent2">
                      <a:satMod val="175000"/>
                      <a:alpha val="40000"/>
                    </a:schemeClr>
                  </a:glow>
                </a:effectLst>
              </a:rPr>
              <a:t>MIDNAPORE</a:t>
            </a:r>
            <a:endParaRPr lang="en-US" sz="5400" b="1" cap="none" spc="0" dirty="0">
              <a:ln w="3175" cmpd="sng">
                <a:noFill/>
                <a:prstDash val="solid"/>
              </a:ln>
              <a:solidFill>
                <a:srgbClr val="EA0000"/>
              </a:solidFill>
              <a:effectLst>
                <a:glow rad="101600">
                  <a:schemeClr val="accent2">
                    <a:satMod val="175000"/>
                    <a:alpha val="40000"/>
                  </a:schemeClr>
                </a:glow>
              </a:effectLst>
            </a:endParaRPr>
          </a:p>
        </p:txBody>
      </p:sp>
      <p:pic>
        <p:nvPicPr>
          <p:cNvPr id="7" name="Picture 6" descr="C:\Users\lenovo\Desktop\Sambhav\Project\Photos\DAV Logo.png"/>
          <p:cNvPicPr/>
          <p:nvPr/>
        </p:nvPicPr>
        <p:blipFill>
          <a:blip r:embed="rId3"/>
          <a:srcRect/>
          <a:stretch>
            <a:fillRect/>
          </a:stretch>
        </p:blipFill>
        <p:spPr bwMode="auto">
          <a:xfrm>
            <a:off x="3524250" y="1981200"/>
            <a:ext cx="2095500" cy="17145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a:off x="0" y="0"/>
            <a:ext cx="9144000" cy="4724400"/>
          </a:xfrm>
          <a:prstGeom prst="rect">
            <a:avLst/>
          </a:prstGeom>
          <a:noFill/>
        </p:spPr>
      </p:pic>
      <p:pic>
        <p:nvPicPr>
          <p:cNvPr id="24580" name="Picture 4" descr="Shehnai - Wikipedia"/>
          <p:cNvPicPr>
            <a:picLocks noChangeAspect="1" noChangeArrowheads="1"/>
          </p:cNvPicPr>
          <p:nvPr/>
        </p:nvPicPr>
        <p:blipFill>
          <a:blip r:embed="rId3" cstate="print"/>
          <a:srcRect/>
          <a:stretch>
            <a:fillRect/>
          </a:stretch>
        </p:blipFill>
        <p:spPr bwMode="auto">
          <a:xfrm>
            <a:off x="6019800" y="2057400"/>
            <a:ext cx="2381250" cy="3810000"/>
          </a:xfrm>
          <a:prstGeom prst="rect">
            <a:avLst/>
          </a:prstGeom>
          <a:noFill/>
        </p:spPr>
      </p:pic>
      <p:sp>
        <p:nvSpPr>
          <p:cNvPr id="6" name="Title 1"/>
          <p:cNvSpPr txBox="1">
            <a:spLocks/>
          </p:cNvSpPr>
          <p:nvPr/>
        </p:nvSpPr>
        <p:spPr>
          <a:xfrm>
            <a:off x="609600" y="152400"/>
            <a:ext cx="4114800" cy="14700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Sorna</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sp>
        <p:nvSpPr>
          <p:cNvPr id="8" name="Subtitle 2"/>
          <p:cNvSpPr txBox="1">
            <a:spLocks/>
          </p:cNvSpPr>
          <p:nvPr/>
        </p:nvSpPr>
        <p:spPr>
          <a:xfrm>
            <a:off x="304800" y="1524000"/>
            <a:ext cx="5181600" cy="51054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000" dirty="0" smtClean="0">
                <a:solidFill>
                  <a:schemeClr val="tx1">
                    <a:lumMod val="95000"/>
                    <a:lumOff val="5000"/>
                  </a:schemeClr>
                </a:solidFill>
              </a:rPr>
              <a:t>The </a:t>
            </a:r>
            <a:r>
              <a:rPr lang="en-US" sz="2000" b="1" dirty="0" err="1" smtClean="0">
                <a:solidFill>
                  <a:schemeClr val="tx1">
                    <a:lumMod val="95000"/>
                    <a:lumOff val="5000"/>
                  </a:schemeClr>
                </a:solidFill>
              </a:rPr>
              <a:t>sornā</a:t>
            </a:r>
            <a:r>
              <a:rPr lang="en-US" sz="2000" dirty="0" smtClean="0">
                <a:solidFill>
                  <a:schemeClr val="tx1">
                    <a:lumMod val="95000"/>
                    <a:lumOff val="5000"/>
                  </a:schemeClr>
                </a:solidFill>
              </a:rPr>
              <a:t> or </a:t>
            </a:r>
            <a:r>
              <a:rPr lang="en-US" sz="2000" b="1" dirty="0" err="1" smtClean="0">
                <a:solidFill>
                  <a:schemeClr val="tx1">
                    <a:lumMod val="95000"/>
                    <a:lumOff val="5000"/>
                  </a:schemeClr>
                </a:solidFill>
              </a:rPr>
              <a:t>Sarnā</a:t>
            </a:r>
            <a:r>
              <a:rPr lang="en-US" sz="2000" dirty="0" smtClean="0">
                <a:solidFill>
                  <a:schemeClr val="tx1">
                    <a:lumMod val="95000"/>
                    <a:lumOff val="5000"/>
                  </a:schemeClr>
                </a:solidFill>
              </a:rPr>
              <a:t> (also </a:t>
            </a:r>
            <a:r>
              <a:rPr lang="en-US" sz="2000" i="1" dirty="0" err="1" smtClean="0">
                <a:solidFill>
                  <a:schemeClr val="tx1">
                    <a:lumMod val="95000"/>
                    <a:lumOff val="5000"/>
                  </a:schemeClr>
                </a:solidFill>
              </a:rPr>
              <a:t>Surna</a:t>
            </a:r>
            <a:r>
              <a:rPr lang="en-US" sz="2000" dirty="0" smtClean="0">
                <a:solidFill>
                  <a:schemeClr val="tx1">
                    <a:lumMod val="95000"/>
                    <a:lumOff val="5000"/>
                  </a:schemeClr>
                </a:solidFill>
              </a:rPr>
              <a:t> and </a:t>
            </a:r>
            <a:r>
              <a:rPr lang="en-US" sz="2000" i="1" dirty="0" err="1" smtClean="0">
                <a:solidFill>
                  <a:schemeClr val="tx1">
                    <a:lumMod val="95000"/>
                    <a:lumOff val="5000"/>
                  </a:schemeClr>
                </a:solidFill>
              </a:rPr>
              <a:t>Zurna</a:t>
            </a:r>
            <a:r>
              <a:rPr lang="en-US" sz="2000" dirty="0" smtClean="0">
                <a:solidFill>
                  <a:schemeClr val="tx1">
                    <a:lumMod val="95000"/>
                    <a:lumOff val="5000"/>
                  </a:schemeClr>
                </a:solidFill>
              </a:rPr>
              <a:t>) is an ancient Iranian woodwind instrument.</a:t>
            </a:r>
          </a:p>
          <a:p>
            <a:pPr algn="just"/>
            <a:r>
              <a:rPr lang="en-US" sz="2000" dirty="0" smtClean="0">
                <a:solidFill>
                  <a:schemeClr val="tx1">
                    <a:lumMod val="95000"/>
                    <a:lumOff val="5000"/>
                  </a:schemeClr>
                </a:solidFill>
              </a:rPr>
              <a:t>Possibly </a:t>
            </a:r>
            <a:r>
              <a:rPr lang="en-US" sz="2000" dirty="0" smtClean="0">
                <a:solidFill>
                  <a:schemeClr val="tx1">
                    <a:lumMod val="95000"/>
                    <a:lumOff val="5000"/>
                  </a:schemeClr>
                </a:solidFill>
              </a:rPr>
              <a:t>it was called "strong flute" due to its double-reed-construction rather than usual </a:t>
            </a:r>
            <a:r>
              <a:rPr lang="en-US" sz="2000" i="1" dirty="0" err="1" smtClean="0">
                <a:solidFill>
                  <a:schemeClr val="tx1">
                    <a:lumMod val="95000"/>
                    <a:lumOff val="5000"/>
                  </a:schemeClr>
                </a:solidFill>
              </a:rPr>
              <a:t>nāy</a:t>
            </a:r>
            <a:r>
              <a:rPr lang="en-US" sz="2000" dirty="0" smtClean="0">
                <a:solidFill>
                  <a:schemeClr val="tx1">
                    <a:lumMod val="95000"/>
                    <a:lumOff val="5000"/>
                  </a:schemeClr>
                </a:solidFill>
              </a:rPr>
              <a:t>, which was made of a single tube of cane. Also it is suggested that the first part of word of </a:t>
            </a:r>
            <a:r>
              <a:rPr lang="en-US" sz="2000" i="1" dirty="0" err="1" smtClean="0">
                <a:solidFill>
                  <a:schemeClr val="tx1">
                    <a:lumMod val="95000"/>
                    <a:lumOff val="5000"/>
                  </a:schemeClr>
                </a:solidFill>
              </a:rPr>
              <a:t>sorna</a:t>
            </a:r>
            <a:r>
              <a:rPr lang="en-US" sz="2000" dirty="0" smtClean="0">
                <a:solidFill>
                  <a:schemeClr val="tx1">
                    <a:lumMod val="95000"/>
                    <a:lumOff val="5000"/>
                  </a:schemeClr>
                </a:solidFill>
              </a:rPr>
              <a:t>, is from </a:t>
            </a:r>
            <a:r>
              <a:rPr lang="en-US" sz="2000" i="1" dirty="0" err="1" smtClean="0">
                <a:solidFill>
                  <a:schemeClr val="tx1">
                    <a:lumMod val="95000"/>
                    <a:lumOff val="5000"/>
                  </a:schemeClr>
                </a:solidFill>
              </a:rPr>
              <a:t>sūr</a:t>
            </a:r>
            <a:r>
              <a:rPr lang="en-US" sz="2000" i="1" dirty="0" smtClean="0">
                <a:solidFill>
                  <a:schemeClr val="tx1">
                    <a:lumMod val="95000"/>
                    <a:lumOff val="5000"/>
                  </a:schemeClr>
                </a:solidFill>
              </a:rPr>
              <a:t>-</a:t>
            </a:r>
            <a:r>
              <a:rPr lang="en-US" sz="2000" dirty="0" smtClean="0">
                <a:solidFill>
                  <a:schemeClr val="tx1">
                    <a:lumMod val="95000"/>
                    <a:lumOff val="5000"/>
                  </a:schemeClr>
                </a:solidFill>
              </a:rPr>
              <a:t> again from Pahlavi and New-Persian, meaning the "banquet, meal and feast", thus the "banquet-flute".</a:t>
            </a:r>
          </a:p>
          <a:p>
            <a:pPr algn="just"/>
            <a:r>
              <a:rPr lang="en-US" sz="2000" dirty="0" smtClean="0">
                <a:solidFill>
                  <a:schemeClr val="tx1">
                    <a:lumMod val="95000"/>
                    <a:lumOff val="5000"/>
                  </a:schemeClr>
                </a:solidFill>
              </a:rPr>
              <a:t>It is also suggested that "</a:t>
            </a:r>
            <a:r>
              <a:rPr lang="en-US" sz="2000" dirty="0" err="1" smtClean="0">
                <a:solidFill>
                  <a:schemeClr val="tx1">
                    <a:lumMod val="95000"/>
                    <a:lumOff val="5000"/>
                  </a:schemeClr>
                </a:solidFill>
              </a:rPr>
              <a:t>Sorna</a:t>
            </a:r>
            <a:r>
              <a:rPr lang="en-US" sz="2000" dirty="0" smtClean="0">
                <a:solidFill>
                  <a:schemeClr val="tx1">
                    <a:lumMod val="95000"/>
                    <a:lumOff val="5000"/>
                  </a:schemeClr>
                </a:solidFill>
              </a:rPr>
              <a:t>" is a cognate of "Horn", as "</a:t>
            </a:r>
            <a:r>
              <a:rPr lang="en-US" sz="2000" dirty="0" err="1" smtClean="0">
                <a:solidFill>
                  <a:schemeClr val="tx1">
                    <a:lumMod val="95000"/>
                    <a:lumOff val="5000"/>
                  </a:schemeClr>
                </a:solidFill>
              </a:rPr>
              <a:t>Sorna</a:t>
            </a:r>
            <a:r>
              <a:rPr lang="en-US" sz="2000" dirty="0" smtClean="0">
                <a:solidFill>
                  <a:schemeClr val="tx1">
                    <a:lumMod val="95000"/>
                    <a:lumOff val="5000"/>
                  </a:schemeClr>
                </a:solidFill>
              </a:rPr>
              <a:t>" simply means horn. This is a result of the Centum-</a:t>
            </a:r>
            <a:r>
              <a:rPr lang="en-US" sz="2000" dirty="0" err="1" smtClean="0">
                <a:solidFill>
                  <a:schemeClr val="tx1">
                    <a:lumMod val="95000"/>
                    <a:lumOff val="5000"/>
                  </a:schemeClr>
                </a:solidFill>
              </a:rPr>
              <a:t>Satem</a:t>
            </a:r>
            <a:r>
              <a:rPr lang="en-US" sz="2000" dirty="0" smtClean="0">
                <a:solidFill>
                  <a:schemeClr val="tx1">
                    <a:lumMod val="95000"/>
                    <a:lumOff val="5000"/>
                  </a:schemeClr>
                </a:solidFill>
              </a:rPr>
              <a:t> isogloss, and later Grimm's Law. Even in Persian there is another wind instrument whose name appears to be a cognate of both "</a:t>
            </a:r>
            <a:r>
              <a:rPr lang="en-US" sz="2000" dirty="0" err="1" smtClean="0">
                <a:solidFill>
                  <a:schemeClr val="tx1">
                    <a:lumMod val="95000"/>
                    <a:lumOff val="5000"/>
                  </a:schemeClr>
                </a:solidFill>
              </a:rPr>
              <a:t>Sorna</a:t>
            </a:r>
            <a:r>
              <a:rPr lang="en-US" sz="2000" dirty="0" smtClean="0">
                <a:solidFill>
                  <a:schemeClr val="tx1">
                    <a:lumMod val="95000"/>
                    <a:lumOff val="5000"/>
                  </a:schemeClr>
                </a:solidFill>
              </a:rPr>
              <a:t>" and "Horn", called "</a:t>
            </a:r>
            <a:r>
              <a:rPr lang="en-US" sz="2000" dirty="0" err="1" smtClean="0">
                <a:solidFill>
                  <a:schemeClr val="tx1">
                    <a:lumMod val="95000"/>
                    <a:lumOff val="5000"/>
                  </a:schemeClr>
                </a:solidFill>
              </a:rPr>
              <a:t>Karna</a:t>
            </a:r>
            <a:r>
              <a:rPr lang="en-US" sz="2000" dirty="0" smtClean="0">
                <a:solidFill>
                  <a:schemeClr val="tx1">
                    <a:lumMod val="95000"/>
                    <a:lumOff val="5000"/>
                  </a:schemeClr>
                </a:solidFill>
              </a:rPr>
              <a:t>".</a:t>
            </a:r>
          </a:p>
          <a:p>
            <a:pPr algn="just"/>
            <a:endParaRPr lang="en-US" sz="2000" dirty="0">
              <a:solidFill>
                <a:schemeClr val="tx1">
                  <a:lumMod val="95000"/>
                  <a:lumOff val="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flipH="1">
            <a:off x="0" y="0"/>
            <a:ext cx="9144000" cy="4724400"/>
          </a:xfrm>
          <a:prstGeom prst="rect">
            <a:avLst/>
          </a:prstGeom>
          <a:noFill/>
        </p:spPr>
      </p:pic>
      <p:pic>
        <p:nvPicPr>
          <p:cNvPr id="21506" name="Picture 2" descr="Traditional Ladakhi Music | Rie &amp; Stew Are Out Of The Office | Off Exploring"/>
          <p:cNvPicPr>
            <a:picLocks noChangeAspect="1" noChangeArrowheads="1"/>
          </p:cNvPicPr>
          <p:nvPr/>
        </p:nvPicPr>
        <p:blipFill>
          <a:blip r:embed="rId3"/>
          <a:srcRect/>
          <a:stretch>
            <a:fillRect/>
          </a:stretch>
        </p:blipFill>
        <p:spPr bwMode="auto">
          <a:xfrm>
            <a:off x="152400" y="2371725"/>
            <a:ext cx="3962400" cy="2962275"/>
          </a:xfrm>
          <a:prstGeom prst="rect">
            <a:avLst/>
          </a:prstGeom>
          <a:noFill/>
        </p:spPr>
      </p:pic>
      <p:sp>
        <p:nvSpPr>
          <p:cNvPr id="21508" name="AutoShape 4" descr="D'source Design Gallery on Leh Ladakh Music Instruments - The Land of  Passes | D'source Digital Online Learning Environment for Design: Courses,  Resources, Case Studies, Galleries, Vide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source Design Gallery on Leh Ladakh Music Instruments - The Land of  Passes | D'source Digital Online Learning Environment for Design: Courses,  Resources, Case Studies, Galleries, Vide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itle 1"/>
          <p:cNvSpPr txBox="1">
            <a:spLocks/>
          </p:cNvSpPr>
          <p:nvPr/>
        </p:nvSpPr>
        <p:spPr>
          <a:xfrm>
            <a:off x="4495800" y="282575"/>
            <a:ext cx="4114800" cy="14700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Damau</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sp>
        <p:nvSpPr>
          <p:cNvPr id="10" name="Subtitle 2"/>
          <p:cNvSpPr txBox="1">
            <a:spLocks/>
          </p:cNvSpPr>
          <p:nvPr/>
        </p:nvSpPr>
        <p:spPr>
          <a:xfrm>
            <a:off x="4191000" y="1752600"/>
            <a:ext cx="4648200" cy="48768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400" b="1" dirty="0" err="1" smtClean="0">
                <a:solidFill>
                  <a:schemeClr val="tx1">
                    <a:lumMod val="95000"/>
                    <a:lumOff val="5000"/>
                  </a:schemeClr>
                </a:solidFill>
              </a:rPr>
              <a:t>Damau</a:t>
            </a:r>
            <a:r>
              <a:rPr lang="en-US" sz="2400" dirty="0" smtClean="0">
                <a:solidFill>
                  <a:schemeClr val="tx1">
                    <a:lumMod val="95000"/>
                    <a:lumOff val="5000"/>
                  </a:schemeClr>
                </a:solidFill>
              </a:rPr>
              <a:t> (also </a:t>
            </a:r>
            <a:r>
              <a:rPr lang="en-US" sz="2400" i="1" dirty="0" err="1" smtClean="0">
                <a:solidFill>
                  <a:schemeClr val="tx1">
                    <a:lumMod val="95000"/>
                    <a:lumOff val="5000"/>
                  </a:schemeClr>
                </a:solidFill>
              </a:rPr>
              <a:t>damaun</a:t>
            </a:r>
            <a:r>
              <a:rPr lang="en-US" sz="2400" dirty="0" smtClean="0">
                <a:solidFill>
                  <a:schemeClr val="tx1">
                    <a:lumMod val="95000"/>
                    <a:lumOff val="5000"/>
                  </a:schemeClr>
                </a:solidFill>
              </a:rPr>
              <a:t>, </a:t>
            </a:r>
            <a:r>
              <a:rPr lang="en-US" sz="2400" i="1" dirty="0" err="1" smtClean="0">
                <a:solidFill>
                  <a:schemeClr val="tx1">
                    <a:lumMod val="95000"/>
                    <a:lumOff val="5000"/>
                  </a:schemeClr>
                </a:solidFill>
              </a:rPr>
              <a:t>dhamu</a:t>
            </a:r>
            <a:r>
              <a:rPr lang="en-US" sz="2400" i="1" dirty="0" smtClean="0">
                <a:solidFill>
                  <a:schemeClr val="tx1">
                    <a:lumMod val="95000"/>
                    <a:lumOff val="5000"/>
                  </a:schemeClr>
                </a:solidFill>
              </a:rPr>
              <a:t>    o</a:t>
            </a:r>
            <a:r>
              <a:rPr lang="en-US" sz="2400" dirty="0" smtClean="0">
                <a:solidFill>
                  <a:schemeClr val="tx1">
                    <a:lumMod val="95000"/>
                    <a:lumOff val="5000"/>
                  </a:schemeClr>
                </a:solidFill>
              </a:rPr>
              <a:t>r </a:t>
            </a:r>
            <a:r>
              <a:rPr lang="en-US" sz="2400" i="1" dirty="0" err="1" smtClean="0">
                <a:solidFill>
                  <a:schemeClr val="tx1">
                    <a:lumMod val="95000"/>
                    <a:lumOff val="5000"/>
                  </a:schemeClr>
                </a:solidFill>
              </a:rPr>
              <a:t>dhmuva</a:t>
            </a:r>
            <a:r>
              <a:rPr lang="en-US" sz="2400" dirty="0" smtClean="0">
                <a:solidFill>
                  <a:schemeClr val="tx1">
                    <a:lumMod val="95000"/>
                    <a:lumOff val="5000"/>
                  </a:schemeClr>
                </a:solidFill>
              </a:rPr>
              <a:t>) is a single-headed drum instrument that is played extensively in the folk music of </a:t>
            </a:r>
            <a:r>
              <a:rPr lang="en-US" sz="2400" dirty="0" err="1" smtClean="0">
                <a:solidFill>
                  <a:schemeClr val="tx1">
                    <a:lumMod val="95000"/>
                    <a:lumOff val="5000"/>
                  </a:schemeClr>
                </a:solidFill>
              </a:rPr>
              <a:t>Uttarakhand</a:t>
            </a:r>
            <a:r>
              <a:rPr lang="en-US" sz="2400" dirty="0" smtClean="0">
                <a:solidFill>
                  <a:schemeClr val="tx1">
                    <a:lumMod val="95000"/>
                    <a:lumOff val="5000"/>
                  </a:schemeClr>
                </a:solidFill>
              </a:rPr>
              <a:t> in India. It is usually played along with the larger drum, the </a:t>
            </a:r>
            <a:r>
              <a:rPr lang="en-US" sz="2400" dirty="0" err="1" smtClean="0">
                <a:solidFill>
                  <a:schemeClr val="tx1">
                    <a:lumMod val="95000"/>
                    <a:lumOff val="5000"/>
                  </a:schemeClr>
                </a:solidFill>
              </a:rPr>
              <a:t>dhol</a:t>
            </a:r>
            <a:r>
              <a:rPr lang="en-US" sz="2400" dirty="0" smtClean="0">
                <a:solidFill>
                  <a:schemeClr val="tx1">
                    <a:lumMod val="95000"/>
                    <a:lumOff val="5000"/>
                  </a:schemeClr>
                </a:solidFill>
              </a:rPr>
              <a:t>, according to the ancient oral treatise of </a:t>
            </a:r>
            <a:r>
              <a:rPr lang="en-US" sz="2400" i="1" dirty="0" err="1" smtClean="0">
                <a:solidFill>
                  <a:schemeClr val="tx1">
                    <a:lumMod val="95000"/>
                    <a:lumOff val="5000"/>
                  </a:schemeClr>
                </a:solidFill>
              </a:rPr>
              <a:t>Dhol</a:t>
            </a:r>
            <a:r>
              <a:rPr lang="en-US" sz="2400" i="1" dirty="0" smtClean="0">
                <a:solidFill>
                  <a:schemeClr val="tx1">
                    <a:lumMod val="95000"/>
                    <a:lumOff val="5000"/>
                  </a:schemeClr>
                </a:solidFill>
              </a:rPr>
              <a:t> </a:t>
            </a:r>
            <a:r>
              <a:rPr lang="en-US" sz="2400" i="1" dirty="0" err="1" smtClean="0">
                <a:solidFill>
                  <a:schemeClr val="tx1">
                    <a:lumMod val="95000"/>
                    <a:lumOff val="5000"/>
                  </a:schemeClr>
                </a:solidFill>
              </a:rPr>
              <a:t>Sagar</a:t>
            </a:r>
            <a:r>
              <a:rPr lang="en-US" sz="2400" dirty="0" smtClean="0">
                <a:solidFill>
                  <a:schemeClr val="tx1">
                    <a:lumMod val="95000"/>
                    <a:lumOff val="5000"/>
                  </a:schemeClr>
                </a:solidFill>
              </a:rPr>
              <a:t>, which lists specific rhythm patterns for every occasion in life, including christening, wedding, religious festivals, folk drama and death rituals.</a:t>
            </a:r>
            <a:endParaRPr lang="en-US" sz="2400" dirty="0">
              <a:solidFill>
                <a:schemeClr val="tx1">
                  <a:lumMod val="95000"/>
                  <a:lumOff val="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a:off x="0" y="0"/>
            <a:ext cx="9144000" cy="4724400"/>
          </a:xfrm>
          <a:prstGeom prst="rect">
            <a:avLst/>
          </a:prstGeom>
          <a:noFill/>
        </p:spPr>
      </p:pic>
      <p:pic>
        <p:nvPicPr>
          <p:cNvPr id="25602" name="Picture 2" descr="String Instruments | Todd Green Website - GreenLight Music"/>
          <p:cNvPicPr>
            <a:picLocks noChangeAspect="1" noChangeArrowheads="1"/>
          </p:cNvPicPr>
          <p:nvPr/>
        </p:nvPicPr>
        <p:blipFill>
          <a:blip r:embed="rId3" cstate="print"/>
          <a:srcRect/>
          <a:stretch>
            <a:fillRect/>
          </a:stretch>
        </p:blipFill>
        <p:spPr bwMode="auto">
          <a:xfrm>
            <a:off x="5791200" y="2438400"/>
            <a:ext cx="3048000" cy="3124200"/>
          </a:xfrm>
          <a:prstGeom prst="rect">
            <a:avLst/>
          </a:prstGeom>
          <a:noFill/>
        </p:spPr>
      </p:pic>
      <p:sp>
        <p:nvSpPr>
          <p:cNvPr id="6" name="Title 1"/>
          <p:cNvSpPr txBox="1">
            <a:spLocks/>
          </p:cNvSpPr>
          <p:nvPr/>
        </p:nvSpPr>
        <p:spPr>
          <a:xfrm>
            <a:off x="457200" y="511175"/>
            <a:ext cx="4114800" cy="14700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Piwang</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sp>
        <p:nvSpPr>
          <p:cNvPr id="8" name="Subtitle 2"/>
          <p:cNvSpPr txBox="1">
            <a:spLocks/>
          </p:cNvSpPr>
          <p:nvPr/>
        </p:nvSpPr>
        <p:spPr>
          <a:xfrm>
            <a:off x="228600" y="2286000"/>
            <a:ext cx="5181600" cy="40386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400" dirty="0" smtClean="0">
                <a:solidFill>
                  <a:schemeClr val="tx1">
                    <a:lumMod val="95000"/>
                    <a:lumOff val="5000"/>
                  </a:schemeClr>
                </a:solidFill>
              </a:rPr>
              <a:t>A string instrument made from willow or apricot wood and has similarities with the violin. </a:t>
            </a:r>
            <a:r>
              <a:rPr lang="en-US" sz="2400" dirty="0" err="1" smtClean="0">
                <a:solidFill>
                  <a:schemeClr val="tx1">
                    <a:lumMod val="95000"/>
                    <a:lumOff val="5000"/>
                  </a:schemeClr>
                </a:solidFill>
              </a:rPr>
              <a:t>Piwang</a:t>
            </a:r>
            <a:r>
              <a:rPr lang="en-US" sz="2400" dirty="0" smtClean="0">
                <a:solidFill>
                  <a:schemeClr val="tx1">
                    <a:lumMod val="95000"/>
                    <a:lumOff val="5000"/>
                  </a:schemeClr>
                </a:solidFill>
              </a:rPr>
              <a:t> is very popular among the nomadic people who live with their herds in the high </a:t>
            </a:r>
            <a:r>
              <a:rPr lang="en-US" sz="2400" dirty="0" err="1" smtClean="0">
                <a:solidFill>
                  <a:schemeClr val="tx1">
                    <a:lumMod val="95000"/>
                    <a:lumOff val="5000"/>
                  </a:schemeClr>
                </a:solidFill>
              </a:rPr>
              <a:t>Changthang</a:t>
            </a:r>
            <a:r>
              <a:rPr lang="en-US" sz="2400" dirty="0" smtClean="0">
                <a:solidFill>
                  <a:schemeClr val="tx1">
                    <a:lumMod val="95000"/>
                    <a:lumOff val="5000"/>
                  </a:schemeClr>
                </a:solidFill>
              </a:rPr>
              <a:t> plateau and is played with their popular dance called </a:t>
            </a:r>
            <a:r>
              <a:rPr lang="en-US" sz="2400" dirty="0" err="1" smtClean="0">
                <a:solidFill>
                  <a:schemeClr val="tx1">
                    <a:lumMod val="95000"/>
                    <a:lumOff val="5000"/>
                  </a:schemeClr>
                </a:solidFill>
              </a:rPr>
              <a:t>Jabro</a:t>
            </a:r>
            <a:r>
              <a:rPr lang="en-US" sz="2400" dirty="0" smtClean="0">
                <a:solidFill>
                  <a:schemeClr val="tx1">
                    <a:lumMod val="95000"/>
                    <a:lumOff val="5000"/>
                  </a:schemeClr>
                </a:solidFill>
              </a:rPr>
              <a:t>.</a:t>
            </a:r>
            <a:endParaRPr lang="en-US" sz="2400" dirty="0" smtClean="0">
              <a:solidFill>
                <a:schemeClr val="tx1">
                  <a:lumMod val="95000"/>
                  <a:lumOff val="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sic 03 PowerPoint Template | Powerpoint, Music notes, Powerpoint template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1898809"/>
            <a:ext cx="6429837" cy="2215991"/>
          </a:xfrm>
          <a:prstGeom prst="rect">
            <a:avLst/>
          </a:prstGeom>
          <a:noFill/>
        </p:spPr>
        <p:txBody>
          <a:bodyPr wrap="none" rtlCol="0">
            <a:spAutoFit/>
          </a:bodyPr>
          <a:lstStyle/>
          <a:p>
            <a:r>
              <a:rPr lang="en-US" sz="13800" dirty="0" smtClean="0">
                <a:solidFill>
                  <a:schemeClr val="bg1"/>
                </a:solidFill>
                <a:latin typeface="Brush Script MT" pitchFamily="66" charset="0"/>
              </a:rPr>
              <a:t>Thank You</a:t>
            </a:r>
            <a:endParaRPr lang="en-US" sz="13800" dirty="0">
              <a:solidFill>
                <a:schemeClr val="bg1"/>
              </a:solidFill>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a:off x="0" y="0"/>
            <a:ext cx="9144000" cy="4724400"/>
          </a:xfrm>
          <a:prstGeom prst="rect">
            <a:avLst/>
          </a:prstGeom>
          <a:noFill/>
        </p:spPr>
      </p:pic>
      <p:pic>
        <p:nvPicPr>
          <p:cNvPr id="27650" name="Picture 2" descr="Top Indian Musical Instruments, Indian Musical Instruments Names with  Picutres"/>
          <p:cNvPicPr>
            <a:picLocks noChangeAspect="1" noChangeArrowheads="1"/>
          </p:cNvPicPr>
          <p:nvPr/>
        </p:nvPicPr>
        <p:blipFill>
          <a:blip r:embed="rId3"/>
          <a:srcRect t="9747" b="14444"/>
          <a:stretch>
            <a:fillRect/>
          </a:stretch>
        </p:blipFill>
        <p:spPr bwMode="auto">
          <a:xfrm>
            <a:off x="653142" y="2362200"/>
            <a:ext cx="7837716" cy="4267200"/>
          </a:xfrm>
          <a:prstGeom prst="rect">
            <a:avLst/>
          </a:prstGeom>
          <a:noFill/>
        </p:spPr>
      </p:pic>
      <p:sp>
        <p:nvSpPr>
          <p:cNvPr id="4" name="Title 1"/>
          <p:cNvSpPr txBox="1">
            <a:spLocks/>
          </p:cNvSpPr>
          <p:nvPr/>
        </p:nvSpPr>
        <p:spPr>
          <a:xfrm>
            <a:off x="152400" y="762000"/>
            <a:ext cx="7162800" cy="1524000"/>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scene3d>
              <a:camera prst="orthographicFront"/>
              <a:lightRig rig="flat" dir="tl">
                <a:rot lat="0" lon="0" rev="6600000"/>
              </a:lightRig>
            </a:scene3d>
            <a:sp3d extrusionH="25400" contourW="8890">
              <a:contourClr>
                <a:schemeClr val="accent2">
                  <a:shade val="75000"/>
                </a:schemeClr>
              </a:contourClr>
            </a:sp3d>
          </a:bodyPr>
          <a:lstStyle/>
          <a:p>
            <a:pPr lvl="0">
              <a:spcBef>
                <a:spcPct val="0"/>
              </a:spcBef>
            </a:pPr>
            <a:r>
              <a:rPr lang="en-US" sz="4800" b="1" dirty="0" smtClean="0">
                <a:ln w="1905"/>
                <a:solidFill>
                  <a:srgbClr val="EA0000"/>
                </a:solidFill>
              </a:rPr>
              <a:t>MUSICAL</a:t>
            </a:r>
          </a:p>
          <a:p>
            <a:pPr lvl="0">
              <a:spcBef>
                <a:spcPct val="0"/>
              </a:spcBef>
            </a:pPr>
            <a:r>
              <a:rPr lang="en-US" sz="4800" b="1" dirty="0" smtClean="0">
                <a:ln w="1905"/>
                <a:solidFill>
                  <a:srgbClr val="EA0000"/>
                </a:solidFill>
              </a:rPr>
              <a:t>INSTRUMENTS </a:t>
            </a:r>
            <a:r>
              <a:rPr lang="en-US" sz="4800" b="1" dirty="0" smtClean="0">
                <a:ln w="1905"/>
                <a:solidFill>
                  <a:srgbClr val="EA0000"/>
                </a:solidFill>
              </a:rPr>
              <a:t>OF BENGAL</a:t>
            </a:r>
            <a:endParaRPr kumimoji="0" lang="en-US" sz="8800" b="1" i="0" u="none" strike="noStrike" kern="1200" cap="none" spc="0" normalizeH="0" baseline="0" noProof="0" dirty="0">
              <a:ln w="11430">
                <a:noFill/>
              </a:ln>
              <a:solidFill>
                <a:srgbClr val="EA0000"/>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flipH="1">
            <a:off x="0" y="0"/>
            <a:ext cx="9144000" cy="4724400"/>
          </a:xfrm>
          <a:prstGeom prst="rect">
            <a:avLst/>
          </a:prstGeom>
          <a:noFill/>
        </p:spPr>
      </p:pic>
      <p:sp>
        <p:nvSpPr>
          <p:cNvPr id="7" name="Subtitle 2"/>
          <p:cNvSpPr txBox="1">
            <a:spLocks/>
          </p:cNvSpPr>
          <p:nvPr/>
        </p:nvSpPr>
        <p:spPr>
          <a:xfrm>
            <a:off x="3733800" y="1676400"/>
            <a:ext cx="5181600" cy="51054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000" b="1" dirty="0" err="1" smtClean="0">
                <a:solidFill>
                  <a:schemeClr val="tx1">
                    <a:lumMod val="95000"/>
                    <a:lumOff val="5000"/>
                  </a:schemeClr>
                </a:solidFill>
              </a:rPr>
              <a:t>Ektara</a:t>
            </a:r>
            <a:r>
              <a:rPr lang="en-US" sz="2000" b="1" dirty="0" smtClean="0">
                <a:solidFill>
                  <a:schemeClr val="tx1">
                    <a:lumMod val="95000"/>
                    <a:lumOff val="5000"/>
                  </a:schemeClr>
                </a:solidFill>
              </a:rPr>
              <a:t> </a:t>
            </a:r>
            <a:r>
              <a:rPr lang="en-US" sz="2000" dirty="0" smtClean="0">
                <a:solidFill>
                  <a:schemeClr val="tx1">
                    <a:lumMod val="95000"/>
                    <a:lumOff val="5000"/>
                  </a:schemeClr>
                </a:solidFill>
              </a:rPr>
              <a:t>literally 'one-string‘, is </a:t>
            </a:r>
            <a:r>
              <a:rPr lang="en-US" sz="2000" dirty="0" smtClean="0">
                <a:solidFill>
                  <a:schemeClr val="tx1">
                    <a:lumMod val="95000"/>
                    <a:lumOff val="5000"/>
                  </a:schemeClr>
                </a:solidFill>
              </a:rPr>
              <a:t>a one-stringed musical instrument used in the traditional music of South Asia, and used in modern-day music of Bangladesh, India. It originated in South Asia.</a:t>
            </a:r>
          </a:p>
          <a:p>
            <a:pPr algn="just"/>
            <a:r>
              <a:rPr lang="en-US" sz="2000" dirty="0" smtClean="0">
                <a:solidFill>
                  <a:schemeClr val="tx1">
                    <a:lumMod val="95000"/>
                    <a:lumOff val="5000"/>
                  </a:schemeClr>
                </a:solidFill>
              </a:rPr>
              <a:t>In origin the </a:t>
            </a:r>
            <a:r>
              <a:rPr lang="en-US" sz="2000" i="1" dirty="0" err="1" smtClean="0">
                <a:solidFill>
                  <a:schemeClr val="tx1">
                    <a:lumMod val="95000"/>
                    <a:lumOff val="5000"/>
                  </a:schemeClr>
                </a:solidFill>
              </a:rPr>
              <a:t>ektara</a:t>
            </a:r>
            <a:r>
              <a:rPr lang="en-US" sz="2000" dirty="0" smtClean="0">
                <a:solidFill>
                  <a:schemeClr val="tx1">
                    <a:lumMod val="95000"/>
                    <a:lumOff val="5000"/>
                  </a:schemeClr>
                </a:solidFill>
              </a:rPr>
              <a:t> was a regular string instrument of wandering bards and minstrels from India and is plucked with one finger. The </a:t>
            </a:r>
            <a:r>
              <a:rPr lang="en-US" sz="2000" i="1" dirty="0" err="1" smtClean="0">
                <a:solidFill>
                  <a:schemeClr val="tx1">
                    <a:lumMod val="95000"/>
                    <a:lumOff val="5000"/>
                  </a:schemeClr>
                </a:solidFill>
              </a:rPr>
              <a:t>ektara</a:t>
            </a:r>
            <a:r>
              <a:rPr lang="en-US" sz="2000" dirty="0" smtClean="0">
                <a:solidFill>
                  <a:schemeClr val="tx1">
                    <a:lumMod val="95000"/>
                    <a:lumOff val="5000"/>
                  </a:schemeClr>
                </a:solidFill>
              </a:rPr>
              <a:t> is a drone lute consisting of a gourd resonator covered with skin, through which a bamboo neck is inserted. It is used in parts of India and Nepal today by Yogis and wandering holy men to accompany their singing and prayers. In Nepal, the instrument accompanies the singing of the Ramayana and Mahabharata</a:t>
            </a:r>
            <a:r>
              <a:rPr lang="en-US" sz="2000" dirty="0" smtClean="0">
                <a:solidFill>
                  <a:schemeClr val="tx1">
                    <a:lumMod val="95000"/>
                    <a:lumOff val="5000"/>
                  </a:schemeClr>
                </a:solidFill>
              </a:rPr>
              <a:t>.</a:t>
            </a:r>
            <a:endParaRPr lang="en-US" sz="2000" dirty="0" smtClean="0">
              <a:solidFill>
                <a:schemeClr val="tx1">
                  <a:lumMod val="95000"/>
                  <a:lumOff val="5000"/>
                </a:schemeClr>
              </a:solidFill>
            </a:endParaRPr>
          </a:p>
        </p:txBody>
      </p:sp>
      <p:sp>
        <p:nvSpPr>
          <p:cNvPr id="8" name="Title 1"/>
          <p:cNvSpPr txBox="1">
            <a:spLocks/>
          </p:cNvSpPr>
          <p:nvPr/>
        </p:nvSpPr>
        <p:spPr>
          <a:xfrm>
            <a:off x="4343400" y="533400"/>
            <a:ext cx="4114800" cy="12414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Ektara</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pic>
        <p:nvPicPr>
          <p:cNvPr id="10242" name="Picture 2" descr="GT manufacturers Tenor Ektara Price in India - Buy GT manufacturers Tenor  Ektara online at Flipkart.com"/>
          <p:cNvPicPr>
            <a:picLocks noChangeAspect="1" noChangeArrowheads="1"/>
          </p:cNvPicPr>
          <p:nvPr/>
        </p:nvPicPr>
        <p:blipFill>
          <a:blip r:embed="rId3"/>
          <a:srcRect/>
          <a:stretch>
            <a:fillRect/>
          </a:stretch>
        </p:blipFill>
        <p:spPr bwMode="auto">
          <a:xfrm>
            <a:off x="304800" y="2209800"/>
            <a:ext cx="3257550" cy="38862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a:off x="0" y="0"/>
            <a:ext cx="9144000" cy="4724400"/>
          </a:xfrm>
          <a:prstGeom prst="rect">
            <a:avLst/>
          </a:prstGeom>
          <a:noFill/>
        </p:spPr>
      </p:pic>
      <p:pic>
        <p:nvPicPr>
          <p:cNvPr id="20484" name="Picture 4" descr="MAHARAJA Dhol Sheesham Wood Natural Color (PDI-HF) by buyRaagini.com.  $359.00. The Dhol, or Punjabi b… | Bhangra, Wooden musical instruments,  Percussion instruments"/>
          <p:cNvPicPr>
            <a:picLocks noChangeAspect="1" noChangeArrowheads="1"/>
          </p:cNvPicPr>
          <p:nvPr/>
        </p:nvPicPr>
        <p:blipFill>
          <a:blip r:embed="rId3"/>
          <a:srcRect/>
          <a:stretch>
            <a:fillRect/>
          </a:stretch>
        </p:blipFill>
        <p:spPr bwMode="auto">
          <a:xfrm>
            <a:off x="5334000" y="2362200"/>
            <a:ext cx="3501767" cy="2286000"/>
          </a:xfrm>
          <a:prstGeom prst="rect">
            <a:avLst/>
          </a:prstGeom>
          <a:noFill/>
        </p:spPr>
      </p:pic>
      <p:sp>
        <p:nvSpPr>
          <p:cNvPr id="20486" name="AutoShape 6" descr="Dho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Dho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itle 1"/>
          <p:cNvSpPr txBox="1">
            <a:spLocks/>
          </p:cNvSpPr>
          <p:nvPr/>
        </p:nvSpPr>
        <p:spPr>
          <a:xfrm>
            <a:off x="457200" y="228600"/>
            <a:ext cx="4114800" cy="14700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Dhol</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sp>
        <p:nvSpPr>
          <p:cNvPr id="11" name="Subtitle 2"/>
          <p:cNvSpPr txBox="1">
            <a:spLocks/>
          </p:cNvSpPr>
          <p:nvPr/>
        </p:nvSpPr>
        <p:spPr>
          <a:xfrm>
            <a:off x="228600" y="1524000"/>
            <a:ext cx="4953000" cy="51054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400" b="1" dirty="0" err="1" smtClean="0">
                <a:solidFill>
                  <a:schemeClr val="tx1">
                    <a:lumMod val="95000"/>
                    <a:lumOff val="5000"/>
                  </a:schemeClr>
                </a:solidFill>
              </a:rPr>
              <a:t>Dhol</a:t>
            </a:r>
            <a:r>
              <a:rPr lang="en-US" sz="2400" dirty="0" smtClean="0">
                <a:solidFill>
                  <a:schemeClr val="tx1">
                    <a:lumMod val="95000"/>
                    <a:lumOff val="5000"/>
                  </a:schemeClr>
                </a:solidFill>
              </a:rPr>
              <a:t> can refer to any one of a number of similar types of double-headed drum widely used, with regional variations, throughout the Indian subcontinent. Its range of distribution is India, Bangladesh and includes northern areas of India. The range stretches westward as far as eastern Afghanistan. A related instrument is the </a:t>
            </a:r>
            <a:r>
              <a:rPr lang="en-US" sz="2400" dirty="0" err="1" smtClean="0">
                <a:solidFill>
                  <a:schemeClr val="tx1">
                    <a:lumMod val="95000"/>
                    <a:lumOff val="5000"/>
                  </a:schemeClr>
                </a:solidFill>
              </a:rPr>
              <a:t>dholak</a:t>
            </a:r>
            <a:r>
              <a:rPr lang="en-US" sz="2400" dirty="0" smtClean="0">
                <a:solidFill>
                  <a:schemeClr val="tx1">
                    <a:lumMod val="95000"/>
                    <a:lumOff val="5000"/>
                  </a:schemeClr>
                </a:solidFill>
              </a:rPr>
              <a:t> or </a:t>
            </a:r>
            <a:r>
              <a:rPr lang="en-US" sz="2400" dirty="0" err="1" smtClean="0">
                <a:solidFill>
                  <a:schemeClr val="tx1">
                    <a:lumMod val="95000"/>
                    <a:lumOff val="5000"/>
                  </a:schemeClr>
                </a:solidFill>
              </a:rPr>
              <a:t>dholki</a:t>
            </a:r>
            <a:r>
              <a:rPr lang="en-US" sz="2400" dirty="0" smtClean="0">
                <a:solidFill>
                  <a:schemeClr val="tx1">
                    <a:lumMod val="95000"/>
                    <a:lumOff val="5000"/>
                  </a:schemeClr>
                </a:solidFill>
              </a:rPr>
              <a:t>. Someone who plays the </a:t>
            </a:r>
            <a:r>
              <a:rPr lang="en-US" sz="2400" dirty="0" err="1" smtClean="0">
                <a:solidFill>
                  <a:schemeClr val="tx1">
                    <a:lumMod val="95000"/>
                    <a:lumOff val="5000"/>
                  </a:schemeClr>
                </a:solidFill>
              </a:rPr>
              <a:t>dhol</a:t>
            </a:r>
            <a:r>
              <a:rPr lang="en-US" sz="2400" dirty="0" smtClean="0">
                <a:solidFill>
                  <a:schemeClr val="tx1">
                    <a:lumMod val="95000"/>
                    <a:lumOff val="5000"/>
                  </a:schemeClr>
                </a:solidFill>
              </a:rPr>
              <a:t> is known as </a:t>
            </a:r>
            <a:r>
              <a:rPr lang="en-US" sz="2400" i="1" dirty="0" err="1" smtClean="0">
                <a:solidFill>
                  <a:schemeClr val="tx1">
                    <a:lumMod val="95000"/>
                    <a:lumOff val="5000"/>
                  </a:schemeClr>
                </a:solidFill>
              </a:rPr>
              <a:t>dholi</a:t>
            </a:r>
            <a:r>
              <a:rPr lang="en-US" sz="2400" dirty="0" smtClean="0">
                <a:solidFill>
                  <a:schemeClr val="tx1">
                    <a:lumMod val="95000"/>
                    <a:lumOff val="5000"/>
                  </a:schemeClr>
                </a:solidFill>
              </a:rPr>
              <a:t>.</a:t>
            </a:r>
            <a:endParaRPr lang="en-US" sz="2400" dirty="0" smtClean="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flipH="1">
            <a:off x="0" y="0"/>
            <a:ext cx="9144000" cy="4724400"/>
          </a:xfrm>
          <a:prstGeom prst="rect">
            <a:avLst/>
          </a:prstGeom>
          <a:noFill/>
        </p:spPr>
      </p:pic>
      <p:sp>
        <p:nvSpPr>
          <p:cNvPr id="7" name="Title 1"/>
          <p:cNvSpPr>
            <a:spLocks noGrp="1"/>
          </p:cNvSpPr>
          <p:nvPr>
            <p:ph type="ctrTitle"/>
          </p:nvPr>
        </p:nvSpPr>
        <p:spPr>
          <a:xfrm>
            <a:off x="4800600" y="228600"/>
            <a:ext cx="4114800" cy="1470025"/>
          </a:xfrm>
          <a:noFill/>
          <a:ln>
            <a:noFill/>
          </a:ln>
          <a:effectLst/>
        </p:spPr>
        <p:style>
          <a:lnRef idx="1">
            <a:schemeClr val="accent2"/>
          </a:lnRef>
          <a:fillRef idx="2">
            <a:schemeClr val="accent2"/>
          </a:fillRef>
          <a:effectRef idx="1">
            <a:schemeClr val="accent2"/>
          </a:effectRef>
          <a:fontRef idx="minor">
            <a:schemeClr val="dk1"/>
          </a:fontRef>
        </p:style>
        <p:txBody>
          <a:bodyPr>
            <a:normAutofit/>
            <a:scene3d>
              <a:camera prst="orthographicFront"/>
              <a:lightRig rig="flat" dir="tl">
                <a:rot lat="0" lon="0" rev="6600000"/>
              </a:lightRig>
            </a:scene3d>
            <a:sp3d extrusionH="25400" contourW="8890">
              <a:contourClr>
                <a:schemeClr val="accent2">
                  <a:shade val="75000"/>
                </a:schemeClr>
              </a:contourClr>
            </a:sp3d>
          </a:bodyPr>
          <a:lstStyle/>
          <a:p>
            <a:r>
              <a:rPr lang="en-US" sz="6600" b="1" dirty="0" err="1" smtClean="0">
                <a:ln w="11430">
                  <a:noFill/>
                </a:ln>
                <a:solidFill>
                  <a:srgbClr val="EA0000"/>
                </a:solidFill>
                <a:effectLst/>
              </a:rPr>
              <a:t>Veena</a:t>
            </a:r>
            <a:endParaRPr lang="en-US" sz="6600" b="1" dirty="0">
              <a:ln w="11430">
                <a:noFill/>
              </a:ln>
              <a:solidFill>
                <a:srgbClr val="EA0000"/>
              </a:solidFill>
              <a:effectLst/>
            </a:endParaRPr>
          </a:p>
        </p:txBody>
      </p:sp>
      <p:sp>
        <p:nvSpPr>
          <p:cNvPr id="9" name="Subtitle 2"/>
          <p:cNvSpPr txBox="1">
            <a:spLocks/>
          </p:cNvSpPr>
          <p:nvPr/>
        </p:nvSpPr>
        <p:spPr>
          <a:xfrm>
            <a:off x="3657600" y="1524000"/>
            <a:ext cx="5181600" cy="51054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200" dirty="0" smtClean="0">
                <a:solidFill>
                  <a:schemeClr val="tx1">
                    <a:lumMod val="95000"/>
                    <a:lumOff val="5000"/>
                  </a:schemeClr>
                </a:solidFill>
              </a:rPr>
              <a:t>The </a:t>
            </a:r>
            <a:r>
              <a:rPr lang="en-US" sz="2200" b="1" dirty="0" err="1" smtClean="0">
                <a:solidFill>
                  <a:schemeClr val="tx1">
                    <a:lumMod val="95000"/>
                    <a:lumOff val="5000"/>
                  </a:schemeClr>
                </a:solidFill>
              </a:rPr>
              <a:t>Veena</a:t>
            </a:r>
            <a:r>
              <a:rPr lang="en-US" sz="2200" dirty="0" smtClean="0">
                <a:solidFill>
                  <a:schemeClr val="tx1">
                    <a:lumMod val="95000"/>
                    <a:lumOff val="5000"/>
                  </a:schemeClr>
                </a:solidFill>
              </a:rPr>
              <a:t> is </a:t>
            </a:r>
            <a:r>
              <a:rPr lang="en-US" sz="2200" dirty="0" smtClean="0">
                <a:solidFill>
                  <a:schemeClr val="tx1">
                    <a:lumMod val="95000"/>
                    <a:lumOff val="5000"/>
                  </a:schemeClr>
                </a:solidFill>
              </a:rPr>
              <a:t>an Indian plucked string instrument. </a:t>
            </a:r>
            <a:r>
              <a:rPr lang="en-US" sz="2200" dirty="0" smtClean="0">
                <a:solidFill>
                  <a:schemeClr val="tx1">
                    <a:lumMod val="95000"/>
                    <a:lumOff val="5000"/>
                  </a:schemeClr>
                </a:solidFill>
              </a:rPr>
              <a:t> Also </a:t>
            </a:r>
            <a:r>
              <a:rPr lang="en-US" sz="2200" dirty="0" smtClean="0">
                <a:solidFill>
                  <a:schemeClr val="tx1">
                    <a:lumMod val="95000"/>
                    <a:lumOff val="5000"/>
                  </a:schemeClr>
                </a:solidFill>
              </a:rPr>
              <a:t>known as </a:t>
            </a:r>
            <a:r>
              <a:rPr lang="en-US" sz="2200" i="1" dirty="0" err="1" smtClean="0">
                <a:solidFill>
                  <a:schemeClr val="tx1">
                    <a:lumMod val="95000"/>
                    <a:lumOff val="5000"/>
                  </a:schemeClr>
                </a:solidFill>
              </a:rPr>
              <a:t>raghunatha</a:t>
            </a:r>
            <a:r>
              <a:rPr lang="en-US" sz="2200" i="1" dirty="0" smtClean="0">
                <a:solidFill>
                  <a:schemeClr val="tx1">
                    <a:lumMod val="95000"/>
                    <a:lumOff val="5000"/>
                  </a:schemeClr>
                </a:solidFill>
              </a:rPr>
              <a:t> </a:t>
            </a:r>
            <a:r>
              <a:rPr lang="en-US" sz="2200" i="1" dirty="0" err="1" smtClean="0">
                <a:solidFill>
                  <a:schemeClr val="tx1">
                    <a:lumMod val="95000"/>
                    <a:lumOff val="5000"/>
                  </a:schemeClr>
                </a:solidFill>
              </a:rPr>
              <a:t>veena</a:t>
            </a:r>
            <a:r>
              <a:rPr lang="en-US" sz="2200" dirty="0" smtClean="0">
                <a:solidFill>
                  <a:schemeClr val="tx1">
                    <a:lumMod val="95000"/>
                    <a:lumOff val="5000"/>
                  </a:schemeClr>
                </a:solidFill>
              </a:rPr>
              <a:t>, it is </a:t>
            </a:r>
            <a:r>
              <a:rPr lang="en-US" sz="2200" dirty="0" smtClean="0">
                <a:solidFill>
                  <a:schemeClr val="tx1">
                    <a:lumMod val="95000"/>
                    <a:lumOff val="5000"/>
                  </a:schemeClr>
                </a:solidFill>
              </a:rPr>
              <a:t>used mostly in </a:t>
            </a:r>
            <a:r>
              <a:rPr lang="en-US" sz="2200" dirty="0" err="1" smtClean="0">
                <a:solidFill>
                  <a:schemeClr val="tx1">
                    <a:lumMod val="95000"/>
                    <a:lumOff val="5000"/>
                  </a:schemeClr>
                </a:solidFill>
              </a:rPr>
              <a:t>Carnatic</a:t>
            </a:r>
            <a:r>
              <a:rPr lang="en-US" sz="2200" dirty="0" smtClean="0">
                <a:solidFill>
                  <a:schemeClr val="tx1">
                    <a:lumMod val="95000"/>
                    <a:lumOff val="5000"/>
                  </a:schemeClr>
                </a:solidFill>
              </a:rPr>
              <a:t> Indian classical music. There are several variations of the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which in its South Indian form is a member of the lute family. One who plays the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is referred to as a </a:t>
            </a:r>
            <a:r>
              <a:rPr lang="en-US" sz="2200" i="1" dirty="0" err="1" smtClean="0">
                <a:solidFill>
                  <a:schemeClr val="tx1">
                    <a:lumMod val="95000"/>
                    <a:lumOff val="5000"/>
                  </a:schemeClr>
                </a:solidFill>
              </a:rPr>
              <a:t>vainika</a:t>
            </a:r>
            <a:r>
              <a:rPr lang="en-US" sz="2200" dirty="0" smtClean="0">
                <a:solidFill>
                  <a:schemeClr val="tx1">
                    <a:lumMod val="95000"/>
                    <a:lumOff val="5000"/>
                  </a:schemeClr>
                </a:solidFill>
              </a:rPr>
              <a:t>. The </a:t>
            </a:r>
            <a:r>
              <a:rPr lang="en-US" sz="2200" dirty="0" err="1" smtClean="0">
                <a:solidFill>
                  <a:schemeClr val="tx1">
                    <a:lumMod val="95000"/>
                    <a:lumOff val="5000"/>
                  </a:schemeClr>
                </a:solidFill>
              </a:rPr>
              <a:t>Saraswati</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is one of major types of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today. The others include </a:t>
            </a:r>
            <a:r>
              <a:rPr lang="en-US" sz="2200" dirty="0" err="1" smtClean="0">
                <a:solidFill>
                  <a:schemeClr val="tx1">
                    <a:lumMod val="95000"/>
                    <a:lumOff val="5000"/>
                  </a:schemeClr>
                </a:solidFill>
              </a:rPr>
              <a:t>chitra</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vichitra</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and </a:t>
            </a:r>
            <a:r>
              <a:rPr lang="en-US" sz="2200" dirty="0" err="1" smtClean="0">
                <a:solidFill>
                  <a:schemeClr val="tx1">
                    <a:lumMod val="95000"/>
                    <a:lumOff val="5000"/>
                  </a:schemeClr>
                </a:solidFill>
              </a:rPr>
              <a:t>rudra</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Out of these the </a:t>
            </a:r>
            <a:r>
              <a:rPr lang="en-US" sz="2200" dirty="0" err="1" smtClean="0">
                <a:solidFill>
                  <a:schemeClr val="tx1">
                    <a:lumMod val="95000"/>
                    <a:lumOff val="5000"/>
                  </a:schemeClr>
                </a:solidFill>
              </a:rPr>
              <a:t>rudra</a:t>
            </a:r>
            <a:r>
              <a:rPr lang="en-US" sz="2200" dirty="0" smtClean="0">
                <a:solidFill>
                  <a:schemeClr val="tx1">
                    <a:lumMod val="95000"/>
                    <a:lumOff val="5000"/>
                  </a:schemeClr>
                </a:solidFill>
              </a:rPr>
              <a:t> and </a:t>
            </a:r>
            <a:r>
              <a:rPr lang="en-US" sz="2200" dirty="0" err="1" smtClean="0">
                <a:solidFill>
                  <a:schemeClr val="tx1">
                    <a:lumMod val="95000"/>
                    <a:lumOff val="5000"/>
                  </a:schemeClr>
                </a:solidFill>
              </a:rPr>
              <a:t>vichitra</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veenas</a:t>
            </a:r>
            <a:r>
              <a:rPr lang="en-US" sz="2200" dirty="0" smtClean="0">
                <a:solidFill>
                  <a:schemeClr val="tx1">
                    <a:lumMod val="95000"/>
                    <a:lumOff val="5000"/>
                  </a:schemeClr>
                </a:solidFill>
              </a:rPr>
              <a:t> are used more often in Hindustani music, while the </a:t>
            </a:r>
            <a:r>
              <a:rPr lang="en-US" sz="2200" dirty="0" err="1" smtClean="0">
                <a:solidFill>
                  <a:schemeClr val="tx1">
                    <a:lumMod val="95000"/>
                    <a:lumOff val="5000"/>
                  </a:schemeClr>
                </a:solidFill>
              </a:rPr>
              <a:t>Saraswati</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and the </a:t>
            </a:r>
            <a:r>
              <a:rPr lang="en-US" sz="2200" dirty="0" err="1" smtClean="0">
                <a:solidFill>
                  <a:schemeClr val="tx1">
                    <a:lumMod val="95000"/>
                    <a:lumOff val="5000"/>
                  </a:schemeClr>
                </a:solidFill>
              </a:rPr>
              <a:t>chitra</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veena</a:t>
            </a:r>
            <a:r>
              <a:rPr lang="en-US" sz="2200" dirty="0" smtClean="0">
                <a:solidFill>
                  <a:schemeClr val="tx1">
                    <a:lumMod val="95000"/>
                    <a:lumOff val="5000"/>
                  </a:schemeClr>
                </a:solidFill>
              </a:rPr>
              <a:t> are used more frequently in the </a:t>
            </a:r>
            <a:r>
              <a:rPr lang="en-US" sz="2200" dirty="0" err="1" smtClean="0">
                <a:solidFill>
                  <a:schemeClr val="tx1">
                    <a:lumMod val="95000"/>
                    <a:lumOff val="5000"/>
                  </a:schemeClr>
                </a:solidFill>
              </a:rPr>
              <a:t>Carnatic</a:t>
            </a:r>
            <a:r>
              <a:rPr lang="en-US" sz="2200" dirty="0" smtClean="0">
                <a:solidFill>
                  <a:schemeClr val="tx1">
                    <a:lumMod val="95000"/>
                    <a:lumOff val="5000"/>
                  </a:schemeClr>
                </a:solidFill>
              </a:rPr>
              <a:t> music of South India.</a:t>
            </a:r>
          </a:p>
          <a:p>
            <a:pPr algn="just"/>
            <a:endParaRPr lang="en-US" sz="2200" dirty="0">
              <a:solidFill>
                <a:schemeClr val="tx1">
                  <a:lumMod val="95000"/>
                  <a:lumOff val="5000"/>
                </a:schemeClr>
              </a:solidFill>
            </a:endParaRPr>
          </a:p>
        </p:txBody>
      </p:sp>
      <p:pic>
        <p:nvPicPr>
          <p:cNvPr id="13314" name="Picture 2" descr="Buy Veena Musical Instrument Online @ ₹30000 from ShopClues"/>
          <p:cNvPicPr>
            <a:picLocks noChangeAspect="1" noChangeArrowheads="1"/>
          </p:cNvPicPr>
          <p:nvPr/>
        </p:nvPicPr>
        <p:blipFill>
          <a:blip r:embed="rId3"/>
          <a:srcRect l="10000" r="14000"/>
          <a:stretch>
            <a:fillRect/>
          </a:stretch>
        </p:blipFill>
        <p:spPr bwMode="auto">
          <a:xfrm>
            <a:off x="228600" y="2209800"/>
            <a:ext cx="3127248" cy="4114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a:off x="0" y="0"/>
            <a:ext cx="9144000" cy="4724400"/>
          </a:xfrm>
          <a:prstGeom prst="rect">
            <a:avLst/>
          </a:prstGeom>
          <a:noFill/>
        </p:spPr>
      </p:pic>
      <p:sp>
        <p:nvSpPr>
          <p:cNvPr id="17412" name="AutoShape 4" descr="What are some examples of musical instruments that are associated with  specific music genres (such as the güira in Cumbia music)?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What are some examples of musical instruments that are associated with  specific music genres (such as the güira in Cumbia music)?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6" name="AutoShape 8" descr="What are some examples of musical instruments that are associated with  specific music genres (such as the güira in Cumbia music)?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8" name="AutoShape 10" descr="What are some examples of musical instruments that are associated with  specific music genres (such as the güira in Cumbia music)?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0" name="AutoShape 12" descr="What are some examples of musical instruments that are associated with  specific music genres (such as the güira in Cumbia music)?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22" name="Picture 14" descr="Mid-East Banjira Khamak: Amazon.in: Electronics"/>
          <p:cNvPicPr>
            <a:picLocks noChangeAspect="1" noChangeArrowheads="1"/>
          </p:cNvPicPr>
          <p:nvPr/>
        </p:nvPicPr>
        <p:blipFill>
          <a:blip r:embed="rId3"/>
          <a:srcRect l="18965" r="10345"/>
          <a:stretch>
            <a:fillRect/>
          </a:stretch>
        </p:blipFill>
        <p:spPr bwMode="auto">
          <a:xfrm>
            <a:off x="5715000" y="2362200"/>
            <a:ext cx="3124200" cy="3124200"/>
          </a:xfrm>
          <a:prstGeom prst="rect">
            <a:avLst/>
          </a:prstGeom>
          <a:noFill/>
        </p:spPr>
      </p:pic>
      <p:sp>
        <p:nvSpPr>
          <p:cNvPr id="11" name="Title 1"/>
          <p:cNvSpPr txBox="1">
            <a:spLocks/>
          </p:cNvSpPr>
          <p:nvPr/>
        </p:nvSpPr>
        <p:spPr>
          <a:xfrm>
            <a:off x="609600" y="282575"/>
            <a:ext cx="4114800" cy="14700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Khamak</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sp>
        <p:nvSpPr>
          <p:cNvPr id="13" name="Subtitle 2"/>
          <p:cNvSpPr txBox="1">
            <a:spLocks/>
          </p:cNvSpPr>
          <p:nvPr/>
        </p:nvSpPr>
        <p:spPr>
          <a:xfrm>
            <a:off x="228600" y="1524000"/>
            <a:ext cx="5181600" cy="51054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2000" dirty="0" smtClean="0">
                <a:solidFill>
                  <a:schemeClr val="tx1">
                    <a:lumMod val="95000"/>
                    <a:lumOff val="5000"/>
                  </a:schemeClr>
                </a:solidFill>
              </a:rPr>
              <a:t>The </a:t>
            </a:r>
            <a:r>
              <a:rPr lang="en-US" sz="2000" b="1" dirty="0" err="1" smtClean="0">
                <a:solidFill>
                  <a:schemeClr val="tx1">
                    <a:lumMod val="95000"/>
                    <a:lumOff val="5000"/>
                  </a:schemeClr>
                </a:solidFill>
              </a:rPr>
              <a:t>Khamak</a:t>
            </a:r>
            <a:r>
              <a:rPr lang="en-US" sz="2000" dirty="0" smtClean="0">
                <a:solidFill>
                  <a:schemeClr val="tx1">
                    <a:lumMod val="95000"/>
                    <a:lumOff val="5000"/>
                  </a:schemeClr>
                </a:solidFill>
              </a:rPr>
              <a:t> is a string instrument close to </a:t>
            </a:r>
            <a:r>
              <a:rPr lang="en-US" sz="2000" i="1" dirty="0" err="1" smtClean="0">
                <a:solidFill>
                  <a:schemeClr val="tx1">
                    <a:lumMod val="95000"/>
                    <a:lumOff val="5000"/>
                  </a:schemeClr>
                </a:solidFill>
              </a:rPr>
              <a:t>ektara</a:t>
            </a:r>
            <a:r>
              <a:rPr lang="en-US" sz="2000" dirty="0" smtClean="0">
                <a:solidFill>
                  <a:schemeClr val="tx1">
                    <a:lumMod val="95000"/>
                    <a:lumOff val="5000"/>
                  </a:schemeClr>
                </a:solidFill>
              </a:rPr>
              <a:t>, originating in India, common in folk music of Bengal, </a:t>
            </a:r>
            <a:r>
              <a:rPr lang="en-US" sz="2000" dirty="0" err="1" smtClean="0">
                <a:solidFill>
                  <a:schemeClr val="tx1">
                    <a:lumMod val="95000"/>
                    <a:lumOff val="5000"/>
                  </a:schemeClr>
                </a:solidFill>
              </a:rPr>
              <a:t>Odisha</a:t>
            </a:r>
            <a:r>
              <a:rPr lang="en-US" sz="2000" dirty="0" smtClean="0">
                <a:solidFill>
                  <a:schemeClr val="tx1">
                    <a:lumMod val="95000"/>
                    <a:lumOff val="5000"/>
                  </a:schemeClr>
                </a:solidFill>
              </a:rPr>
              <a:t> and North East India, especially </a:t>
            </a:r>
            <a:r>
              <a:rPr lang="en-US" sz="2000" dirty="0" err="1" smtClean="0">
                <a:solidFill>
                  <a:schemeClr val="tx1">
                    <a:lumMod val="95000"/>
                    <a:lumOff val="5000"/>
                  </a:schemeClr>
                </a:solidFill>
              </a:rPr>
              <a:t>Baul</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gan</a:t>
            </a:r>
            <a:r>
              <a:rPr lang="en-US" sz="2000" dirty="0" smtClean="0">
                <a:solidFill>
                  <a:schemeClr val="tx1">
                    <a:lumMod val="95000"/>
                    <a:lumOff val="5000"/>
                  </a:schemeClr>
                </a:solidFill>
              </a:rPr>
              <a:t>. It is a one-headed drum with a string attached to it which is plucked</a:t>
            </a:r>
            <a:r>
              <a:rPr lang="en-US" sz="2000" dirty="0" smtClean="0">
                <a:solidFill>
                  <a:schemeClr val="tx1">
                    <a:lumMod val="95000"/>
                    <a:lumOff val="5000"/>
                  </a:schemeClr>
                </a:solidFill>
              </a:rPr>
              <a:t>.</a:t>
            </a:r>
            <a:endParaRPr lang="en-US" sz="2000" dirty="0" smtClean="0">
              <a:solidFill>
                <a:schemeClr val="tx1">
                  <a:lumMod val="95000"/>
                  <a:lumOff val="5000"/>
                </a:schemeClr>
              </a:solidFill>
            </a:endParaRPr>
          </a:p>
          <a:p>
            <a:pPr algn="just"/>
            <a:r>
              <a:rPr lang="en-US" sz="2000" dirty="0" smtClean="0">
                <a:solidFill>
                  <a:schemeClr val="tx1">
                    <a:lumMod val="95000"/>
                    <a:lumOff val="5000"/>
                  </a:schemeClr>
                </a:solidFill>
              </a:rPr>
              <a:t>The </a:t>
            </a:r>
            <a:r>
              <a:rPr lang="en-US" sz="2000" dirty="0" err="1" smtClean="0">
                <a:solidFill>
                  <a:schemeClr val="tx1">
                    <a:lumMod val="95000"/>
                    <a:lumOff val="5000"/>
                  </a:schemeClr>
                </a:solidFill>
              </a:rPr>
              <a:t>Khamak</a:t>
            </a:r>
            <a:r>
              <a:rPr lang="en-US" sz="2000" dirty="0" smtClean="0">
                <a:solidFill>
                  <a:schemeClr val="tx1">
                    <a:lumMod val="95000"/>
                    <a:lumOff val="5000"/>
                  </a:schemeClr>
                </a:solidFill>
              </a:rPr>
              <a:t> </a:t>
            </a:r>
            <a:r>
              <a:rPr lang="en-US" sz="2000" dirty="0" smtClean="0">
                <a:solidFill>
                  <a:schemeClr val="tx1">
                    <a:lumMod val="95000"/>
                    <a:lumOff val="5000"/>
                  </a:schemeClr>
                </a:solidFill>
              </a:rPr>
              <a:t>consists of three basic parts. A bowl which is often made out of wood is connected by several strings to another, smaller piece (also usually made out of wood). The bowl is held under the arm holding the smaller </a:t>
            </a:r>
            <a:r>
              <a:rPr lang="en-US" sz="2000" dirty="0" smtClean="0">
                <a:solidFill>
                  <a:schemeClr val="tx1">
                    <a:lumMod val="95000"/>
                    <a:lumOff val="5000"/>
                  </a:schemeClr>
                </a:solidFill>
              </a:rPr>
              <a:t>piece in </a:t>
            </a:r>
            <a:r>
              <a:rPr lang="en-US" sz="2000" dirty="0" smtClean="0">
                <a:solidFill>
                  <a:schemeClr val="tx1">
                    <a:lumMod val="95000"/>
                    <a:lumOff val="5000"/>
                  </a:schemeClr>
                </a:solidFill>
              </a:rPr>
              <a:t>the hand of same arm. Finally, the string are plucked by the other hand while adjusting the tension of strings creating the desired sound. It is generally used in Bengali </a:t>
            </a:r>
            <a:r>
              <a:rPr lang="en-US" sz="2000" dirty="0" smtClean="0">
                <a:solidFill>
                  <a:schemeClr val="tx1">
                    <a:lumMod val="95000"/>
                    <a:lumOff val="5000"/>
                  </a:schemeClr>
                </a:solidFill>
              </a:rPr>
              <a:t>folk </a:t>
            </a:r>
            <a:r>
              <a:rPr lang="en-US" sz="2000" dirty="0" smtClean="0">
                <a:solidFill>
                  <a:schemeClr val="tx1">
                    <a:lumMod val="95000"/>
                    <a:lumOff val="5000"/>
                  </a:schemeClr>
                </a:solidFill>
              </a:rPr>
              <a:t>songs. It is one of the most ancient string instruments in eastern India.</a:t>
            </a:r>
            <a:endParaRPr lang="en-US" sz="20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flipH="1">
            <a:off x="0" y="0"/>
            <a:ext cx="9144000" cy="4724400"/>
          </a:xfrm>
          <a:prstGeom prst="rect">
            <a:avLst/>
          </a:prstGeom>
          <a:noFill/>
        </p:spPr>
      </p:pic>
      <p:pic>
        <p:nvPicPr>
          <p:cNvPr id="15362" name="Picture 2" descr="https://upload.wikimedia.org/wikipedia/commons/thumb/3/31/Dhak_at_Dhakeshwari_Temple.jpg/800px-Dhak_at_Dhakeshwari_Temple.jpg"/>
          <p:cNvPicPr>
            <a:picLocks noChangeAspect="1" noChangeArrowheads="1"/>
          </p:cNvPicPr>
          <p:nvPr/>
        </p:nvPicPr>
        <p:blipFill>
          <a:blip r:embed="rId3"/>
          <a:srcRect/>
          <a:stretch>
            <a:fillRect/>
          </a:stretch>
        </p:blipFill>
        <p:spPr bwMode="auto">
          <a:xfrm>
            <a:off x="381000" y="1941870"/>
            <a:ext cx="3124200" cy="4535130"/>
          </a:xfrm>
          <a:prstGeom prst="rect">
            <a:avLst/>
          </a:prstGeom>
          <a:noFill/>
        </p:spPr>
      </p:pic>
      <p:sp>
        <p:nvSpPr>
          <p:cNvPr id="6" name="Title 1"/>
          <p:cNvSpPr txBox="1">
            <a:spLocks/>
          </p:cNvSpPr>
          <p:nvPr/>
        </p:nvSpPr>
        <p:spPr>
          <a:xfrm>
            <a:off x="4343400" y="381000"/>
            <a:ext cx="4114800" cy="12414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Dhak</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sp>
        <p:nvSpPr>
          <p:cNvPr id="8" name="Subtitle 2"/>
          <p:cNvSpPr txBox="1">
            <a:spLocks/>
          </p:cNvSpPr>
          <p:nvPr/>
        </p:nvSpPr>
        <p:spPr>
          <a:xfrm>
            <a:off x="3657600" y="1524000"/>
            <a:ext cx="5181600" cy="5105400"/>
          </a:xfrm>
          <a:prstGeom prst="rect">
            <a:avLst/>
          </a:prstGeom>
          <a:noFill/>
          <a:ln w="9525" cap="flat" cmpd="sng" algn="ctr">
            <a:noFill/>
            <a:prstDash val="solid"/>
          </a:ln>
          <a:effectLst/>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lgn="just"/>
            <a:r>
              <a:rPr lang="en-US" sz="1900" dirty="0" smtClean="0">
                <a:solidFill>
                  <a:schemeClr val="tx1">
                    <a:lumMod val="95000"/>
                    <a:lumOff val="5000"/>
                  </a:schemeClr>
                </a:solidFill>
              </a:rPr>
              <a:t>The </a:t>
            </a:r>
            <a:r>
              <a:rPr lang="en-US" sz="1900" b="1" dirty="0" err="1" smtClean="0">
                <a:solidFill>
                  <a:schemeClr val="tx1">
                    <a:lumMod val="95000"/>
                    <a:lumOff val="5000"/>
                  </a:schemeClr>
                </a:solidFill>
              </a:rPr>
              <a:t>Dhak</a:t>
            </a:r>
            <a:r>
              <a:rPr lang="en-US" sz="1900" b="1" dirty="0" smtClean="0">
                <a:solidFill>
                  <a:schemeClr val="tx1">
                    <a:lumMod val="95000"/>
                    <a:lumOff val="5000"/>
                  </a:schemeClr>
                </a:solidFill>
              </a:rPr>
              <a:t> </a:t>
            </a:r>
            <a:r>
              <a:rPr lang="en-US" sz="1900" dirty="0" smtClean="0">
                <a:solidFill>
                  <a:schemeClr val="tx1">
                    <a:lumMod val="95000"/>
                    <a:lumOff val="5000"/>
                  </a:schemeClr>
                </a:solidFill>
              </a:rPr>
              <a:t>is a huge </a:t>
            </a:r>
            <a:r>
              <a:rPr lang="en-US" sz="1900" dirty="0" err="1" smtClean="0">
                <a:solidFill>
                  <a:schemeClr val="tx1">
                    <a:lumMod val="95000"/>
                    <a:lumOff val="5000"/>
                  </a:schemeClr>
                </a:solidFill>
              </a:rPr>
              <a:t>membranophone</a:t>
            </a:r>
            <a:r>
              <a:rPr lang="en-US" sz="1900" dirty="0" smtClean="0">
                <a:solidFill>
                  <a:schemeClr val="tx1">
                    <a:lumMod val="95000"/>
                    <a:lumOff val="5000"/>
                  </a:schemeClr>
                </a:solidFill>
              </a:rPr>
              <a:t> instrument from India. The shapes differ from the almost cylindrical to the barrel. The manner of stretching the hide over the mouths and lacing also varies. It suspended from the neck, tied to the waist and kept on the lap or the ground, and usually played with wooden sticks. The left side is coated to give it a heavier sound.</a:t>
            </a:r>
          </a:p>
          <a:p>
            <a:pPr algn="just"/>
            <a:r>
              <a:rPr lang="en-US" sz="1900" dirty="0" smtClean="0">
                <a:solidFill>
                  <a:schemeClr val="tx1">
                    <a:lumMod val="95000"/>
                    <a:lumOff val="5000"/>
                  </a:schemeClr>
                </a:solidFill>
              </a:rPr>
              <a:t>Drum beats are an integral part of </a:t>
            </a:r>
            <a:r>
              <a:rPr lang="en-US" sz="1900" dirty="0" err="1" smtClean="0">
                <a:solidFill>
                  <a:schemeClr val="tx1">
                    <a:lumMod val="95000"/>
                    <a:lumOff val="5000"/>
                  </a:schemeClr>
                </a:solidFill>
              </a:rPr>
              <a:t>Durga</a:t>
            </a:r>
            <a:r>
              <a:rPr lang="en-US" sz="1900" dirty="0" smtClean="0">
                <a:solidFill>
                  <a:schemeClr val="tx1">
                    <a:lumMod val="95000"/>
                    <a:lumOff val="5000"/>
                  </a:schemeClr>
                </a:solidFill>
              </a:rPr>
              <a:t> </a:t>
            </a:r>
            <a:r>
              <a:rPr lang="en-US" sz="1900" dirty="0" err="1" smtClean="0">
                <a:solidFill>
                  <a:schemeClr val="tx1">
                    <a:lumMod val="95000"/>
                    <a:lumOff val="5000"/>
                  </a:schemeClr>
                </a:solidFill>
              </a:rPr>
              <a:t>Puja.It</a:t>
            </a:r>
            <a:r>
              <a:rPr lang="en-US" sz="1900" dirty="0" smtClean="0">
                <a:solidFill>
                  <a:schemeClr val="tx1">
                    <a:lumMod val="95000"/>
                    <a:lumOff val="5000"/>
                  </a:schemeClr>
                </a:solidFill>
              </a:rPr>
              <a:t> is mostly played by the Bengali Hindu community.</a:t>
            </a:r>
          </a:p>
          <a:p>
            <a:pPr algn="just"/>
            <a:r>
              <a:rPr lang="en-US" sz="1900" i="1" dirty="0" smtClean="0">
                <a:solidFill>
                  <a:schemeClr val="tx1">
                    <a:lumMod val="95000"/>
                    <a:lumOff val="5000"/>
                  </a:schemeClr>
                </a:solidFill>
              </a:rPr>
              <a:t>The Statesman</a:t>
            </a:r>
            <a:r>
              <a:rPr lang="en-US" sz="1900" dirty="0" smtClean="0">
                <a:solidFill>
                  <a:schemeClr val="tx1">
                    <a:lumMod val="95000"/>
                    <a:lumOff val="5000"/>
                  </a:schemeClr>
                </a:solidFill>
              </a:rPr>
              <a:t> wrote, "</a:t>
            </a:r>
            <a:r>
              <a:rPr lang="en-US" sz="1900" dirty="0" err="1" smtClean="0">
                <a:solidFill>
                  <a:schemeClr val="tx1">
                    <a:lumMod val="95000"/>
                    <a:lumOff val="5000"/>
                  </a:schemeClr>
                </a:solidFill>
              </a:rPr>
              <a:t>Durga</a:t>
            </a:r>
            <a:r>
              <a:rPr lang="en-US" sz="1900" dirty="0" smtClean="0">
                <a:solidFill>
                  <a:schemeClr val="tx1">
                    <a:lumMod val="95000"/>
                    <a:lumOff val="5000"/>
                  </a:schemeClr>
                </a:solidFill>
              </a:rPr>
              <a:t> </a:t>
            </a:r>
            <a:r>
              <a:rPr lang="en-US" sz="1900" dirty="0" err="1" smtClean="0">
                <a:solidFill>
                  <a:schemeClr val="tx1">
                    <a:lumMod val="95000"/>
                    <a:lumOff val="5000"/>
                  </a:schemeClr>
                </a:solidFill>
              </a:rPr>
              <a:t>Puja</a:t>
            </a:r>
            <a:r>
              <a:rPr lang="en-US" sz="1900" dirty="0" smtClean="0">
                <a:solidFill>
                  <a:schemeClr val="tx1">
                    <a:lumMod val="95000"/>
                    <a:lumOff val="5000"/>
                  </a:schemeClr>
                </a:solidFill>
              </a:rPr>
              <a:t> does not assume the festive aura without the maddening beats of the </a:t>
            </a:r>
            <a:r>
              <a:rPr lang="en-US" sz="1900" dirty="0" err="1" smtClean="0">
                <a:solidFill>
                  <a:schemeClr val="tx1">
                    <a:lumMod val="95000"/>
                    <a:lumOff val="5000"/>
                  </a:schemeClr>
                </a:solidFill>
              </a:rPr>
              <a:t>dhak</a:t>
            </a:r>
            <a:r>
              <a:rPr lang="en-US" sz="1900" dirty="0" smtClean="0">
                <a:solidFill>
                  <a:schemeClr val="tx1">
                    <a:lumMod val="95000"/>
                    <a:lumOff val="5000"/>
                  </a:schemeClr>
                </a:solidFill>
              </a:rPr>
              <a:t>, the large drum that men hang around their necks and play with two thin sticks to infuse the frenzied rhythm into listeners. Those enchanting beats are enough to conjure up the sights and smells of </a:t>
            </a:r>
            <a:r>
              <a:rPr lang="en-US" sz="1900" dirty="0" err="1" smtClean="0">
                <a:solidFill>
                  <a:schemeClr val="tx1">
                    <a:lumMod val="95000"/>
                    <a:lumOff val="5000"/>
                  </a:schemeClr>
                </a:solidFill>
              </a:rPr>
              <a:t>Durga</a:t>
            </a:r>
            <a:r>
              <a:rPr lang="en-US" sz="1900" dirty="0" smtClean="0">
                <a:solidFill>
                  <a:schemeClr val="tx1">
                    <a:lumMod val="95000"/>
                    <a:lumOff val="5000"/>
                  </a:schemeClr>
                </a:solidFill>
              </a:rPr>
              <a:t> </a:t>
            </a:r>
            <a:r>
              <a:rPr lang="en-US" sz="1900" dirty="0" err="1" smtClean="0">
                <a:solidFill>
                  <a:schemeClr val="tx1">
                    <a:lumMod val="95000"/>
                    <a:lumOff val="5000"/>
                  </a:schemeClr>
                </a:solidFill>
              </a:rPr>
              <a:t>Puja</a:t>
            </a:r>
            <a:r>
              <a:rPr lang="en-US" sz="1900" dirty="0" smtClean="0">
                <a:solidFill>
                  <a:schemeClr val="tx1">
                    <a:lumMod val="95000"/>
                    <a:lumOff val="5000"/>
                  </a:schemeClr>
                </a:solidFill>
              </a:rPr>
              <a:t>."</a:t>
            </a:r>
          </a:p>
          <a:p>
            <a:pPr algn="just"/>
            <a:endParaRPr lang="en-US" sz="1900" dirty="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a:off x="0" y="0"/>
            <a:ext cx="9144000" cy="4724400"/>
          </a:xfrm>
          <a:prstGeom prst="rect">
            <a:avLst/>
          </a:prstGeom>
          <a:noFill/>
        </p:spPr>
      </p:pic>
      <p:pic>
        <p:nvPicPr>
          <p:cNvPr id="1026" name="Picture 2" descr="Banam: Folk fiddles of North East India and Bangladesh"/>
          <p:cNvPicPr>
            <a:picLocks noChangeAspect="1" noChangeArrowheads="1"/>
          </p:cNvPicPr>
          <p:nvPr/>
        </p:nvPicPr>
        <p:blipFill>
          <a:blip r:embed="rId3"/>
          <a:srcRect/>
          <a:stretch>
            <a:fillRect/>
          </a:stretch>
        </p:blipFill>
        <p:spPr bwMode="auto">
          <a:xfrm>
            <a:off x="5715000" y="2057400"/>
            <a:ext cx="3200400" cy="4544568"/>
          </a:xfrm>
          <a:prstGeom prst="rect">
            <a:avLst/>
          </a:prstGeom>
          <a:noFill/>
        </p:spPr>
      </p:pic>
      <p:sp>
        <p:nvSpPr>
          <p:cNvPr id="2" name="Title 1"/>
          <p:cNvSpPr>
            <a:spLocks noGrp="1"/>
          </p:cNvSpPr>
          <p:nvPr>
            <p:ph type="ctrTitle"/>
          </p:nvPr>
        </p:nvSpPr>
        <p:spPr>
          <a:xfrm>
            <a:off x="228600" y="457200"/>
            <a:ext cx="4876800" cy="1447799"/>
          </a:xfrm>
          <a:noFill/>
          <a:ln>
            <a:noFill/>
          </a:ln>
          <a:effectLst/>
        </p:spPr>
        <p:style>
          <a:lnRef idx="1">
            <a:schemeClr val="accent2"/>
          </a:lnRef>
          <a:fillRef idx="2">
            <a:schemeClr val="accent2"/>
          </a:fillRef>
          <a:effectRef idx="1">
            <a:schemeClr val="accent2"/>
          </a:effectRef>
          <a:fontRef idx="minor">
            <a:schemeClr val="dk1"/>
          </a:fontRef>
        </p:style>
        <p:txBody>
          <a:bodyPr>
            <a:normAutofit/>
            <a:scene3d>
              <a:camera prst="orthographicFront"/>
              <a:lightRig rig="flat" dir="tl">
                <a:rot lat="0" lon="0" rev="6600000"/>
              </a:lightRig>
            </a:scene3d>
            <a:sp3d extrusionH="25400" contourW="8890">
              <a:contourClr>
                <a:schemeClr val="accent2">
                  <a:shade val="75000"/>
                </a:schemeClr>
              </a:contourClr>
            </a:sp3d>
          </a:bodyPr>
          <a:lstStyle/>
          <a:p>
            <a:r>
              <a:rPr lang="en-US" sz="6600" b="1" dirty="0" err="1" smtClean="0">
                <a:ln w="11430">
                  <a:noFill/>
                </a:ln>
                <a:solidFill>
                  <a:srgbClr val="EA0000"/>
                </a:solidFill>
                <a:effectLst/>
              </a:rPr>
              <a:t>Banam</a:t>
            </a:r>
            <a:endParaRPr lang="en-US" sz="6600" b="1" dirty="0">
              <a:ln w="11430">
                <a:noFill/>
              </a:ln>
              <a:solidFill>
                <a:srgbClr val="EA0000"/>
              </a:solidFill>
              <a:effectLst/>
            </a:endParaRPr>
          </a:p>
        </p:txBody>
      </p:sp>
      <p:sp>
        <p:nvSpPr>
          <p:cNvPr id="3" name="Subtitle 2"/>
          <p:cNvSpPr>
            <a:spLocks noGrp="1"/>
          </p:cNvSpPr>
          <p:nvPr>
            <p:ph type="subTitle" idx="1"/>
          </p:nvPr>
        </p:nvSpPr>
        <p:spPr>
          <a:xfrm>
            <a:off x="381000" y="1752600"/>
            <a:ext cx="4648200" cy="4800600"/>
          </a:xfrm>
          <a:noFill/>
          <a:ln>
            <a:noFill/>
          </a:ln>
          <a:effectLst/>
        </p:spPr>
        <p:style>
          <a:lnRef idx="1">
            <a:schemeClr val="accent4"/>
          </a:lnRef>
          <a:fillRef idx="2">
            <a:schemeClr val="accent4"/>
          </a:fillRef>
          <a:effectRef idx="1">
            <a:schemeClr val="accent4"/>
          </a:effectRef>
          <a:fontRef idx="minor">
            <a:schemeClr val="dk1"/>
          </a:fontRef>
        </p:style>
        <p:txBody>
          <a:bodyPr>
            <a:noAutofit/>
          </a:bodyPr>
          <a:lstStyle/>
          <a:p>
            <a:pPr algn="just"/>
            <a:r>
              <a:rPr lang="en-US" sz="2700" dirty="0">
                <a:solidFill>
                  <a:schemeClr val="tx1">
                    <a:lumMod val="95000"/>
                    <a:lumOff val="5000"/>
                  </a:schemeClr>
                </a:solidFill>
              </a:rPr>
              <a:t>The </a:t>
            </a:r>
            <a:r>
              <a:rPr lang="en-US" sz="2700" b="1" i="1" dirty="0" err="1">
                <a:solidFill>
                  <a:schemeClr val="tx1">
                    <a:lumMod val="95000"/>
                    <a:lumOff val="5000"/>
                  </a:schemeClr>
                </a:solidFill>
              </a:rPr>
              <a:t>banam</a:t>
            </a:r>
            <a:r>
              <a:rPr lang="en-US" sz="2700" dirty="0">
                <a:solidFill>
                  <a:schemeClr val="tx1">
                    <a:lumMod val="95000"/>
                    <a:lumOff val="5000"/>
                  </a:schemeClr>
                </a:solidFill>
              </a:rPr>
              <a:t> is an ancient </a:t>
            </a:r>
            <a:r>
              <a:rPr lang="en-US" sz="2700" b="1" dirty="0">
                <a:solidFill>
                  <a:schemeClr val="tx1">
                    <a:lumMod val="95000"/>
                    <a:lumOff val="5000"/>
                  </a:schemeClr>
                </a:solidFill>
              </a:rPr>
              <a:t>fiddle</a:t>
            </a:r>
            <a:r>
              <a:rPr lang="en-US" sz="2700" dirty="0">
                <a:solidFill>
                  <a:schemeClr val="tx1">
                    <a:lumMod val="95000"/>
                    <a:lumOff val="5000"/>
                  </a:schemeClr>
                </a:solidFill>
              </a:rPr>
              <a:t> like instrument played by the </a:t>
            </a:r>
            <a:r>
              <a:rPr lang="en-US" sz="2700" dirty="0" err="1">
                <a:solidFill>
                  <a:schemeClr val="tx1">
                    <a:lumMod val="95000"/>
                    <a:lumOff val="5000"/>
                  </a:schemeClr>
                </a:solidFill>
              </a:rPr>
              <a:t>Santals</a:t>
            </a:r>
            <a:r>
              <a:rPr lang="en-US" sz="2700" dirty="0">
                <a:solidFill>
                  <a:schemeClr val="tx1">
                    <a:lumMod val="95000"/>
                    <a:lumOff val="5000"/>
                  </a:schemeClr>
                </a:solidFill>
              </a:rPr>
              <a:t>. Of the 14 different instruments they play, the </a:t>
            </a:r>
            <a:r>
              <a:rPr lang="en-US" sz="2700" dirty="0" err="1">
                <a:solidFill>
                  <a:schemeClr val="tx1">
                    <a:lumMod val="95000"/>
                    <a:lumOff val="5000"/>
                  </a:schemeClr>
                </a:solidFill>
              </a:rPr>
              <a:t>banam</a:t>
            </a:r>
            <a:r>
              <a:rPr lang="en-US" sz="2700" dirty="0">
                <a:solidFill>
                  <a:schemeClr val="tx1">
                    <a:lumMod val="95000"/>
                    <a:lumOff val="5000"/>
                  </a:schemeClr>
                </a:solidFill>
              </a:rPr>
              <a:t>, is the most revered. The </a:t>
            </a:r>
            <a:r>
              <a:rPr lang="en-US" sz="2700" dirty="0" err="1">
                <a:solidFill>
                  <a:schemeClr val="tx1">
                    <a:lumMod val="95000"/>
                    <a:lumOff val="5000"/>
                  </a:schemeClr>
                </a:solidFill>
              </a:rPr>
              <a:t>Santals</a:t>
            </a:r>
            <a:r>
              <a:rPr lang="en-US" sz="2700" dirty="0">
                <a:solidFill>
                  <a:schemeClr val="tx1">
                    <a:lumMod val="95000"/>
                    <a:lumOff val="5000"/>
                  </a:schemeClr>
                </a:solidFill>
              </a:rPr>
              <a:t> play this generally one-</a:t>
            </a:r>
            <a:r>
              <a:rPr lang="en-US" sz="2700" b="1" dirty="0">
                <a:solidFill>
                  <a:schemeClr val="tx1">
                    <a:lumMod val="95000"/>
                    <a:lumOff val="5000"/>
                  </a:schemeClr>
                </a:solidFill>
              </a:rPr>
              <a:t>stringed instrument</a:t>
            </a:r>
            <a:r>
              <a:rPr lang="en-US" sz="2700" dirty="0">
                <a:solidFill>
                  <a:schemeClr val="tx1">
                    <a:lumMod val="95000"/>
                    <a:lumOff val="5000"/>
                  </a:schemeClr>
                </a:solidFill>
              </a:rPr>
              <a:t> as an </a:t>
            </a:r>
            <a:r>
              <a:rPr lang="en-US" sz="2700" b="1" dirty="0">
                <a:solidFill>
                  <a:schemeClr val="tx1">
                    <a:lumMod val="95000"/>
                    <a:lumOff val="5000"/>
                  </a:schemeClr>
                </a:solidFill>
              </a:rPr>
              <a:t>accompaniment</a:t>
            </a:r>
            <a:r>
              <a:rPr lang="en-US" sz="2700" dirty="0">
                <a:solidFill>
                  <a:schemeClr val="tx1">
                    <a:lumMod val="95000"/>
                    <a:lumOff val="5000"/>
                  </a:schemeClr>
                </a:solidFill>
              </a:rPr>
              <a:t> to their songs and dances like the </a:t>
            </a:r>
            <a:r>
              <a:rPr lang="en-US" sz="2700" dirty="0" err="1">
                <a:solidFill>
                  <a:schemeClr val="tx1">
                    <a:lumMod val="95000"/>
                    <a:lumOff val="5000"/>
                  </a:schemeClr>
                </a:solidFill>
              </a:rPr>
              <a:t>Dasae</a:t>
            </a:r>
            <a:r>
              <a:rPr lang="en-US" sz="2700" dirty="0">
                <a:solidFill>
                  <a:schemeClr val="tx1">
                    <a:lumMod val="95000"/>
                    <a:lumOff val="5000"/>
                  </a:schemeClr>
                </a:solidFill>
              </a:rPr>
              <a:t>, </a:t>
            </a:r>
            <a:r>
              <a:rPr lang="en-US" sz="2700" dirty="0" err="1">
                <a:solidFill>
                  <a:schemeClr val="tx1">
                    <a:lumMod val="95000"/>
                    <a:lumOff val="5000"/>
                  </a:schemeClr>
                </a:solidFill>
              </a:rPr>
              <a:t>Sohrae</a:t>
            </a:r>
            <a:r>
              <a:rPr lang="en-US" sz="2700" dirty="0">
                <a:solidFill>
                  <a:schemeClr val="tx1">
                    <a:lumMod val="95000"/>
                    <a:lumOff val="5000"/>
                  </a:schemeClr>
                </a:solidFill>
              </a:rPr>
              <a:t>, Don, </a:t>
            </a:r>
            <a:r>
              <a:rPr lang="en-US" sz="2700" dirty="0" err="1">
                <a:solidFill>
                  <a:schemeClr val="tx1">
                    <a:lumMod val="95000"/>
                    <a:lumOff val="5000"/>
                  </a:schemeClr>
                </a:solidFill>
              </a:rPr>
              <a:t>Lagre</a:t>
            </a:r>
            <a:r>
              <a:rPr lang="en-US" sz="2700" dirty="0">
                <a:solidFill>
                  <a:schemeClr val="tx1">
                    <a:lumMod val="95000"/>
                    <a:lumOff val="5000"/>
                  </a:schemeClr>
                </a:solidFill>
              </a:rPr>
              <a:t> and </a:t>
            </a:r>
            <a:r>
              <a:rPr lang="en-US" sz="2700" dirty="0" err="1">
                <a:solidFill>
                  <a:schemeClr val="tx1">
                    <a:lumMod val="95000"/>
                    <a:lumOff val="5000"/>
                  </a:schemeClr>
                </a:solidFill>
              </a:rPr>
              <a:t>Karam</a:t>
            </a:r>
            <a:r>
              <a:rPr lang="en-US" sz="2700" dirty="0" smtClean="0">
                <a:solidFill>
                  <a:schemeClr val="tx1">
                    <a:lumMod val="95000"/>
                    <a:lumOff val="5000"/>
                  </a:schemeClr>
                </a:solidFill>
              </a:rPr>
              <a:t>.</a:t>
            </a:r>
            <a:endParaRPr lang="en-US" sz="2700" baseline="30000" dirty="0">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hristmas Winter on Red Powerpoint Templates - Christmas - Free PPT  Backgrounds and Templates"/>
          <p:cNvPicPr>
            <a:picLocks noChangeAspect="1" noChangeArrowheads="1"/>
          </p:cNvPicPr>
          <p:nvPr/>
        </p:nvPicPr>
        <p:blipFill>
          <a:blip r:embed="rId2"/>
          <a:srcRect/>
          <a:stretch>
            <a:fillRect/>
          </a:stretch>
        </p:blipFill>
        <p:spPr bwMode="auto">
          <a:xfrm flipH="1">
            <a:off x="0" y="0"/>
            <a:ext cx="9144000" cy="4724400"/>
          </a:xfrm>
          <a:prstGeom prst="rect">
            <a:avLst/>
          </a:prstGeom>
          <a:noFill/>
        </p:spPr>
      </p:pic>
      <p:sp>
        <p:nvSpPr>
          <p:cNvPr id="6" name="Title 1"/>
          <p:cNvSpPr txBox="1">
            <a:spLocks/>
          </p:cNvSpPr>
          <p:nvPr/>
        </p:nvSpPr>
        <p:spPr>
          <a:xfrm>
            <a:off x="381000" y="762000"/>
            <a:ext cx="8077200" cy="1470025"/>
          </a:xfrm>
          <a:prstGeom prst="rect">
            <a:avLst/>
          </a:prstGeom>
          <a:noFill/>
          <a:ln w="9525" cap="flat" cmpd="sng" algn="ctr">
            <a:noFill/>
            <a:prstDash val="solid"/>
          </a:ln>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scene3d>
              <a:camera prst="orthographicFront"/>
              <a:lightRig rig="flat" dir="tl">
                <a:rot lat="0" lon="0" rev="6600000"/>
              </a:lightRig>
            </a:scene3d>
            <a:sp3d extrusionH="25400" contourW="8890">
              <a:contourClr>
                <a:schemeClr val="accent2">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smtClean="0">
                <a:ln w="11430">
                  <a:noFill/>
                </a:ln>
                <a:solidFill>
                  <a:srgbClr val="EA0000"/>
                </a:solidFill>
                <a:effectLst/>
                <a:uLnTx/>
                <a:uFillTx/>
                <a:latin typeface="+mn-lt"/>
                <a:ea typeface="+mn-ea"/>
                <a:cs typeface="+mn-cs"/>
              </a:rPr>
              <a:t>Musical</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smtClean="0">
                <a:ln w="11430">
                  <a:noFill/>
                </a:ln>
                <a:solidFill>
                  <a:srgbClr val="EA0000"/>
                </a:solidFill>
                <a:effectLst/>
                <a:uLnTx/>
                <a:uFillTx/>
                <a:latin typeface="+mn-lt"/>
                <a:ea typeface="+mn-ea"/>
                <a:cs typeface="+mn-cs"/>
              </a:rPr>
              <a:t>Instruments of </a:t>
            </a:r>
            <a:r>
              <a:rPr kumimoji="0" lang="en-US" sz="6600" b="1" i="0" u="none" strike="noStrike" kern="1200" cap="none" spc="0" normalizeH="0" baseline="0" noProof="0" dirty="0" err="1" smtClean="0">
                <a:ln w="11430">
                  <a:noFill/>
                </a:ln>
                <a:solidFill>
                  <a:srgbClr val="EA0000"/>
                </a:solidFill>
                <a:effectLst/>
                <a:uLnTx/>
                <a:uFillTx/>
                <a:latin typeface="+mn-lt"/>
                <a:ea typeface="+mn-ea"/>
                <a:cs typeface="+mn-cs"/>
              </a:rPr>
              <a:t>Ladakh</a:t>
            </a:r>
            <a:endParaRPr kumimoji="0" lang="en-US" sz="6600" b="1" i="0" u="none" strike="noStrike" kern="1200" cap="none" spc="0" normalizeH="0" baseline="0" noProof="0" dirty="0">
              <a:ln w="11430">
                <a:noFill/>
              </a:ln>
              <a:solidFill>
                <a:srgbClr val="EA0000"/>
              </a:solidFill>
              <a:effectLst/>
              <a:uLnTx/>
              <a:uFillTx/>
              <a:latin typeface="+mn-lt"/>
              <a:ea typeface="+mn-ea"/>
              <a:cs typeface="+mn-cs"/>
            </a:endParaRPr>
          </a:p>
        </p:txBody>
      </p:sp>
      <p:grpSp>
        <p:nvGrpSpPr>
          <p:cNvPr id="9" name="Group 8"/>
          <p:cNvGrpSpPr/>
          <p:nvPr/>
        </p:nvGrpSpPr>
        <p:grpSpPr>
          <a:xfrm>
            <a:off x="1143000" y="2743200"/>
            <a:ext cx="7010400" cy="3733800"/>
            <a:chOff x="1143000" y="2743200"/>
            <a:chExt cx="7010400" cy="3048000"/>
          </a:xfrm>
        </p:grpSpPr>
        <p:pic>
          <p:nvPicPr>
            <p:cNvPr id="26626" name="Picture 2" descr="Traditional Music Instruments of Jammu and Kashmir - YouTube"/>
            <p:cNvPicPr>
              <a:picLocks noChangeAspect="1" noChangeArrowheads="1"/>
            </p:cNvPicPr>
            <p:nvPr/>
          </p:nvPicPr>
          <p:blipFill>
            <a:blip r:embed="rId3"/>
            <a:srcRect b="60785"/>
            <a:stretch>
              <a:fillRect/>
            </a:stretch>
          </p:blipFill>
          <p:spPr bwMode="auto">
            <a:xfrm>
              <a:off x="1143000" y="2743200"/>
              <a:ext cx="7010400" cy="1524000"/>
            </a:xfrm>
            <a:prstGeom prst="rect">
              <a:avLst/>
            </a:prstGeom>
            <a:noFill/>
          </p:spPr>
        </p:pic>
        <p:pic>
          <p:nvPicPr>
            <p:cNvPr id="8" name="Picture 2" descr="Traditional Music Instruments of Jammu and Kashmir - YouTube"/>
            <p:cNvPicPr>
              <a:picLocks noChangeAspect="1" noChangeArrowheads="1"/>
            </p:cNvPicPr>
            <p:nvPr/>
          </p:nvPicPr>
          <p:blipFill>
            <a:blip r:embed="rId3"/>
            <a:srcRect t="60785"/>
            <a:stretch>
              <a:fillRect/>
            </a:stretch>
          </p:blipFill>
          <p:spPr bwMode="auto">
            <a:xfrm>
              <a:off x="1143000" y="4267200"/>
              <a:ext cx="7010400" cy="1524000"/>
            </a:xfrm>
            <a:prstGeom prst="rect">
              <a:avLst/>
            </a:prstGeom>
            <a:noFill/>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96</Words>
  <Application>Microsoft Office PowerPoint</Application>
  <PresentationFormat>On-screen Show (4:3)</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Veena</vt:lpstr>
      <vt:lpstr>Slide 6</vt:lpstr>
      <vt:lpstr>Slide 7</vt:lpstr>
      <vt:lpstr>Banam</vt:lpstr>
      <vt:lpstr>Slide 9</vt:lpstr>
      <vt:lpstr>Slide 10</vt:lpstr>
      <vt:lpstr>Slide 11</vt:lpstr>
      <vt:lpstr>Slide 12</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lenovo</cp:lastModifiedBy>
  <cp:revision>53</cp:revision>
  <dcterms:created xsi:type="dcterms:W3CDTF">2021-03-17T14:08:42Z</dcterms:created>
  <dcterms:modified xsi:type="dcterms:W3CDTF">2021-03-21T17:54:31Z</dcterms:modified>
</cp:coreProperties>
</file>