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59" r:id="rId3"/>
    <p:sldId id="264" r:id="rId4"/>
    <p:sldId id="266" r:id="rId5"/>
    <p:sldId id="265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DED8EF-7843-D681-FCC9-883371D4E1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FC3CD-45E4-B360-E71D-3D8BB5E788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CE77D-99C4-4097-A9D2-B36A0948DD88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33CC8-37E1-4D7C-39EC-769D87ED7C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9F031-B247-8C58-F113-A2FE6F332D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04334-053C-49F5-B47B-2BF3B0804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00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1104B-92E8-4329-93B2-710D2BA82928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20531-E19E-4249-B2F7-8050B47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77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2</a:t>
            </a:fld>
            <a:endParaRPr lang="en-I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3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316668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4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199278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5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358768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6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358993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7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2033632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8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189510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9F6B-FFE4-95BB-FD90-4F8F4A8CE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C02F9-96E8-E72C-BD70-C4723DD07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D6B1-A905-9317-5EF3-A191DA0F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1849-C9FB-4808-A33A-AB544D34F723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55BA-5F7C-E680-0528-B0A23D9C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FA83-DE31-ED6D-40D9-A351A05C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ABFC-AD58-E911-D6B0-200884C7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40B2E-F116-D319-43CA-84CE96FC4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63FE-2BA5-191B-00A1-92453A9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1B7C-97AF-4E9F-94AD-F962279C74ED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3B33-FA3A-5DFD-EEB9-629F11CB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1DF0-7DB1-C2F4-A554-B90A4B59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0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4232F-65A6-566E-EB5A-4B9CA797F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E21E8-ADE4-9FCE-91FF-C988DA9ED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0BDD-653A-84D1-94D3-42299381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5C99-B532-459A-AE91-C2585507F4B9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94469-75A8-360C-E06F-4F456B67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C1D3-D5AE-CF9B-15B3-9364A18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81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855F-151F-5720-82BD-30FCE457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C9737-486F-6EAF-B1A9-AE914F0F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E570-5E85-A037-7DE3-34BDCA9B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250A-0F85-43B1-8512-0AB3938980A0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F762-7A84-DE0E-E3F4-F544972E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474E-EBF9-3298-3159-39C5EE5E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6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5131-9597-EA45-88C4-66FCB240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901A5-3A19-ED37-2F53-2CBAB573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D4DF-3F23-3E2F-4406-D5E59370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BD-A3C1-43F8-974F-EE2AE04EFAA4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7223-91DD-53C0-B714-8E4CAD46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9659-F2C1-43F0-38E3-5F56BB46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2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BDBB-ADFD-3DA6-E361-1195D14B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AA4D-04E5-9D34-FA83-49C9D5695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832F7-6F92-952D-2C6D-7A105D4D5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5AED5-F1B1-EA6B-9C5D-9548589A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AACB-57F5-493B-9085-39FB30F3085A}" type="datetime1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D8382-95D2-0892-016E-4C0B16E0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323-D1CA-F49D-406F-02A3D60B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0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C04B-D514-FB11-1A32-2590E5AC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D142-D5CA-CBB3-6FD6-900C45F37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9C23A-C2A2-A1E0-5167-5C1B08C49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EF021-D7B3-0A6B-9B22-601255612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3D9F6-600D-B92B-B9C0-19081F91D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341BA-EC57-860A-A3FD-C5C967CF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5A43-5F8E-4F95-8062-90A097F08856}" type="datetime1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3A3BC-1519-ADA4-8438-F4814C8C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24BBD-429E-E946-C316-9D317797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7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51E1-A120-C368-72C0-3D796E9F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6B717-3EDB-EE4A-9590-E6ADD65D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C76F-DB95-4EF1-9DC9-0ADDFDC0E9FA}" type="datetime1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48968-F43E-AF76-33BC-797953A2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EDD5E-6991-3D8A-5123-D60A18BC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5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FF2D9-7AFC-835E-1E31-98E3145B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73B9-DBC4-41B8-8493-AB8C4374192E}" type="datetime1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BA998-F17C-BBB1-90D6-7DA3B841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6723F-E8BE-8D29-FDFF-4694BDA9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5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4B25-3F68-DF22-BB3C-93AC0435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2554-8417-667B-4DCD-6616C239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DF26-B594-E616-7715-C8AF6DAC4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7FE32-EC9B-EE96-70A6-12D55CAF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A1DF-52A9-4EB7-A921-CABD90F5A534}" type="datetime1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FE92F-C65F-B2A7-BBEA-DD8F7997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C801-5890-E190-550D-BA815822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9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1D4E-22EB-2E40-91EE-82BB969D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25B34-C5A6-5EE1-332B-A5CBEC157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F85AD-828F-AA8B-65AE-FF24B9A9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9C26E-151E-39CF-1D3C-6B72B4BE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FC1A-DABA-4F4B-980E-91B45F017CA6}" type="datetime1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408F8-0205-1891-37DD-06DE5E8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74EF4-346F-E78B-C288-B1E26BCD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3C936-6328-7187-BE2D-73F08301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D794-0DCD-AABF-2272-847276D4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DE0D5-E9F9-B801-46BA-448CB5AAA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DDDAB-7697-48FA-8281-DC3E16DD1AB2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91FF2-D6E7-01A9-A471-8A2905C6F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192A-83B2-9559-5348-A6D74F0BF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2452-019-0940-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igitalcommons.calpoly.edu/eesp/559/" TargetMode="External"/><Relationship Id="rId4" Type="http://schemas.openxmlformats.org/officeDocument/2006/relationships/hyperlink" Target="https://ieeexplore.ieee.org/abstract/document/92306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28E45F23-0AD8-8FD6-C8A5-B2DF9161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336" y="2777743"/>
            <a:ext cx="8933688" cy="321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Group Members:</a:t>
            </a:r>
          </a:p>
          <a:p>
            <a:pPr marL="457200" indent="-457200" algn="ctr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Sambhav Saxena (2100910310121)</a:t>
            </a:r>
          </a:p>
          <a:p>
            <a:pPr marL="457200" indent="-457200" algn="ctr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Shivanshu Singh (2100910310137)</a:t>
            </a:r>
          </a:p>
          <a:p>
            <a:pPr marL="457200" indent="-457200" algn="ctr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Sidhant Singh     (2000910310162)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Name of Faculty Mentor:</a:t>
            </a:r>
            <a:r>
              <a:rPr lang="en-US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Dr. Chandra Shankar </a:t>
            </a:r>
          </a:p>
        </p:txBody>
      </p:sp>
      <p:sp>
        <p:nvSpPr>
          <p:cNvPr id="2052" name="Text Box 4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9D59A5F-7F82-CCC4-4856-DCAD3A2EE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448"/>
            <a:ext cx="1219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Project Title Presentation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Full-Custom Design of Successive Approximation Register ADC</a:t>
            </a:r>
          </a:p>
        </p:txBody>
      </p:sp>
      <p:pic>
        <p:nvPicPr>
          <p:cNvPr id="5125" name="Picture 9">
            <a:extLst>
              <a:ext uri="{FF2B5EF4-FFF2-40B4-BE49-F238E27FC236}">
                <a16:creationId xmlns:a16="http://schemas.microsoft.com/office/drawing/2014/main" id="{AC45FBC9-4C71-48D3-814D-036A7815C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656" y="1213962"/>
            <a:ext cx="1583199" cy="156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BBEF25-7C96-D5EA-D953-D63D17ED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49" y="6166080"/>
            <a:ext cx="11235902" cy="5425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Presentation Outline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4716561-90E0-4ED4-A806-4CBA92B1D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45173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indent="-457200" algn="just">
              <a:lnSpc>
                <a:spcPct val="250000"/>
              </a:lnSpc>
              <a:buFont typeface="+mj-lt"/>
              <a:buAutoNum type="arabicPeriod"/>
              <a:defRPr/>
            </a:pPr>
            <a:r>
              <a:rPr lang="en-IN" sz="2200" dirty="0"/>
              <a:t>Title of the Project</a:t>
            </a:r>
            <a:endParaRPr lang="en-US" sz="2200" dirty="0"/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  <a:defRPr/>
            </a:pPr>
            <a:r>
              <a:rPr lang="en-IN" sz="2200" dirty="0"/>
              <a:t>Problem Statement</a:t>
            </a:r>
            <a:endParaRPr lang="en-US" sz="2200" dirty="0"/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  <a:defRPr/>
            </a:pPr>
            <a:r>
              <a:rPr lang="en-IN" sz="2200" dirty="0"/>
              <a:t>Objectives of the Project</a:t>
            </a:r>
            <a:endParaRPr lang="en-US" sz="2200" dirty="0"/>
          </a:p>
          <a:p>
            <a:pPr marL="457200" indent="-457200" eaLnBrk="1" hangingPunct="1">
              <a:lnSpc>
                <a:spcPct val="25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GB" sz="2200" dirty="0"/>
              <a:t>Social Impact of the Project</a:t>
            </a:r>
            <a:endParaRPr lang="en-US" sz="2200" dirty="0"/>
          </a:p>
          <a:p>
            <a:pPr marL="457200" indent="-457200" eaLnBrk="1" hangingPunct="1">
              <a:lnSpc>
                <a:spcPct val="25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sz="2200" dirty="0"/>
              <a:t>References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BC23C-48B7-E31C-DE34-6B5B8859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  <p:transition advClick="0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Title of the Project</a:t>
            </a:r>
            <a:r>
              <a:rPr lang="en-US" altLang="en-US" sz="2800" b="1" dirty="0">
                <a:latin typeface="Times New Roman" panose="02020603050405020304" pitchFamily="18" charset="0"/>
              </a:rPr>
              <a:t>: </a:t>
            </a:r>
            <a:r>
              <a:rPr lang="en-US" altLang="en-US" sz="2800" b="1" u="sng" dirty="0">
                <a:latin typeface="Times New Roman" panose="02020603050405020304" pitchFamily="18" charset="0"/>
              </a:rPr>
              <a:t>SAR ADC Full Custom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8B055-12B0-4BED-1419-B586E3466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28" y="828020"/>
            <a:ext cx="9303344" cy="58613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3EC0F-1A48-896A-B330-ADBFB8A0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92863"/>
      </p:ext>
    </p:extLst>
  </p:cSld>
  <p:clrMapOvr>
    <a:masterClrMapping/>
  </p:clrMapOvr>
  <p:transition advClick="0" advTm="1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4716561-90E0-4ED4-A806-4CBA92B1D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926592"/>
            <a:ext cx="8686800" cy="561769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Need for High-Performance ADCs:</a:t>
            </a:r>
            <a:r>
              <a:rPr lang="en-US" sz="2200" dirty="0"/>
              <a:t> Modern applications require ADCs that combine high resolution, compact size. These requirements are critical in fields such as medical devices, automotive systems, and </a:t>
            </a:r>
            <a:r>
              <a:rPr lang="en-US" sz="2200"/>
              <a:t>portable electronics.</a:t>
            </a:r>
            <a:endParaRPr lang="en-US" sz="2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Limitations of Standard ADCs:</a:t>
            </a:r>
            <a:r>
              <a:rPr lang="en-US" sz="2200" dirty="0"/>
              <a:t> Standard ADCs may not meet specific design requirements for power, speed, or integration in custom applications.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Need for Ultra-Low Power Consumption:</a:t>
            </a:r>
            <a:r>
              <a:rPr lang="en-US" sz="2200" dirty="0"/>
              <a:t> Many battery-powered or portable devices require ADCs with ultra-low power consumption to extend battery life, while maintaining sufficient speed and resolution for real-time data acquisition.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05225-6F4B-9560-20C2-E7666844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51245"/>
      </p:ext>
    </p:extLst>
  </p:cSld>
  <p:clrMapOvr>
    <a:masterClrMapping/>
  </p:clrMapOvr>
  <p:transition advClick="0" advTm="1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Successive Approximation Register (SAR) type ADC</a:t>
            </a:r>
          </a:p>
        </p:txBody>
      </p:sp>
      <p:pic>
        <p:nvPicPr>
          <p:cNvPr id="7" name="Picture 6" descr="A diagram of a computer code&#10;&#10;Description automatically generated">
            <a:extLst>
              <a:ext uri="{FF2B5EF4-FFF2-40B4-BE49-F238E27FC236}">
                <a16:creationId xmlns:a16="http://schemas.microsoft.com/office/drawing/2014/main" id="{550A655E-2640-8652-1315-80C8BFCDF15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621967"/>
            <a:ext cx="5158893" cy="43586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5062E9-F86A-A043-1197-506910302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08" y="1621967"/>
            <a:ext cx="5158892" cy="44495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763E-9FEF-1B63-E26A-839425E5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278081"/>
      </p:ext>
    </p:extLst>
  </p:cSld>
  <p:clrMapOvr>
    <a:masterClrMapping/>
  </p:clrMapOvr>
  <p:transition advClick="0" advTm="1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Objectives of the Project 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4716561-90E0-4ED4-A806-4CBA92B1D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27760"/>
            <a:ext cx="8686800" cy="498290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Noise Performance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Design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Application Range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5DD20-ED74-7460-3939-7E55C131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358393"/>
      </p:ext>
    </p:extLst>
  </p:cSld>
  <p:clrMapOvr>
    <a:masterClrMapping/>
  </p:clrMapOvr>
  <p:transition advClick="0" advTm="1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Social Impact of the Project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4716561-90E0-4ED4-A806-4CBA92B1D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926592"/>
            <a:ext cx="8686800" cy="561769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Improved Healthcare Outcomes: </a:t>
            </a:r>
            <a:r>
              <a:rPr lang="en-US" sz="2200" dirty="0"/>
              <a:t>Custom SAR ADCs can enhance the performance of medical devices like portable ECG monitors, imaging equipment and wearable health trackers, improving patient outcomes.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Energy Efficiency and Environmental Impact: </a:t>
            </a:r>
            <a:r>
              <a:rPr lang="en-US" sz="2200" dirty="0"/>
              <a:t>The development of low-power ADCs reduces energy consumption of electronic devices, lowering their carbon footprint and promoting environmental sustainability.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Advancing IoT and Industrial Automation: </a:t>
            </a:r>
            <a:r>
              <a:rPr lang="en-US" sz="2200" dirty="0"/>
              <a:t>Custom-designed ADCs can improve the accuracy and responsiveness of IoT devices and industrial sensors, driving innovation in sectors such as agriculture, manufacturing, and logistics.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8F7D9-743A-11E3-B7A7-C0B4E572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56227"/>
      </p:ext>
    </p:extLst>
  </p:cSld>
  <p:clrMapOvr>
    <a:masterClrMapping/>
  </p:clrMapOvr>
  <p:transition advClick="0" advTm="1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References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4716561-90E0-4ED4-A806-4CBA92B1D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5509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IN" sz="2200" dirty="0">
                <a:hlinkClick r:id="rId3"/>
              </a:rPr>
              <a:t>Kiran Kumar Mandrumaka; Fazal Noorbasha, “</a:t>
            </a:r>
            <a:r>
              <a:rPr lang="en-US" sz="2200" dirty="0">
                <a:hlinkClick r:id="rId3"/>
              </a:rPr>
              <a:t>A low power 10 bit SAR ADC with variable threshold technique for biomedical applications” in </a:t>
            </a:r>
            <a:r>
              <a:rPr lang="en-IN" sz="2200" dirty="0">
                <a:hlinkClick r:id="rId3"/>
              </a:rPr>
              <a:t>Department of ECE, </a:t>
            </a:r>
            <a:r>
              <a:rPr lang="en-IN" sz="2200" dirty="0" err="1">
                <a:hlinkClick r:id="rId3"/>
              </a:rPr>
              <a:t>Koneru</a:t>
            </a:r>
            <a:r>
              <a:rPr lang="en-IN" sz="2200" dirty="0">
                <a:hlinkClick r:id="rId3"/>
              </a:rPr>
              <a:t> </a:t>
            </a:r>
            <a:r>
              <a:rPr lang="en-IN" sz="2200" dirty="0" err="1">
                <a:hlinkClick r:id="rId3"/>
              </a:rPr>
              <a:t>Lakshmaiah</a:t>
            </a:r>
            <a:r>
              <a:rPr lang="en-IN" sz="2200" dirty="0">
                <a:hlinkClick r:id="rId3"/>
              </a:rPr>
              <a:t> Education Foundation, </a:t>
            </a:r>
            <a:r>
              <a:rPr lang="en-IN" sz="2200" dirty="0" err="1">
                <a:hlinkClick r:id="rId3"/>
              </a:rPr>
              <a:t>Vaddeswaram</a:t>
            </a:r>
            <a:r>
              <a:rPr lang="en-IN" sz="2200" dirty="0">
                <a:hlinkClick r:id="rId3"/>
              </a:rPr>
              <a:t>, Guntur, A.P.</a:t>
            </a:r>
            <a:r>
              <a:rPr lang="en-US" sz="2200" dirty="0">
                <a:hlinkClick r:id="rId3"/>
              </a:rPr>
              <a:t>, SN Applied Sciences Springer Journal, </a:t>
            </a:r>
            <a:r>
              <a:rPr lang="en-IN" sz="2200" dirty="0">
                <a:hlinkClick r:id="rId3"/>
              </a:rPr>
              <a:t>Volume 1, article number 918, 2019</a:t>
            </a:r>
            <a:endParaRPr lang="en-IN" sz="2200" dirty="0"/>
          </a:p>
          <a:p>
            <a:pPr marL="457200" indent="-457200">
              <a:buFont typeface="+mj-lt"/>
              <a:buAutoNum type="arabicParenR"/>
            </a:pPr>
            <a:endParaRPr lang="en-IN" sz="2200" dirty="0">
              <a:hlinkClick r:id="rId4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2200" dirty="0">
                <a:hlinkClick r:id="rId4"/>
              </a:rPr>
              <a:t>Suva Banik; M.M.H Rasel; Tanjir Mahmud; Md. Hasanuzzaman, “</a:t>
            </a:r>
            <a:r>
              <a:rPr lang="en-US" sz="2200" dirty="0">
                <a:hlinkClick r:id="rId4"/>
              </a:rPr>
              <a:t>Design and implementation of a low-power 1V, 77.26µW 6-bit SAR ADC in Cadence 90nm CMOS process for biomedical application” in </a:t>
            </a:r>
            <a:r>
              <a:rPr lang="en-IN" sz="2200" dirty="0">
                <a:hlinkClick r:id="rId4"/>
              </a:rPr>
              <a:t>2020 IEEE Region 10 Symposium (TENSYMP), 2020</a:t>
            </a:r>
            <a:endParaRPr lang="en-IN" sz="2200" dirty="0"/>
          </a:p>
          <a:p>
            <a:pPr marL="457200" indent="-457200">
              <a:buFont typeface="+mj-lt"/>
              <a:buAutoNum type="arabicParenR"/>
            </a:pPr>
            <a:endParaRPr lang="en-IN" sz="2200" dirty="0"/>
          </a:p>
          <a:p>
            <a:pPr marL="457200" indent="-457200">
              <a:buFont typeface="+mj-lt"/>
              <a:buAutoNum type="arabicParenR"/>
            </a:pPr>
            <a:r>
              <a:rPr lang="en-IN" sz="2200" dirty="0">
                <a:hlinkClick r:id="rId5"/>
              </a:rPr>
              <a:t>Maxwell Kazuki Fukada, “Signal ADC Converter Simulation on Cadence Virtuoso for Audio Applications” in a </a:t>
            </a:r>
            <a:r>
              <a:rPr lang="en-US" sz="2200" dirty="0">
                <a:hlinkClick r:id="rId5"/>
              </a:rPr>
              <a:t>Thesis at Electrical Engineering Department,</a:t>
            </a:r>
            <a:r>
              <a:rPr lang="en-IN" sz="2200" dirty="0">
                <a:hlinkClick r:id="rId5"/>
              </a:rPr>
              <a:t> California Polytechnic State University, San Luis Obispo, 2022</a:t>
            </a:r>
            <a:endParaRPr lang="en-IN" sz="2200" dirty="0"/>
          </a:p>
          <a:p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8BFB4-34A3-03B0-0B1E-874CE26B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02271"/>
      </p:ext>
    </p:extLst>
  </p:cSld>
  <p:clrMapOvr>
    <a:masterClrMapping/>
  </p:clrMapOvr>
  <p:transition advClick="0" advTm="10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439</Words>
  <Application>Microsoft Office PowerPoint</Application>
  <PresentationFormat>Widescreen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Sambhav Saxena</dc:creator>
  <cp:lastModifiedBy>Sambhsv Saxena</cp:lastModifiedBy>
  <cp:revision>22</cp:revision>
  <dcterms:created xsi:type="dcterms:W3CDTF">2024-09-10T11:15:28Z</dcterms:created>
  <dcterms:modified xsi:type="dcterms:W3CDTF">2024-09-14T06:24:29Z</dcterms:modified>
</cp:coreProperties>
</file>