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59" r:id="rId3"/>
    <p:sldId id="265" r:id="rId4"/>
    <p:sldId id="269" r:id="rId5"/>
    <p:sldId id="270" r:id="rId6"/>
    <p:sldId id="267" r:id="rId7"/>
    <p:sldId id="264" r:id="rId8"/>
    <p:sldId id="274" r:id="rId9"/>
    <p:sldId id="276" r:id="rId10"/>
    <p:sldId id="278" r:id="rId11"/>
    <p:sldId id="277" r:id="rId12"/>
    <p:sldId id="279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04" autoAdjust="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DED8EF-7843-D681-FCC9-883371D4E1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FC3CD-45E4-B360-E71D-3D8BB5E78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CE77D-99C4-4097-A9D2-B36A0948DD88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33CC8-37E1-4D7C-39EC-769D87ED7C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9F031-B247-8C58-F113-A2FE6F332D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04334-053C-49F5-B47B-2BF3B0804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00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104B-92E8-4329-93B2-710D2BA82928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20531-E19E-4249-B2F7-8050B4771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77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2</a:t>
            </a:fld>
            <a:endParaRPr lang="en-I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13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2696302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14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189510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3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358768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4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158633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6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358993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7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316668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8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358768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9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1200245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10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323559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AFB2B-B841-C978-3974-EFADC2EA3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AF3344D-8CFF-2AF5-32F7-56A3518CE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7AA1F4-39B0-8269-7402-96C1C9306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AF800-869A-4C18-A836-27D65225ECCD}" type="slidenum">
              <a:rPr lang="en-IN" altLang="en-US" sz="1200"/>
              <a:pPr/>
              <a:t>11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283486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9F6B-FFE4-95BB-FD90-4F8F4A8CE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C02F9-96E8-E72C-BD70-C4723DD07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D6B1-A905-9317-5EF3-A191DA0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849-C9FB-4808-A33A-AB544D34F723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55BA-5F7C-E680-0528-B0A23D9C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FA83-DE31-ED6D-40D9-A351A05C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ABFC-AD58-E911-D6B0-200884C7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40B2E-F116-D319-43CA-84CE96FC4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63FE-2BA5-191B-00A1-92453A93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1B7C-97AF-4E9F-94AD-F962279C74ED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3B33-FA3A-5DFD-EEB9-629F11CB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1DF0-7DB1-C2F4-A554-B90A4B59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0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4232F-65A6-566E-EB5A-4B9CA797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E21E8-ADE4-9FCE-91FF-C988DA9ED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0BDD-653A-84D1-94D3-42299381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C99-B532-459A-AE91-C2585507F4B9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4469-75A8-360C-E06F-4F456B67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C1D3-D5AE-CF9B-15B3-9364A18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855F-151F-5720-82BD-30FCE457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9737-486F-6EAF-B1A9-AE914F0F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E570-5E85-A037-7DE3-34BDCA9B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250A-0F85-43B1-8512-0AB3938980A0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F762-7A84-DE0E-E3F4-F544972E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474E-EBF9-3298-3159-39C5EE5E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6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5131-9597-EA45-88C4-66FCB240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901A5-3A19-ED37-2F53-2CBAB573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D4DF-3F23-3E2F-4406-D5E59370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2CBD-A3C1-43F8-974F-EE2AE04EFAA4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7223-91DD-53C0-B714-8E4CAD46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9659-F2C1-43F0-38E3-5F56BB46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2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BDBB-ADFD-3DA6-E361-1195D14B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AA4D-04E5-9D34-FA83-49C9D5695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832F7-6F92-952D-2C6D-7A105D4D5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AED5-F1B1-EA6B-9C5D-9548589A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ACB-57F5-493B-9085-39FB30F3085A}" type="datetime1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8382-95D2-0892-016E-4C0B16E0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323-D1CA-F49D-406F-02A3D60B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0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C04B-D514-FB11-1A32-2590E5AC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D142-D5CA-CBB3-6FD6-900C45F3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9C23A-C2A2-A1E0-5167-5C1B08C49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EF021-D7B3-0A6B-9B22-601255612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3D9F6-600D-B92B-B9C0-19081F91D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341BA-EC57-860A-A3FD-C5C967CF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A43-5F8E-4F95-8062-90A097F08856}" type="datetime1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3A3BC-1519-ADA4-8438-F4814C8C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24BBD-429E-E946-C316-9D317797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7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51E1-A120-C368-72C0-3D796E9F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6B717-3EDB-EE4A-9590-E6ADD65D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C76F-DB95-4EF1-9DC9-0ADDFDC0E9FA}" type="datetime1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48968-F43E-AF76-33BC-797953A2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EDD5E-6991-3D8A-5123-D60A18BC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FF2D9-7AFC-835E-1E31-98E3145B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73B9-DBC4-41B8-8493-AB8C4374192E}" type="datetime1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A998-F17C-BBB1-90D6-7DA3B841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6723F-E8BE-8D29-FDFF-4694BDA9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5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4B25-3F68-DF22-BB3C-93AC0435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2554-8417-667B-4DCD-6616C239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DF26-B594-E616-7715-C8AF6DAC4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7FE32-EC9B-EE96-70A6-12D55CAF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A1DF-52A9-4EB7-A921-CABD90F5A534}" type="datetime1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FE92F-C65F-B2A7-BBEA-DD8F799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C801-5890-E190-550D-BA815822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9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1D4E-22EB-2E40-91EE-82BB969D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25B34-C5A6-5EE1-332B-A5CBEC157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F85AD-828F-AA8B-65AE-FF24B9A9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C26E-151E-39CF-1D3C-6B72B4BE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FC1A-DABA-4F4B-980E-91B45F017CA6}" type="datetime1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408F8-0205-1891-37DD-06DE5E8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74EF4-346F-E78B-C288-B1E26BCD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3C936-6328-7187-BE2D-73F08301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D794-0DCD-AABF-2272-847276D4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E0D5-E9F9-B801-46BA-448CB5AAA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DDDAB-7697-48FA-8281-DC3E16DD1AB2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91FF2-D6E7-01A9-A471-8A2905C6F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DEPARTMENT OF ELECTRONICS AND COMMUNICATION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192A-83B2-9559-5348-A6D74F0BF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0F018-87FC-4483-8DB6-F111C804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2452-019-0940-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igitalcommons.calpoly.edu/eesp/559/" TargetMode="External"/><Relationship Id="rId4" Type="http://schemas.openxmlformats.org/officeDocument/2006/relationships/hyperlink" Target="https://ieeexplore.ieee.org/abstract/document/923060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9230608" TargetMode="External"/><Relationship Id="rId2" Type="http://schemas.openxmlformats.org/officeDocument/2006/relationships/hyperlink" Target="https://link.springer.com/article/10.1007/s42452-019-0940-3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igitalcommons.calpoly.edu/eesp/559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28E45F23-0AD8-8FD6-C8A5-B2DF9161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336" y="2777743"/>
            <a:ext cx="8933688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Project Supervisor:</a:t>
            </a:r>
            <a:r>
              <a:rPr lang="en-US" alt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Dr. Chandra Shankar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Group Members:</a:t>
            </a:r>
          </a:p>
          <a:p>
            <a:pPr marL="457200" indent="-457200" algn="ctr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Sambhav Saxena (2100910310121)</a:t>
            </a:r>
          </a:p>
          <a:p>
            <a:pPr marL="457200" indent="-457200" algn="ctr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Shivanshu Singh (2100910310137)</a:t>
            </a:r>
          </a:p>
          <a:p>
            <a:pPr marL="457200" indent="-457200" algn="ctr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Sidhant Singh     (2000910310162)</a:t>
            </a:r>
          </a:p>
        </p:txBody>
      </p:sp>
      <p:sp>
        <p:nvSpPr>
          <p:cNvPr id="2052" name="Text Box 4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9D59A5F-7F82-CCC4-4856-DCAD3A2E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448"/>
            <a:ext cx="1219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Project Synopsis Presentation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Full-Custom Design of Successive Approximation Register ADC</a:t>
            </a:r>
          </a:p>
        </p:txBody>
      </p:sp>
      <p:pic>
        <p:nvPicPr>
          <p:cNvPr id="5125" name="Picture 9">
            <a:extLst>
              <a:ext uri="{FF2B5EF4-FFF2-40B4-BE49-F238E27FC236}">
                <a16:creationId xmlns:a16="http://schemas.microsoft.com/office/drawing/2014/main" id="{AC45FBC9-4C71-48D3-814D-036A7815C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56" y="1213962"/>
            <a:ext cx="1583199" cy="156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BBEF25-7C96-D5EA-D953-D63D17ED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9" y="6166080"/>
            <a:ext cx="11235902" cy="5425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Sample and Hold Circuit</a:t>
            </a:r>
            <a:r>
              <a:rPr lang="en-US" altLang="en-US" sz="2800" b="1" dirty="0">
                <a:latin typeface="Times New Roman" panose="02020603050405020304" pitchFamily="18" charset="0"/>
              </a:rPr>
              <a:t> (Symbol)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3EC0F-1A48-896A-B330-ADBFB8A0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4B234-2C62-6577-F7FD-E3BBBD2BF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1023965"/>
            <a:ext cx="8763000" cy="55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9657"/>
      </p:ext>
    </p:extLst>
  </p:cSld>
  <p:clrMapOvr>
    <a:masterClrMapping/>
  </p:clrMapOvr>
  <p:transition advClick="0" advTm="1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Sample and Hold Circuit</a:t>
            </a:r>
            <a:r>
              <a:rPr lang="en-US" altLang="en-US" sz="2800" b="1" dirty="0">
                <a:latin typeface="Times New Roman" panose="02020603050405020304" pitchFamily="18" charset="0"/>
              </a:rPr>
              <a:t> (Simulation)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3EC0F-1A48-896A-B330-ADBFB8A0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11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347C2-88FA-3B1E-077E-DB554BF8A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6312" y="1019176"/>
            <a:ext cx="10239375" cy="53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75926"/>
      </p:ext>
    </p:extLst>
  </p:cSld>
  <p:clrMapOvr>
    <a:masterClrMapping/>
  </p:clrMapOvr>
  <p:transition advClick="0" advTm="1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9CB0E-AB22-666D-C7F5-9F1425B8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12519"/>
          <a:stretch/>
        </p:blipFill>
        <p:spPr>
          <a:xfrm>
            <a:off x="20" y="1282"/>
            <a:ext cx="12191980" cy="59994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6EF15-1DA1-4C34-6E74-0F61461A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60F018-87FC-4483-8DB6-F111C8048892}" type="slidenum">
              <a:rPr lang="en-IN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84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5DD20-ED74-7460-3939-7E55C131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CFA6BE-F9AD-7183-9AA2-2489F40F5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48005"/>
              </p:ext>
            </p:extLst>
          </p:nvPr>
        </p:nvGraphicFramePr>
        <p:xfrm>
          <a:off x="844826" y="981184"/>
          <a:ext cx="10623277" cy="512433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03349">
                  <a:extLst>
                    <a:ext uri="{9D8B030D-6E8A-4147-A177-3AD203B41FA5}">
                      <a16:colId xmlns:a16="http://schemas.microsoft.com/office/drawing/2014/main" val="1637775369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3175351993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1481544764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1060502078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3254762925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1384319036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641916325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471951583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1959601258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4175164278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4182748799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676107949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226040839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3063695376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3379718125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123427359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1666752251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2894190753"/>
                    </a:ext>
                  </a:extLst>
                </a:gridCol>
                <a:gridCol w="389996">
                  <a:extLst>
                    <a:ext uri="{9D8B030D-6E8A-4147-A177-3AD203B41FA5}">
                      <a16:colId xmlns:a16="http://schemas.microsoft.com/office/drawing/2014/main" val="851710293"/>
                    </a:ext>
                  </a:extLst>
                </a:gridCol>
              </a:tblGrid>
              <a:tr h="5693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319207"/>
                  </a:ext>
                </a:extLst>
              </a:tr>
              <a:tr h="5693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Planning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296526"/>
                  </a:ext>
                </a:extLst>
              </a:tr>
              <a:tr h="5693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S&amp;H Circuit Design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76989"/>
                  </a:ext>
                </a:extLst>
              </a:tr>
              <a:tr h="5693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Comparator Design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06335"/>
                  </a:ext>
                </a:extLst>
              </a:tr>
              <a:tr h="5693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 Logic Design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312983"/>
                  </a:ext>
                </a:extLst>
              </a:tr>
              <a:tr h="5693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DAC Unit Design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3730"/>
                  </a:ext>
                </a:extLst>
              </a:tr>
              <a:tr h="5693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Interconnection of Blocks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20236"/>
                  </a:ext>
                </a:extLst>
              </a:tr>
              <a:tr h="5693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Testing and Simulation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91624"/>
                  </a:ext>
                </a:extLst>
              </a:tr>
              <a:tr h="5693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Writing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96" marR="39196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61113"/>
                  </a:ext>
                </a:extLst>
              </a:tr>
            </a:tbl>
          </a:graphicData>
        </a:graphic>
      </p:graphicFrame>
      <p:sp>
        <p:nvSpPr>
          <p:cNvPr id="3" name="Left-Right Arrow 11">
            <a:extLst>
              <a:ext uri="{FF2B5EF4-FFF2-40B4-BE49-F238E27FC236}">
                <a16:creationId xmlns:a16="http://schemas.microsoft.com/office/drawing/2014/main" id="{55C120D8-43B4-C21D-A7E7-806D956B2AA6}"/>
              </a:ext>
            </a:extLst>
          </p:cNvPr>
          <p:cNvSpPr>
            <a:spLocks/>
          </p:cNvSpPr>
          <p:nvPr/>
        </p:nvSpPr>
        <p:spPr bwMode="auto">
          <a:xfrm>
            <a:off x="7158939" y="4590999"/>
            <a:ext cx="2748990" cy="174322"/>
          </a:xfrm>
          <a:prstGeom prst="leftRightArrow">
            <a:avLst>
              <a:gd name="adj1" fmla="val 50000"/>
              <a:gd name="adj2" fmla="val 52295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 sz="4000"/>
          </a:p>
        </p:txBody>
      </p:sp>
      <p:sp>
        <p:nvSpPr>
          <p:cNvPr id="5" name="Left-Right Arrow 14">
            <a:extLst>
              <a:ext uri="{FF2B5EF4-FFF2-40B4-BE49-F238E27FC236}">
                <a16:creationId xmlns:a16="http://schemas.microsoft.com/office/drawing/2014/main" id="{196E2151-76CA-7824-43EB-E008630FF1FD}"/>
              </a:ext>
            </a:extLst>
          </p:cNvPr>
          <p:cNvSpPr>
            <a:spLocks/>
          </p:cNvSpPr>
          <p:nvPr/>
        </p:nvSpPr>
        <p:spPr bwMode="auto">
          <a:xfrm>
            <a:off x="9514390" y="5175078"/>
            <a:ext cx="787078" cy="174322"/>
          </a:xfrm>
          <a:prstGeom prst="leftRightArrow">
            <a:avLst>
              <a:gd name="adj1" fmla="val 50000"/>
              <a:gd name="adj2" fmla="val 27675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 sz="4000"/>
          </a:p>
        </p:txBody>
      </p:sp>
      <p:sp>
        <p:nvSpPr>
          <p:cNvPr id="6" name="Left-Right Arrow 1">
            <a:extLst>
              <a:ext uri="{FF2B5EF4-FFF2-40B4-BE49-F238E27FC236}">
                <a16:creationId xmlns:a16="http://schemas.microsoft.com/office/drawing/2014/main" id="{CABA22B9-CFBD-1FCD-A514-991CACABF6C9}"/>
              </a:ext>
            </a:extLst>
          </p:cNvPr>
          <p:cNvSpPr>
            <a:spLocks/>
          </p:cNvSpPr>
          <p:nvPr/>
        </p:nvSpPr>
        <p:spPr bwMode="auto">
          <a:xfrm>
            <a:off x="8355807" y="4042015"/>
            <a:ext cx="1152796" cy="174322"/>
          </a:xfrm>
          <a:prstGeom prst="leftRightArrow">
            <a:avLst>
              <a:gd name="adj1" fmla="val 50000"/>
              <a:gd name="adj2" fmla="val 38177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 sz="40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864BEB9-794A-78EE-351F-469E6805B7E6}"/>
              </a:ext>
            </a:extLst>
          </p:cNvPr>
          <p:cNvSpPr>
            <a:spLocks/>
          </p:cNvSpPr>
          <p:nvPr/>
        </p:nvSpPr>
        <p:spPr bwMode="auto">
          <a:xfrm>
            <a:off x="10301467" y="5756166"/>
            <a:ext cx="787077" cy="149930"/>
          </a:xfrm>
          <a:prstGeom prst="leftRightArrow">
            <a:avLst>
              <a:gd name="adj1" fmla="val 50000"/>
              <a:gd name="adj2" fmla="val 4315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 sz="400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B577BD0-5826-406D-2B9A-14B192AADC9B}"/>
              </a:ext>
            </a:extLst>
          </p:cNvPr>
          <p:cNvSpPr>
            <a:spLocks/>
          </p:cNvSpPr>
          <p:nvPr/>
        </p:nvSpPr>
        <p:spPr bwMode="auto">
          <a:xfrm>
            <a:off x="5243450" y="2324773"/>
            <a:ext cx="1134319" cy="157181"/>
          </a:xfrm>
          <a:prstGeom prst="leftRightArrow">
            <a:avLst>
              <a:gd name="adj1" fmla="val 50000"/>
              <a:gd name="adj2" fmla="val 26803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 sz="4000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D7BE8AA7-5507-50D6-F678-1D37BC94DEFB}"/>
              </a:ext>
            </a:extLst>
          </p:cNvPr>
          <p:cNvSpPr>
            <a:spLocks/>
          </p:cNvSpPr>
          <p:nvPr/>
        </p:nvSpPr>
        <p:spPr bwMode="auto">
          <a:xfrm>
            <a:off x="6808714" y="3457935"/>
            <a:ext cx="1918863" cy="149931"/>
          </a:xfrm>
          <a:prstGeom prst="leftRightArrow">
            <a:avLst>
              <a:gd name="adj1" fmla="val 50000"/>
              <a:gd name="adj2" fmla="val 7284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 sz="4000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ADF3E878-7CF3-E846-8852-D00C559209DD}"/>
              </a:ext>
            </a:extLst>
          </p:cNvPr>
          <p:cNvSpPr>
            <a:spLocks/>
          </p:cNvSpPr>
          <p:nvPr/>
        </p:nvSpPr>
        <p:spPr bwMode="auto">
          <a:xfrm>
            <a:off x="6024620" y="2883280"/>
            <a:ext cx="1134319" cy="157181"/>
          </a:xfrm>
          <a:prstGeom prst="leftRightArrow">
            <a:avLst>
              <a:gd name="adj1" fmla="val 50000"/>
              <a:gd name="adj2" fmla="val 42456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 sz="400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1A762E0-DAB3-A0CA-DE57-CEEEAF11CCE8}"/>
              </a:ext>
            </a:extLst>
          </p:cNvPr>
          <p:cNvSpPr>
            <a:spLocks/>
          </p:cNvSpPr>
          <p:nvPr/>
        </p:nvSpPr>
        <p:spPr bwMode="auto">
          <a:xfrm>
            <a:off x="4855579" y="1766266"/>
            <a:ext cx="1134319" cy="157181"/>
          </a:xfrm>
          <a:prstGeom prst="leftRightArrow">
            <a:avLst>
              <a:gd name="adj1" fmla="val 50000"/>
              <a:gd name="adj2" fmla="val 3635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 sz="4000"/>
          </a:p>
        </p:txBody>
      </p:sp>
    </p:spTree>
    <p:extLst>
      <p:ext uri="{BB962C8B-B14F-4D97-AF65-F5344CB8AC3E}">
        <p14:creationId xmlns:p14="http://schemas.microsoft.com/office/powerpoint/2010/main" val="4147345044"/>
      </p:ext>
    </p:extLst>
  </p:cSld>
  <p:clrMapOvr>
    <a:masterClrMapping/>
  </p:clrMapOvr>
  <p:transition advClick="0" advTm="1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4716561-90E0-4ED4-A806-4CBA92B1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6474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IN" sz="2000" dirty="0">
                <a:hlinkClick r:id="rId3"/>
              </a:rPr>
              <a:t>Kiran Kumar Mandrumaka; Fazal Noorbasha, “</a:t>
            </a:r>
            <a:r>
              <a:rPr lang="en-US" sz="2000" dirty="0">
                <a:hlinkClick r:id="rId3"/>
              </a:rPr>
              <a:t>A low power 10 bit SAR ADC with variable threshold technique for biomedical applications” in </a:t>
            </a:r>
            <a:r>
              <a:rPr lang="en-IN" sz="2000" dirty="0">
                <a:hlinkClick r:id="rId3"/>
              </a:rPr>
              <a:t>Department of ECE, Koneru Lakshmaiah Education Foundation, Vaddeswaram, Guntur, A.P.</a:t>
            </a:r>
            <a:r>
              <a:rPr lang="en-US" sz="2000" dirty="0">
                <a:hlinkClick r:id="rId3"/>
              </a:rPr>
              <a:t>, SN Applied Sciences Springer Journal, </a:t>
            </a:r>
            <a:r>
              <a:rPr lang="en-IN" sz="2000" dirty="0">
                <a:hlinkClick r:id="rId3"/>
              </a:rPr>
              <a:t>Volume 1, article number 918, 2019</a:t>
            </a:r>
            <a:endParaRPr lang="en-IN" sz="2000" dirty="0"/>
          </a:p>
          <a:p>
            <a:pPr marL="457200" indent="-457200">
              <a:buFont typeface="+mj-lt"/>
              <a:buAutoNum type="arabicParenR"/>
            </a:pPr>
            <a:endParaRPr lang="en-IN" sz="2000" dirty="0">
              <a:hlinkClick r:id="rId4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hlinkClick r:id="rId4"/>
              </a:rPr>
              <a:t>Suva Banik; M.M.H Rasel; Tanjir Mahmud; Md. Hasanuzzaman, “</a:t>
            </a:r>
            <a:r>
              <a:rPr lang="en-US" sz="2000" dirty="0">
                <a:hlinkClick r:id="rId4"/>
              </a:rPr>
              <a:t>Design and implementation of a low-power 1V, 77.26µW 6-bit SAR ADC in Cadence 90nm CMOS process for biomedical application” in </a:t>
            </a:r>
            <a:r>
              <a:rPr lang="en-IN" sz="2000" dirty="0">
                <a:hlinkClick r:id="rId4"/>
              </a:rPr>
              <a:t>2020 IEEE Region 10 Symposium (TENSYMP), 2020</a:t>
            </a:r>
            <a:endParaRPr lang="en-IN" sz="2000" dirty="0"/>
          </a:p>
          <a:p>
            <a:pPr marL="457200" indent="-457200">
              <a:buFont typeface="+mj-lt"/>
              <a:buAutoNum type="arabicParenR"/>
            </a:pPr>
            <a:endParaRPr lang="en-IN" sz="2000" dirty="0"/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hlinkClick r:id="rId5"/>
              </a:rPr>
              <a:t>Maxwell Kazuki Fukada, “Signal ADC Converter Simulation on Cadence Virtuoso for Audio Applications” in a </a:t>
            </a:r>
            <a:r>
              <a:rPr lang="en-US" sz="2000" dirty="0">
                <a:hlinkClick r:id="rId5"/>
              </a:rPr>
              <a:t>Thesis at Electrical Engineering Department,</a:t>
            </a:r>
            <a:r>
              <a:rPr lang="en-IN" sz="2000" dirty="0">
                <a:hlinkClick r:id="rId5"/>
              </a:rPr>
              <a:t> California Polytechnic State University, San Luis Obispo, 2022</a:t>
            </a:r>
            <a:endParaRPr lang="en-IN" sz="20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85802271"/>
      </p:ext>
    </p:extLst>
  </p:cSld>
  <p:clrMapOvr>
    <a:masterClrMapping/>
  </p:clrMapOvr>
  <p:transition advClick="0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4716561-90E0-4ED4-A806-4CBA92B1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8686800" cy="44579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2400" dirty="0"/>
              <a:t>Title of the Project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2400" dirty="0"/>
              <a:t>Problem Statement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2400" dirty="0"/>
              <a:t>Literature Survey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2400" dirty="0"/>
              <a:t>Objectives of the Project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2400" dirty="0"/>
              <a:t>Block Diagram 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sz="2400" dirty="0"/>
              <a:t>Software Used 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Gant</a:t>
            </a:r>
            <a:r>
              <a:rPr lang="en-US" sz="2400" dirty="0"/>
              <a:t>t Chart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BC23C-48B7-E31C-DE34-6B5B8859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ransition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B032136B-68E5-8982-93FF-1CCF2594A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828835"/>
            <a:ext cx="8763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sz="28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Full-Custom Design of Successive Approximation Register ADC</a:t>
            </a:r>
            <a:endParaRPr lang="en-US" altLang="en-US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78081"/>
      </p:ext>
    </p:extLst>
  </p:cSld>
  <p:clrMapOvr>
    <a:masterClrMapping/>
  </p:clrMapOvr>
  <p:transition advClick="0" advTm="1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4716561-90E0-4ED4-A806-4CBA92B1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27760"/>
            <a:ext cx="8686800" cy="45502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for High-Performance ADCs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Limitations of Standard ADCs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Power Constraints in Portable Devices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 Challenges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Applications in Critical Fields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5DD20-ED74-7460-3939-7E55C131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714159"/>
      </p:ext>
    </p:extLst>
  </p:cSld>
  <p:clrMapOvr>
    <a:masterClrMapping/>
  </p:clrMapOvr>
  <p:transition advClick="0" advTm="1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DE2469-07B3-E8BC-A36A-DE9FC2E7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BDCE1F-7CF8-DDF8-3487-D8C749E1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85389"/>
              </p:ext>
            </p:extLst>
          </p:nvPr>
        </p:nvGraphicFramePr>
        <p:xfrm>
          <a:off x="620712" y="1043516"/>
          <a:ext cx="10950576" cy="5166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9188">
                  <a:extLst>
                    <a:ext uri="{9D8B030D-6E8A-4147-A177-3AD203B41FA5}">
                      <a16:colId xmlns:a16="http://schemas.microsoft.com/office/drawing/2014/main" val="487413944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837886912"/>
                    </a:ext>
                  </a:extLst>
                </a:gridCol>
                <a:gridCol w="4962525">
                  <a:extLst>
                    <a:ext uri="{9D8B030D-6E8A-4147-A177-3AD203B41FA5}">
                      <a16:colId xmlns:a16="http://schemas.microsoft.com/office/drawing/2014/main" val="2003169029"/>
                    </a:ext>
                  </a:extLst>
                </a:gridCol>
                <a:gridCol w="1789113">
                  <a:extLst>
                    <a:ext uri="{9D8B030D-6E8A-4147-A177-3AD203B41FA5}">
                      <a16:colId xmlns:a16="http://schemas.microsoft.com/office/drawing/2014/main" val="74130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 &amp; Year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Title/Focus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16440"/>
                  </a:ext>
                </a:extLst>
              </a:tr>
              <a:tr h="171239"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Kiran Kumar Mandrumaka &amp; Fazal Noorbasha (2019)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10-bit SAR ADC for Biomedical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Introduces a variable threshold technique to reduce power consumption.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Maintains accuracy despite lower power usage.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Portable ECG monitors, wearable health trackers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Suva Banik, M.M.H Rasel, Tanjir Mahmud &amp; Md. Hasanuzzaman (2020)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6-bit SAR ADC Using Cadence 90nm CMOS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Achieves ultra-low power consumption of 77.26µW at 1V.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Optimizes design to lower power footprint in ADCs.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Low-power portable devices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61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Maxwell Kazuki Fukada </a:t>
                      </a:r>
                    </a:p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(2022)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ADC Converter Simulations for Audio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custom ADC design and simulation methodologies.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practical design constraints.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 systems (insights applicable to SAR ADCs)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125079"/>
                  </a:ext>
                </a:extLst>
              </a:tr>
            </a:tbl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FAE56BA9-76CE-E52A-88D6-7AD0AB13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58028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Objectives of the Project 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4716561-90E0-4ED4-A806-4CBA92B1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27760"/>
            <a:ext cx="8686800" cy="45502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Noise Performance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Design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Application Range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5DD20-ED74-7460-3939-7E55C131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58393"/>
      </p:ext>
    </p:extLst>
  </p:cSld>
  <p:clrMapOvr>
    <a:masterClrMapping/>
  </p:clrMapOvr>
  <p:transition advClick="0" advTm="1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1219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Block Diagram</a:t>
            </a:r>
            <a:r>
              <a:rPr lang="en-US" altLang="en-US" sz="2800" b="1" dirty="0">
                <a:latin typeface="Times New Roman" panose="02020603050405020304" pitchFamily="18" charset="0"/>
              </a:rPr>
              <a:t>: </a:t>
            </a:r>
            <a:r>
              <a:rPr lang="en-US" altLang="en-US" sz="2800" b="1" u="sng" dirty="0">
                <a:latin typeface="Times New Roman" panose="02020603050405020304" pitchFamily="18" charset="0"/>
              </a:rPr>
              <a:t>Successive Approximation Register ADC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8B055-12B0-4BED-1419-B586E3466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28" y="828020"/>
            <a:ext cx="9303344" cy="58613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3EC0F-1A48-896A-B330-ADBFB8A0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92863"/>
      </p:ext>
    </p:extLst>
  </p:cSld>
  <p:clrMapOvr>
    <a:masterClrMapping/>
  </p:clrMapOvr>
  <p:transition advClick="0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12192000" cy="130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Software Used</a:t>
            </a:r>
            <a:r>
              <a:rPr lang="en-US" altLang="en-US" sz="2800" b="1" dirty="0">
                <a:latin typeface="Times New Roman" panose="02020603050405020304" pitchFamily="18" charset="0"/>
              </a:rPr>
              <a:t>: </a:t>
            </a:r>
            <a:r>
              <a:rPr lang="en-US" altLang="en-US" sz="2800" dirty="0">
                <a:latin typeface="Times New Roman" panose="02020603050405020304" pitchFamily="18" charset="0"/>
              </a:rPr>
              <a:t>Cadence Virtuoso Tool</a:t>
            </a:r>
            <a:endParaRPr lang="en-US" altLang="en-US" sz="2800" b="1" u="sng" dirty="0"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Successive Approximation Register (SAR) ADC Working</a:t>
            </a:r>
          </a:p>
        </p:txBody>
      </p:sp>
      <p:pic>
        <p:nvPicPr>
          <p:cNvPr id="7" name="Picture 6" descr="A diagram of a computer code&#10;&#10;Description automatically generated">
            <a:extLst>
              <a:ext uri="{FF2B5EF4-FFF2-40B4-BE49-F238E27FC236}">
                <a16:creationId xmlns:a16="http://schemas.microsoft.com/office/drawing/2014/main" id="{550A655E-2640-8652-1315-80C8BFCD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21967"/>
            <a:ext cx="5158893" cy="43586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5062E9-F86A-A043-1197-506910302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08" y="1621967"/>
            <a:ext cx="5158892" cy="44495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763E-9FEF-1B63-E26A-839425E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86795"/>
      </p:ext>
    </p:extLst>
  </p:cSld>
  <p:clrMapOvr>
    <a:masterClrMapping/>
  </p:clrMapOvr>
  <p:transition advClick="0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97534C9-49F4-0B6A-524D-A8D41CF8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2800" b="1" u="sng" dirty="0">
                <a:latin typeface="Times New Roman" panose="02020603050405020304" pitchFamily="18" charset="0"/>
              </a:rPr>
              <a:t>Sample and Hold Circuit</a:t>
            </a:r>
            <a:r>
              <a:rPr lang="en-US" altLang="en-US" sz="2800" b="1" dirty="0">
                <a:latin typeface="Times New Roman" panose="02020603050405020304" pitchFamily="18" charset="0"/>
              </a:rPr>
              <a:t> (Schematic)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3EC0F-1A48-896A-B330-ADBFB8A0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F018-87FC-4483-8DB6-F111C8048892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C4750-11AB-A5D3-DE5E-36DF680A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367" y="1104700"/>
            <a:ext cx="8688208" cy="52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66251"/>
      </p:ext>
    </p:extLst>
  </p:cSld>
  <p:clrMapOvr>
    <a:masterClrMapping/>
  </p:clrMapOvr>
  <p:transition advClick="0" advTm="10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6272</TotalTime>
  <Words>618</Words>
  <Application>Microsoft Office PowerPoint</Application>
  <PresentationFormat>Widescreen</PresentationFormat>
  <Paragraphs>240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Sambhav Saxena</dc:creator>
  <cp:lastModifiedBy>Sambhsv Saxena</cp:lastModifiedBy>
  <cp:revision>42</cp:revision>
  <dcterms:created xsi:type="dcterms:W3CDTF">2024-09-10T11:15:28Z</dcterms:created>
  <dcterms:modified xsi:type="dcterms:W3CDTF">2024-10-22T07:58:07Z</dcterms:modified>
</cp:coreProperties>
</file>