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61" r:id="rId7"/>
    <p:sldId id="262" r:id="rId8"/>
    <p:sldId id="266" r:id="rId9"/>
    <p:sldId id="267" r:id="rId10"/>
    <p:sldId id="270"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4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873B3-3AB6-4F3E-8FBC-3CA252480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89A0946-85AE-4E0F-B2C6-040E18FAF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7404E8B-C5ED-4201-985A-F9D21E6099A6}"/>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5" name="Footer Placeholder 4">
            <a:extLst>
              <a:ext uri="{FF2B5EF4-FFF2-40B4-BE49-F238E27FC236}">
                <a16:creationId xmlns:a16="http://schemas.microsoft.com/office/drawing/2014/main" xmlns="" id="{82A7BD57-CCAD-4150-B56B-0A70AEF496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EABFC97-ED6B-4255-BD75-3FBB646706FF}"/>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243718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AE83D9-A543-490D-A245-9F97A13D3B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BFF7111-F213-4A5D-A473-804439BC25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D45672-A79F-4705-8D24-9EFCFE66B5E8}"/>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5" name="Footer Placeholder 4">
            <a:extLst>
              <a:ext uri="{FF2B5EF4-FFF2-40B4-BE49-F238E27FC236}">
                <a16:creationId xmlns:a16="http://schemas.microsoft.com/office/drawing/2014/main" xmlns="" id="{F34F4768-A349-4490-AD24-CAE082CB6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3382A8E-01E6-47F1-9C91-ACBD5ACAEEED}"/>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100507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BBD6F0B-6C21-4E12-AC32-530F85DCEA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3B109F2-6120-484B-81DE-47D578CBA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C354D06-3FBA-493A-AFAD-936938CF9874}"/>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5" name="Footer Placeholder 4">
            <a:extLst>
              <a:ext uri="{FF2B5EF4-FFF2-40B4-BE49-F238E27FC236}">
                <a16:creationId xmlns:a16="http://schemas.microsoft.com/office/drawing/2014/main" xmlns="" id="{A26BF12A-16A4-49D9-956A-6F62FB3FC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18526F-B56A-429A-A252-D888D2D54A8E}"/>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421434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44425-A9CB-4BD2-B022-A8AC7795A5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E0EF44B-DF0E-4FD3-B8EF-0C71B3A98D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0041C15-212F-435F-B763-6D7DD3614D9A}"/>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5" name="Footer Placeholder 4">
            <a:extLst>
              <a:ext uri="{FF2B5EF4-FFF2-40B4-BE49-F238E27FC236}">
                <a16:creationId xmlns:a16="http://schemas.microsoft.com/office/drawing/2014/main" xmlns="" id="{D803AADE-938F-4199-BCC5-2C3CC6B51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16A2755-D427-472D-914F-8A214E4E6769}"/>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174392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3E1CC-943B-4CF2-8FFC-B72FDAE17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2F1A238-8AF8-4E82-A50D-9C51CD10E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2E81365-BBF9-44E4-BE2B-AA97278F5979}"/>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5" name="Footer Placeholder 4">
            <a:extLst>
              <a:ext uri="{FF2B5EF4-FFF2-40B4-BE49-F238E27FC236}">
                <a16:creationId xmlns:a16="http://schemas.microsoft.com/office/drawing/2014/main" xmlns="" id="{6F397B56-5E4F-4D3B-83AB-F3A603FAB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676F090-451A-4E9A-ABCA-DF6B1CDA650A}"/>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64794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CD77A-2AA6-4B87-AE12-EA4C09F804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572AD07-B6AB-4671-95FD-DA3B245C6E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416F920-B6AA-4972-90CA-A77BDC0015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416CC77-4EB5-4326-A504-257B2A4C0C80}"/>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6" name="Footer Placeholder 5">
            <a:extLst>
              <a:ext uri="{FF2B5EF4-FFF2-40B4-BE49-F238E27FC236}">
                <a16:creationId xmlns:a16="http://schemas.microsoft.com/office/drawing/2014/main" xmlns="" id="{9BCC5DAF-2334-4E2B-A4A7-6EB5E1A4CE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684FC67-CCCE-4CAE-9745-6C1B9D756657}"/>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253678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7DEB1-C06C-4264-98CB-FF5FF1393A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2E357E9-EFDC-4AB1-8252-E5E5B4214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6D09D53-7E82-4A0C-9325-3891C8B30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AED6686-D3F3-444F-B7B1-AAA47DE222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BE6B5CE-B03F-4219-A290-E15AC82B5A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EE8F69C-D11A-4C9A-A4F7-857391B0C275}"/>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8" name="Footer Placeholder 7">
            <a:extLst>
              <a:ext uri="{FF2B5EF4-FFF2-40B4-BE49-F238E27FC236}">
                <a16:creationId xmlns:a16="http://schemas.microsoft.com/office/drawing/2014/main" xmlns="" id="{54A40796-E4CE-4E2C-9907-C7C625B26D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E03AB49-A076-45A5-AD66-0E83E2A4AD6E}"/>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334646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EFA79-ADFB-43F7-A1C7-D6F50FC08C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4DBBECF-A499-4ECC-8C01-67BAF4A05238}"/>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4" name="Footer Placeholder 3">
            <a:extLst>
              <a:ext uri="{FF2B5EF4-FFF2-40B4-BE49-F238E27FC236}">
                <a16:creationId xmlns:a16="http://schemas.microsoft.com/office/drawing/2014/main" xmlns="" id="{4BBCC645-3CB0-4D90-AD11-9CAD18DDE3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86D0044-FFFB-4317-A4E6-9D3666A7F282}"/>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163117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6E05B0-F6AB-4505-9AE1-AE93446FFD8E}"/>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3" name="Footer Placeholder 2">
            <a:extLst>
              <a:ext uri="{FF2B5EF4-FFF2-40B4-BE49-F238E27FC236}">
                <a16:creationId xmlns:a16="http://schemas.microsoft.com/office/drawing/2014/main" xmlns="" id="{AF7F8A32-0EF9-4540-9BAC-14FE7E7F3F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FEB7540-C948-4166-9995-2B26FA485D33}"/>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341148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00D133-4B2B-43A5-A123-12C099276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A007B45-D768-4C6F-B33C-97F48DE90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9BC8D30-F4E1-475C-BDD8-7813BACEC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FA939B-4E42-4675-8F21-7575820C4101}"/>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6" name="Footer Placeholder 5">
            <a:extLst>
              <a:ext uri="{FF2B5EF4-FFF2-40B4-BE49-F238E27FC236}">
                <a16:creationId xmlns:a16="http://schemas.microsoft.com/office/drawing/2014/main" xmlns="" id="{EAD69593-3C76-416E-96C2-43C51EA674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A79D6A7-C85A-40A5-94DE-333BDEC6EDCE}"/>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179655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CFDBA-F60F-4B09-8EFF-695BE805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3BF5A6F-7DFD-4F83-9FDE-3101922EE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89547EF-F93C-4B31-B78A-61039CAE5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8C41FBD-BBC4-48A6-98B5-0153F80BBE15}"/>
              </a:ext>
            </a:extLst>
          </p:cNvPr>
          <p:cNvSpPr>
            <a:spLocks noGrp="1"/>
          </p:cNvSpPr>
          <p:nvPr>
            <p:ph type="dt" sz="half" idx="10"/>
          </p:nvPr>
        </p:nvSpPr>
        <p:spPr/>
        <p:txBody>
          <a:bodyPr/>
          <a:lstStyle/>
          <a:p>
            <a:fld id="{8BF03F2A-99C4-466A-9DB9-4AAA9C7C451A}" type="datetimeFigureOut">
              <a:rPr lang="en-IN" smtClean="0"/>
              <a:t>23-12-2020</a:t>
            </a:fld>
            <a:endParaRPr lang="en-IN"/>
          </a:p>
        </p:txBody>
      </p:sp>
      <p:sp>
        <p:nvSpPr>
          <p:cNvPr id="6" name="Footer Placeholder 5">
            <a:extLst>
              <a:ext uri="{FF2B5EF4-FFF2-40B4-BE49-F238E27FC236}">
                <a16:creationId xmlns:a16="http://schemas.microsoft.com/office/drawing/2014/main" xmlns="" id="{C03E921A-7CBD-42D8-9E12-FE20D54F46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CCE4A12-C058-4F09-A8AC-0F871563E0D5}"/>
              </a:ext>
            </a:extLst>
          </p:cNvPr>
          <p:cNvSpPr>
            <a:spLocks noGrp="1"/>
          </p:cNvSpPr>
          <p:nvPr>
            <p:ph type="sldNum" sz="quarter" idx="12"/>
          </p:nvPr>
        </p:nvSpPr>
        <p:spPr/>
        <p:txBody>
          <a:bodyPr/>
          <a:lstStyle/>
          <a:p>
            <a:fld id="{F8B35E18-39F4-430A-A604-5347BE2E2E0C}" type="slidenum">
              <a:rPr lang="en-IN" smtClean="0"/>
              <a:t>‹#›</a:t>
            </a:fld>
            <a:endParaRPr lang="en-IN"/>
          </a:p>
        </p:txBody>
      </p:sp>
    </p:spTree>
    <p:extLst>
      <p:ext uri="{BB962C8B-B14F-4D97-AF65-F5344CB8AC3E}">
        <p14:creationId xmlns:p14="http://schemas.microsoft.com/office/powerpoint/2010/main" val="286395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5980193-CC81-4525-8987-931A1E4D7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45A21C6-18B3-4E7A-BEE3-2D9C00A20B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4DC246F-2643-4E5E-A3F8-628F69A16B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03F2A-99C4-466A-9DB9-4AAA9C7C451A}" type="datetimeFigureOut">
              <a:rPr lang="en-IN" smtClean="0"/>
              <a:t>23-12-2020</a:t>
            </a:fld>
            <a:endParaRPr lang="en-IN"/>
          </a:p>
        </p:txBody>
      </p:sp>
      <p:sp>
        <p:nvSpPr>
          <p:cNvPr id="5" name="Footer Placeholder 4">
            <a:extLst>
              <a:ext uri="{FF2B5EF4-FFF2-40B4-BE49-F238E27FC236}">
                <a16:creationId xmlns:a16="http://schemas.microsoft.com/office/drawing/2014/main" xmlns="" id="{F2ECE80C-A94E-4720-BBFD-08717A4FB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8151988-D6B8-4527-80F9-3166B6570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35E18-39F4-430A-A604-5347BE2E2E0C}" type="slidenum">
              <a:rPr lang="en-IN" smtClean="0"/>
              <a:t>‹#›</a:t>
            </a:fld>
            <a:endParaRPr lang="en-IN"/>
          </a:p>
        </p:txBody>
      </p:sp>
    </p:spTree>
    <p:extLst>
      <p:ext uri="{BB962C8B-B14F-4D97-AF65-F5344CB8AC3E}">
        <p14:creationId xmlns:p14="http://schemas.microsoft.com/office/powerpoint/2010/main" val="17675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AB0F9BF3-8A09-4777-9AB9-751C2A02DFED}"/>
              </a:ext>
            </a:extLst>
          </p:cNvPr>
          <p:cNvSpPr>
            <a:spLocks noChangeArrowheads="1"/>
          </p:cNvSpPr>
          <p:nvPr/>
        </p:nvSpPr>
        <p:spPr bwMode="auto">
          <a:xfrm>
            <a:off x="324086" y="-1578239"/>
            <a:ext cx="12364342" cy="4616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lvl="0" eaLnBrk="0" fontAlgn="base" hangingPunct="0">
              <a:spcBef>
                <a:spcPct val="0"/>
              </a:spcBef>
              <a:spcAft>
                <a:spcPct val="0"/>
              </a:spcAft>
            </a:pPr>
            <a:r>
              <a:rPr kumimoji="0" lang="en-US" altLang="en-US" sz="3200" b="0" i="0" u="none" strike="noStrike" cap="none" normalizeH="0" baseline="0" dirty="0">
                <a:ln>
                  <a:noFill/>
                </a:ln>
                <a:solidFill>
                  <a:schemeClr val="tx1"/>
                </a:solidFill>
                <a:effectLst/>
                <a:latin typeface="Arial" panose="020B0604020202020204" pitchFamily="34" charset="0"/>
              </a:rPr>
              <a:t/>
            </a: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sz="2800" b="1" dirty="0">
                <a:latin typeface="Calibri" panose="020F0502020204030204" pitchFamily="34" charset="0"/>
                <a:ea typeface="Droid Sans Fallback"/>
                <a:cs typeface="Calibri" panose="020F0502020204030204" pitchFamily="34" charset="0"/>
              </a:rPr>
              <a:t>COLLEGE OF COMPUTING SCIENCES AND INFORMATION TECHNOLOGY </a:t>
            </a:r>
            <a:endParaRPr kumimoji="0" lang="en-US" altLang="en-US" sz="11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sz="2800" b="1" dirty="0">
                <a:latin typeface="Calibri" panose="020F0502020204030204" pitchFamily="34" charset="0"/>
                <a:ea typeface="Droid Sans Fallback"/>
                <a:cs typeface="Calibri" panose="020F0502020204030204" pitchFamily="34" charset="0"/>
              </a:rPr>
              <a:t>           TEERTHANKER MAHAVEER UNIVERSITY, MORADABAD</a:t>
            </a:r>
          </a:p>
          <a:p>
            <a:pPr lvl="0" eaLnBrk="0" fontAlgn="base" hangingPunct="0">
              <a:spcBef>
                <a:spcPct val="0"/>
              </a:spcBef>
              <a:spcAft>
                <a:spcPct val="0"/>
              </a:spcAft>
            </a:pPr>
            <a:r>
              <a:rPr lang="en-US" altLang="en-US" sz="2800" b="1" dirty="0">
                <a:latin typeface="Calibri" panose="020F0502020204030204" pitchFamily="34" charset="0"/>
                <a:ea typeface="Droid Sans Fallback"/>
                <a:cs typeface="Calibri" panose="020F0502020204030204" pitchFamily="34" charset="0"/>
              </a:rPr>
              <a:t/>
            </a:r>
            <a:br>
              <a:rPr lang="en-US" altLang="en-US" sz="2800" b="1" dirty="0">
                <a:latin typeface="Calibri" panose="020F0502020204030204" pitchFamily="34" charset="0"/>
                <a:ea typeface="Droid Sans Fallback"/>
                <a:cs typeface="Calibri" panose="020F050202020403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2049" name="Picture 12">
            <a:extLst>
              <a:ext uri="{FF2B5EF4-FFF2-40B4-BE49-F238E27FC236}">
                <a16:creationId xmlns:a16="http://schemas.microsoft.com/office/drawing/2014/main" xmlns="" id="{8AA22F92-0AD8-4295-975C-FF9F357DD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617" y="1319691"/>
            <a:ext cx="2590799" cy="21052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757D3933-1B22-42A1-948A-0D3969ABB8B8}"/>
              </a:ext>
            </a:extLst>
          </p:cNvPr>
          <p:cNvSpPr>
            <a:spLocks noChangeArrowheads="1"/>
          </p:cNvSpPr>
          <p:nvPr/>
        </p:nvSpPr>
        <p:spPr bwMode="auto">
          <a:xfrm>
            <a:off x="4962617" y="777947"/>
            <a:ext cx="577048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Droid Sans Fallback"/>
                <a:cs typeface="Calibri" panose="020F0502020204030204" pitchFamily="34" charset="0"/>
              </a:rPr>
              <a:t/>
            </a:r>
            <a:br>
              <a:rPr kumimoji="0" lang="en-US" altLang="en-US" sz="1600" b="1" i="0" u="none" strike="noStrike" cap="none" normalizeH="0" baseline="0" dirty="0">
                <a:ln>
                  <a:noFill/>
                </a:ln>
                <a:solidFill>
                  <a:schemeClr val="tx1"/>
                </a:solidFill>
                <a:effectLst/>
                <a:latin typeface="Calibri" panose="020F0502020204030204" pitchFamily="34" charset="0"/>
                <a:ea typeface="Droid Sans Fallback"/>
                <a:cs typeface="Calibri" panose="020F050202020403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BBE62D9A-0037-4FD1-9394-C8710A27A47B}"/>
              </a:ext>
            </a:extLst>
          </p:cNvPr>
          <p:cNvGraphicFramePr>
            <a:graphicFrameLocks noGrp="1"/>
          </p:cNvGraphicFramePr>
          <p:nvPr>
            <p:extLst>
              <p:ext uri="{D42A27DB-BD31-4B8C-83A1-F6EECF244321}">
                <p14:modId xmlns:p14="http://schemas.microsoft.com/office/powerpoint/2010/main" val="4054707676"/>
              </p:ext>
            </p:extLst>
          </p:nvPr>
        </p:nvGraphicFramePr>
        <p:xfrm>
          <a:off x="782320" y="5100320"/>
          <a:ext cx="11176000" cy="1532648"/>
        </p:xfrm>
        <a:graphic>
          <a:graphicData uri="http://schemas.openxmlformats.org/drawingml/2006/table">
            <a:tbl>
              <a:tblPr firstRow="1" firstCol="1" bandRow="1">
                <a:tableStyleId>{5C22544A-7EE6-4342-B048-85BDC9FD1C3A}</a:tableStyleId>
              </a:tblPr>
              <a:tblGrid>
                <a:gridCol w="5419940">
                  <a:extLst>
                    <a:ext uri="{9D8B030D-6E8A-4147-A177-3AD203B41FA5}">
                      <a16:colId xmlns:a16="http://schemas.microsoft.com/office/drawing/2014/main" xmlns="" val="1370952727"/>
                    </a:ext>
                  </a:extLst>
                </a:gridCol>
                <a:gridCol w="5756060">
                  <a:extLst>
                    <a:ext uri="{9D8B030D-6E8A-4147-A177-3AD203B41FA5}">
                      <a16:colId xmlns:a16="http://schemas.microsoft.com/office/drawing/2014/main" xmlns="" val="707117945"/>
                    </a:ext>
                  </a:extLst>
                </a:gridCol>
              </a:tblGrid>
              <a:tr h="1532648">
                <a:tc>
                  <a:txBody>
                    <a:bodyPr/>
                    <a:lstStyle/>
                    <a:p>
                      <a:pPr algn="ctr">
                        <a:lnSpc>
                          <a:spcPct val="106000"/>
                        </a:lnSpc>
                        <a:spcAft>
                          <a:spcPts val="800"/>
                        </a:spcAft>
                      </a:pPr>
                      <a:r>
                        <a:rPr lang="en-US" sz="1200" dirty="0">
                          <a:effectLst/>
                        </a:rPr>
                        <a:t>PROJECT GUIDE:</a:t>
                      </a:r>
                      <a:endParaRPr lang="en-IN" sz="1100" dirty="0">
                        <a:effectLst/>
                      </a:endParaRPr>
                    </a:p>
                    <a:p>
                      <a:pPr algn="ctr">
                        <a:lnSpc>
                          <a:spcPct val="106000"/>
                        </a:lnSpc>
                        <a:spcAft>
                          <a:spcPts val="800"/>
                        </a:spcAft>
                      </a:pPr>
                      <a:r>
                        <a:rPr lang="en-US" sz="1200" dirty="0" smtClean="0">
                          <a:effectLst/>
                        </a:rPr>
                        <a:t>Dr.</a:t>
                      </a:r>
                      <a:r>
                        <a:rPr lang="en-US" sz="1200" baseline="0" dirty="0" smtClean="0">
                          <a:effectLst/>
                        </a:rPr>
                        <a:t> R.C. </a:t>
                      </a:r>
                      <a:r>
                        <a:rPr lang="en-US" sz="1200" baseline="0" dirty="0" err="1" smtClean="0">
                          <a:effectLst/>
                        </a:rPr>
                        <a:t>Tripathi</a:t>
                      </a:r>
                      <a:r>
                        <a:rPr lang="en-US" sz="1200" baseline="0" dirty="0" smtClean="0">
                          <a:effectLst/>
                        </a:rPr>
                        <a:t> </a:t>
                      </a:r>
                    </a:p>
                    <a:p>
                      <a:pPr algn="ctr">
                        <a:lnSpc>
                          <a:spcPct val="106000"/>
                        </a:lnSpc>
                        <a:spcAft>
                          <a:spcPts val="800"/>
                        </a:spcAft>
                      </a:pPr>
                      <a:r>
                        <a:rPr lang="en-US" sz="1200" baseline="0" dirty="0" smtClean="0">
                          <a:effectLst/>
                        </a:rPr>
                        <a:t>PROF. FOECS (TMU) </a:t>
                      </a:r>
                      <a:endParaRPr lang="en-IN" sz="1100" dirty="0">
                        <a:effectLst/>
                      </a:endParaRPr>
                    </a:p>
                    <a:p>
                      <a:pPr>
                        <a:lnSpc>
                          <a:spcPct val="106000"/>
                        </a:lnSpc>
                        <a:spcAft>
                          <a:spcPts val="800"/>
                        </a:spcAft>
                      </a:pPr>
                      <a:r>
                        <a:rPr lang="en-US" sz="1200" dirty="0">
                          <a:effectLst/>
                        </a:rPr>
                        <a:t> </a:t>
                      </a:r>
                    </a:p>
                    <a:p>
                      <a:pPr>
                        <a:lnSpc>
                          <a:spcPct val="106000"/>
                        </a:lnSpc>
                        <a:spcAft>
                          <a:spcPts val="800"/>
                        </a:spcAft>
                      </a:pPr>
                      <a:endParaRPr lang="en-US" sz="1200" dirty="0">
                        <a:effectLst/>
                        <a:latin typeface="Calibri" panose="020F0502020204030204" pitchFamily="34" charset="0"/>
                        <a:ea typeface="Droid Sans Fallback"/>
                      </a:endParaRPr>
                    </a:p>
                  </a:txBody>
                  <a:tcPr marL="68580" marR="68580" marT="0" marB="0"/>
                </a:tc>
                <a:tc>
                  <a:txBody>
                    <a:bodyPr/>
                    <a:lstStyle/>
                    <a:p>
                      <a:pPr marL="914400">
                        <a:lnSpc>
                          <a:spcPct val="106000"/>
                        </a:lnSpc>
                        <a:spcAft>
                          <a:spcPts val="800"/>
                        </a:spcAft>
                      </a:pPr>
                      <a:r>
                        <a:rPr lang="en-US" sz="1200" dirty="0">
                          <a:effectLst/>
                        </a:rPr>
                        <a:t>               </a:t>
                      </a:r>
                      <a:r>
                        <a:rPr lang="en-US" sz="1200" dirty="0" smtClean="0">
                          <a:effectLst/>
                        </a:rPr>
                        <a:t>             </a:t>
                      </a:r>
                      <a:r>
                        <a:rPr lang="en-US" sz="1200" baseline="0" dirty="0" smtClean="0">
                          <a:effectLst/>
                        </a:rPr>
                        <a:t> </a:t>
                      </a:r>
                      <a:r>
                        <a:rPr lang="en-US" sz="1200" dirty="0" smtClean="0">
                          <a:effectLst/>
                        </a:rPr>
                        <a:t>SUBMITTED </a:t>
                      </a:r>
                      <a:r>
                        <a:rPr lang="en-US" sz="1200" dirty="0">
                          <a:effectLst/>
                        </a:rPr>
                        <a:t>BY:</a:t>
                      </a:r>
                    </a:p>
                    <a:p>
                      <a:pPr algn="ctr">
                        <a:lnSpc>
                          <a:spcPct val="106000"/>
                        </a:lnSpc>
                        <a:spcAft>
                          <a:spcPts val="800"/>
                        </a:spcAft>
                      </a:pPr>
                      <a:r>
                        <a:rPr lang="en-US" sz="1200" dirty="0" err="1" smtClean="0">
                          <a:effectLst/>
                        </a:rPr>
                        <a:t>Sambhav</a:t>
                      </a:r>
                      <a:r>
                        <a:rPr lang="en-US" sz="1200" baseline="0" dirty="0" smtClean="0">
                          <a:effectLst/>
                        </a:rPr>
                        <a:t> Jain (TCA1857005)</a:t>
                      </a:r>
                    </a:p>
                    <a:p>
                      <a:pPr algn="ctr">
                        <a:lnSpc>
                          <a:spcPct val="106000"/>
                        </a:lnSpc>
                        <a:spcAft>
                          <a:spcPts val="800"/>
                        </a:spcAft>
                      </a:pPr>
                      <a:r>
                        <a:rPr lang="en-US" sz="1200" baseline="0" dirty="0" smtClean="0">
                          <a:effectLst/>
                        </a:rPr>
                        <a:t>B.TECH CSE (IBM) 3</a:t>
                      </a:r>
                      <a:r>
                        <a:rPr lang="en-US" sz="1200" baseline="30000" dirty="0" smtClean="0">
                          <a:effectLst/>
                        </a:rPr>
                        <a:t>rd</a:t>
                      </a:r>
                      <a:r>
                        <a:rPr lang="en-US" sz="1200" baseline="0" dirty="0" smtClean="0">
                          <a:effectLst/>
                        </a:rPr>
                        <a:t> Year</a:t>
                      </a:r>
                      <a:r>
                        <a:rPr lang="en-US" sz="1200" dirty="0">
                          <a:effectLst/>
                        </a:rPr>
                        <a:t> </a:t>
                      </a:r>
                      <a:endParaRPr lang="en-IN" sz="11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889705058"/>
                  </a:ext>
                </a:extLst>
              </a:tr>
            </a:tbl>
          </a:graphicData>
        </a:graphic>
      </p:graphicFrame>
      <p:sp>
        <p:nvSpPr>
          <p:cNvPr id="7" name="Rectangle 4">
            <a:extLst>
              <a:ext uri="{FF2B5EF4-FFF2-40B4-BE49-F238E27FC236}">
                <a16:creationId xmlns:a16="http://schemas.microsoft.com/office/drawing/2014/main" xmlns="" id="{E1E13F1F-566F-4B4B-9C3D-F258554012EB}"/>
              </a:ext>
            </a:extLst>
          </p:cNvPr>
          <p:cNvSpPr>
            <a:spLocks noChangeArrowheads="1"/>
          </p:cNvSpPr>
          <p:nvPr/>
        </p:nvSpPr>
        <p:spPr bwMode="auto">
          <a:xfrm>
            <a:off x="1960880" y="3674856"/>
            <a:ext cx="124640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2800" b="1" dirty="0" smtClean="0">
                <a:latin typeface="Calibri" panose="020F0502020204030204" pitchFamily="34" charset="0"/>
                <a:cs typeface="Times New Roman" panose="02020603050405020304" pitchFamily="18" charset="0"/>
              </a:rPr>
              <a:t>                                      MASK DETECTOR</a:t>
            </a:r>
            <a:endParaRPr kumimoji="0" lang="en-US" altLang="en-US" sz="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Droid Sans Fallback" charset="0"/>
                <a:cs typeface="Times New Roman" panose="02020603050405020304" pitchFamily="18" charset="0"/>
              </a:rPr>
              <a:t>                                              </a:t>
            </a:r>
            <a:r>
              <a:rPr kumimoji="0" lang="en-US" altLang="en-US" sz="2400" b="1" i="0" u="none" strike="noStrike" cap="none" normalizeH="0" baseline="0" dirty="0" smtClean="0">
                <a:ln>
                  <a:noFill/>
                </a:ln>
                <a:solidFill>
                  <a:schemeClr val="tx1"/>
                </a:solidFill>
                <a:effectLst/>
                <a:latin typeface="Calibri" panose="020F0502020204030204" pitchFamily="34" charset="0"/>
                <a:ea typeface="Droid Sans Fallback" charset="0"/>
                <a:cs typeface="Times New Roman" panose="02020603050405020304" pitchFamily="18" charset="0"/>
              </a:rPr>
              <a:t>Project</a:t>
            </a:r>
            <a:r>
              <a:rPr kumimoji="0" lang="en-US" altLang="en-US" sz="2400" b="1" i="0" u="none" strike="noStrike" cap="none" normalizeH="0" dirty="0" smtClean="0">
                <a:ln>
                  <a:noFill/>
                </a:ln>
                <a:solidFill>
                  <a:schemeClr val="tx1"/>
                </a:solidFill>
                <a:effectLst/>
                <a:latin typeface="Calibri" panose="020F0502020204030204" pitchFamily="34" charset="0"/>
                <a:ea typeface="Droid Sans Fallback" charset="0"/>
                <a:cs typeface="Times New Roman" panose="02020603050405020304" pitchFamily="18" charset="0"/>
              </a:rPr>
              <a:t> </a:t>
            </a:r>
            <a:r>
              <a:rPr kumimoji="0" lang="en-US" altLang="en-US" sz="2400" b="1" i="0" u="none" strike="noStrike" cap="none" normalizeH="0" baseline="0" dirty="0" smtClean="0">
                <a:ln>
                  <a:noFill/>
                </a:ln>
                <a:solidFill>
                  <a:schemeClr val="tx1"/>
                </a:solidFill>
                <a:effectLst/>
                <a:latin typeface="Calibri" panose="020F0502020204030204" pitchFamily="34" charset="0"/>
                <a:ea typeface="Droid Sans Fallback" charset="0"/>
                <a:cs typeface="Times New Roman" panose="02020603050405020304" pitchFamily="18" charset="0"/>
              </a:rPr>
              <a:t>Presentation</a:t>
            </a:r>
            <a:endParaRPr kumimoji="0" lang="en-US" altLang="en-US" sz="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Droid Sans Fallback" charset="0"/>
                <a:cs typeface="Times New Roman" panose="02020603050405020304" pitchFamily="18" charset="0"/>
              </a:rPr>
              <a:t>                                                            Industrial Training (ECS-591)</a:t>
            </a:r>
            <a:endParaRPr kumimoji="0" lang="en-US" altLang="en-US" sz="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Droid Sans Fallback" charset="0"/>
                <a:cs typeface="Calibri" panose="020F0502020204030204" pitchFamily="34" charset="0"/>
              </a:rPr>
              <a:t>                                                                                          BACHELOR OF TECHNOLOGY – CSE (IBM)</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286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mn-lt"/>
              </a:rPr>
              <a:t>                       </a:t>
            </a:r>
            <a:r>
              <a:rPr lang="en-US" sz="4800" b="1" u="sng" dirty="0" smtClean="0">
                <a:latin typeface="+mn-lt"/>
              </a:rPr>
              <a:t>CONCLUSION</a:t>
            </a:r>
            <a:endParaRPr lang="en-IN" sz="4800" b="1" u="sng" dirty="0">
              <a:latin typeface="+mn-lt"/>
            </a:endParaRPr>
          </a:p>
        </p:txBody>
      </p:sp>
      <p:sp>
        <p:nvSpPr>
          <p:cNvPr id="3" name="Content Placeholder 2"/>
          <p:cNvSpPr>
            <a:spLocks noGrp="1"/>
          </p:cNvSpPr>
          <p:nvPr>
            <p:ph idx="1"/>
          </p:nvPr>
        </p:nvSpPr>
        <p:spPr/>
        <p:txBody>
          <a:bodyPr/>
          <a:lstStyle/>
          <a:p>
            <a:pPr marL="0" indent="0">
              <a:buNone/>
            </a:pPr>
            <a:r>
              <a:rPr lang="en-US" dirty="0"/>
              <a:t>Hence, we successfully created a “</a:t>
            </a:r>
            <a:r>
              <a:rPr lang="en-US" b="1" dirty="0"/>
              <a:t>MASK DETECTOR</a:t>
            </a:r>
            <a:r>
              <a:rPr lang="en-US" dirty="0"/>
              <a:t>” using a </a:t>
            </a:r>
            <a:r>
              <a:rPr lang="en-US" dirty="0" err="1"/>
              <a:t>pretrained</a:t>
            </a:r>
            <a:r>
              <a:rPr lang="en-US" dirty="0"/>
              <a:t> model. It is based on transfer learning and classification algorithm. This model is successfully able to detect whether a person is wearing a mask or not. This project could be very useful and helpful for the government to implement Covid-19 Guidelines to ensure the safety of the citizen in public </a:t>
            </a:r>
            <a:r>
              <a:rPr lang="en-US" dirty="0" err="1" smtClean="0"/>
              <a:t>places.This</a:t>
            </a:r>
            <a:r>
              <a:rPr lang="en-US" dirty="0" smtClean="0"/>
              <a:t> </a:t>
            </a:r>
            <a:r>
              <a:rPr lang="en-US" dirty="0"/>
              <a:t>system can therefore be used in real-time applications which require face-mask detection for safety purposes due to the outbreak of Covid-19.</a:t>
            </a:r>
            <a:endParaRPr lang="en-IN" dirty="0"/>
          </a:p>
          <a:p>
            <a:endParaRPr lang="en-IN" dirty="0"/>
          </a:p>
        </p:txBody>
      </p:sp>
    </p:spTree>
    <p:extLst>
      <p:ext uri="{BB962C8B-B14F-4D97-AF65-F5344CB8AC3E}">
        <p14:creationId xmlns:p14="http://schemas.microsoft.com/office/powerpoint/2010/main" val="2216871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mn-lt"/>
              </a:rPr>
              <a:t>					</a:t>
            </a:r>
            <a:r>
              <a:rPr lang="en-US" sz="4800" b="1" u="sng" dirty="0" smtClean="0">
                <a:latin typeface="+mn-lt"/>
              </a:rPr>
              <a:t>OUTPUT</a:t>
            </a:r>
            <a:endParaRPr lang="en-IN" sz="4800" b="1" u="sng" dirty="0">
              <a:latin typeface="+mn-lt"/>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a:prstGeom prst="rect">
            <a:avLst/>
          </a:prstGeom>
        </p:spPr>
      </p:pic>
      <p:sp>
        <p:nvSpPr>
          <p:cNvPr id="6" name="TextBox 5"/>
          <p:cNvSpPr txBox="1"/>
          <p:nvPr/>
        </p:nvSpPr>
        <p:spPr>
          <a:xfrm>
            <a:off x="0" y="1092200"/>
            <a:ext cx="3136900" cy="707886"/>
          </a:xfrm>
          <a:prstGeom prst="rect">
            <a:avLst/>
          </a:prstGeom>
          <a:noFill/>
        </p:spPr>
        <p:txBody>
          <a:bodyPr wrap="square" rtlCol="0">
            <a:spAutoFit/>
          </a:bodyPr>
          <a:lstStyle/>
          <a:p>
            <a:r>
              <a:rPr lang="en-US" sz="4000" b="1" dirty="0" smtClean="0"/>
              <a:t>WITH_MASK:</a:t>
            </a:r>
            <a:endParaRPr lang="en-IN" sz="4000" b="1" dirty="0"/>
          </a:p>
        </p:txBody>
      </p:sp>
    </p:spTree>
    <p:extLst>
      <p:ext uri="{BB962C8B-B14F-4D97-AF65-F5344CB8AC3E}">
        <p14:creationId xmlns:p14="http://schemas.microsoft.com/office/powerpoint/2010/main" val="352966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WITHOUT_MASK:</a:t>
            </a:r>
            <a:endParaRPr lang="en-IN" sz="4000" b="1" dirty="0">
              <a:latin typeface="+mn-lt"/>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410539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557DE17-5380-4927-9241-1C17A092173E}"/>
              </a:ext>
            </a:extLst>
          </p:cNvPr>
          <p:cNvSpPr>
            <a:spLocks noGrp="1"/>
          </p:cNvSpPr>
          <p:nvPr>
            <p:ph type="title"/>
          </p:nvPr>
        </p:nvSpPr>
        <p:spPr>
          <a:xfrm>
            <a:off x="2301240" y="415925"/>
            <a:ext cx="10515600" cy="1325563"/>
          </a:xfrm>
        </p:spPr>
        <p:txBody>
          <a:bodyPr>
            <a:normAutofit/>
          </a:bodyPr>
          <a:lstStyle/>
          <a:p>
            <a:r>
              <a:rPr lang="en-US" sz="6600" b="1" u="sng" dirty="0"/>
              <a:t>PROBLEM STATEMENT</a:t>
            </a:r>
            <a:endParaRPr lang="en-IN" sz="6600" u="sng" dirty="0"/>
          </a:p>
        </p:txBody>
      </p:sp>
      <p:sp>
        <p:nvSpPr>
          <p:cNvPr id="5" name="TextBox 4">
            <a:extLst>
              <a:ext uri="{FF2B5EF4-FFF2-40B4-BE49-F238E27FC236}">
                <a16:creationId xmlns:a16="http://schemas.microsoft.com/office/drawing/2014/main" xmlns="" id="{3B4578A7-C935-4A95-A7C8-9282D67E0ED6}"/>
              </a:ext>
            </a:extLst>
          </p:cNvPr>
          <p:cNvSpPr txBox="1"/>
          <p:nvPr/>
        </p:nvSpPr>
        <p:spPr>
          <a:xfrm>
            <a:off x="764540" y="2387631"/>
            <a:ext cx="10952480" cy="2791213"/>
          </a:xfrm>
          <a:prstGeom prst="rect">
            <a:avLst/>
          </a:prstGeom>
          <a:noFill/>
        </p:spPr>
        <p:txBody>
          <a:bodyPr wrap="square" rtlCol="0">
            <a:spAutoFit/>
          </a:bodyPr>
          <a:lstStyle/>
          <a:p>
            <a:pPr algn="just">
              <a:lnSpc>
                <a:spcPct val="105000"/>
              </a:lnSpc>
            </a:pPr>
            <a:r>
              <a:rPr lang="en-US" sz="2400" dirty="0"/>
              <a:t>In this pandemic situation it is very necessary to ensure that people are following the guideline issued by the government to prevent the spread of Coronavirus. One of them being wearing masks in public places to reduce the transmission by preventing the virus from getting into from your nose and mouth. So, this project could be a great initiative to ensure that a person is wearing mask and also establishing the safety of others in public places.</a:t>
            </a:r>
            <a:endParaRPr lang="en-IN" sz="2400" dirty="0"/>
          </a:p>
          <a:p>
            <a:pPr lvl="0" algn="just">
              <a:lnSpc>
                <a:spcPct val="105000"/>
              </a:lnSpc>
            </a:pPr>
            <a:endParaRPr lang="en-IN" sz="2400"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166649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4F40F0-E68A-4E3C-BDDC-8284F7468D01}"/>
              </a:ext>
            </a:extLst>
          </p:cNvPr>
          <p:cNvSpPr>
            <a:spLocks noGrp="1"/>
          </p:cNvSpPr>
          <p:nvPr>
            <p:ph type="title"/>
          </p:nvPr>
        </p:nvSpPr>
        <p:spPr>
          <a:xfrm>
            <a:off x="909320" y="629285"/>
            <a:ext cx="10515600" cy="1325563"/>
          </a:xfrm>
        </p:spPr>
        <p:txBody>
          <a:bodyPr>
            <a:noAutofit/>
          </a:bodyPr>
          <a:lstStyle/>
          <a:p>
            <a:pPr algn="ctr"/>
            <a:r>
              <a:rPr lang="en-US" altLang="en-US" sz="5400" b="1" u="sng" dirty="0" smtClean="0">
                <a:cs typeface="Times New Roman" panose="02020603050405020304" pitchFamily="18" charset="0"/>
              </a:rPr>
              <a:t>MASK DETECTOR</a:t>
            </a:r>
            <a:r>
              <a:rPr kumimoji="0" lang="en-US" altLang="en-US" sz="1400" b="1" i="0" u="sng" strike="noStrike" cap="none" normalizeH="0" baseline="0" dirty="0">
                <a:ln>
                  <a:noFill/>
                </a:ln>
                <a:solidFill>
                  <a:schemeClr val="tx1"/>
                </a:solidFill>
                <a:effectLst/>
              </a:rPr>
              <a:t/>
            </a:r>
            <a:br>
              <a:rPr kumimoji="0" lang="en-US" altLang="en-US" sz="1400" b="1" i="0" u="sng" strike="noStrike" cap="none" normalizeH="0" baseline="0" dirty="0">
                <a:ln>
                  <a:noFill/>
                </a:ln>
                <a:solidFill>
                  <a:schemeClr val="tx1"/>
                </a:solidFill>
                <a:effectLst/>
              </a:rPr>
            </a:br>
            <a:endParaRPr lang="en-IN" sz="5400" b="1" u="sng" dirty="0"/>
          </a:p>
        </p:txBody>
      </p:sp>
      <p:sp>
        <p:nvSpPr>
          <p:cNvPr id="3" name="TextBox 2">
            <a:extLst>
              <a:ext uri="{FF2B5EF4-FFF2-40B4-BE49-F238E27FC236}">
                <a16:creationId xmlns:a16="http://schemas.microsoft.com/office/drawing/2014/main" xmlns="" id="{56A72C26-7F5D-4928-B75D-80129BBD7009}"/>
              </a:ext>
            </a:extLst>
          </p:cNvPr>
          <p:cNvSpPr txBox="1"/>
          <p:nvPr/>
        </p:nvSpPr>
        <p:spPr>
          <a:xfrm>
            <a:off x="365760" y="2387600"/>
            <a:ext cx="11623040" cy="3046988"/>
          </a:xfrm>
          <a:prstGeom prst="rect">
            <a:avLst/>
          </a:prstGeom>
          <a:noFill/>
        </p:spPr>
        <p:txBody>
          <a:bodyPr wrap="square" rtlCol="0">
            <a:spAutoFit/>
          </a:bodyPr>
          <a:lstStyle/>
          <a:p>
            <a:pPr algn="just"/>
            <a:r>
              <a:rPr lang="en-US" sz="2400" dirty="0" smtClean="0"/>
              <a:t>The </a:t>
            </a:r>
            <a:r>
              <a:rPr lang="en-US" sz="2400" dirty="0"/>
              <a:t>Project is named as “Mask Detector”. It is named this because in this we have actually used the </a:t>
            </a:r>
            <a:r>
              <a:rPr lang="en-US" sz="2400" dirty="0" err="1"/>
              <a:t>Pretrained</a:t>
            </a:r>
            <a:r>
              <a:rPr lang="en-US" sz="2400" dirty="0"/>
              <a:t> Model of Transfer Learning to Train our Model and then it will help us to do the Mask Detection. </a:t>
            </a:r>
            <a:r>
              <a:rPr lang="en-US" sz="2400" b="1" dirty="0"/>
              <a:t>Transfer learning</a:t>
            </a:r>
            <a:r>
              <a:rPr lang="en-US" sz="2400" dirty="0"/>
              <a:t> (TL) is a research problem in machine learning (ML) that focuses on storing knowledge gained while solving one problem and applying it to a different but related problem. To deal with the lack of data, we make use of a technique called transfer-learning. This reduces the need for data related to the specific task we are dealing with.</a:t>
            </a:r>
            <a:endParaRPr lang="en-IN" sz="2400" dirty="0"/>
          </a:p>
          <a:p>
            <a:pPr algn="just"/>
            <a:endParaRPr lang="en-IN" sz="2400" dirty="0"/>
          </a:p>
        </p:txBody>
      </p:sp>
    </p:spTree>
    <p:extLst>
      <p:ext uri="{BB962C8B-B14F-4D97-AF65-F5344CB8AC3E}">
        <p14:creationId xmlns:p14="http://schemas.microsoft.com/office/powerpoint/2010/main" val="350790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549399"/>
          </a:xfrm>
        </p:spPr>
        <p:txBody>
          <a:bodyPr>
            <a:normAutofit/>
          </a:bodyPr>
          <a:lstStyle/>
          <a:p>
            <a:r>
              <a:rPr lang="en-US" sz="4800" b="1" u="sng" dirty="0" smtClean="0">
                <a:latin typeface="+mn-lt"/>
              </a:rPr>
              <a:t>WORK </a:t>
            </a:r>
            <a:r>
              <a:rPr lang="en-US" sz="4800" b="1" u="sng" dirty="0">
                <a:latin typeface="+mn-lt"/>
              </a:rPr>
              <a:t>FLOW DIAGRAM</a:t>
            </a:r>
            <a:endParaRPr lang="en-IN" sz="4800" dirty="0">
              <a:latin typeface="+mn-lt"/>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500" y="2044700"/>
            <a:ext cx="10515600" cy="3187700"/>
          </a:xfrm>
        </p:spPr>
      </p:pic>
    </p:spTree>
    <p:extLst>
      <p:ext uri="{BB962C8B-B14F-4D97-AF65-F5344CB8AC3E}">
        <p14:creationId xmlns:p14="http://schemas.microsoft.com/office/powerpoint/2010/main" val="164248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DF2AB-22F4-48A3-8D8D-C099404D943C}"/>
              </a:ext>
            </a:extLst>
          </p:cNvPr>
          <p:cNvSpPr>
            <a:spLocks noGrp="1"/>
          </p:cNvSpPr>
          <p:nvPr>
            <p:ph type="title"/>
          </p:nvPr>
        </p:nvSpPr>
        <p:spPr/>
        <p:txBody>
          <a:bodyPr>
            <a:normAutofit/>
          </a:bodyPr>
          <a:lstStyle/>
          <a:p>
            <a:pPr algn="ctr"/>
            <a:r>
              <a:rPr lang="en-IN" sz="4800" b="1" u="sng" dirty="0">
                <a:latin typeface="+mn-lt"/>
              </a:rPr>
              <a:t>IMPLEMENTATION ARCHITUECTURE</a:t>
            </a:r>
          </a:p>
        </p:txBody>
      </p:sp>
      <p:pic>
        <p:nvPicPr>
          <p:cNvPr id="4" name="Picture 3" descr="WhatsApp Image 2020-09-15 at 2.03.51 PM.jpeg"/>
          <p:cNvPicPr/>
          <p:nvPr/>
        </p:nvPicPr>
        <p:blipFill>
          <a:blip r:embed="rId2"/>
          <a:stretch>
            <a:fillRect/>
          </a:stretch>
        </p:blipFill>
        <p:spPr>
          <a:xfrm>
            <a:off x="1993900" y="1445577"/>
            <a:ext cx="8280400" cy="4942523"/>
          </a:xfrm>
          <a:prstGeom prst="rect">
            <a:avLst/>
          </a:prstGeom>
        </p:spPr>
      </p:pic>
    </p:spTree>
    <p:extLst>
      <p:ext uri="{BB962C8B-B14F-4D97-AF65-F5344CB8AC3E}">
        <p14:creationId xmlns:p14="http://schemas.microsoft.com/office/powerpoint/2010/main" val="184085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B1181-59F8-4675-AC05-4EDC47DBB706}"/>
              </a:ext>
            </a:extLst>
          </p:cNvPr>
          <p:cNvSpPr>
            <a:spLocks noGrp="1"/>
          </p:cNvSpPr>
          <p:nvPr>
            <p:ph type="title"/>
          </p:nvPr>
        </p:nvSpPr>
        <p:spPr>
          <a:xfrm>
            <a:off x="1163320" y="151765"/>
            <a:ext cx="10515600" cy="1325563"/>
          </a:xfrm>
        </p:spPr>
        <p:txBody>
          <a:bodyPr>
            <a:normAutofit fontScale="90000"/>
          </a:bodyPr>
          <a:lstStyle/>
          <a:p>
            <a:r>
              <a:rPr lang="en-IN" sz="8800" b="1" u="sng" dirty="0">
                <a:latin typeface="+mn-lt"/>
              </a:rPr>
              <a:t>PROJECT DESCRIPTION</a:t>
            </a:r>
          </a:p>
        </p:txBody>
      </p:sp>
      <p:sp>
        <p:nvSpPr>
          <p:cNvPr id="3" name="TextBox 2">
            <a:extLst>
              <a:ext uri="{FF2B5EF4-FFF2-40B4-BE49-F238E27FC236}">
                <a16:creationId xmlns:a16="http://schemas.microsoft.com/office/drawing/2014/main" xmlns="" id="{37ECB7AA-09D2-4483-BE88-51BC30FD770A}"/>
              </a:ext>
            </a:extLst>
          </p:cNvPr>
          <p:cNvSpPr txBox="1"/>
          <p:nvPr/>
        </p:nvSpPr>
        <p:spPr>
          <a:xfrm>
            <a:off x="355600" y="1737360"/>
            <a:ext cx="11602720" cy="4111895"/>
          </a:xfrm>
          <a:prstGeom prst="rect">
            <a:avLst/>
          </a:prstGeom>
          <a:noFill/>
        </p:spPr>
        <p:txBody>
          <a:bodyPr wrap="square" rtlCol="0">
            <a:spAutoFit/>
          </a:bodyPr>
          <a:lstStyle/>
          <a:p>
            <a:r>
              <a:rPr lang="en-US" sz="2000" dirty="0"/>
              <a:t>The project consists of Pre-trained model of Transfer Learning that is VGG16 orMobileNetV2, Dataset which contain Mask and Without mask class images and </a:t>
            </a:r>
            <a:r>
              <a:rPr lang="en-US" sz="2000" dirty="0" smtClean="0"/>
              <a:t>face recognition files</a:t>
            </a:r>
            <a:r>
              <a:rPr lang="en-US" sz="2000" dirty="0" smtClean="0"/>
              <a:t> </a:t>
            </a:r>
            <a:r>
              <a:rPr lang="en-US" sz="2000" dirty="0"/>
              <a:t>which uses live webcam to easily identify whether a </a:t>
            </a:r>
            <a:r>
              <a:rPr lang="en-US" sz="2000" dirty="0" smtClean="0"/>
              <a:t>person is </a:t>
            </a:r>
            <a:r>
              <a:rPr lang="en-US" sz="2000" dirty="0"/>
              <a:t>Wearing mask or not.</a:t>
            </a:r>
            <a:endParaRPr lang="en-IN" sz="2000" dirty="0"/>
          </a:p>
          <a:p>
            <a:r>
              <a:rPr lang="en-US" sz="2000" dirty="0"/>
              <a:t>Firstly, we collected the dataset of individuals and divided them into two classes i.e. with mask or without mask. then we imported all the required libraries and </a:t>
            </a:r>
            <a:r>
              <a:rPr lang="en-US" sz="2000" dirty="0" err="1"/>
              <a:t>pretrained</a:t>
            </a:r>
            <a:r>
              <a:rPr lang="en-US" sz="2000" dirty="0"/>
              <a:t> model which we used in this project and after that we convert our images in 224*224 </a:t>
            </a:r>
            <a:r>
              <a:rPr lang="en-US" sz="2000" dirty="0" smtClean="0"/>
              <a:t>image size</a:t>
            </a:r>
            <a:r>
              <a:rPr lang="en-US" sz="2000" dirty="0" smtClean="0"/>
              <a:t> because </a:t>
            </a:r>
            <a:r>
              <a:rPr lang="en-US" sz="2000" dirty="0"/>
              <a:t>our </a:t>
            </a:r>
            <a:r>
              <a:rPr lang="en-US" sz="2000" dirty="0" err="1"/>
              <a:t>pretrained</a:t>
            </a:r>
            <a:r>
              <a:rPr lang="en-US" sz="2000" dirty="0"/>
              <a:t> model only works on this specified image size. And then we used some layers and activation function by which we epoch our trained dataset and made our model work with better accuracy. Then after that we use this trained model by loading it and then we wrote our image prediction code by which we predicted whether the person is wearing mask or not. We can also by load the same model in video prediction code by which we can access our live webcam with the help of </a:t>
            </a:r>
            <a:r>
              <a:rPr lang="en-US" sz="2000" dirty="0" smtClean="0"/>
              <a:t>Face recognition </a:t>
            </a:r>
            <a:r>
              <a:rPr lang="en-US" sz="2000" dirty="0" smtClean="0"/>
              <a:t>file where </a:t>
            </a:r>
            <a:r>
              <a:rPr lang="en-US" sz="2000" dirty="0"/>
              <a:t>we used live webcam which helped us to </a:t>
            </a:r>
            <a:r>
              <a:rPr lang="en-US" sz="2000" dirty="0" smtClean="0"/>
              <a:t>detect whether </a:t>
            </a:r>
            <a:r>
              <a:rPr lang="en-US" sz="2000" dirty="0"/>
              <a:t>the person is wearing mask or not through live real time video processing.</a:t>
            </a:r>
            <a:endParaRPr lang="en-IN" sz="2000" dirty="0"/>
          </a:p>
          <a:p>
            <a:pPr algn="just">
              <a:lnSpc>
                <a:spcPct val="106000"/>
              </a:lnSpc>
              <a:spcAft>
                <a:spcPts val="800"/>
              </a:spcAft>
            </a:pPr>
            <a:endParaRPr lang="en-IN" sz="2000"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409334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C8BA9-82C6-4717-AB63-344D4E208A3F}"/>
              </a:ext>
            </a:extLst>
          </p:cNvPr>
          <p:cNvSpPr>
            <a:spLocks noGrp="1"/>
          </p:cNvSpPr>
          <p:nvPr>
            <p:ph type="title"/>
          </p:nvPr>
        </p:nvSpPr>
        <p:spPr>
          <a:xfrm>
            <a:off x="2260600" y="151765"/>
            <a:ext cx="10515600" cy="1325563"/>
          </a:xfrm>
        </p:spPr>
        <p:txBody>
          <a:bodyPr>
            <a:normAutofit/>
          </a:bodyPr>
          <a:lstStyle/>
          <a:p>
            <a:r>
              <a:rPr lang="en-IN" sz="7200" b="1" u="sng" dirty="0"/>
              <a:t>PROJECT MODULES</a:t>
            </a:r>
          </a:p>
        </p:txBody>
      </p:sp>
      <p:sp>
        <p:nvSpPr>
          <p:cNvPr id="3" name="TextBox 2">
            <a:extLst>
              <a:ext uri="{FF2B5EF4-FFF2-40B4-BE49-F238E27FC236}">
                <a16:creationId xmlns:a16="http://schemas.microsoft.com/office/drawing/2014/main" xmlns="" id="{BD1E677E-D818-463C-9DD0-E1A107520B31}"/>
              </a:ext>
            </a:extLst>
          </p:cNvPr>
          <p:cNvSpPr txBox="1"/>
          <p:nvPr/>
        </p:nvSpPr>
        <p:spPr>
          <a:xfrm>
            <a:off x="759460" y="1940560"/>
            <a:ext cx="11094720" cy="3108543"/>
          </a:xfrm>
          <a:prstGeom prst="rect">
            <a:avLst/>
          </a:prstGeom>
          <a:noFill/>
        </p:spPr>
        <p:txBody>
          <a:bodyPr wrap="square" rtlCol="0">
            <a:spAutoFit/>
          </a:bodyPr>
          <a:lstStyle/>
          <a:p>
            <a:pPr lvl="0"/>
            <a:r>
              <a:rPr lang="en-US" sz="2800" b="1" dirty="0"/>
              <a:t>1</a:t>
            </a:r>
            <a:r>
              <a:rPr lang="en-US" sz="2800" b="1" dirty="0" smtClean="0"/>
              <a:t>. Dataset</a:t>
            </a:r>
            <a:r>
              <a:rPr lang="en-IN" sz="2800" dirty="0" smtClean="0"/>
              <a:t> </a:t>
            </a:r>
            <a:r>
              <a:rPr lang="en-IN" sz="2800" dirty="0"/>
              <a:t>– It contain a two type of classes which name are with mask or without mask images. By using this dataset we can train our model.</a:t>
            </a:r>
          </a:p>
          <a:p>
            <a:pPr lvl="0"/>
            <a:r>
              <a:rPr lang="en-US" sz="2800" b="1" dirty="0"/>
              <a:t> </a:t>
            </a:r>
            <a:r>
              <a:rPr lang="en-US" sz="2800" b="1" dirty="0" smtClean="0"/>
              <a:t/>
            </a:r>
            <a:br>
              <a:rPr lang="en-US" sz="2800" b="1" dirty="0" smtClean="0"/>
            </a:br>
            <a:r>
              <a:rPr lang="en-US" sz="2800" b="1" dirty="0" smtClean="0"/>
              <a:t>2. Classification </a:t>
            </a:r>
            <a:r>
              <a:rPr lang="en-US" sz="2800" dirty="0"/>
              <a:t>–</a:t>
            </a:r>
            <a:r>
              <a:rPr lang="en-US" sz="2800" b="1" dirty="0"/>
              <a:t> </a:t>
            </a:r>
            <a:r>
              <a:rPr lang="en-US" sz="2800" dirty="0"/>
              <a:t>by using our train model when we open a camera it will detect/classify our model in two categories which are labeled as mask or without mask.</a:t>
            </a:r>
            <a:endParaRPr lang="en-IN" sz="2800" dirty="0"/>
          </a:p>
          <a:p>
            <a:endParaRPr lang="en-IN" sz="2800" dirty="0"/>
          </a:p>
        </p:txBody>
      </p:sp>
    </p:spTree>
    <p:extLst>
      <p:ext uri="{BB962C8B-B14F-4D97-AF65-F5344CB8AC3E}">
        <p14:creationId xmlns:p14="http://schemas.microsoft.com/office/powerpoint/2010/main" val="303779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4C8B-B6AF-4D67-949F-C9B7646F6D79}"/>
              </a:ext>
            </a:extLst>
          </p:cNvPr>
          <p:cNvSpPr>
            <a:spLocks noGrp="1"/>
          </p:cNvSpPr>
          <p:nvPr>
            <p:ph type="title"/>
          </p:nvPr>
        </p:nvSpPr>
        <p:spPr>
          <a:xfrm>
            <a:off x="767080" y="639445"/>
            <a:ext cx="10515600" cy="1325563"/>
          </a:xfrm>
        </p:spPr>
        <p:txBody>
          <a:bodyPr>
            <a:noAutofit/>
          </a:bodyPr>
          <a:lstStyle/>
          <a:p>
            <a:pPr algn="ctr"/>
            <a:r>
              <a:rPr lang="en-US" sz="6000" b="1" u="sng" kern="0" dirty="0">
                <a:effectLst/>
                <a:ea typeface="Times New Roman" panose="02020603050405020304" pitchFamily="18" charset="0"/>
                <a:cs typeface="Times New Roman" panose="02020603050405020304" pitchFamily="18" charset="0"/>
              </a:rPr>
              <a:t>ADVANTAGES OF THIS PROJECT</a:t>
            </a:r>
            <a:r>
              <a:rPr lang="en-IN" sz="6000" b="1" u="sng" kern="0" dirty="0">
                <a:effectLst/>
                <a:ea typeface="Times New Roman" panose="02020603050405020304" pitchFamily="18" charset="0"/>
                <a:cs typeface="Times New Roman" panose="02020603050405020304" pitchFamily="18" charset="0"/>
              </a:rPr>
              <a:t/>
            </a:r>
            <a:br>
              <a:rPr lang="en-IN" sz="6000" b="1" u="sng" kern="0" dirty="0">
                <a:effectLst/>
                <a:ea typeface="Times New Roman" panose="02020603050405020304" pitchFamily="18" charset="0"/>
                <a:cs typeface="Times New Roman" panose="02020603050405020304" pitchFamily="18" charset="0"/>
              </a:rPr>
            </a:br>
            <a:endParaRPr lang="en-IN" sz="6000" u="sng" dirty="0"/>
          </a:p>
        </p:txBody>
      </p:sp>
      <p:sp>
        <p:nvSpPr>
          <p:cNvPr id="3" name="TextBox 2">
            <a:extLst>
              <a:ext uri="{FF2B5EF4-FFF2-40B4-BE49-F238E27FC236}">
                <a16:creationId xmlns:a16="http://schemas.microsoft.com/office/drawing/2014/main" xmlns="" id="{D5CEE754-5068-4609-AAE3-BAB5BCF94646}"/>
              </a:ext>
            </a:extLst>
          </p:cNvPr>
          <p:cNvSpPr txBox="1"/>
          <p:nvPr/>
        </p:nvSpPr>
        <p:spPr>
          <a:xfrm>
            <a:off x="1264920" y="2509520"/>
            <a:ext cx="10515600" cy="356097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t>Mask Detector</a:t>
            </a:r>
            <a:r>
              <a:rPr lang="en-US" sz="2800" dirty="0" smtClean="0"/>
              <a:t>.</a:t>
            </a:r>
          </a:p>
          <a:p>
            <a:pPr marL="457200" lvl="0" indent="-457200">
              <a:buFont typeface="Arial" panose="020B0604020202020204" pitchFamily="34" charset="0"/>
              <a:buChar char="•"/>
            </a:pPr>
            <a:endParaRPr lang="en-IN" sz="2800" dirty="0"/>
          </a:p>
          <a:p>
            <a:pPr marL="457200" lvl="0" indent="-457200">
              <a:buFont typeface="Arial" panose="020B0604020202020204" pitchFamily="34" charset="0"/>
              <a:buChar char="•"/>
            </a:pPr>
            <a:r>
              <a:rPr lang="en-US" sz="2800" dirty="0"/>
              <a:t>Limits the Spread of coronavirus</a:t>
            </a:r>
            <a:r>
              <a:rPr lang="en-US" sz="2800" dirty="0" smtClean="0"/>
              <a:t>.</a:t>
            </a:r>
            <a:br>
              <a:rPr lang="en-US" sz="2800" dirty="0" smtClean="0"/>
            </a:br>
            <a:endParaRPr lang="en-IN" sz="2800" dirty="0"/>
          </a:p>
          <a:p>
            <a:pPr marL="457200" lvl="0" indent="-457200">
              <a:buFont typeface="Arial" panose="020B0604020202020204" pitchFamily="34" charset="0"/>
              <a:buChar char="•"/>
            </a:pPr>
            <a:r>
              <a:rPr lang="en-US" sz="2800" dirty="0"/>
              <a:t>Ensures safety of people in public places</a:t>
            </a:r>
            <a:r>
              <a:rPr lang="en-US" sz="2800" dirty="0" smtClean="0"/>
              <a:t>.</a:t>
            </a:r>
            <a:br>
              <a:rPr lang="en-US" sz="2800" dirty="0" smtClean="0"/>
            </a:br>
            <a:endParaRPr lang="en-IN" sz="2800" dirty="0"/>
          </a:p>
          <a:p>
            <a:pPr marL="457200" lvl="0" indent="-457200">
              <a:buFont typeface="Arial" panose="020B0604020202020204" pitchFamily="34" charset="0"/>
              <a:buChar char="•"/>
            </a:pPr>
            <a:r>
              <a:rPr lang="en-US" sz="2800" dirty="0"/>
              <a:t>Helps government to regulate COVID-19 guidelines.</a:t>
            </a:r>
            <a:endParaRPr lang="en-IN" sz="2800" dirty="0"/>
          </a:p>
          <a:p>
            <a:pPr marL="342900" lvl="0" indent="-342900">
              <a:lnSpc>
                <a:spcPct val="105000"/>
              </a:lnSpc>
              <a:buFont typeface="Symbol" panose="05050102010706020507" pitchFamily="18" charset="2"/>
              <a:buChar char=""/>
            </a:pPr>
            <a:endParaRPr lang="en-IN" sz="2800"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178102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939715-B750-4AF7-B398-2ABB1605835D}"/>
              </a:ext>
            </a:extLst>
          </p:cNvPr>
          <p:cNvSpPr>
            <a:spLocks noGrp="1"/>
          </p:cNvSpPr>
          <p:nvPr>
            <p:ph type="title"/>
          </p:nvPr>
        </p:nvSpPr>
        <p:spPr>
          <a:xfrm>
            <a:off x="838200" y="897315"/>
            <a:ext cx="10515600" cy="1325563"/>
          </a:xfrm>
        </p:spPr>
        <p:txBody>
          <a:bodyPr>
            <a:noAutofit/>
          </a:bodyPr>
          <a:lstStyle/>
          <a:p>
            <a:pPr algn="ctr"/>
            <a:r>
              <a:rPr lang="en-US" sz="4800" b="1" u="sng" kern="0" dirty="0">
                <a:effectLst/>
                <a:latin typeface="+mn-lt"/>
                <a:ea typeface="Times New Roman" panose="02020603050405020304" pitchFamily="18" charset="0"/>
                <a:cs typeface="Times New Roman" panose="02020603050405020304" pitchFamily="18" charset="0"/>
              </a:rPr>
              <a:t>Future Scope and further enhancement of the Project</a:t>
            </a:r>
            <a:r>
              <a:rPr lang="en-IN" sz="4800" b="1" u="sng" kern="0" dirty="0">
                <a:effectLst/>
                <a:ea typeface="Times New Roman" panose="02020603050405020304" pitchFamily="18" charset="0"/>
                <a:cs typeface="Times New Roman" panose="02020603050405020304" pitchFamily="18" charset="0"/>
              </a:rPr>
              <a:t/>
            </a:r>
            <a:br>
              <a:rPr lang="en-IN" sz="4800" b="1" u="sng" kern="0" dirty="0">
                <a:effectLst/>
                <a:ea typeface="Times New Roman" panose="02020603050405020304" pitchFamily="18" charset="0"/>
                <a:cs typeface="Times New Roman" panose="02020603050405020304" pitchFamily="18" charset="0"/>
              </a:rPr>
            </a:br>
            <a:endParaRPr lang="en-IN" sz="8800" b="1" u="sng" dirty="0"/>
          </a:p>
        </p:txBody>
      </p:sp>
      <p:sp>
        <p:nvSpPr>
          <p:cNvPr id="3" name="TextBox 2">
            <a:extLst>
              <a:ext uri="{FF2B5EF4-FFF2-40B4-BE49-F238E27FC236}">
                <a16:creationId xmlns:a16="http://schemas.microsoft.com/office/drawing/2014/main" xmlns="" id="{F79B985F-1CA8-4B83-9D28-7B3951D4C620}"/>
              </a:ext>
            </a:extLst>
          </p:cNvPr>
          <p:cNvSpPr txBox="1"/>
          <p:nvPr/>
        </p:nvSpPr>
        <p:spPr>
          <a:xfrm>
            <a:off x="924560" y="2306320"/>
            <a:ext cx="10576560" cy="2862322"/>
          </a:xfrm>
          <a:prstGeom prst="rect">
            <a:avLst/>
          </a:prstGeom>
          <a:noFill/>
        </p:spPr>
        <p:txBody>
          <a:bodyPr wrap="square" rtlCol="0">
            <a:spAutoFit/>
          </a:bodyPr>
          <a:lstStyle/>
          <a:p>
            <a:r>
              <a:rPr lang="en-US" sz="2000" dirty="0"/>
              <a:t>With further improvements these types of models could be integrated with CCTV or other types cameras to detect and identify people without masks. With the prevailing worldwide situation due to COVID-19 pandemic, these types of systems would be very supportive for many kinds of institutions around the </a:t>
            </a:r>
            <a:r>
              <a:rPr lang="en-US" sz="2000" dirty="0" err="1"/>
              <a:t>worldit</a:t>
            </a:r>
            <a:r>
              <a:rPr lang="en-US" sz="2000" dirty="0"/>
              <a:t> easier to deploy the model to embedded systems (Raspberry Pi, Google Coral, etc.).This system can therefore be used in real-time applications which require face-mask detection for safety purposes due to the outbreak of Covid-19. This project can be integrated with embedded systems for application in airports, railway stations, offices, schools, and public places to ensure that public safety guidelines are followed.</a:t>
            </a:r>
            <a:endParaRPr lang="en-IN" sz="2000" dirty="0"/>
          </a:p>
          <a:p>
            <a:endParaRPr lang="en-IN" sz="2000" dirty="0"/>
          </a:p>
        </p:txBody>
      </p:sp>
    </p:spTree>
    <p:extLst>
      <p:ext uri="{BB962C8B-B14F-4D97-AF65-F5344CB8AC3E}">
        <p14:creationId xmlns:p14="http://schemas.microsoft.com/office/powerpoint/2010/main" val="170492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671</Words>
  <Application>Microsoft Office PowerPoint</Application>
  <PresentationFormat>Custom</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PROBLEM STATEMENT</vt:lpstr>
      <vt:lpstr>MASK DETECTOR </vt:lpstr>
      <vt:lpstr>WORK FLOW DIAGRAM</vt:lpstr>
      <vt:lpstr>IMPLEMENTATION ARCHITUECTURE</vt:lpstr>
      <vt:lpstr>PROJECT DESCRIPTION</vt:lpstr>
      <vt:lpstr>PROJECT MODULES</vt:lpstr>
      <vt:lpstr>ADVANTAGES OF THIS PROJECT </vt:lpstr>
      <vt:lpstr>Future Scope and further enhancement of the Project </vt:lpstr>
      <vt:lpstr>                       CONCLUSION</vt:lpstr>
      <vt:lpstr>     OUTPUT</vt:lpstr>
      <vt:lpstr>WITHOUT_MASK: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Ishita Mittal</dc:creator>
  <cp:lastModifiedBy>DELL</cp:lastModifiedBy>
  <cp:revision>17</cp:revision>
  <dcterms:created xsi:type="dcterms:W3CDTF">2020-12-13T09:59:50Z</dcterms:created>
  <dcterms:modified xsi:type="dcterms:W3CDTF">2020-12-23T18:04:41Z</dcterms:modified>
</cp:coreProperties>
</file>