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D8650-76E8-4F12-A823-09A3D5CAE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F36D5-6F93-416F-AF9C-54C88F690977}">
      <dgm:prSet/>
      <dgm:spPr/>
      <dgm:t>
        <a:bodyPr/>
        <a:lstStyle/>
        <a:p>
          <a:r>
            <a:rPr lang="en-US"/>
            <a:t>The DropDown fieldgroup is used to define the fields that will be displayed on a dropdown list.</a:t>
          </a:r>
        </a:p>
      </dgm:t>
    </dgm:pt>
    <dgm:pt modelId="{01D78EFC-9B0C-4315-BEF8-377F19011D27}" type="parTrans" cxnId="{8CF0A501-702D-4FB6-B598-90FEF54BE248}">
      <dgm:prSet/>
      <dgm:spPr/>
      <dgm:t>
        <a:bodyPr/>
        <a:lstStyle/>
        <a:p>
          <a:endParaRPr lang="en-US"/>
        </a:p>
      </dgm:t>
    </dgm:pt>
    <dgm:pt modelId="{CB9DB20F-EBBF-48DE-9110-7509C834D236}" type="sibTrans" cxnId="{8CF0A501-702D-4FB6-B598-90FEF54BE248}">
      <dgm:prSet/>
      <dgm:spPr/>
      <dgm:t>
        <a:bodyPr/>
        <a:lstStyle/>
        <a:p>
          <a:endParaRPr lang="en-US"/>
        </a:p>
      </dgm:t>
    </dgm:pt>
    <dgm:pt modelId="{44826D4A-FDC1-440D-87EA-1EA24AE8350D}">
      <dgm:prSet/>
      <dgm:spPr/>
      <dgm:t>
        <a:bodyPr/>
        <a:lstStyle/>
        <a:p>
          <a:r>
            <a:rPr lang="en-US"/>
            <a:t>A Brick fieldgroup is used to display a list in tiles. You can see an example of this in the Customer List.</a:t>
          </a:r>
        </a:p>
      </dgm:t>
    </dgm:pt>
    <dgm:pt modelId="{2493DFC1-359F-4F1F-84C3-FA487CF0E2BE}" type="parTrans" cxnId="{8D1EF8E7-21F2-41AA-89BE-6C09DE6192A2}">
      <dgm:prSet/>
      <dgm:spPr/>
      <dgm:t>
        <a:bodyPr/>
        <a:lstStyle/>
        <a:p>
          <a:endParaRPr lang="en-US"/>
        </a:p>
      </dgm:t>
    </dgm:pt>
    <dgm:pt modelId="{7E0089E4-6086-434F-86C3-92B64B4FD8FE}" type="sibTrans" cxnId="{8D1EF8E7-21F2-41AA-89BE-6C09DE6192A2}">
      <dgm:prSet/>
      <dgm:spPr/>
      <dgm:t>
        <a:bodyPr/>
        <a:lstStyle/>
        <a:p>
          <a:endParaRPr lang="en-US"/>
        </a:p>
      </dgm:t>
    </dgm:pt>
    <dgm:pt modelId="{2CCFBF80-06F6-4B82-82D2-93BCE5836370}" type="pres">
      <dgm:prSet presAssocID="{130D8650-76E8-4F12-A823-09A3D5CAE6CC}" presName="linear" presStyleCnt="0">
        <dgm:presLayoutVars>
          <dgm:animLvl val="lvl"/>
          <dgm:resizeHandles val="exact"/>
        </dgm:presLayoutVars>
      </dgm:prSet>
      <dgm:spPr/>
    </dgm:pt>
    <dgm:pt modelId="{3528B943-A1ED-487D-AC9F-A73E09C31B69}" type="pres">
      <dgm:prSet presAssocID="{AC4F36D5-6F93-416F-AF9C-54C88F6909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5B7D04-B0F5-496E-AD6F-27B58E528759}" type="pres">
      <dgm:prSet presAssocID="{CB9DB20F-EBBF-48DE-9110-7509C834D236}" presName="spacer" presStyleCnt="0"/>
      <dgm:spPr/>
    </dgm:pt>
    <dgm:pt modelId="{2C2B4862-27FC-472F-96CA-CBFDD10FBD1C}" type="pres">
      <dgm:prSet presAssocID="{44826D4A-FDC1-440D-87EA-1EA24AE835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F0A501-702D-4FB6-B598-90FEF54BE248}" srcId="{130D8650-76E8-4F12-A823-09A3D5CAE6CC}" destId="{AC4F36D5-6F93-416F-AF9C-54C88F690977}" srcOrd="0" destOrd="0" parTransId="{01D78EFC-9B0C-4315-BEF8-377F19011D27}" sibTransId="{CB9DB20F-EBBF-48DE-9110-7509C834D236}"/>
    <dgm:cxn modelId="{763AE601-204F-4921-A0EB-1E2F1B45EAD1}" type="presOf" srcId="{44826D4A-FDC1-440D-87EA-1EA24AE8350D}" destId="{2C2B4862-27FC-472F-96CA-CBFDD10FBD1C}" srcOrd="0" destOrd="0" presId="urn:microsoft.com/office/officeart/2005/8/layout/vList2"/>
    <dgm:cxn modelId="{8D1EF8E7-21F2-41AA-89BE-6C09DE6192A2}" srcId="{130D8650-76E8-4F12-A823-09A3D5CAE6CC}" destId="{44826D4A-FDC1-440D-87EA-1EA24AE8350D}" srcOrd="1" destOrd="0" parTransId="{2493DFC1-359F-4F1F-84C3-FA487CF0E2BE}" sibTransId="{7E0089E4-6086-434F-86C3-92B64B4FD8FE}"/>
    <dgm:cxn modelId="{5A1A43E8-AD1E-41AD-9F39-36F992106799}" type="presOf" srcId="{AC4F36D5-6F93-416F-AF9C-54C88F690977}" destId="{3528B943-A1ED-487D-AC9F-A73E09C31B69}" srcOrd="0" destOrd="0" presId="urn:microsoft.com/office/officeart/2005/8/layout/vList2"/>
    <dgm:cxn modelId="{E53E46F2-0871-4D3E-827E-AC12300637CB}" type="presOf" srcId="{130D8650-76E8-4F12-A823-09A3D5CAE6CC}" destId="{2CCFBF80-06F6-4B82-82D2-93BCE5836370}" srcOrd="0" destOrd="0" presId="urn:microsoft.com/office/officeart/2005/8/layout/vList2"/>
    <dgm:cxn modelId="{9C554314-1FCD-4289-855E-162E7FCF897D}" type="presParOf" srcId="{2CCFBF80-06F6-4B82-82D2-93BCE5836370}" destId="{3528B943-A1ED-487D-AC9F-A73E09C31B69}" srcOrd="0" destOrd="0" presId="urn:microsoft.com/office/officeart/2005/8/layout/vList2"/>
    <dgm:cxn modelId="{F4DE7F27-7D59-4AE0-B5EF-C4FCC0289682}" type="presParOf" srcId="{2CCFBF80-06F6-4B82-82D2-93BCE5836370}" destId="{A15B7D04-B0F5-496E-AD6F-27B58E528759}" srcOrd="1" destOrd="0" presId="urn:microsoft.com/office/officeart/2005/8/layout/vList2"/>
    <dgm:cxn modelId="{675DF6EF-D985-4861-87D7-B6183BEAEE47}" type="presParOf" srcId="{2CCFBF80-06F6-4B82-82D2-93BCE5836370}" destId="{2C2B4862-27FC-472F-96CA-CBFDD10F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3EF1D-BF95-4DE8-B034-B37E817CB56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0088D3-BCE1-4319-B963-5D7D4A744F1C}">
      <dgm:prSet/>
      <dgm:spPr/>
      <dgm:t>
        <a:bodyPr/>
        <a:lstStyle/>
        <a:p>
          <a:r>
            <a:rPr lang="en-US"/>
            <a:t>The FieldClass property can be one of three values:</a:t>
          </a:r>
        </a:p>
      </dgm:t>
    </dgm:pt>
    <dgm:pt modelId="{79DA5A00-7387-4577-9539-80E8E001DDBC}" type="parTrans" cxnId="{C02957BC-E60C-4FD8-9F73-6DC286600FED}">
      <dgm:prSet/>
      <dgm:spPr/>
      <dgm:t>
        <a:bodyPr/>
        <a:lstStyle/>
        <a:p>
          <a:endParaRPr lang="en-US"/>
        </a:p>
      </dgm:t>
    </dgm:pt>
    <dgm:pt modelId="{63D25089-1199-4B49-A765-7D1342940D34}" type="sibTrans" cxnId="{C02957BC-E60C-4FD8-9F73-6DC286600FED}">
      <dgm:prSet/>
      <dgm:spPr/>
      <dgm:t>
        <a:bodyPr/>
        <a:lstStyle/>
        <a:p>
          <a:endParaRPr lang="en-US"/>
        </a:p>
      </dgm:t>
    </dgm:pt>
    <dgm:pt modelId="{41FEB494-34D1-44AE-BCA5-6CA7AF33F5E2}">
      <dgm:prSet/>
      <dgm:spPr/>
      <dgm:t>
        <a:bodyPr/>
        <a:lstStyle/>
        <a:p>
          <a:r>
            <a:rPr lang="en-US"/>
            <a:t>Normal</a:t>
          </a:r>
        </a:p>
      </dgm:t>
    </dgm:pt>
    <dgm:pt modelId="{9E97E53C-EEEE-4244-9079-74825A9C1554}" type="parTrans" cxnId="{3A40DCE3-6596-45D2-8F5F-2453A12718A7}">
      <dgm:prSet/>
      <dgm:spPr/>
      <dgm:t>
        <a:bodyPr/>
        <a:lstStyle/>
        <a:p>
          <a:endParaRPr lang="en-US"/>
        </a:p>
      </dgm:t>
    </dgm:pt>
    <dgm:pt modelId="{7C44201D-B32C-4D9C-8539-C9C433644FBB}" type="sibTrans" cxnId="{3A40DCE3-6596-45D2-8F5F-2453A12718A7}">
      <dgm:prSet/>
      <dgm:spPr/>
      <dgm:t>
        <a:bodyPr/>
        <a:lstStyle/>
        <a:p>
          <a:endParaRPr lang="en-US"/>
        </a:p>
      </dgm:t>
    </dgm:pt>
    <dgm:pt modelId="{62EF85CF-D4AD-48EF-91E1-09AD42160CF9}">
      <dgm:prSet/>
      <dgm:spPr/>
      <dgm:t>
        <a:bodyPr/>
        <a:lstStyle/>
        <a:p>
          <a:r>
            <a:rPr lang="en-US"/>
            <a:t>FlowField</a:t>
          </a:r>
        </a:p>
      </dgm:t>
    </dgm:pt>
    <dgm:pt modelId="{02EA8760-4BA8-46A9-8D1F-4BEF1A91AAE3}" type="parTrans" cxnId="{540EBC30-BFEE-43BF-9980-9A6D8DB9C16E}">
      <dgm:prSet/>
      <dgm:spPr/>
      <dgm:t>
        <a:bodyPr/>
        <a:lstStyle/>
        <a:p>
          <a:endParaRPr lang="en-US"/>
        </a:p>
      </dgm:t>
    </dgm:pt>
    <dgm:pt modelId="{BC5FE49A-25F0-44C9-AA52-F0736F52317D}" type="sibTrans" cxnId="{540EBC30-BFEE-43BF-9980-9A6D8DB9C16E}">
      <dgm:prSet/>
      <dgm:spPr/>
      <dgm:t>
        <a:bodyPr/>
        <a:lstStyle/>
        <a:p>
          <a:endParaRPr lang="en-US"/>
        </a:p>
      </dgm:t>
    </dgm:pt>
    <dgm:pt modelId="{B6266260-6897-4862-9D00-61D6E23DBF07}">
      <dgm:prSet/>
      <dgm:spPr/>
      <dgm:t>
        <a:bodyPr/>
        <a:lstStyle/>
        <a:p>
          <a:r>
            <a:rPr lang="en-US"/>
            <a:t>FlowFilter</a:t>
          </a:r>
        </a:p>
      </dgm:t>
    </dgm:pt>
    <dgm:pt modelId="{0D5333EA-C58E-4D2E-82A4-4F5063C99327}" type="parTrans" cxnId="{3E053A43-BEF4-451F-940B-378761D21DD3}">
      <dgm:prSet/>
      <dgm:spPr/>
      <dgm:t>
        <a:bodyPr/>
        <a:lstStyle/>
        <a:p>
          <a:endParaRPr lang="en-US"/>
        </a:p>
      </dgm:t>
    </dgm:pt>
    <dgm:pt modelId="{68153D32-4D02-4A1E-87C1-7082DDD51DE2}" type="sibTrans" cxnId="{3E053A43-BEF4-451F-940B-378761D21DD3}">
      <dgm:prSet/>
      <dgm:spPr/>
      <dgm:t>
        <a:bodyPr/>
        <a:lstStyle/>
        <a:p>
          <a:endParaRPr lang="en-US"/>
        </a:p>
      </dgm:t>
    </dgm:pt>
    <dgm:pt modelId="{52223473-8DA8-4AF2-9050-291E734422E8}">
      <dgm:prSet/>
      <dgm:spPr/>
      <dgm:t>
        <a:bodyPr/>
        <a:lstStyle/>
        <a:p>
          <a:r>
            <a:rPr lang="en-US"/>
            <a:t>Types of calculation formulas for a field of type FlowField:</a:t>
          </a:r>
        </a:p>
      </dgm:t>
    </dgm:pt>
    <dgm:pt modelId="{6422E3A8-5C80-4D2F-8348-581C2954C2D2}" type="parTrans" cxnId="{CAFBC585-C98C-4949-B745-400E2E0A8467}">
      <dgm:prSet/>
      <dgm:spPr/>
      <dgm:t>
        <a:bodyPr/>
        <a:lstStyle/>
        <a:p>
          <a:endParaRPr lang="en-US"/>
        </a:p>
      </dgm:t>
    </dgm:pt>
    <dgm:pt modelId="{014C91B7-D450-4E5B-B979-3A9FE6138AD0}" type="sibTrans" cxnId="{CAFBC585-C98C-4949-B745-400E2E0A8467}">
      <dgm:prSet/>
      <dgm:spPr/>
      <dgm:t>
        <a:bodyPr/>
        <a:lstStyle/>
        <a:p>
          <a:endParaRPr lang="en-US"/>
        </a:p>
      </dgm:t>
    </dgm:pt>
    <dgm:pt modelId="{084EA905-0499-4382-82E7-9BEE1C93DDF3}">
      <dgm:prSet/>
      <dgm:spPr/>
      <dgm:t>
        <a:bodyPr/>
        <a:lstStyle/>
        <a:p>
          <a:r>
            <a:rPr lang="en-US"/>
            <a:t>Sum - The sum of a specified set in a column in a table </a:t>
          </a:r>
        </a:p>
      </dgm:t>
    </dgm:pt>
    <dgm:pt modelId="{969275D7-DF60-4ED1-BB43-85EA979ECBD8}" type="parTrans" cxnId="{BD4E991E-F870-461A-A309-BF9DB46FAE47}">
      <dgm:prSet/>
      <dgm:spPr/>
      <dgm:t>
        <a:bodyPr/>
        <a:lstStyle/>
        <a:p>
          <a:endParaRPr lang="en-US"/>
        </a:p>
      </dgm:t>
    </dgm:pt>
    <dgm:pt modelId="{ECDFA294-A25B-4CDD-95BB-BF05270C1892}" type="sibTrans" cxnId="{BD4E991E-F870-461A-A309-BF9DB46FAE47}">
      <dgm:prSet/>
      <dgm:spPr/>
      <dgm:t>
        <a:bodyPr/>
        <a:lstStyle/>
        <a:p>
          <a:endParaRPr lang="en-US"/>
        </a:p>
      </dgm:t>
    </dgm:pt>
    <dgm:pt modelId="{8B13CC04-38CF-44CC-BB01-03DA806C5AF9}">
      <dgm:prSet/>
      <dgm:spPr/>
      <dgm:t>
        <a:bodyPr/>
        <a:lstStyle/>
        <a:p>
          <a:r>
            <a:rPr lang="en-US"/>
            <a:t>Lookup - Looks up a value in a column in another table</a:t>
          </a:r>
        </a:p>
      </dgm:t>
    </dgm:pt>
    <dgm:pt modelId="{B73FA94F-608D-4F2C-A632-028245FFA7FD}" type="parTrans" cxnId="{E63520F7-1FFD-4053-83E8-EA42565833B5}">
      <dgm:prSet/>
      <dgm:spPr/>
      <dgm:t>
        <a:bodyPr/>
        <a:lstStyle/>
        <a:p>
          <a:endParaRPr lang="en-US"/>
        </a:p>
      </dgm:t>
    </dgm:pt>
    <dgm:pt modelId="{6665F17C-FE98-4D07-ADC9-FD21334CD03D}" type="sibTrans" cxnId="{E63520F7-1FFD-4053-83E8-EA42565833B5}">
      <dgm:prSet/>
      <dgm:spPr/>
      <dgm:t>
        <a:bodyPr/>
        <a:lstStyle/>
        <a:p>
          <a:endParaRPr lang="en-US"/>
        </a:p>
      </dgm:t>
    </dgm:pt>
    <dgm:pt modelId="{AEBB19E5-CCFD-4721-9996-A9D37EBE4358}">
      <dgm:prSet/>
      <dgm:spPr/>
      <dgm:t>
        <a:bodyPr/>
        <a:lstStyle/>
        <a:p>
          <a:r>
            <a:rPr lang="en-US"/>
            <a:t>Count - The number of records in a specified set in a table </a:t>
          </a:r>
        </a:p>
      </dgm:t>
    </dgm:pt>
    <dgm:pt modelId="{78354A73-239A-4244-8D95-F96F47B36396}" type="parTrans" cxnId="{0293DD64-EDB0-4FE6-9E65-D0CEB033C57D}">
      <dgm:prSet/>
      <dgm:spPr/>
      <dgm:t>
        <a:bodyPr/>
        <a:lstStyle/>
        <a:p>
          <a:endParaRPr lang="en-US"/>
        </a:p>
      </dgm:t>
    </dgm:pt>
    <dgm:pt modelId="{D80B194B-4B2C-429B-846D-A43C4375FEB1}" type="sibTrans" cxnId="{0293DD64-EDB0-4FE6-9E65-D0CEB033C57D}">
      <dgm:prSet/>
      <dgm:spPr/>
      <dgm:t>
        <a:bodyPr/>
        <a:lstStyle/>
        <a:p>
          <a:endParaRPr lang="en-US"/>
        </a:p>
      </dgm:t>
    </dgm:pt>
    <dgm:pt modelId="{5948BEA3-99CE-4AFB-A951-2CA5F087CB94}">
      <dgm:prSet/>
      <dgm:spPr/>
      <dgm:t>
        <a:bodyPr/>
        <a:lstStyle/>
        <a:p>
          <a:r>
            <a:rPr lang="en-US"/>
            <a:t>Exist - Indicates whether any records exist in a specified set in a table</a:t>
          </a:r>
        </a:p>
      </dgm:t>
    </dgm:pt>
    <dgm:pt modelId="{A6EF9933-35F9-4653-A1A3-A83F6A285D3C}" type="parTrans" cxnId="{562DF5A0-8C60-4009-A734-D8084443BE4B}">
      <dgm:prSet/>
      <dgm:spPr/>
      <dgm:t>
        <a:bodyPr/>
        <a:lstStyle/>
        <a:p>
          <a:endParaRPr lang="en-US"/>
        </a:p>
      </dgm:t>
    </dgm:pt>
    <dgm:pt modelId="{CE760EA9-BABA-4443-9B09-2E635CD06FC8}" type="sibTrans" cxnId="{562DF5A0-8C60-4009-A734-D8084443BE4B}">
      <dgm:prSet/>
      <dgm:spPr/>
      <dgm:t>
        <a:bodyPr/>
        <a:lstStyle/>
        <a:p>
          <a:endParaRPr lang="en-US"/>
        </a:p>
      </dgm:t>
    </dgm:pt>
    <dgm:pt modelId="{8B00BA88-8097-4C79-AC1F-EE3D7BB629F9}">
      <dgm:prSet/>
      <dgm:spPr/>
      <dgm:t>
        <a:bodyPr/>
        <a:lstStyle/>
        <a:p>
          <a:r>
            <a:rPr lang="en-US"/>
            <a:t>Average - The average value of a specified set in a column in a table</a:t>
          </a:r>
        </a:p>
      </dgm:t>
    </dgm:pt>
    <dgm:pt modelId="{E0F1FE70-22F3-4259-89AB-A5676EA38806}" type="parTrans" cxnId="{BAF5BFB4-23F9-4252-8DED-F2AB2F58F4B1}">
      <dgm:prSet/>
      <dgm:spPr/>
      <dgm:t>
        <a:bodyPr/>
        <a:lstStyle/>
        <a:p>
          <a:endParaRPr lang="en-US"/>
        </a:p>
      </dgm:t>
    </dgm:pt>
    <dgm:pt modelId="{FE48935D-F8C1-470C-8379-3706879FDBB0}" type="sibTrans" cxnId="{BAF5BFB4-23F9-4252-8DED-F2AB2F58F4B1}">
      <dgm:prSet/>
      <dgm:spPr/>
      <dgm:t>
        <a:bodyPr/>
        <a:lstStyle/>
        <a:p>
          <a:endParaRPr lang="en-US"/>
        </a:p>
      </dgm:t>
    </dgm:pt>
    <dgm:pt modelId="{840D47EC-632B-4188-B01D-C034A67E5A5D}">
      <dgm:prSet/>
      <dgm:spPr/>
      <dgm:t>
        <a:bodyPr/>
        <a:lstStyle/>
        <a:p>
          <a:r>
            <a:rPr lang="en-US"/>
            <a:t>Min - The minimum value in a column in a specified set in a table</a:t>
          </a:r>
        </a:p>
      </dgm:t>
    </dgm:pt>
    <dgm:pt modelId="{404A3170-AEE2-418D-B2F0-5AFF2B065748}" type="parTrans" cxnId="{FD6B820F-8F8E-45AB-BD80-CFBCCAD046BD}">
      <dgm:prSet/>
      <dgm:spPr/>
      <dgm:t>
        <a:bodyPr/>
        <a:lstStyle/>
        <a:p>
          <a:endParaRPr lang="en-US"/>
        </a:p>
      </dgm:t>
    </dgm:pt>
    <dgm:pt modelId="{D54E5D20-10A6-4844-88EB-4A533B36470E}" type="sibTrans" cxnId="{FD6B820F-8F8E-45AB-BD80-CFBCCAD046BD}">
      <dgm:prSet/>
      <dgm:spPr/>
      <dgm:t>
        <a:bodyPr/>
        <a:lstStyle/>
        <a:p>
          <a:endParaRPr lang="en-US"/>
        </a:p>
      </dgm:t>
    </dgm:pt>
    <dgm:pt modelId="{DC2F64DE-5EC6-47A7-AFAB-0862BA99A8A9}">
      <dgm:prSet/>
      <dgm:spPr/>
      <dgm:t>
        <a:bodyPr/>
        <a:lstStyle/>
        <a:p>
          <a:r>
            <a:rPr lang="en-US"/>
            <a:t>Max - The maximum value in a column in a specified set in a table</a:t>
          </a:r>
        </a:p>
      </dgm:t>
    </dgm:pt>
    <dgm:pt modelId="{F9882256-B352-47DD-AE77-F52FF5476541}" type="parTrans" cxnId="{493BB69F-48C3-4903-A346-7BEA83CC45A8}">
      <dgm:prSet/>
      <dgm:spPr/>
      <dgm:t>
        <a:bodyPr/>
        <a:lstStyle/>
        <a:p>
          <a:endParaRPr lang="en-US"/>
        </a:p>
      </dgm:t>
    </dgm:pt>
    <dgm:pt modelId="{01491E85-6257-415E-A2B7-3E255B5422E9}" type="sibTrans" cxnId="{493BB69F-48C3-4903-A346-7BEA83CC45A8}">
      <dgm:prSet/>
      <dgm:spPr/>
      <dgm:t>
        <a:bodyPr/>
        <a:lstStyle/>
        <a:p>
          <a:endParaRPr lang="en-US"/>
        </a:p>
      </dgm:t>
    </dgm:pt>
    <dgm:pt modelId="{6529279E-AECA-49CF-9D58-14EAC0015F89}" type="pres">
      <dgm:prSet presAssocID="{7EF3EF1D-BF95-4DE8-B034-B37E817CB567}" presName="Name0" presStyleCnt="0">
        <dgm:presLayoutVars>
          <dgm:dir/>
          <dgm:animLvl val="lvl"/>
          <dgm:resizeHandles val="exact"/>
        </dgm:presLayoutVars>
      </dgm:prSet>
      <dgm:spPr/>
    </dgm:pt>
    <dgm:pt modelId="{767CCE30-9483-4E5D-A1B7-AA2EEFFBC77E}" type="pres">
      <dgm:prSet presAssocID="{750088D3-BCE1-4319-B963-5D7D4A744F1C}" presName="composite" presStyleCnt="0"/>
      <dgm:spPr/>
    </dgm:pt>
    <dgm:pt modelId="{FF068F3A-6C6B-48B7-8163-2DD40A0FF5F6}" type="pres">
      <dgm:prSet presAssocID="{750088D3-BCE1-4319-B963-5D7D4A744F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477181E-328F-44FF-B9E1-3EFB3092B8CE}" type="pres">
      <dgm:prSet presAssocID="{750088D3-BCE1-4319-B963-5D7D4A744F1C}" presName="desTx" presStyleLbl="alignAccFollowNode1" presStyleIdx="0" presStyleCnt="2">
        <dgm:presLayoutVars>
          <dgm:bulletEnabled val="1"/>
        </dgm:presLayoutVars>
      </dgm:prSet>
      <dgm:spPr/>
    </dgm:pt>
    <dgm:pt modelId="{4EFFA97D-90A0-4664-9C33-BCECFEE66160}" type="pres">
      <dgm:prSet presAssocID="{63D25089-1199-4B49-A765-7D1342940D34}" presName="space" presStyleCnt="0"/>
      <dgm:spPr/>
    </dgm:pt>
    <dgm:pt modelId="{16EC31E3-237E-47CB-8D7C-5B9D2530AAB5}" type="pres">
      <dgm:prSet presAssocID="{52223473-8DA8-4AF2-9050-291E734422E8}" presName="composite" presStyleCnt="0"/>
      <dgm:spPr/>
    </dgm:pt>
    <dgm:pt modelId="{C5A81C9D-E750-4B79-BE55-C9464A534822}" type="pres">
      <dgm:prSet presAssocID="{52223473-8DA8-4AF2-9050-291E734422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F759019-CCE9-4BBC-B4B9-ADCD90FE5B01}" type="pres">
      <dgm:prSet presAssocID="{52223473-8DA8-4AF2-9050-291E734422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693D302-41D6-401D-BEC5-131F014F9391}" type="presOf" srcId="{8B00BA88-8097-4C79-AC1F-EE3D7BB629F9}" destId="{FF759019-CCE9-4BBC-B4B9-ADCD90FE5B01}" srcOrd="0" destOrd="4" presId="urn:microsoft.com/office/officeart/2005/8/layout/hList1"/>
    <dgm:cxn modelId="{FD6B820F-8F8E-45AB-BD80-CFBCCAD046BD}" srcId="{52223473-8DA8-4AF2-9050-291E734422E8}" destId="{840D47EC-632B-4188-B01D-C034A67E5A5D}" srcOrd="5" destOrd="0" parTransId="{404A3170-AEE2-418D-B2F0-5AFF2B065748}" sibTransId="{D54E5D20-10A6-4844-88EB-4A533B36470E}"/>
    <dgm:cxn modelId="{BD4E991E-F870-461A-A309-BF9DB46FAE47}" srcId="{52223473-8DA8-4AF2-9050-291E734422E8}" destId="{084EA905-0499-4382-82E7-9BEE1C93DDF3}" srcOrd="0" destOrd="0" parTransId="{969275D7-DF60-4ED1-BB43-85EA979ECBD8}" sibTransId="{ECDFA294-A25B-4CDD-95BB-BF05270C1892}"/>
    <dgm:cxn modelId="{FA475B26-5A12-4E74-AF23-234C67306C0A}" type="presOf" srcId="{B6266260-6897-4862-9D00-61D6E23DBF07}" destId="{5477181E-328F-44FF-B9E1-3EFB3092B8CE}" srcOrd="0" destOrd="2" presId="urn:microsoft.com/office/officeart/2005/8/layout/hList1"/>
    <dgm:cxn modelId="{540EBC30-BFEE-43BF-9980-9A6D8DB9C16E}" srcId="{750088D3-BCE1-4319-B963-5D7D4A744F1C}" destId="{62EF85CF-D4AD-48EF-91E1-09AD42160CF9}" srcOrd="1" destOrd="0" parTransId="{02EA8760-4BA8-46A9-8D1F-4BEF1A91AAE3}" sibTransId="{BC5FE49A-25F0-44C9-AA52-F0736F52317D}"/>
    <dgm:cxn modelId="{3E053A43-BEF4-451F-940B-378761D21DD3}" srcId="{750088D3-BCE1-4319-B963-5D7D4A744F1C}" destId="{B6266260-6897-4862-9D00-61D6E23DBF07}" srcOrd="2" destOrd="0" parTransId="{0D5333EA-C58E-4D2E-82A4-4F5063C99327}" sibTransId="{68153D32-4D02-4A1E-87C1-7082DDD51DE2}"/>
    <dgm:cxn modelId="{0293DD64-EDB0-4FE6-9E65-D0CEB033C57D}" srcId="{52223473-8DA8-4AF2-9050-291E734422E8}" destId="{AEBB19E5-CCFD-4721-9996-A9D37EBE4358}" srcOrd="2" destOrd="0" parTransId="{78354A73-239A-4244-8D95-F96F47B36396}" sibTransId="{D80B194B-4B2C-429B-846D-A43C4375FEB1}"/>
    <dgm:cxn modelId="{77208C6B-0AE9-4887-A03C-943851CD8309}" type="presOf" srcId="{8B13CC04-38CF-44CC-BB01-03DA806C5AF9}" destId="{FF759019-CCE9-4BBC-B4B9-ADCD90FE5B01}" srcOrd="0" destOrd="1" presId="urn:microsoft.com/office/officeart/2005/8/layout/hList1"/>
    <dgm:cxn modelId="{15CC5B70-F185-49B7-825D-453CE5B0EC54}" type="presOf" srcId="{5948BEA3-99CE-4AFB-A951-2CA5F087CB94}" destId="{FF759019-CCE9-4BBC-B4B9-ADCD90FE5B01}" srcOrd="0" destOrd="3" presId="urn:microsoft.com/office/officeart/2005/8/layout/hList1"/>
    <dgm:cxn modelId="{D6620652-8C67-4E34-B2C6-19661E221BD2}" type="presOf" srcId="{AEBB19E5-CCFD-4721-9996-A9D37EBE4358}" destId="{FF759019-CCE9-4BBC-B4B9-ADCD90FE5B01}" srcOrd="0" destOrd="2" presId="urn:microsoft.com/office/officeart/2005/8/layout/hList1"/>
    <dgm:cxn modelId="{BC349872-7AF0-4DCE-B0DC-D9916B94CC4E}" type="presOf" srcId="{DC2F64DE-5EC6-47A7-AFAB-0862BA99A8A9}" destId="{FF759019-CCE9-4BBC-B4B9-ADCD90FE5B01}" srcOrd="0" destOrd="6" presId="urn:microsoft.com/office/officeart/2005/8/layout/hList1"/>
    <dgm:cxn modelId="{C613217B-BD04-4528-81FB-F6C9469F2D9C}" type="presOf" srcId="{41FEB494-34D1-44AE-BCA5-6CA7AF33F5E2}" destId="{5477181E-328F-44FF-B9E1-3EFB3092B8CE}" srcOrd="0" destOrd="0" presId="urn:microsoft.com/office/officeart/2005/8/layout/hList1"/>
    <dgm:cxn modelId="{CAFBC585-C98C-4949-B745-400E2E0A8467}" srcId="{7EF3EF1D-BF95-4DE8-B034-B37E817CB567}" destId="{52223473-8DA8-4AF2-9050-291E734422E8}" srcOrd="1" destOrd="0" parTransId="{6422E3A8-5C80-4D2F-8348-581C2954C2D2}" sibTransId="{014C91B7-D450-4E5B-B979-3A9FE6138AD0}"/>
    <dgm:cxn modelId="{010CB794-96FF-4DED-9995-0B51CBA8B53E}" type="presOf" srcId="{62EF85CF-D4AD-48EF-91E1-09AD42160CF9}" destId="{5477181E-328F-44FF-B9E1-3EFB3092B8CE}" srcOrd="0" destOrd="1" presId="urn:microsoft.com/office/officeart/2005/8/layout/hList1"/>
    <dgm:cxn modelId="{3591B99C-0234-4FA1-AFE2-1F5199EA9E02}" type="presOf" srcId="{7EF3EF1D-BF95-4DE8-B034-B37E817CB567}" destId="{6529279E-AECA-49CF-9D58-14EAC0015F89}" srcOrd="0" destOrd="0" presId="urn:microsoft.com/office/officeart/2005/8/layout/hList1"/>
    <dgm:cxn modelId="{493BB69F-48C3-4903-A346-7BEA83CC45A8}" srcId="{52223473-8DA8-4AF2-9050-291E734422E8}" destId="{DC2F64DE-5EC6-47A7-AFAB-0862BA99A8A9}" srcOrd="6" destOrd="0" parTransId="{F9882256-B352-47DD-AE77-F52FF5476541}" sibTransId="{01491E85-6257-415E-A2B7-3E255B5422E9}"/>
    <dgm:cxn modelId="{562DF5A0-8C60-4009-A734-D8084443BE4B}" srcId="{52223473-8DA8-4AF2-9050-291E734422E8}" destId="{5948BEA3-99CE-4AFB-A951-2CA5F087CB94}" srcOrd="3" destOrd="0" parTransId="{A6EF9933-35F9-4653-A1A3-A83F6A285D3C}" sibTransId="{CE760EA9-BABA-4443-9B09-2E635CD06FC8}"/>
    <dgm:cxn modelId="{7C6F3DB4-B799-42B9-A220-485A53514638}" type="presOf" srcId="{840D47EC-632B-4188-B01D-C034A67E5A5D}" destId="{FF759019-CCE9-4BBC-B4B9-ADCD90FE5B01}" srcOrd="0" destOrd="5" presId="urn:microsoft.com/office/officeart/2005/8/layout/hList1"/>
    <dgm:cxn modelId="{BAF5BFB4-23F9-4252-8DED-F2AB2F58F4B1}" srcId="{52223473-8DA8-4AF2-9050-291E734422E8}" destId="{8B00BA88-8097-4C79-AC1F-EE3D7BB629F9}" srcOrd="4" destOrd="0" parTransId="{E0F1FE70-22F3-4259-89AB-A5676EA38806}" sibTransId="{FE48935D-F8C1-470C-8379-3706879FDBB0}"/>
    <dgm:cxn modelId="{C02957BC-E60C-4FD8-9F73-6DC286600FED}" srcId="{7EF3EF1D-BF95-4DE8-B034-B37E817CB567}" destId="{750088D3-BCE1-4319-B963-5D7D4A744F1C}" srcOrd="0" destOrd="0" parTransId="{79DA5A00-7387-4577-9539-80E8E001DDBC}" sibTransId="{63D25089-1199-4B49-A765-7D1342940D34}"/>
    <dgm:cxn modelId="{DFF13CD7-02E1-4519-92B4-43836DCFB782}" type="presOf" srcId="{750088D3-BCE1-4319-B963-5D7D4A744F1C}" destId="{FF068F3A-6C6B-48B7-8163-2DD40A0FF5F6}" srcOrd="0" destOrd="0" presId="urn:microsoft.com/office/officeart/2005/8/layout/hList1"/>
    <dgm:cxn modelId="{3A40DCE3-6596-45D2-8F5F-2453A12718A7}" srcId="{750088D3-BCE1-4319-B963-5D7D4A744F1C}" destId="{41FEB494-34D1-44AE-BCA5-6CA7AF33F5E2}" srcOrd="0" destOrd="0" parTransId="{9E97E53C-EEEE-4244-9079-74825A9C1554}" sibTransId="{7C44201D-B32C-4D9C-8539-C9C433644FBB}"/>
    <dgm:cxn modelId="{E63520F7-1FFD-4053-83E8-EA42565833B5}" srcId="{52223473-8DA8-4AF2-9050-291E734422E8}" destId="{8B13CC04-38CF-44CC-BB01-03DA806C5AF9}" srcOrd="1" destOrd="0" parTransId="{B73FA94F-608D-4F2C-A632-028245FFA7FD}" sibTransId="{6665F17C-FE98-4D07-ADC9-FD21334CD03D}"/>
    <dgm:cxn modelId="{CC8A5DFB-CEF1-4F38-8978-C6F557BED50D}" type="presOf" srcId="{52223473-8DA8-4AF2-9050-291E734422E8}" destId="{C5A81C9D-E750-4B79-BE55-C9464A534822}" srcOrd="0" destOrd="0" presId="urn:microsoft.com/office/officeart/2005/8/layout/hList1"/>
    <dgm:cxn modelId="{7DF138FE-0C24-4CF4-BBB6-D7D2D539F425}" type="presOf" srcId="{084EA905-0499-4382-82E7-9BEE1C93DDF3}" destId="{FF759019-CCE9-4BBC-B4B9-ADCD90FE5B01}" srcOrd="0" destOrd="0" presId="urn:microsoft.com/office/officeart/2005/8/layout/hList1"/>
    <dgm:cxn modelId="{CEE534C3-3AA5-4454-9F80-F7BC9DB28205}" type="presParOf" srcId="{6529279E-AECA-49CF-9D58-14EAC0015F89}" destId="{767CCE30-9483-4E5D-A1B7-AA2EEFFBC77E}" srcOrd="0" destOrd="0" presId="urn:microsoft.com/office/officeart/2005/8/layout/hList1"/>
    <dgm:cxn modelId="{D189001C-44CA-4608-A5C5-F5C5ECC1620B}" type="presParOf" srcId="{767CCE30-9483-4E5D-A1B7-AA2EEFFBC77E}" destId="{FF068F3A-6C6B-48B7-8163-2DD40A0FF5F6}" srcOrd="0" destOrd="0" presId="urn:microsoft.com/office/officeart/2005/8/layout/hList1"/>
    <dgm:cxn modelId="{F1521F93-B328-4BA0-B2E5-64CFB13F7796}" type="presParOf" srcId="{767CCE30-9483-4E5D-A1B7-AA2EEFFBC77E}" destId="{5477181E-328F-44FF-B9E1-3EFB3092B8CE}" srcOrd="1" destOrd="0" presId="urn:microsoft.com/office/officeart/2005/8/layout/hList1"/>
    <dgm:cxn modelId="{6B20FFF2-7C1D-4BE0-9FE5-5FAB1E1DA2F0}" type="presParOf" srcId="{6529279E-AECA-49CF-9D58-14EAC0015F89}" destId="{4EFFA97D-90A0-4664-9C33-BCECFEE66160}" srcOrd="1" destOrd="0" presId="urn:microsoft.com/office/officeart/2005/8/layout/hList1"/>
    <dgm:cxn modelId="{F61570B5-BA21-4D2E-B07C-AF6D8B633085}" type="presParOf" srcId="{6529279E-AECA-49CF-9D58-14EAC0015F89}" destId="{16EC31E3-237E-47CB-8D7C-5B9D2530AAB5}" srcOrd="2" destOrd="0" presId="urn:microsoft.com/office/officeart/2005/8/layout/hList1"/>
    <dgm:cxn modelId="{C52741A8-EB1F-4937-A74F-149FB3F9A5DC}" type="presParOf" srcId="{16EC31E3-237E-47CB-8D7C-5B9D2530AAB5}" destId="{C5A81C9D-E750-4B79-BE55-C9464A534822}" srcOrd="0" destOrd="0" presId="urn:microsoft.com/office/officeart/2005/8/layout/hList1"/>
    <dgm:cxn modelId="{47155B6B-2F0D-440D-9093-AC89200EC5F8}" type="presParOf" srcId="{16EC31E3-237E-47CB-8D7C-5B9D2530AAB5}" destId="{FF759019-CCE9-4BBC-B4B9-ADCD90FE5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8B943-A1ED-487D-AC9F-A73E09C31B69}">
      <dsp:nvSpPr>
        <dsp:cNvPr id="0" name=""/>
        <dsp:cNvSpPr/>
      </dsp:nvSpPr>
      <dsp:spPr>
        <a:xfrm>
          <a:off x="0" y="64179"/>
          <a:ext cx="5217173" cy="2069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 DropDown fieldgroup is used to define the fields that will be displayed on a dropdown list.</a:t>
          </a:r>
        </a:p>
      </dsp:txBody>
      <dsp:txXfrm>
        <a:off x="101036" y="165215"/>
        <a:ext cx="5015101" cy="1867658"/>
      </dsp:txXfrm>
    </dsp:sp>
    <dsp:sp modelId="{2C2B4862-27FC-472F-96CA-CBFDD10FBD1C}">
      <dsp:nvSpPr>
        <dsp:cNvPr id="0" name=""/>
        <dsp:cNvSpPr/>
      </dsp:nvSpPr>
      <dsp:spPr>
        <a:xfrm>
          <a:off x="0" y="2217429"/>
          <a:ext cx="5217173" cy="2069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 Brick fieldgroup is used to display a list in tiles. You can see an example of this in the Customer List.</a:t>
          </a:r>
        </a:p>
      </dsp:txBody>
      <dsp:txXfrm>
        <a:off x="101036" y="2318465"/>
        <a:ext cx="5015101" cy="1867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8F3A-6C6B-48B7-8163-2DD40A0FF5F6}">
      <dsp:nvSpPr>
        <dsp:cNvPr id="0" name=""/>
        <dsp:cNvSpPr/>
      </dsp:nvSpPr>
      <dsp:spPr>
        <a:xfrm>
          <a:off x="28" y="97779"/>
          <a:ext cx="2746941" cy="5804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 FieldClass property can be one of three values:</a:t>
          </a:r>
        </a:p>
      </dsp:txBody>
      <dsp:txXfrm>
        <a:off x="28" y="97779"/>
        <a:ext cx="2746941" cy="580420"/>
      </dsp:txXfrm>
    </dsp:sp>
    <dsp:sp modelId="{5477181E-328F-44FF-B9E1-3EFB3092B8CE}">
      <dsp:nvSpPr>
        <dsp:cNvPr id="0" name=""/>
        <dsp:cNvSpPr/>
      </dsp:nvSpPr>
      <dsp:spPr>
        <a:xfrm>
          <a:off x="28" y="678200"/>
          <a:ext cx="2746941" cy="4710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Normal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FlowField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FlowFilter</a:t>
          </a:r>
        </a:p>
      </dsp:txBody>
      <dsp:txXfrm>
        <a:off x="28" y="678200"/>
        <a:ext cx="2746941" cy="4710420"/>
      </dsp:txXfrm>
    </dsp:sp>
    <dsp:sp modelId="{C5A81C9D-E750-4B79-BE55-C9464A534822}">
      <dsp:nvSpPr>
        <dsp:cNvPr id="0" name=""/>
        <dsp:cNvSpPr/>
      </dsp:nvSpPr>
      <dsp:spPr>
        <a:xfrm>
          <a:off x="3131541" y="97779"/>
          <a:ext cx="2746941" cy="580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Types of calculation formulas for a field of type FlowField:</a:t>
          </a:r>
        </a:p>
      </dsp:txBody>
      <dsp:txXfrm>
        <a:off x="3131541" y="97779"/>
        <a:ext cx="2746941" cy="580420"/>
      </dsp:txXfrm>
    </dsp:sp>
    <dsp:sp modelId="{FF759019-CCE9-4BBC-B4B9-ADCD90FE5B01}">
      <dsp:nvSpPr>
        <dsp:cNvPr id="0" name=""/>
        <dsp:cNvSpPr/>
      </dsp:nvSpPr>
      <dsp:spPr>
        <a:xfrm>
          <a:off x="3131541" y="678200"/>
          <a:ext cx="2746941" cy="47104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Sum - The sum of a specified set in a column in a table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Lookup - Looks up a value in a column in another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Count - The number of records in a specified set in a table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Exist - Indicates whether any records exist in a specified set in a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Average - The average value of a specified set in a column in a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Min - The minimum value in a column in a specified set in a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Max - The maximum value in a column in a specified set in a table</a:t>
          </a:r>
        </a:p>
      </dsp:txBody>
      <dsp:txXfrm>
        <a:off x="3131541" y="678200"/>
        <a:ext cx="2746941" cy="4710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7D1-3F4F-4107-BF66-22D329D190B7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45E0-32AE-4906-9FAC-B6C81264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TableRelation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table property that is used to establish a relation between two tables, such as between the Customer table and the Countries table. For example, a customer is located in a certain country; therefore, a relation exists between the Customer and Country tables.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TableRelation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 lets you establish lookups into other tables. This property will show a drop-down menu on pages, where a user can select a value from the linked table.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Regular table relation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regular table 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simple relationship between two tables. In this type of relationship, you can specify the table that you want to link with in 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TableRelation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property. If you specify the table, you will automatically link to the primary key of that table.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Filtered table relation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regular table relation shows all the records from the linked table. With a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filtered table 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you can limit the records that are displayed by using one or more filters on the table records. As a result, a filtered table relation only shows a subset of the records.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the following example,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Country/Region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code is filtered to show only countries where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EU Country/Region Code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 is not blank.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table relation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table relation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dynamic table relationship because it's not fixed to one table. The link depends on a condition; therefore, depending on the evaluation of a condition, you might relate to one or another table.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conditional table relation is used in the sales lines of a sales order. Depending on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Type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field,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No.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 will link to other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5E0-32AE-4906-9FAC-B6C81264B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Calculated fields are fields where the value is calculated instead of stored in the database. Calculated fields can be implemented by using a special field property, 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FieldClass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property. Because it's a field property, you must define 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FieldClass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 for each field in the table.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FieldClass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 can be one of three values: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Normal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FlowField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FlowFilter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By default, every field that you create has a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FieldClass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value of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Normal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A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Normal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 contains data that is stored in the database. Most fields in the Business Central database are normal fields.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With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FlowFields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your data isn't stored in a table, but it is calculated. When you need to calculate something, a calculation formula is used. When you create a field of type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FlowField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you must also provide a formula in the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CalcFormula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property. The calculation formula is stored in the database.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have different types of calculation formulas: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Sum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sum of a specified set in a column in a table (data type: decimal)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Lookup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Looks up a value in a column in another table (data type: any)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Count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number of records in a specified set in a table (data type: integer)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Exist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Indicates whether any records exist in a specified set in a table (data type: Boolean)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Average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average value of a specified set in a column in a table (data type: decimal)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Min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minimum value in a column in a specified set in a table (data type: any)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Max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maximum value in a column in a specified set in a table (data type: any)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third property value is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FlowFilter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which is designed to be used in the calculation formula of a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FlowField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It holds a temporary value, which is used for filtering in the calculation formula. Instead of a developer predefining a fixed filter, a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FlowFilter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allows the end user to provide a value that is then used in the calculation.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5E0-32AE-4906-9FAC-B6C81264B1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If you want to add extra fields to an existing table, or only want to modify some properties, you need to use table extensions.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TableExtension</a:t>
            </a:r>
            <a:r>
              <a:rPr lang="en-US" dirty="0"/>
              <a:t> object is used to extend existing tables in the Business Central application. The following key points are important to know about </a:t>
            </a:r>
            <a:r>
              <a:rPr lang="en-US" b="1" dirty="0" err="1"/>
              <a:t>TableExtension</a:t>
            </a:r>
            <a:r>
              <a:rPr lang="en-US" dirty="0"/>
              <a:t>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a table extension, you can modify some table properties but not all of them. For example, you can't change the </a:t>
            </a:r>
            <a:r>
              <a:rPr lang="en-US" b="1" dirty="0"/>
              <a:t>ID</a:t>
            </a:r>
            <a:r>
              <a:rPr lang="en-US" dirty="0"/>
              <a:t> and the </a:t>
            </a:r>
            <a:r>
              <a:rPr lang="en-US" b="1" dirty="0"/>
              <a:t>Name</a:t>
            </a:r>
            <a:r>
              <a:rPr lang="en-US" dirty="0"/>
              <a:t>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add new fields and modify some properties of existing fields, but you can't delete existing fields. If you have a field of type Text or Code, and want to change the length of that field, you can't because that's not possible.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new secondary keys but not modify or remove existing keys.</a:t>
            </a:r>
          </a:p>
          <a:p>
            <a:endParaRPr lang="en-US" dirty="0"/>
          </a:p>
          <a:p>
            <a:r>
              <a:rPr lang="en-US" dirty="0"/>
              <a:t>Creating a table extension works the same way as creating a table, by using the </a:t>
            </a:r>
            <a:r>
              <a:rPr lang="en-US" b="1" dirty="0" err="1"/>
              <a:t>ttableext</a:t>
            </a:r>
            <a:r>
              <a:rPr lang="en-US" dirty="0"/>
              <a:t> snippet. Additionally, you can add fields like you would add fields to a normal table by using the </a:t>
            </a:r>
            <a:r>
              <a:rPr lang="en-US" b="1" dirty="0" err="1"/>
              <a:t>tfield</a:t>
            </a:r>
            <a:r>
              <a:rPr lang="en-US" dirty="0"/>
              <a:t> snippet.</a:t>
            </a:r>
          </a:p>
          <a:p>
            <a:endParaRPr lang="en-US" dirty="0"/>
          </a:p>
          <a:p>
            <a:r>
              <a:rPr lang="en-US" dirty="0"/>
              <a:t>Every table extension has its own name. As previously discussed in the Work with tables in Dynamics 365 Business Central module, we recommend that you use a prefix or suffix in the name of your object so that it's unique. For each field in the table extension, you need to specify a prefix or suffix in the name of the field.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modify an existing field in a table, you can use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modify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keyword. No snippet exists for modifying a field in a table.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5E0-32AE-4906-9FAC-B6C81264B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45E0-32AE-4906-9FAC-B6C81264B1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14DC-52CF-A7FC-7040-EEFC6B20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EADF9-DE76-3400-AB35-61540AD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1E42-34C0-64AF-839D-A14551F0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DA74-997C-D3D2-D0CD-3B622B87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AF20-5B00-C29D-8427-083967D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0DC-87BB-767E-83E8-90BDB8D2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F4A04-6655-8CBB-72F7-D2FFAECC8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A082-B091-38B4-000E-D535FF6A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0EC0-CA25-2819-8EA1-E961AFE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0AFD-64F8-2FBA-813D-03E9DD97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567CB-CA2E-DBCF-54B7-A1680B1DC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9AA4-C89C-7D01-2D0C-988E6181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5789-4E7D-96AF-4ABD-F33464B6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F60E-F8BA-0ACE-6479-E07016F7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B8F5-F84E-74B0-E599-372B7DE4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6D79-E862-4EF3-FD70-8787053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A37F-F3F8-060C-6A44-3CF40623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88B4-A5BF-720E-BAA0-44103220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F3EF-1AF8-BDBE-61E4-7F91D5D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18C7-7886-E464-80F0-FDAF94D3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5CB-1FF4-1E74-4870-DCF2737D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D02F-1B88-DD1D-5CEF-6DBEAE75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82B3-ECEA-6C14-9CD4-0E771FC4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117E-195E-E1BD-5E9B-C465D13E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2F1A-0FDB-C0E5-F347-28F38471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3137-705C-9D4F-E4DD-0648338A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D6F-6A2B-020E-9B2B-3116B9E00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0A52-ADE0-4F4C-50A4-08179C57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F187-72ED-12C5-631E-D2E7C4AE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E22C-3B74-71A9-926C-12CB4D5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EF50-86DA-EC63-BFFA-149439F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629-1483-E7C2-BCD9-7F2C427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1365-07DB-4285-F5EE-9A9FF662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00FF-1B16-5439-08DA-07733462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A3F16-0B99-87E1-498F-0114AC14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E7E6-7421-F342-7002-BFBB16FE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C8FF2-9665-A848-CEE1-E72BD6CD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AC11-4567-B480-135A-E8607C1C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833FE-FD89-0C8C-677C-5A532920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95D5-E189-5203-5819-4C3C1054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22581-FB98-D174-117F-8A912956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4B6B-9681-0029-CBC1-7D8AE4D3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64D0E-0C14-2A8A-444A-EFDF2DD8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2520F-DEFE-EE68-70EE-C8AB2643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EC07-454B-3AC4-1EE9-864516A9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3AE2-AA7E-58BC-11B9-6E14185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28A0-5988-FA24-6627-72C3FB8B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7ECF-92E2-6A9E-7404-0BEE8C49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14B80-5C55-BBD4-0272-53529AD6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C480-7F49-29A3-F075-2992A1E2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B9C08-08C8-24E9-7367-0279510C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3B43-D6A2-70A5-4E58-CB560D7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7A0A-8589-9BE6-66DA-BD7E2A83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B75D0-BBA5-EA27-2A61-607B6060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AB9FC-DCF8-1204-8189-6A712913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EFBD-ABB8-0CC4-F8DE-2F9DF2DE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D14FC-39B7-0C9C-410F-041F75AF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6592A-A657-BD53-FE93-315F0151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FCB89-F62D-84CF-79CC-F66362F6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4F35-9B06-DCEC-745B-D9CECD75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AA8A-7AA4-A9EE-7723-4C989BD2E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403C-C366-4345-A5A1-00B68CAE7C8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C759-992A-C6DB-0CA2-E6606CDF0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12B0-9ACD-D3F2-802F-2F8CEFA8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75FA-B972-4614-A0DF-947086A3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E1114-F094-300B-6B4B-5647C7060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Module: Table &amp; Table extensions</a:t>
            </a:r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19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5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17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C7C952DD-3621-1C81-AEB3-8004782FC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814B186-97A0-6F29-9AE3-96C9782D0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44" y="2119310"/>
            <a:ext cx="2619375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734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D9E20-03DC-C0CB-180F-6FB16136811F}"/>
              </a:ext>
            </a:extLst>
          </p:cNvPr>
          <p:cNvSpPr txBox="1">
            <a:spLocks/>
          </p:cNvSpPr>
          <p:nvPr/>
        </p:nvSpPr>
        <p:spPr>
          <a:xfrm>
            <a:off x="946521" y="396117"/>
            <a:ext cx="5217172" cy="1158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 with Dropdown and Brick Field Groups</a:t>
            </a:r>
          </a:p>
        </p:txBody>
      </p:sp>
      <p:sp>
        <p:nvSpPr>
          <p:cNvPr id="741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2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43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44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46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6" descr="Example of sample keys section">
            <a:extLst>
              <a:ext uri="{FF2B5EF4-FFF2-40B4-BE49-F238E27FC236}">
                <a16:creationId xmlns:a16="http://schemas.microsoft.com/office/drawing/2014/main" id="{BE5C26C4-C755-154A-B113-0C9DE868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1222" y="2014361"/>
            <a:ext cx="4752236" cy="21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8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4" y="4452523"/>
            <a:ext cx="1443404" cy="1443428"/>
            <a:chOff x="10154384" y="4452523"/>
            <a:chExt cx="1443404" cy="1443428"/>
          </a:xfrm>
          <a:solidFill>
            <a:schemeClr val="bg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4" y="4452523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49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4" y="4452523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918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87" name="Content Placeholder 2">
            <a:extLst>
              <a:ext uri="{FF2B5EF4-FFF2-40B4-BE49-F238E27FC236}">
                <a16:creationId xmlns:a16="http://schemas.microsoft.com/office/drawing/2014/main" id="{E88BB11C-E48B-F1AC-6F64-FD2924DB9149}"/>
              </a:ext>
            </a:extLst>
          </p:cNvPr>
          <p:cNvGraphicFramePr/>
          <p:nvPr/>
        </p:nvGraphicFramePr>
        <p:xfrm>
          <a:off x="946520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0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6754B-E005-E3B4-9716-B7F13A4F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triggers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C79449-5695-6626-E7FE-12E9F5B4A300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Snippet support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Typing the shortcut </a:t>
            </a:r>
            <a:r>
              <a:rPr lang="en-US" sz="2000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ttrigger</a:t>
            </a:r>
            <a:r>
              <a:rPr lang="en-US" sz="2000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will create the basic layout for a trigger when using the AL Language extension for Microsoft Dynamics 365 Business Central in Visual Studio Code.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3D059-AA81-BD72-0EF4-640C92F0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53539"/>
            <a:ext cx="5666547" cy="65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E788-9E8E-91C1-CBFE-93F275A6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225779"/>
            <a:ext cx="5204489" cy="18695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Triggers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6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77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B96000-B7FF-BC6D-6480-EE6FA400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78532" cy="12066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OnInsert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trigger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BC491-94A8-D0BE-6E52-2719AD3C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698"/>
            <a:ext cx="10746557" cy="92450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Run before default insert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behaviour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Validates the record to be inserted doesn’t already exist before insertion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04D06-8BC8-3C0C-C29C-EF762C80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70" y="2479451"/>
            <a:ext cx="835459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5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B96000-B7FF-BC6D-6480-EE6FA400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78532" cy="12066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OnModify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trigger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BC491-94A8-D0BE-6E52-2719AD3C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698"/>
            <a:ext cx="10746557" cy="92450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Run before default modify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behaviour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Validates all fields of record prior to 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DD845-B451-0C31-77A6-F0BC6706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5" y="2049526"/>
            <a:ext cx="83355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B96000-B7FF-BC6D-6480-EE6FA400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78532" cy="12066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OnDelete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trigger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BC491-94A8-D0BE-6E52-2719AD3C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698"/>
            <a:ext cx="10746557" cy="92450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Run before default delete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behaviour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Validates if record exists before the deletion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D7C6C-7AA3-8351-B820-7CCAA06F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0" y="2071450"/>
            <a:ext cx="828790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6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B96000-B7FF-BC6D-6480-EE6FA400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78532" cy="12066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OnRename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trigger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BC491-94A8-D0BE-6E52-2719AD3C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45698"/>
            <a:ext cx="10746557" cy="92450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Run </a:t>
            </a:r>
            <a:r>
              <a:rPr lang="en-US" dirty="0">
                <a:solidFill>
                  <a:schemeClr val="bg1"/>
                </a:solidFill>
              </a:rPr>
              <a:t>when the user changes a record’s primary key field in a page from web client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Runs after field validation and before default renaming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56A87-2330-B62A-4D04-D2315776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9" y="2029925"/>
            <a:ext cx="843080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A60B886-E75E-B0A0-02D2-2DCF2E9F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74" y="46305"/>
            <a:ext cx="11159067" cy="9438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Triggers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792388-71B9-1419-7BC1-EBA30F1F7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" t="2609" r="61208" b="2058"/>
          <a:stretch/>
        </p:blipFill>
        <p:spPr>
          <a:xfrm>
            <a:off x="0" y="1071702"/>
            <a:ext cx="2346840" cy="5225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8DDDA-C446-CE67-5694-2A3787AF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40" y="1065891"/>
            <a:ext cx="9553823" cy="5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4CDB4-8825-5E01-84AF-069679AFFBA3}"/>
              </a:ext>
            </a:extLst>
          </p:cNvPr>
          <p:cNvSpPr txBox="1">
            <a:spLocks/>
          </p:cNvSpPr>
          <p:nvPr/>
        </p:nvSpPr>
        <p:spPr>
          <a:xfrm>
            <a:off x="-1" y="1450655"/>
            <a:ext cx="5542961" cy="395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6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And Use Calculated Fields</a:t>
            </a:r>
          </a:p>
        </p:txBody>
      </p:sp>
      <p:cxnSp>
        <p:nvCxnSpPr>
          <p:cNvPr id="68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87F44DB5-2633-52B3-252F-D9B47E16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740945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450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17C62-1235-4856-F0BE-86171157ECA3}"/>
              </a:ext>
            </a:extLst>
          </p:cNvPr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Example </a:t>
            </a:r>
          </a:p>
        </p:txBody>
      </p:sp>
      <p:pic>
        <p:nvPicPr>
          <p:cNvPr id="2" name="Content Placeholder 16">
            <a:extLst>
              <a:ext uri="{FF2B5EF4-FFF2-40B4-BE49-F238E27FC236}">
                <a16:creationId xmlns:a16="http://schemas.microsoft.com/office/drawing/2014/main" id="{F5134415-3FED-BFE4-6304-F8F8DB11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46" y="1161011"/>
            <a:ext cx="7527354" cy="43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33695-9FCC-AE57-A49F-690354ED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99" y="1641752"/>
            <a:ext cx="6140450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Topics to be covered:</a:t>
            </a:r>
          </a:p>
        </p:txBody>
      </p: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170CB081-809F-F8CF-D88B-F104A566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24" y="1970457"/>
            <a:ext cx="3497262" cy="3497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178A-2312-73A9-6F8A-4C0F90E9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3146400"/>
            <a:ext cx="6140450" cy="24543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Use of visual studio snippets to create a new table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important table properties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fields and field properties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Field and table level triggers</a:t>
            </a:r>
          </a:p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Diving into table extensions</a:t>
            </a:r>
          </a:p>
        </p:txBody>
      </p:sp>
    </p:spTree>
    <p:extLst>
      <p:ext uri="{BB962C8B-B14F-4D97-AF65-F5344CB8AC3E}">
        <p14:creationId xmlns:p14="http://schemas.microsoft.com/office/powerpoint/2010/main" val="95799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845E9-36B8-360C-DD76-9AE18B6A7D26}"/>
              </a:ext>
            </a:extLst>
          </p:cNvPr>
          <p:cNvSpPr txBox="1">
            <a:spLocks/>
          </p:cNvSpPr>
          <p:nvPr/>
        </p:nvSpPr>
        <p:spPr>
          <a:xfrm>
            <a:off x="6527800" y="448721"/>
            <a:ext cx="4713997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Table Extensions</a:t>
            </a:r>
          </a:p>
        </p:txBody>
      </p:sp>
      <p:pic>
        <p:nvPicPr>
          <p:cNvPr id="6" name="Picture 2" descr="Table Extension modify field">
            <a:extLst>
              <a:ext uri="{FF2B5EF4-FFF2-40B4-BE49-F238E27FC236}">
                <a16:creationId xmlns:a16="http://schemas.microsoft.com/office/drawing/2014/main" id="{5884C644-0A92-1431-B47A-90A59745F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4"/>
          <a:stretch/>
        </p:blipFill>
        <p:spPr bwMode="auto">
          <a:xfrm>
            <a:off x="-2346" y="409537"/>
            <a:ext cx="5666547" cy="60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87AC5-5D84-AF2E-B261-05758F24B4D8}"/>
              </a:ext>
            </a:extLst>
          </p:cNvPr>
          <p:cNvSpPr txBox="1">
            <a:spLocks/>
          </p:cNvSpPr>
          <p:nvPr/>
        </p:nvSpPr>
        <p:spPr>
          <a:xfrm>
            <a:off x="6527800" y="1909192"/>
            <a:ext cx="4713997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</a:t>
            </a:r>
            <a:r>
              <a:rPr lang="en-US" sz="1700" dirty="0" err="1">
                <a:solidFill>
                  <a:schemeClr val="bg1"/>
                </a:solidFill>
              </a:rPr>
              <a:t>TableExtension</a:t>
            </a:r>
            <a:r>
              <a:rPr lang="en-US" sz="1700" dirty="0">
                <a:solidFill>
                  <a:schemeClr val="bg1"/>
                </a:solidFill>
              </a:rPr>
              <a:t> object is used to extend existing tables.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Important to know about </a:t>
            </a:r>
            <a:r>
              <a:rPr lang="en-US" sz="1700" dirty="0" err="1">
                <a:solidFill>
                  <a:schemeClr val="bg1"/>
                </a:solidFill>
              </a:rPr>
              <a:t>TableExtension</a:t>
            </a:r>
            <a:r>
              <a:rPr lang="en-US" sz="1700" dirty="0">
                <a:solidFill>
                  <a:schemeClr val="bg1"/>
                </a:solidFill>
              </a:rPr>
              <a:t> objects.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can't change the ID and the Name properties.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can't delete existing fields.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can’t change the length of a field.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You can’t modify or remove existing keys.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Create a table extension by using the </a:t>
            </a:r>
            <a:r>
              <a:rPr lang="en-US" sz="1700" dirty="0" err="1">
                <a:solidFill>
                  <a:schemeClr val="bg1"/>
                </a:solidFill>
              </a:rPr>
              <a:t>ttableext</a:t>
            </a:r>
            <a:r>
              <a:rPr lang="en-US" sz="1700" dirty="0">
                <a:solidFill>
                  <a:schemeClr val="bg1"/>
                </a:solidFill>
              </a:rPr>
              <a:t> snippet,  and add fields to the table by using the </a:t>
            </a:r>
            <a:r>
              <a:rPr lang="en-US" sz="1700" dirty="0" err="1">
                <a:solidFill>
                  <a:schemeClr val="bg1"/>
                </a:solidFill>
              </a:rPr>
              <a:t>tfield</a:t>
            </a:r>
            <a:r>
              <a:rPr lang="en-US" sz="1700" dirty="0">
                <a:solidFill>
                  <a:schemeClr val="bg1"/>
                </a:solidFill>
              </a:rPr>
              <a:t> snippet.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D8637A-0F63-11C5-0DEE-0900A66C55B2}"/>
              </a:ext>
            </a:extLst>
          </p:cNvPr>
          <p:cNvSpPr txBox="1">
            <a:spLocks/>
          </p:cNvSpPr>
          <p:nvPr/>
        </p:nvSpPr>
        <p:spPr>
          <a:xfrm>
            <a:off x="6438900" y="669925"/>
            <a:ext cx="44577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900">
                <a:solidFill>
                  <a:schemeClr val="bg1"/>
                </a:solidFill>
              </a:rPr>
              <a:t>Table Properties That can be Changed in Extension</a:t>
            </a:r>
          </a:p>
        </p:txBody>
      </p:sp>
      <p:pic>
        <p:nvPicPr>
          <p:cNvPr id="7" name="Picture 6" descr="Rolls of blueprints">
            <a:extLst>
              <a:ext uri="{FF2B5EF4-FFF2-40B4-BE49-F238E27FC236}">
                <a16:creationId xmlns:a16="http://schemas.microsoft.com/office/drawing/2014/main" id="{B16A8FC0-8D0D-D54A-71B5-6BFAE730B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05" r="-1" b="-1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985C1-DA80-A949-2904-C57C04A0FA75}"/>
              </a:ext>
            </a:extLst>
          </p:cNvPr>
          <p:cNvSpPr txBox="1">
            <a:spLocks/>
          </p:cNvSpPr>
          <p:nvPr/>
        </p:nvSpPr>
        <p:spPr>
          <a:xfrm>
            <a:off x="5925715" y="2026340"/>
            <a:ext cx="5681563" cy="445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You can only change the following table properties by using a table extension: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Caption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DataCaptionFields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Description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DrillDownPageId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LookupPageId</a:t>
            </a: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You can only change the following field properties: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BlankZero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Caption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CaptionClass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Description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OptionCaption</a:t>
            </a:r>
            <a:r>
              <a:rPr lang="en-US" sz="1400" dirty="0">
                <a:solidFill>
                  <a:schemeClr val="bg1"/>
                </a:solidFill>
              </a:rPr>
              <a:t> (only for data type option)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TableRelation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102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62CE6-1D21-4565-8E90-0F1D900B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6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F3EB96-532A-6955-F189-1E1F6B016B5C}"/>
              </a:ext>
            </a:extLst>
          </p:cNvPr>
          <p:cNvSpPr txBox="1">
            <a:spLocks/>
          </p:cNvSpPr>
          <p:nvPr/>
        </p:nvSpPr>
        <p:spPr>
          <a:xfrm>
            <a:off x="6981823" y="1641752"/>
            <a:ext cx="439102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and table extension based Visual Studio Code Snippets</a:t>
            </a:r>
          </a:p>
        </p:txBody>
      </p:sp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08DF6784-AE51-A527-506D-855EB3EB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912" y="1429488"/>
            <a:ext cx="4579200" cy="4579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D81046-AA71-DDC8-9113-07CE347BF3E1}"/>
              </a:ext>
            </a:extLst>
          </p:cNvPr>
          <p:cNvSpPr txBox="1">
            <a:spLocks/>
          </p:cNvSpPr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Associated visual studio table and table extension related snippet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ttable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tfield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tkey</a:t>
            </a:r>
          </a:p>
        </p:txBody>
      </p:sp>
    </p:spTree>
    <p:extLst>
      <p:ext uri="{BB962C8B-B14F-4D97-AF65-F5344CB8AC3E}">
        <p14:creationId xmlns:p14="http://schemas.microsoft.com/office/powerpoint/2010/main" val="33195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4304-57C4-E78E-AF2C-E30B7EA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 table consists of two parts: the table data and a table description</a:t>
            </a:r>
            <a:br>
              <a:rPr lang="en-US" sz="4100">
                <a:solidFill>
                  <a:schemeClr val="bg1"/>
                </a:solidFill>
              </a:rPr>
            </a:br>
            <a:endParaRPr lang="en-US" sz="4100">
              <a:solidFill>
                <a:schemeClr val="bg1"/>
              </a:solidFill>
            </a:endParaRP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DE6E9680-4C6E-2417-E949-48DF454A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80005"/>
              </p:ext>
            </p:extLst>
          </p:nvPr>
        </p:nvGraphicFramePr>
        <p:xfrm>
          <a:off x="5586776" y="0"/>
          <a:ext cx="529449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623">
                  <a:extLst>
                    <a:ext uri="{9D8B030D-6E8A-4147-A177-3AD203B41FA5}">
                      <a16:colId xmlns:a16="http://schemas.microsoft.com/office/drawing/2014/main" val="1628226128"/>
                    </a:ext>
                  </a:extLst>
                </a:gridCol>
                <a:gridCol w="1323623">
                  <a:extLst>
                    <a:ext uri="{9D8B030D-6E8A-4147-A177-3AD203B41FA5}">
                      <a16:colId xmlns:a16="http://schemas.microsoft.com/office/drawing/2014/main" val="3551051065"/>
                    </a:ext>
                  </a:extLst>
                </a:gridCol>
                <a:gridCol w="1323623">
                  <a:extLst>
                    <a:ext uri="{9D8B030D-6E8A-4147-A177-3AD203B41FA5}">
                      <a16:colId xmlns:a16="http://schemas.microsoft.com/office/drawing/2014/main" val="2155235336"/>
                    </a:ext>
                  </a:extLst>
                </a:gridCol>
                <a:gridCol w="1323623">
                  <a:extLst>
                    <a:ext uri="{9D8B030D-6E8A-4147-A177-3AD203B41FA5}">
                      <a16:colId xmlns:a16="http://schemas.microsoft.com/office/drawing/2014/main" val="309009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Roll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Grade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Sec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Roll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Grade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Sec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Roll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Grade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Sec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Roll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Patricia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Grade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Sec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Roll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Heena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Grade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Sec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5250"/>
                  </a:ext>
                </a:extLst>
              </a:tr>
            </a:tbl>
          </a:graphicData>
        </a:graphic>
      </p:graphicFrame>
      <p:pic>
        <p:nvPicPr>
          <p:cNvPr id="7" name="Picture 4" descr="Table description">
            <a:extLst>
              <a:ext uri="{FF2B5EF4-FFF2-40B4-BE49-F238E27FC236}">
                <a16:creationId xmlns:a16="http://schemas.microsoft.com/office/drawing/2014/main" id="{A3CA107B-F390-4D71-5DD5-E524B88D4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4761" r="8341" b="6266"/>
          <a:stretch/>
        </p:blipFill>
        <p:spPr bwMode="auto">
          <a:xfrm>
            <a:off x="6096000" y="2062888"/>
            <a:ext cx="4421379" cy="45610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4304-57C4-E78E-AF2C-E30B7EA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495" y="687800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0A316-BC6A-739D-FA6C-E4751EED47CB}"/>
              </a:ext>
            </a:extLst>
          </p:cNvPr>
          <p:cNvSpPr txBox="1"/>
          <p:nvPr/>
        </p:nvSpPr>
        <p:spPr>
          <a:xfrm>
            <a:off x="2488494" y="2177445"/>
            <a:ext cx="4834021" cy="40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 and name properties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Caption property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DataCaptionFields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DataPerCompany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DataClassification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LookupPageId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DrillDownPageId</a:t>
            </a:r>
            <a:r>
              <a:rPr lang="en-US" dirty="0">
                <a:solidFill>
                  <a:schemeClr val="bg1"/>
                </a:solidFill>
              </a:rPr>
              <a:t> properties</a:t>
            </a:r>
          </a:p>
        </p:txBody>
      </p:sp>
      <p:pic>
        <p:nvPicPr>
          <p:cNvPr id="5" name="Picture 2" descr="Specifying the DrillDownPageId and LookupPageId properties">
            <a:extLst>
              <a:ext uri="{FF2B5EF4-FFF2-40B4-BE49-F238E27FC236}">
                <a16:creationId xmlns:a16="http://schemas.microsoft.com/office/drawing/2014/main" id="{8BE5D003-FF58-8977-3BDC-367262C6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784" y="1173456"/>
            <a:ext cx="4072815" cy="392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84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C4304-57C4-E78E-AF2C-E30B7EA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641752"/>
            <a:ext cx="2655887" cy="438418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Field and their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0A316-BC6A-739D-FA6C-E4751EED47CB}"/>
              </a:ext>
            </a:extLst>
          </p:cNvPr>
          <p:cNvSpPr txBox="1"/>
          <p:nvPr/>
        </p:nvSpPr>
        <p:spPr>
          <a:xfrm>
            <a:off x="5014952" y="744903"/>
            <a:ext cx="5631277" cy="149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5" indent="-142875" defTabSz="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No. and Name properties Reflecting the data type it can hold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B26D1-1C39-BD8B-A893-5FAE0490B5AE}"/>
              </a:ext>
            </a:extLst>
          </p:cNvPr>
          <p:cNvSpPr txBox="1">
            <a:spLocks/>
          </p:cNvSpPr>
          <p:nvPr/>
        </p:nvSpPr>
        <p:spPr>
          <a:xfrm>
            <a:off x="5284735" y="2680622"/>
            <a:ext cx="3256495" cy="21637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648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Text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Code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Decimal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Integer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BigInteger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Binary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Option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Enum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Boolean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Date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Time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DateFormula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DateTime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Duration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BLOB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Media</a:t>
            </a: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MediaSet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RecordID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TableFilter</a:t>
            </a:r>
            <a:endParaRPr lang="en-US" sz="1700" kern="1200" dirty="0">
              <a:solidFill>
                <a:schemeClr val="tx1"/>
              </a:solidFill>
              <a:latin typeface="+mj-lt"/>
              <a:ea typeface="+mn-ea"/>
              <a:cs typeface="Segoe UI Semilight" panose="020B0402040204020203" pitchFamily="34" charset="0"/>
            </a:endParaRPr>
          </a:p>
          <a:p>
            <a:pPr marL="324000" lvl="1" indent="-126000" defTabSz="457200">
              <a:spcBef>
                <a:spcPts val="500"/>
              </a:spcBef>
            </a:pPr>
            <a:r>
              <a:rPr lang="en-US" sz="1700" kern="1200" dirty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rPr>
              <a:t>GUID</a:t>
            </a: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00662-A72F-DEA4-146C-F007FC7A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50" y="2158063"/>
            <a:ext cx="3284750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585881B-0E59-429C-BDFD-2DD5F482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4304-57C4-E78E-AF2C-E30B7EA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300">
                <a:solidFill>
                  <a:schemeClr val="bg1"/>
                </a:solidFill>
              </a:rPr>
              <a:t>Field and their properties continuation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BC8B6C8-85BC-486C-8279-C77598FA8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C4F95D-FA96-470C-B751-EAF07E41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CC3741-3F28-4907-8CBC-95D7F0C0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46E1CFB-1A5D-4F0F-9CD8-236B43944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18">
              <a:extLst>
                <a:ext uri="{FF2B5EF4-FFF2-40B4-BE49-F238E27FC236}">
                  <a16:creationId xmlns:a16="http://schemas.microsoft.com/office/drawing/2014/main" id="{2BFE2EBC-CCDF-40EE-A38F-E6906B2DD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6F7036C-9A80-41D1-9B21-EB35C93A5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53E5DAC-1407-40D3-83A4-48E134EEC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4" descr="Enum object">
            <a:extLst>
              <a:ext uri="{FF2B5EF4-FFF2-40B4-BE49-F238E27FC236}">
                <a16:creationId xmlns:a16="http://schemas.microsoft.com/office/drawing/2014/main" id="{E762DE02-F105-2F58-D613-52A2193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110" y="-100497"/>
            <a:ext cx="2752627" cy="438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num data type">
            <a:extLst>
              <a:ext uri="{FF2B5EF4-FFF2-40B4-BE49-F238E27FC236}">
                <a16:creationId xmlns:a16="http://schemas.microsoft.com/office/drawing/2014/main" id="{7277F2A4-95F2-BAA6-24F5-D101DBB8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323" y="632752"/>
            <a:ext cx="5299513" cy="18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ption data type">
            <a:extLst>
              <a:ext uri="{FF2B5EF4-FFF2-40B4-BE49-F238E27FC236}">
                <a16:creationId xmlns:a16="http://schemas.microsoft.com/office/drawing/2014/main" id="{9D6B2282-0188-B7C4-7DFE-2C56D5E6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2111" y="5068366"/>
            <a:ext cx="6639889" cy="180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4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4304-57C4-E78E-AF2C-E30B7EA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51" y="669925"/>
            <a:ext cx="3556491" cy="4812755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Linking Different Tables With Table Relations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40076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gular table relation">
            <a:extLst>
              <a:ext uri="{FF2B5EF4-FFF2-40B4-BE49-F238E27FC236}">
                <a16:creationId xmlns:a16="http://schemas.microsoft.com/office/drawing/2014/main" id="{2CD66847-3802-0D04-DB7C-76ED7147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70" y="335537"/>
            <a:ext cx="3993015" cy="159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tered table relation">
            <a:extLst>
              <a:ext uri="{FF2B5EF4-FFF2-40B4-BE49-F238E27FC236}">
                <a16:creationId xmlns:a16="http://schemas.microsoft.com/office/drawing/2014/main" id="{1E6F501D-807D-EC7C-CCD4-5E2064A8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11" y="475780"/>
            <a:ext cx="3825000" cy="7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nditional table relation">
            <a:extLst>
              <a:ext uri="{FF2B5EF4-FFF2-40B4-BE49-F238E27FC236}">
                <a16:creationId xmlns:a16="http://schemas.microsoft.com/office/drawing/2014/main" id="{52E783AC-8F38-C447-82E1-A8B6C7B24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42888" y="2849773"/>
            <a:ext cx="7274223" cy="159003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E63357-4100-A3DF-F530-4C19D4EEE3AB}"/>
              </a:ext>
            </a:extLst>
          </p:cNvPr>
          <p:cNvSpPr/>
          <p:nvPr/>
        </p:nvSpPr>
        <p:spPr>
          <a:xfrm>
            <a:off x="4838633" y="1977508"/>
            <a:ext cx="2378860" cy="3681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512064">
              <a:spcAft>
                <a:spcPts val="600"/>
              </a:spcAft>
            </a:pPr>
            <a:r>
              <a:rPr lang="en-US" sz="1792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Regular Variant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EDC61-4778-F700-189F-D92789CBF1FA}"/>
              </a:ext>
            </a:extLst>
          </p:cNvPr>
          <p:cNvSpPr/>
          <p:nvPr/>
        </p:nvSpPr>
        <p:spPr>
          <a:xfrm>
            <a:off x="9166409" y="1298426"/>
            <a:ext cx="1655260" cy="3681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12064">
              <a:spcAft>
                <a:spcPts val="600"/>
              </a:spcAft>
            </a:pPr>
            <a:r>
              <a:rPr lang="en-US" sz="1792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Filtered Variant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25CC5-EC38-3026-89E5-73B3EDD35408}"/>
              </a:ext>
            </a:extLst>
          </p:cNvPr>
          <p:cNvSpPr/>
          <p:nvPr/>
        </p:nvSpPr>
        <p:spPr>
          <a:xfrm>
            <a:off x="6978244" y="4497401"/>
            <a:ext cx="2027735" cy="3681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12064">
              <a:spcAft>
                <a:spcPts val="600"/>
              </a:spcAft>
            </a:pPr>
            <a:r>
              <a:rPr lang="en-US" sz="1792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Conditional Variant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43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08BEC7-B81C-9138-9D1B-1ED9268E321D}"/>
              </a:ext>
            </a:extLst>
          </p:cNvPr>
          <p:cNvSpPr txBox="1">
            <a:spLocks/>
          </p:cNvSpPr>
          <p:nvPr/>
        </p:nvSpPr>
        <p:spPr>
          <a:xfrm>
            <a:off x="5956784" y="396117"/>
            <a:ext cx="5217172" cy="1158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>
                <a:solidFill>
                  <a:schemeClr val="bg1"/>
                </a:solidFill>
              </a:rPr>
              <a:t>Create Primary and Secondary Keys on a Table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Primary key">
            <a:extLst>
              <a:ext uri="{FF2B5EF4-FFF2-40B4-BE49-F238E27FC236}">
                <a16:creationId xmlns:a16="http://schemas.microsoft.com/office/drawing/2014/main" id="{4DBB9EF3-260C-E30F-4827-6A20B4739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" r="-3" b="19465"/>
          <a:stretch/>
        </p:blipFill>
        <p:spPr bwMode="auto">
          <a:xfrm>
            <a:off x="2354529" y="677647"/>
            <a:ext cx="355504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0D8B43-4C3E-25FD-AD29-9B551F995128}"/>
              </a:ext>
            </a:extLst>
          </p:cNvPr>
          <p:cNvSpPr txBox="1">
            <a:spLocks/>
          </p:cNvSpPr>
          <p:nvPr/>
        </p:nvSpPr>
        <p:spPr>
          <a:xfrm>
            <a:off x="5956783" y="1747592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primary key is always the first in the list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 primary key can also consist of more than one field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Secondary keys are optional, and they can help you perform search actions faster</a:t>
            </a:r>
          </a:p>
        </p:txBody>
      </p:sp>
    </p:spTree>
    <p:extLst>
      <p:ext uri="{BB962C8B-B14F-4D97-AF65-F5344CB8AC3E}">
        <p14:creationId xmlns:p14="http://schemas.microsoft.com/office/powerpoint/2010/main" val="147076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1605</Words>
  <Application>Microsoft Office PowerPoint</Application>
  <PresentationFormat>Widescreen</PresentationFormat>
  <Paragraphs>182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Module: Table &amp; Table extensions</vt:lpstr>
      <vt:lpstr>Topics to be covered:</vt:lpstr>
      <vt:lpstr>PowerPoint Presentation</vt:lpstr>
      <vt:lpstr>A table consists of two parts: the table data and a table description </vt:lpstr>
      <vt:lpstr>Table properties</vt:lpstr>
      <vt:lpstr>Field and their properties</vt:lpstr>
      <vt:lpstr>Field and their properties continuation</vt:lpstr>
      <vt:lpstr>Linking Different Tables With Table Relations</vt:lpstr>
      <vt:lpstr>PowerPoint Presentation</vt:lpstr>
      <vt:lpstr>PowerPoint Presentation</vt:lpstr>
      <vt:lpstr>Table triggers</vt:lpstr>
      <vt:lpstr>Table Triggers </vt:lpstr>
      <vt:lpstr>The OnInsert() trigger</vt:lpstr>
      <vt:lpstr>The OnModify() trigger</vt:lpstr>
      <vt:lpstr>The OnDelete() trigger</vt:lpstr>
      <vt:lpstr>The OnRename() trigger</vt:lpstr>
      <vt:lpstr>Table Triggers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</dc:title>
  <dc:creator>Utkrista Acharya</dc:creator>
  <cp:lastModifiedBy>Utkrista Acharya</cp:lastModifiedBy>
  <cp:revision>113</cp:revision>
  <dcterms:created xsi:type="dcterms:W3CDTF">2023-08-30T08:36:12Z</dcterms:created>
  <dcterms:modified xsi:type="dcterms:W3CDTF">2023-08-30T11:17:35Z</dcterms:modified>
</cp:coreProperties>
</file>