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74"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08F724-6886-4E63-8F89-C3999D3515CF}" type="datetimeFigureOut">
              <a:rPr lang="en-US" smtClean="0"/>
              <a:t>8/30/2023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6AEB89-AF05-4BD1-AD13-124A771F2EFE}" type="slidenum">
              <a:rPr lang="en-US" smtClean="0"/>
              <a:t>‹#›</a:t>
            </a:fld>
            <a:endParaRPr lang="en-US"/>
          </a:p>
        </p:txBody>
      </p:sp>
    </p:spTree>
    <p:extLst>
      <p:ext uri="{BB962C8B-B14F-4D97-AF65-F5344CB8AC3E}">
        <p14:creationId xmlns:p14="http://schemas.microsoft.com/office/powerpoint/2010/main" val="2829852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6AEB89-AF05-4BD1-AD13-124A771F2EFE}" type="slidenum">
              <a:rPr lang="en-US" smtClean="0"/>
              <a:t>2</a:t>
            </a:fld>
            <a:endParaRPr lang="en-US"/>
          </a:p>
        </p:txBody>
      </p:sp>
    </p:spTree>
    <p:extLst>
      <p:ext uri="{BB962C8B-B14F-4D97-AF65-F5344CB8AC3E}">
        <p14:creationId xmlns:p14="http://schemas.microsoft.com/office/powerpoint/2010/main" val="568506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Business Central, you can develop different types of pages, which are indicated in the layout of each page.</a:t>
            </a:r>
          </a:p>
          <a:p>
            <a:endParaRPr lang="en-US" dirty="0"/>
          </a:p>
          <a:p>
            <a:r>
              <a:rPr lang="en-US" dirty="0"/>
              <a:t>You can distinguish the following page types:</a:t>
            </a:r>
          </a:p>
          <a:p>
            <a:pPr marL="171450" indent="-171450">
              <a:spcBef>
                <a:spcPts val="1200"/>
              </a:spcBef>
              <a:buFont typeface="Arial" panose="020B0604020202020204" pitchFamily="34" charset="0"/>
              <a:buChar char="•"/>
            </a:pPr>
            <a:r>
              <a:rPr lang="en-US" b="1" dirty="0"/>
              <a:t>Card</a:t>
            </a:r>
            <a:r>
              <a:rPr lang="en-US" dirty="0"/>
              <a:t> – Customer Card, Vendor Card, Item Card</a:t>
            </a:r>
          </a:p>
          <a:p>
            <a:pPr marL="171450" indent="-171450">
              <a:spcBef>
                <a:spcPts val="1200"/>
              </a:spcBef>
              <a:buFont typeface="Arial" panose="020B0604020202020204" pitchFamily="34" charset="0"/>
              <a:buChar char="•"/>
            </a:pPr>
            <a:r>
              <a:rPr lang="en-US" b="1" dirty="0"/>
              <a:t>List</a:t>
            </a:r>
            <a:r>
              <a:rPr lang="en-US" dirty="0"/>
              <a:t> – Customer list, Vendor List, Item List</a:t>
            </a:r>
          </a:p>
          <a:p>
            <a:pPr marL="171450" indent="-171450">
              <a:spcBef>
                <a:spcPts val="1200"/>
              </a:spcBef>
              <a:buFont typeface="Arial" panose="020B0604020202020204" pitchFamily="34" charset="0"/>
              <a:buChar char="•"/>
            </a:pPr>
            <a:r>
              <a:rPr lang="en-US" b="1" dirty="0" err="1"/>
              <a:t>CardPart</a:t>
            </a:r>
            <a:r>
              <a:rPr lang="en-US" dirty="0"/>
              <a:t> – Fact Boxes</a:t>
            </a:r>
          </a:p>
          <a:p>
            <a:pPr marL="171450" indent="-171450">
              <a:spcBef>
                <a:spcPts val="1200"/>
              </a:spcBef>
              <a:buFont typeface="Arial" panose="020B0604020202020204" pitchFamily="34" charset="0"/>
              <a:buChar char="•"/>
            </a:pPr>
            <a:r>
              <a:rPr lang="en-US" b="1" dirty="0" err="1"/>
              <a:t>ListPart</a:t>
            </a:r>
            <a:r>
              <a:rPr lang="en-US" dirty="0"/>
              <a:t> – Line </a:t>
            </a:r>
            <a:r>
              <a:rPr lang="en-US" dirty="0" err="1"/>
              <a:t>FastTabs</a:t>
            </a:r>
            <a:r>
              <a:rPr lang="en-US" dirty="0"/>
              <a:t> on document pages</a:t>
            </a:r>
          </a:p>
          <a:p>
            <a:pPr marL="171450" indent="-171450">
              <a:spcBef>
                <a:spcPts val="1200"/>
              </a:spcBef>
              <a:buFont typeface="Arial" panose="020B0604020202020204" pitchFamily="34" charset="0"/>
              <a:buChar char="•"/>
            </a:pPr>
            <a:r>
              <a:rPr lang="en-US" b="1" dirty="0" err="1"/>
              <a:t>HeadlinePart</a:t>
            </a:r>
            <a:r>
              <a:rPr lang="en-US" dirty="0"/>
              <a:t> – Headline on role centers</a:t>
            </a:r>
          </a:p>
          <a:p>
            <a:pPr marL="171450" indent="-171450">
              <a:spcBef>
                <a:spcPts val="1200"/>
              </a:spcBef>
              <a:buFont typeface="Arial" panose="020B0604020202020204" pitchFamily="34" charset="0"/>
              <a:buChar char="•"/>
            </a:pPr>
            <a:r>
              <a:rPr lang="en-US" b="1" dirty="0"/>
              <a:t>Document</a:t>
            </a:r>
            <a:r>
              <a:rPr lang="en-US" dirty="0"/>
              <a:t> – Sales Order, Sales Invoice, Purchase Order</a:t>
            </a:r>
          </a:p>
          <a:p>
            <a:pPr marL="171450" indent="-171450">
              <a:spcBef>
                <a:spcPts val="1200"/>
              </a:spcBef>
              <a:buFont typeface="Arial" panose="020B0604020202020204" pitchFamily="34" charset="0"/>
              <a:buChar char="•"/>
            </a:pPr>
            <a:r>
              <a:rPr lang="en-US" b="1" dirty="0" err="1"/>
              <a:t>RoleCenter</a:t>
            </a:r>
            <a:r>
              <a:rPr lang="en-US" dirty="0"/>
              <a:t> – Business Manager Role Center, Administrator Role Center</a:t>
            </a:r>
          </a:p>
          <a:p>
            <a:pPr marL="171450" indent="-171450">
              <a:spcBef>
                <a:spcPts val="1200"/>
              </a:spcBef>
              <a:buFont typeface="Arial" panose="020B0604020202020204" pitchFamily="34" charset="0"/>
              <a:buChar char="•"/>
            </a:pPr>
            <a:r>
              <a:rPr lang="en-US" b="1" dirty="0"/>
              <a:t>Worksheet</a:t>
            </a:r>
            <a:r>
              <a:rPr lang="en-US" dirty="0"/>
              <a:t> – Journals pages</a:t>
            </a:r>
          </a:p>
          <a:p>
            <a:pPr marL="171450" indent="-171450">
              <a:spcBef>
                <a:spcPts val="1200"/>
              </a:spcBef>
              <a:buFont typeface="Arial" panose="020B0604020202020204" pitchFamily="34" charset="0"/>
              <a:buChar char="•"/>
            </a:pPr>
            <a:r>
              <a:rPr lang="en-US" b="1" dirty="0" err="1"/>
              <a:t>ConfirmationDialog</a:t>
            </a:r>
            <a:r>
              <a:rPr lang="en-US" dirty="0"/>
              <a:t> – Yes/No dialog pages</a:t>
            </a:r>
          </a:p>
          <a:p>
            <a:pPr marL="171450" indent="-171450">
              <a:spcBef>
                <a:spcPts val="1200"/>
              </a:spcBef>
              <a:buFont typeface="Arial" panose="020B0604020202020204" pitchFamily="34" charset="0"/>
              <a:buChar char="•"/>
            </a:pPr>
            <a:r>
              <a:rPr lang="en-US" b="1" dirty="0" err="1"/>
              <a:t>StandardDialog</a:t>
            </a:r>
            <a:r>
              <a:rPr lang="en-US" dirty="0"/>
              <a:t> – Ok/Cancel, Previous/Next dialog pages</a:t>
            </a:r>
          </a:p>
          <a:p>
            <a:pPr marL="171450" indent="-171450">
              <a:spcBef>
                <a:spcPts val="1200"/>
              </a:spcBef>
              <a:buFont typeface="Arial" panose="020B0604020202020204" pitchFamily="34" charset="0"/>
              <a:buChar char="•"/>
            </a:pPr>
            <a:r>
              <a:rPr lang="en-US" b="1" dirty="0" err="1"/>
              <a:t>ListPlus</a:t>
            </a:r>
            <a:r>
              <a:rPr lang="en-US" dirty="0"/>
              <a:t> - Statistics, details, and related data management</a:t>
            </a:r>
          </a:p>
          <a:p>
            <a:pPr marL="171450" indent="-171450">
              <a:spcBef>
                <a:spcPts val="1200"/>
              </a:spcBef>
              <a:buFont typeface="Arial" panose="020B0604020202020204" pitchFamily="34" charset="0"/>
              <a:buChar char="•"/>
            </a:pPr>
            <a:r>
              <a:rPr lang="en-US" b="1" dirty="0"/>
              <a:t>Navigate</a:t>
            </a:r>
            <a:r>
              <a:rPr lang="en-US" dirty="0"/>
              <a:t> – Assisted Setups</a:t>
            </a:r>
          </a:p>
          <a:p>
            <a:pPr marL="171450" indent="-171450">
              <a:spcBef>
                <a:spcPts val="1200"/>
              </a:spcBef>
              <a:buFont typeface="Arial" panose="020B0604020202020204" pitchFamily="34" charset="0"/>
              <a:buChar char="•"/>
            </a:pPr>
            <a:r>
              <a:rPr lang="en-US" b="1" dirty="0"/>
              <a:t>API</a:t>
            </a:r>
            <a:r>
              <a:rPr lang="en-US" dirty="0"/>
              <a:t> – Pages to used for interfacing with external systems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Pages of the type API are used to create versioned, webhook-supported, OData v4 enabled REST web services. This type of page cannot be displayed in the user interface, but is intended for building reliable integration services. When creating this page type, you must specify a number of properties that provide information for the web service endpoint.</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Demo –Different type of pages</a:t>
            </a:r>
          </a:p>
          <a:p>
            <a:endParaRPr lang="en-US" dirty="0"/>
          </a:p>
        </p:txBody>
      </p:sp>
      <p:sp>
        <p:nvSpPr>
          <p:cNvPr id="4" name="Slide Number Placeholder 3"/>
          <p:cNvSpPr>
            <a:spLocks noGrp="1"/>
          </p:cNvSpPr>
          <p:nvPr>
            <p:ph type="sldNum" sz="quarter" idx="5"/>
          </p:nvPr>
        </p:nvSpPr>
        <p:spPr/>
        <p:txBody>
          <a:bodyPr/>
          <a:lstStyle/>
          <a:p>
            <a:fld id="{C96AEB89-AF05-4BD1-AD13-124A771F2EFE}" type="slidenum">
              <a:rPr lang="en-US" smtClean="0"/>
              <a:t>3</a:t>
            </a:fld>
            <a:endParaRPr lang="en-US"/>
          </a:p>
        </p:txBody>
      </p:sp>
    </p:spTree>
    <p:extLst>
      <p:ext uri="{BB962C8B-B14F-4D97-AF65-F5344CB8AC3E}">
        <p14:creationId xmlns:p14="http://schemas.microsoft.com/office/powerpoint/2010/main" val="2144316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create a new page, you must configure certain parameters called page properties.</a:t>
            </a:r>
          </a:p>
          <a:p>
            <a:endParaRPr lang="en-US" dirty="0"/>
          </a:p>
          <a:p>
            <a:r>
              <a:rPr lang="en-US" b="1" dirty="0"/>
              <a:t>ID and Name properties</a:t>
            </a:r>
          </a:p>
          <a:p>
            <a:pPr algn="l"/>
            <a:r>
              <a:rPr lang="en-US" b="0" i="0" dirty="0">
                <a:solidFill>
                  <a:srgbClr val="171717"/>
                </a:solidFill>
                <a:effectLst/>
                <a:latin typeface="Segoe UI" panose="020B0502040204020203" pitchFamily="34" charset="0"/>
              </a:rPr>
              <a:t>Like every object in Business Central, a page also has an </a:t>
            </a:r>
            <a:r>
              <a:rPr lang="en-US" b="1" i="0" dirty="0">
                <a:solidFill>
                  <a:srgbClr val="171717"/>
                </a:solidFill>
                <a:effectLst/>
                <a:latin typeface="Segoe UI" panose="020B0502040204020203" pitchFamily="34" charset="0"/>
              </a:rPr>
              <a:t>ID</a:t>
            </a:r>
            <a:r>
              <a:rPr lang="en-US" b="0" i="0" dirty="0">
                <a:solidFill>
                  <a:srgbClr val="171717"/>
                </a:solidFill>
                <a:effectLst/>
                <a:latin typeface="Segoe UI" panose="020B0502040204020203" pitchFamily="34" charset="0"/>
              </a:rPr>
              <a:t> and </a:t>
            </a:r>
            <a:r>
              <a:rPr lang="en-US" b="1" i="0" dirty="0">
                <a:solidFill>
                  <a:srgbClr val="171717"/>
                </a:solidFill>
                <a:effectLst/>
                <a:latin typeface="Segoe UI" panose="020B0502040204020203" pitchFamily="34" charset="0"/>
              </a:rPr>
              <a:t>Name</a:t>
            </a:r>
            <a:r>
              <a:rPr lang="en-US" b="0" i="0" dirty="0">
                <a:solidFill>
                  <a:srgbClr val="171717"/>
                </a:solidFill>
                <a:effectLst/>
                <a:latin typeface="Segoe UI" panose="020B0502040204020203" pitchFamily="34" charset="0"/>
              </a:rPr>
              <a:t> property. The ID is a number that must be in the number range that you receive from Microsoft when you become a Dynamics 365 Business Central partner. This approach ensures that no objects will have the same ID in your Business Central database.</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Along with an ID, you must also give your page a name so you will have the ability to use the </a:t>
            </a:r>
            <a:r>
              <a:rPr lang="en-US" b="1" i="0" dirty="0">
                <a:solidFill>
                  <a:srgbClr val="171717"/>
                </a:solidFill>
                <a:effectLst/>
                <a:latin typeface="Segoe UI" panose="020B0502040204020203" pitchFamily="34" charset="0"/>
              </a:rPr>
              <a:t>Name</a:t>
            </a:r>
            <a:r>
              <a:rPr lang="en-US" b="0" i="0" dirty="0">
                <a:solidFill>
                  <a:srgbClr val="171717"/>
                </a:solidFill>
                <a:effectLst/>
                <a:latin typeface="Segoe UI" panose="020B0502040204020203" pitchFamily="34" charset="0"/>
              </a:rPr>
              <a:t> property. Depending on the type of page, you should always follow the same structure when naming a page. For example, if you have a </a:t>
            </a:r>
            <a:r>
              <a:rPr lang="en-US" b="1" i="0" dirty="0">
                <a:solidFill>
                  <a:srgbClr val="171717"/>
                </a:solidFill>
                <a:effectLst/>
                <a:latin typeface="Segoe UI" panose="020B0502040204020203" pitchFamily="34" charset="0"/>
              </a:rPr>
              <a:t>Card</a:t>
            </a:r>
            <a:r>
              <a:rPr lang="en-US" b="0" i="0" dirty="0">
                <a:solidFill>
                  <a:srgbClr val="171717"/>
                </a:solidFill>
                <a:effectLst/>
                <a:latin typeface="Segoe UI" panose="020B0502040204020203" pitchFamily="34" charset="0"/>
              </a:rPr>
              <a:t> page, you will use Customer Card and you would use Customer List for a </a:t>
            </a:r>
            <a:r>
              <a:rPr lang="en-US" b="1" i="0" dirty="0">
                <a:solidFill>
                  <a:srgbClr val="171717"/>
                </a:solidFill>
                <a:effectLst/>
                <a:latin typeface="Segoe UI" panose="020B0502040204020203" pitchFamily="34" charset="0"/>
              </a:rPr>
              <a:t>List</a:t>
            </a:r>
            <a:r>
              <a:rPr lang="en-US" b="0" i="0" dirty="0">
                <a:solidFill>
                  <a:srgbClr val="171717"/>
                </a:solidFill>
                <a:effectLst/>
                <a:latin typeface="Segoe UI" panose="020B0502040204020203" pitchFamily="34" charset="0"/>
              </a:rPr>
              <a:t> page. The name of the page should also be unique.</a:t>
            </a:r>
          </a:p>
          <a:p>
            <a:endParaRPr lang="en-US" dirty="0"/>
          </a:p>
          <a:p>
            <a:pPr algn="l"/>
            <a:r>
              <a:rPr lang="en-US" b="1" i="0" dirty="0">
                <a:solidFill>
                  <a:srgbClr val="171717"/>
                </a:solidFill>
                <a:effectLst/>
                <a:latin typeface="Segoe UI" panose="020B0502040204020203" pitchFamily="34" charset="0"/>
              </a:rPr>
              <a:t>Caption property</a:t>
            </a:r>
          </a:p>
          <a:p>
            <a:pPr algn="l"/>
            <a:r>
              <a:rPr lang="en-US" b="0" i="0" dirty="0">
                <a:solidFill>
                  <a:srgbClr val="171717"/>
                </a:solidFill>
                <a:effectLst/>
                <a:latin typeface="Segoe UI" panose="020B0502040204020203" pitchFamily="34" charset="0"/>
              </a:rPr>
              <a:t>The </a:t>
            </a:r>
            <a:r>
              <a:rPr lang="en-US" b="1" i="0" dirty="0">
                <a:solidFill>
                  <a:srgbClr val="171717"/>
                </a:solidFill>
                <a:effectLst/>
                <a:latin typeface="Segoe UI" panose="020B0502040204020203" pitchFamily="34" charset="0"/>
              </a:rPr>
              <a:t>Caption</a:t>
            </a:r>
            <a:r>
              <a:rPr lang="en-US" b="0" i="0" dirty="0">
                <a:solidFill>
                  <a:srgbClr val="171717"/>
                </a:solidFill>
                <a:effectLst/>
                <a:latin typeface="Segoe UI" panose="020B0502040204020203" pitchFamily="34" charset="0"/>
              </a:rPr>
              <a:t> property is the text that is displayed in the title bar of your window.</a:t>
            </a:r>
          </a:p>
          <a:p>
            <a:pPr algn="l"/>
            <a:endParaRPr lang="en-US" b="1" i="0" dirty="0">
              <a:solidFill>
                <a:srgbClr val="171717"/>
              </a:solidFill>
              <a:effectLst/>
              <a:latin typeface="Segoe UI" panose="020B0502040204020203" pitchFamily="34" charset="0"/>
            </a:endParaRPr>
          </a:p>
          <a:p>
            <a:pPr algn="l"/>
            <a:r>
              <a:rPr lang="en-US" b="1" i="0" dirty="0" err="1">
                <a:solidFill>
                  <a:srgbClr val="171717"/>
                </a:solidFill>
                <a:effectLst/>
                <a:latin typeface="Segoe UI" panose="020B0502040204020203" pitchFamily="34" charset="0"/>
              </a:rPr>
              <a:t>PageType</a:t>
            </a:r>
            <a:r>
              <a:rPr lang="en-US" b="1" i="0" dirty="0">
                <a:solidFill>
                  <a:srgbClr val="171717"/>
                </a:solidFill>
                <a:effectLst/>
                <a:latin typeface="Segoe UI" panose="020B0502040204020203" pitchFamily="34" charset="0"/>
              </a:rPr>
              <a:t> property</a:t>
            </a:r>
          </a:p>
          <a:p>
            <a:pPr algn="l"/>
            <a:r>
              <a:rPr lang="en-US" b="0" i="0" dirty="0">
                <a:solidFill>
                  <a:srgbClr val="171717"/>
                </a:solidFill>
                <a:effectLst/>
                <a:latin typeface="Segoe UI" panose="020B0502040204020203" pitchFamily="34" charset="0"/>
              </a:rPr>
              <a:t>The </a:t>
            </a:r>
            <a:r>
              <a:rPr lang="en-US" b="1" i="0" dirty="0" err="1">
                <a:solidFill>
                  <a:srgbClr val="171717"/>
                </a:solidFill>
                <a:effectLst/>
                <a:latin typeface="Segoe UI" panose="020B0502040204020203" pitchFamily="34" charset="0"/>
              </a:rPr>
              <a:t>PageType</a:t>
            </a:r>
            <a:r>
              <a:rPr lang="en-US" b="0" i="0" dirty="0">
                <a:solidFill>
                  <a:srgbClr val="171717"/>
                </a:solidFill>
                <a:effectLst/>
                <a:latin typeface="Segoe UI" panose="020B0502040204020203" pitchFamily="34" charset="0"/>
              </a:rPr>
              <a:t> property is a property on the page level that defines the layout of your window. Correspondingly, a page of </a:t>
            </a:r>
            <a:r>
              <a:rPr lang="en-US" b="0" i="0" dirty="0" err="1">
                <a:solidFill>
                  <a:srgbClr val="171717"/>
                </a:solidFill>
                <a:effectLst/>
                <a:latin typeface="Segoe UI" panose="020B0502040204020203" pitchFamily="34" charset="0"/>
              </a:rPr>
              <a:t>PageType</a:t>
            </a:r>
            <a:r>
              <a:rPr lang="en-US" b="0" i="0" dirty="0">
                <a:solidFill>
                  <a:srgbClr val="171717"/>
                </a:solidFill>
                <a:effectLst/>
                <a:latin typeface="Segoe UI" panose="020B0502040204020203" pitchFamily="34" charset="0"/>
              </a:rPr>
              <a:t> </a:t>
            </a:r>
            <a:r>
              <a:rPr lang="en-US" b="1" i="0" dirty="0">
                <a:solidFill>
                  <a:srgbClr val="171717"/>
                </a:solidFill>
                <a:effectLst/>
                <a:latin typeface="Segoe UI" panose="020B0502040204020203" pitchFamily="34" charset="0"/>
              </a:rPr>
              <a:t>Card</a:t>
            </a:r>
            <a:r>
              <a:rPr lang="en-US" b="0" i="0" dirty="0">
                <a:solidFill>
                  <a:srgbClr val="171717"/>
                </a:solidFill>
                <a:effectLst/>
                <a:latin typeface="Segoe UI" panose="020B0502040204020203" pitchFamily="34" charset="0"/>
              </a:rPr>
              <a:t> will result in a different layout and actions than a page of </a:t>
            </a:r>
            <a:r>
              <a:rPr lang="en-US" b="0" i="0" dirty="0" err="1">
                <a:solidFill>
                  <a:srgbClr val="171717"/>
                </a:solidFill>
                <a:effectLst/>
                <a:latin typeface="Segoe UI" panose="020B0502040204020203" pitchFamily="34" charset="0"/>
              </a:rPr>
              <a:t>PageType</a:t>
            </a:r>
            <a:r>
              <a:rPr lang="en-US" b="0" i="0" dirty="0">
                <a:solidFill>
                  <a:srgbClr val="171717"/>
                </a:solidFill>
                <a:effectLst/>
                <a:latin typeface="Segoe UI" panose="020B0502040204020203" pitchFamily="34" charset="0"/>
              </a:rPr>
              <a:t> </a:t>
            </a:r>
            <a:r>
              <a:rPr lang="en-US" b="1" i="0" dirty="0">
                <a:solidFill>
                  <a:srgbClr val="171717"/>
                </a:solidFill>
                <a:effectLst/>
                <a:latin typeface="Segoe UI" panose="020B0502040204020203" pitchFamily="34" charset="0"/>
              </a:rPr>
              <a:t>List</a:t>
            </a:r>
            <a:r>
              <a:rPr lang="en-US" b="0" i="0" dirty="0">
                <a:solidFill>
                  <a:srgbClr val="171717"/>
                </a:solidFill>
                <a:effectLst/>
                <a:latin typeface="Segoe UI" panose="020B0502040204020203" pitchFamily="34" charset="0"/>
              </a:rPr>
              <a:t>.</a:t>
            </a:r>
          </a:p>
          <a:p>
            <a:pPr algn="l"/>
            <a:endParaRPr lang="en-US" b="1" i="0" dirty="0">
              <a:solidFill>
                <a:srgbClr val="171717"/>
              </a:solidFill>
              <a:effectLst/>
              <a:latin typeface="Segoe UI" panose="020B0502040204020203" pitchFamily="34" charset="0"/>
            </a:endParaRPr>
          </a:p>
          <a:p>
            <a:pPr algn="l"/>
            <a:r>
              <a:rPr lang="en-US" b="1" i="0" dirty="0" err="1">
                <a:solidFill>
                  <a:srgbClr val="171717"/>
                </a:solidFill>
                <a:effectLst/>
                <a:latin typeface="Segoe UI" panose="020B0502040204020203" pitchFamily="34" charset="0"/>
              </a:rPr>
              <a:t>CardPageId</a:t>
            </a:r>
            <a:r>
              <a:rPr lang="en-US" b="1" i="0" dirty="0">
                <a:solidFill>
                  <a:srgbClr val="171717"/>
                </a:solidFill>
                <a:effectLst/>
                <a:latin typeface="Segoe UI" panose="020B0502040204020203" pitchFamily="34" charset="0"/>
              </a:rPr>
              <a:t> property</a:t>
            </a:r>
          </a:p>
          <a:p>
            <a:pPr algn="l"/>
            <a:r>
              <a:rPr lang="en-US" b="0" i="0" dirty="0">
                <a:solidFill>
                  <a:srgbClr val="171717"/>
                </a:solidFill>
                <a:effectLst/>
                <a:latin typeface="Segoe UI" panose="020B0502040204020203" pitchFamily="34" charset="0"/>
              </a:rPr>
              <a:t>The </a:t>
            </a:r>
            <a:r>
              <a:rPr lang="en-US" b="1" i="0" dirty="0" err="1">
                <a:solidFill>
                  <a:srgbClr val="171717"/>
                </a:solidFill>
                <a:effectLst/>
                <a:latin typeface="Segoe UI" panose="020B0502040204020203" pitchFamily="34" charset="0"/>
              </a:rPr>
              <a:t>CardPageId</a:t>
            </a:r>
            <a:r>
              <a:rPr lang="en-US" b="0" i="0" dirty="0">
                <a:solidFill>
                  <a:srgbClr val="171717"/>
                </a:solidFill>
                <a:effectLst/>
                <a:latin typeface="Segoe UI" panose="020B0502040204020203" pitchFamily="34" charset="0"/>
              </a:rPr>
              <a:t> property is also a page property that is used for list pages. This property indicates the page that should be displayed when a user selects a record in a list. As a result, the system will display a page of type </a:t>
            </a:r>
            <a:r>
              <a:rPr lang="en-US" b="1" i="0" dirty="0">
                <a:solidFill>
                  <a:srgbClr val="171717"/>
                </a:solidFill>
                <a:effectLst/>
                <a:latin typeface="Segoe UI" panose="020B0502040204020203" pitchFamily="34" charset="0"/>
              </a:rPr>
              <a:t>Card</a:t>
            </a:r>
            <a:r>
              <a:rPr lang="en-US" b="0" i="0" dirty="0">
                <a:solidFill>
                  <a:srgbClr val="171717"/>
                </a:solidFill>
                <a:effectLst/>
                <a:latin typeface="Segoe UI" panose="020B0502040204020203" pitchFamily="34" charset="0"/>
              </a:rPr>
              <a:t>, which shows details of the selected item. When you create a page, you can specify the </a:t>
            </a:r>
            <a:r>
              <a:rPr lang="en-US" b="1" i="0" dirty="0" err="1">
                <a:solidFill>
                  <a:srgbClr val="171717"/>
                </a:solidFill>
                <a:effectLst/>
                <a:latin typeface="Segoe UI" panose="020B0502040204020203" pitchFamily="34" charset="0"/>
              </a:rPr>
              <a:t>CardPageId</a:t>
            </a:r>
            <a:r>
              <a:rPr lang="en-US" b="0" i="0" dirty="0">
                <a:solidFill>
                  <a:srgbClr val="171717"/>
                </a:solidFill>
                <a:effectLst/>
                <a:latin typeface="Segoe UI" panose="020B0502040204020203" pitchFamily="34" charset="0"/>
              </a:rPr>
              <a:t> by using the name of the </a:t>
            </a:r>
            <a:r>
              <a:rPr lang="en-US" b="1" i="0" dirty="0">
                <a:solidFill>
                  <a:srgbClr val="171717"/>
                </a:solidFill>
                <a:effectLst/>
                <a:latin typeface="Segoe UI" panose="020B0502040204020203" pitchFamily="34" charset="0"/>
              </a:rPr>
              <a:t>Card</a:t>
            </a:r>
            <a:r>
              <a:rPr lang="en-US" b="0" i="0" dirty="0">
                <a:solidFill>
                  <a:srgbClr val="171717"/>
                </a:solidFill>
                <a:effectLst/>
                <a:latin typeface="Segoe UI" panose="020B0502040204020203" pitchFamily="34" charset="0"/>
              </a:rPr>
              <a:t> page.</a:t>
            </a:r>
          </a:p>
          <a:p>
            <a:pPr algn="l"/>
            <a:endParaRPr lang="en-US" b="1" i="0" dirty="0">
              <a:solidFill>
                <a:srgbClr val="171717"/>
              </a:solidFill>
              <a:effectLst/>
              <a:latin typeface="Segoe UI" panose="020B0502040204020203" pitchFamily="34" charset="0"/>
            </a:endParaRPr>
          </a:p>
          <a:p>
            <a:pPr algn="l"/>
            <a:r>
              <a:rPr lang="en-US" b="1" i="0" dirty="0" err="1">
                <a:solidFill>
                  <a:srgbClr val="171717"/>
                </a:solidFill>
                <a:effectLst/>
                <a:latin typeface="Segoe UI" panose="020B0502040204020203" pitchFamily="34" charset="0"/>
              </a:rPr>
              <a:t>SourceTable</a:t>
            </a:r>
            <a:r>
              <a:rPr lang="en-US" b="1" i="0" dirty="0">
                <a:solidFill>
                  <a:srgbClr val="171717"/>
                </a:solidFill>
                <a:effectLst/>
                <a:latin typeface="Segoe UI" panose="020B0502040204020203" pitchFamily="34" charset="0"/>
              </a:rPr>
              <a:t> and </a:t>
            </a:r>
            <a:r>
              <a:rPr lang="en-US" b="1" i="0" dirty="0" err="1">
                <a:solidFill>
                  <a:srgbClr val="171717"/>
                </a:solidFill>
                <a:effectLst/>
                <a:latin typeface="Segoe UI" panose="020B0502040204020203" pitchFamily="34" charset="0"/>
              </a:rPr>
              <a:t>SourceTableView</a:t>
            </a:r>
            <a:r>
              <a:rPr lang="en-US" b="1" i="0" dirty="0">
                <a:solidFill>
                  <a:srgbClr val="171717"/>
                </a:solidFill>
                <a:effectLst/>
                <a:latin typeface="Segoe UI" panose="020B0502040204020203" pitchFamily="34" charset="0"/>
              </a:rPr>
              <a:t> properties</a:t>
            </a:r>
          </a:p>
          <a:p>
            <a:pPr algn="l"/>
            <a:r>
              <a:rPr lang="en-US" b="0" i="0" dirty="0">
                <a:solidFill>
                  <a:srgbClr val="171717"/>
                </a:solidFill>
                <a:effectLst/>
                <a:latin typeface="Segoe UI" panose="020B0502040204020203" pitchFamily="34" charset="0"/>
              </a:rPr>
              <a:t>Two other important page properties are </a:t>
            </a:r>
            <a:r>
              <a:rPr lang="en-US" b="1" i="0" dirty="0" err="1">
                <a:solidFill>
                  <a:srgbClr val="171717"/>
                </a:solidFill>
                <a:effectLst/>
                <a:latin typeface="Segoe UI" panose="020B0502040204020203" pitchFamily="34" charset="0"/>
              </a:rPr>
              <a:t>SourceTable</a:t>
            </a:r>
            <a:r>
              <a:rPr lang="en-US" b="0" i="0" dirty="0">
                <a:solidFill>
                  <a:srgbClr val="171717"/>
                </a:solidFill>
                <a:effectLst/>
                <a:latin typeface="Segoe UI" panose="020B0502040204020203" pitchFamily="34" charset="0"/>
              </a:rPr>
              <a:t> and </a:t>
            </a:r>
            <a:r>
              <a:rPr lang="en-US" b="1" i="0" dirty="0" err="1">
                <a:solidFill>
                  <a:srgbClr val="171717"/>
                </a:solidFill>
                <a:effectLst/>
                <a:latin typeface="Segoe UI" panose="020B0502040204020203" pitchFamily="34" charset="0"/>
              </a:rPr>
              <a:t>SourceTableView</a:t>
            </a:r>
            <a:r>
              <a:rPr lang="en-US" b="0" i="0" dirty="0">
                <a:solidFill>
                  <a:srgbClr val="171717"/>
                </a:solidFill>
                <a:effectLst/>
                <a:latin typeface="Segoe UI" panose="020B0502040204020203" pitchFamily="34" charset="0"/>
              </a:rPr>
              <a:t>. The </a:t>
            </a:r>
            <a:r>
              <a:rPr lang="en-US" b="1" i="0" dirty="0" err="1">
                <a:solidFill>
                  <a:srgbClr val="171717"/>
                </a:solidFill>
                <a:effectLst/>
                <a:latin typeface="Segoe UI" panose="020B0502040204020203" pitchFamily="34" charset="0"/>
              </a:rPr>
              <a:t>SourceTable</a:t>
            </a:r>
            <a:r>
              <a:rPr lang="en-US" b="0" i="0" dirty="0">
                <a:solidFill>
                  <a:srgbClr val="171717"/>
                </a:solidFill>
                <a:effectLst/>
                <a:latin typeface="Segoe UI" panose="020B0502040204020203" pitchFamily="34" charset="0"/>
              </a:rPr>
              <a:t> property is used to define the table for which the page will display records. A </a:t>
            </a:r>
            <a:r>
              <a:rPr lang="en-US" b="1" i="0" dirty="0">
                <a:solidFill>
                  <a:srgbClr val="171717"/>
                </a:solidFill>
                <a:effectLst/>
                <a:latin typeface="Segoe UI" panose="020B0502040204020203" pitchFamily="34" charset="0"/>
              </a:rPr>
              <a:t>Card</a:t>
            </a:r>
            <a:r>
              <a:rPr lang="en-US" b="0" i="0" dirty="0">
                <a:solidFill>
                  <a:srgbClr val="171717"/>
                </a:solidFill>
                <a:effectLst/>
                <a:latin typeface="Segoe UI" panose="020B0502040204020203" pitchFamily="34" charset="0"/>
              </a:rPr>
              <a:t> page will only display one record, while a </a:t>
            </a:r>
            <a:r>
              <a:rPr lang="en-US" b="1" i="0" dirty="0">
                <a:solidFill>
                  <a:srgbClr val="171717"/>
                </a:solidFill>
                <a:effectLst/>
                <a:latin typeface="Segoe UI" panose="020B0502040204020203" pitchFamily="34" charset="0"/>
              </a:rPr>
              <a:t>List</a:t>
            </a:r>
            <a:r>
              <a:rPr lang="en-US" b="0" i="0" dirty="0">
                <a:solidFill>
                  <a:srgbClr val="171717"/>
                </a:solidFill>
                <a:effectLst/>
                <a:latin typeface="Segoe UI" panose="020B0502040204020203" pitchFamily="34" charset="0"/>
              </a:rPr>
              <a:t> page will display multiple records. A page can only display information from one table.</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The </a:t>
            </a:r>
            <a:r>
              <a:rPr lang="en-US" b="1" i="0" dirty="0" err="1">
                <a:solidFill>
                  <a:srgbClr val="171717"/>
                </a:solidFill>
                <a:effectLst/>
                <a:latin typeface="Segoe UI" panose="020B0502040204020203" pitchFamily="34" charset="0"/>
              </a:rPr>
              <a:t>SourceTableView</a:t>
            </a:r>
            <a:r>
              <a:rPr lang="en-US" b="0" i="0" dirty="0">
                <a:solidFill>
                  <a:srgbClr val="171717"/>
                </a:solidFill>
                <a:effectLst/>
                <a:latin typeface="Segoe UI" panose="020B0502040204020203" pitchFamily="34" charset="0"/>
              </a:rPr>
              <a:t> will allow you to sort and filter the </a:t>
            </a:r>
            <a:r>
              <a:rPr lang="en-US" b="1" i="0" dirty="0" err="1">
                <a:solidFill>
                  <a:srgbClr val="171717"/>
                </a:solidFill>
                <a:effectLst/>
                <a:latin typeface="Segoe UI" panose="020B0502040204020203" pitchFamily="34" charset="0"/>
              </a:rPr>
              <a:t>SourceTable</a:t>
            </a:r>
            <a:r>
              <a:rPr lang="en-US" b="0" i="0" dirty="0">
                <a:solidFill>
                  <a:srgbClr val="171717"/>
                </a:solidFill>
                <a:effectLst/>
                <a:latin typeface="Segoe UI" panose="020B0502040204020203" pitchFamily="34" charset="0"/>
              </a:rPr>
              <a:t> records that are displayed. If you want to create a page that only displays cars of type </a:t>
            </a:r>
            <a:r>
              <a:rPr lang="en-US" b="1" i="0" dirty="0">
                <a:solidFill>
                  <a:srgbClr val="171717"/>
                </a:solidFill>
                <a:effectLst/>
                <a:latin typeface="Segoe UI" panose="020B0502040204020203" pitchFamily="34" charset="0"/>
              </a:rPr>
              <a:t>Convertible</a:t>
            </a:r>
            <a:r>
              <a:rPr lang="en-US" b="0" i="0" dirty="0">
                <a:solidFill>
                  <a:srgbClr val="171717"/>
                </a:solidFill>
                <a:effectLst/>
                <a:latin typeface="Segoe UI" panose="020B0502040204020203" pitchFamily="34" charset="0"/>
              </a:rPr>
              <a:t>, you can create this page by using the </a:t>
            </a:r>
            <a:r>
              <a:rPr lang="en-US" b="1" i="0" dirty="0" err="1">
                <a:solidFill>
                  <a:srgbClr val="171717"/>
                </a:solidFill>
                <a:effectLst/>
                <a:latin typeface="Segoe UI" panose="020B0502040204020203" pitchFamily="34" charset="0"/>
              </a:rPr>
              <a:t>SourceTableView</a:t>
            </a:r>
            <a:r>
              <a:rPr lang="en-US" b="0" i="0" dirty="0">
                <a:solidFill>
                  <a:srgbClr val="171717"/>
                </a:solidFill>
                <a:effectLst/>
                <a:latin typeface="Segoe UI" panose="020B0502040204020203" pitchFamily="34" charset="0"/>
              </a:rPr>
              <a:t> property.</a:t>
            </a:r>
          </a:p>
          <a:p>
            <a:endParaRPr lang="en-US" dirty="0"/>
          </a:p>
          <a:p>
            <a:pPr algn="l"/>
            <a:r>
              <a:rPr lang="en-US" b="1" i="0" dirty="0">
                <a:solidFill>
                  <a:srgbClr val="171717"/>
                </a:solidFill>
                <a:effectLst/>
                <a:latin typeface="Segoe UI" panose="020B0502040204020203" pitchFamily="34" charset="0"/>
              </a:rPr>
              <a:t>Editable property</a:t>
            </a:r>
          </a:p>
          <a:p>
            <a:pPr algn="l"/>
            <a:r>
              <a:rPr lang="en-US" b="0" i="0" dirty="0">
                <a:solidFill>
                  <a:srgbClr val="171717"/>
                </a:solidFill>
                <a:effectLst/>
                <a:latin typeface="Segoe UI" panose="020B0502040204020203" pitchFamily="34" charset="0"/>
              </a:rPr>
              <a:t>The </a:t>
            </a:r>
            <a:r>
              <a:rPr lang="en-US" b="1" i="0" dirty="0">
                <a:solidFill>
                  <a:srgbClr val="171717"/>
                </a:solidFill>
                <a:effectLst/>
                <a:latin typeface="Segoe UI" panose="020B0502040204020203" pitchFamily="34" charset="0"/>
              </a:rPr>
              <a:t>Editable</a:t>
            </a:r>
            <a:r>
              <a:rPr lang="en-US" b="0" i="0" dirty="0">
                <a:solidFill>
                  <a:srgbClr val="171717"/>
                </a:solidFill>
                <a:effectLst/>
                <a:latin typeface="Segoe UI" panose="020B0502040204020203" pitchFamily="34" charset="0"/>
              </a:rPr>
              <a:t> property is used to define whether users can make changes to records by using this page or not. By default, the </a:t>
            </a:r>
            <a:r>
              <a:rPr lang="en-US" b="1" i="0" dirty="0">
                <a:solidFill>
                  <a:srgbClr val="171717"/>
                </a:solidFill>
                <a:effectLst/>
                <a:latin typeface="Segoe UI" panose="020B0502040204020203" pitchFamily="34" charset="0"/>
              </a:rPr>
              <a:t>Editable</a:t>
            </a:r>
            <a:r>
              <a:rPr lang="en-US" b="0" i="0" dirty="0">
                <a:solidFill>
                  <a:srgbClr val="171717"/>
                </a:solidFill>
                <a:effectLst/>
                <a:latin typeface="Segoe UI" panose="020B0502040204020203" pitchFamily="34" charset="0"/>
              </a:rPr>
              <a:t> property is set to </a:t>
            </a:r>
            <a:r>
              <a:rPr lang="en-US" b="1" i="0" dirty="0">
                <a:solidFill>
                  <a:srgbClr val="171717"/>
                </a:solidFill>
                <a:effectLst/>
                <a:latin typeface="Segoe UI" panose="020B0502040204020203" pitchFamily="34" charset="0"/>
              </a:rPr>
              <a:t>Yes</a:t>
            </a:r>
            <a:r>
              <a:rPr lang="en-US" b="0" i="0" dirty="0">
                <a:solidFill>
                  <a:srgbClr val="171717"/>
                </a:solidFill>
                <a:effectLst/>
                <a:latin typeface="Segoe UI" panose="020B0502040204020203" pitchFamily="34" charset="0"/>
              </a:rPr>
              <a:t>. If this property is set to </a:t>
            </a:r>
            <a:r>
              <a:rPr lang="en-US" b="1" i="0" dirty="0">
                <a:solidFill>
                  <a:srgbClr val="171717"/>
                </a:solidFill>
                <a:effectLst/>
                <a:latin typeface="Segoe UI" panose="020B0502040204020203" pitchFamily="34" charset="0"/>
              </a:rPr>
              <a:t>No</a:t>
            </a:r>
            <a:r>
              <a:rPr lang="en-US" b="0" i="0" dirty="0">
                <a:solidFill>
                  <a:srgbClr val="171717"/>
                </a:solidFill>
                <a:effectLst/>
                <a:latin typeface="Segoe UI" panose="020B0502040204020203" pitchFamily="34" charset="0"/>
              </a:rPr>
              <a:t>, but the </a:t>
            </a:r>
            <a:r>
              <a:rPr lang="en-US" b="1" i="0" dirty="0">
                <a:solidFill>
                  <a:srgbClr val="171717"/>
                </a:solidFill>
                <a:effectLst/>
                <a:latin typeface="Segoe UI" panose="020B0502040204020203" pitchFamily="34" charset="0"/>
              </a:rPr>
              <a:t>Editable</a:t>
            </a:r>
            <a:r>
              <a:rPr lang="en-US" b="0" i="0" dirty="0">
                <a:solidFill>
                  <a:srgbClr val="171717"/>
                </a:solidFill>
                <a:effectLst/>
                <a:latin typeface="Segoe UI" panose="020B0502040204020203" pitchFamily="34" charset="0"/>
              </a:rPr>
              <a:t> property on the Control level (which will be discussed later) is set to </a:t>
            </a:r>
            <a:r>
              <a:rPr lang="en-US" b="1" i="0" dirty="0">
                <a:solidFill>
                  <a:srgbClr val="171717"/>
                </a:solidFill>
                <a:effectLst/>
                <a:latin typeface="Segoe UI" panose="020B0502040204020203" pitchFamily="34" charset="0"/>
              </a:rPr>
              <a:t>Yes</a:t>
            </a:r>
            <a:r>
              <a:rPr lang="en-US" b="0" i="0" dirty="0">
                <a:solidFill>
                  <a:srgbClr val="171717"/>
                </a:solidFill>
                <a:effectLst/>
                <a:latin typeface="Segoe UI" panose="020B0502040204020203" pitchFamily="34" charset="0"/>
              </a:rPr>
              <a:t>, it still won't be possible to change the data. Therefore, the page's </a:t>
            </a:r>
            <a:r>
              <a:rPr lang="en-US" b="1" i="0" dirty="0">
                <a:solidFill>
                  <a:srgbClr val="171717"/>
                </a:solidFill>
                <a:effectLst/>
                <a:latin typeface="Segoe UI" panose="020B0502040204020203" pitchFamily="34" charset="0"/>
              </a:rPr>
              <a:t>Editable</a:t>
            </a:r>
            <a:r>
              <a:rPr lang="en-US" b="0" i="0" dirty="0">
                <a:solidFill>
                  <a:srgbClr val="171717"/>
                </a:solidFill>
                <a:effectLst/>
                <a:latin typeface="Segoe UI" panose="020B0502040204020203" pitchFamily="34" charset="0"/>
              </a:rPr>
              <a:t> property overrules the property on the control. On the </a:t>
            </a:r>
            <a:r>
              <a:rPr lang="en-US" b="1" i="0" dirty="0">
                <a:solidFill>
                  <a:srgbClr val="171717"/>
                </a:solidFill>
                <a:effectLst/>
                <a:latin typeface="Segoe UI" panose="020B0502040204020203" pitchFamily="34" charset="0"/>
              </a:rPr>
              <a:t>List</a:t>
            </a:r>
            <a:r>
              <a:rPr lang="en-US" b="0" i="0" dirty="0">
                <a:solidFill>
                  <a:srgbClr val="171717"/>
                </a:solidFill>
                <a:effectLst/>
                <a:latin typeface="Segoe UI" panose="020B0502040204020203" pitchFamily="34" charset="0"/>
              </a:rPr>
              <a:t> page, the </a:t>
            </a:r>
            <a:r>
              <a:rPr lang="en-US" b="1" i="0" dirty="0">
                <a:solidFill>
                  <a:srgbClr val="171717"/>
                </a:solidFill>
                <a:effectLst/>
                <a:latin typeface="Segoe UI" panose="020B0502040204020203" pitchFamily="34" charset="0"/>
              </a:rPr>
              <a:t>Editable</a:t>
            </a:r>
            <a:r>
              <a:rPr lang="en-US" b="0" i="0" dirty="0">
                <a:solidFill>
                  <a:srgbClr val="171717"/>
                </a:solidFill>
                <a:effectLst/>
                <a:latin typeface="Segoe UI" panose="020B0502040204020203" pitchFamily="34" charset="0"/>
              </a:rPr>
              <a:t> property is set to </a:t>
            </a:r>
            <a:r>
              <a:rPr lang="en-US" b="1" i="0" dirty="0">
                <a:solidFill>
                  <a:srgbClr val="171717"/>
                </a:solidFill>
                <a:effectLst/>
                <a:latin typeface="Segoe UI" panose="020B0502040204020203" pitchFamily="34" charset="0"/>
              </a:rPr>
              <a:t>No</a:t>
            </a:r>
            <a:r>
              <a:rPr lang="en-US" b="0" i="0" dirty="0">
                <a:solidFill>
                  <a:srgbClr val="171717"/>
                </a:solidFill>
                <a:effectLst/>
                <a:latin typeface="Segoe UI" panose="020B0502040204020203" pitchFamily="34" charset="0"/>
              </a:rPr>
              <a:t> because you don't want to be able to change data by using a list.</a:t>
            </a:r>
          </a:p>
          <a:p>
            <a:pPr algn="l"/>
            <a:endParaRPr lang="en-US" b="1" i="0" dirty="0">
              <a:solidFill>
                <a:srgbClr val="171717"/>
              </a:solidFill>
              <a:effectLst/>
              <a:latin typeface="Segoe UI" panose="020B0502040204020203" pitchFamily="34" charset="0"/>
            </a:endParaRPr>
          </a:p>
          <a:p>
            <a:pPr algn="l"/>
            <a:r>
              <a:rPr lang="en-US" b="1" i="0" dirty="0" err="1">
                <a:solidFill>
                  <a:srgbClr val="171717"/>
                </a:solidFill>
                <a:effectLst/>
                <a:latin typeface="Segoe UI" panose="020B0502040204020203" pitchFamily="34" charset="0"/>
              </a:rPr>
              <a:t>InsertAllowed</a:t>
            </a:r>
            <a:r>
              <a:rPr lang="en-US" b="1" i="0" dirty="0">
                <a:solidFill>
                  <a:srgbClr val="171717"/>
                </a:solidFill>
                <a:effectLst/>
                <a:latin typeface="Segoe UI" panose="020B0502040204020203" pitchFamily="34" charset="0"/>
              </a:rPr>
              <a:t>, </a:t>
            </a:r>
            <a:r>
              <a:rPr lang="en-US" b="1" i="0" dirty="0" err="1">
                <a:solidFill>
                  <a:srgbClr val="171717"/>
                </a:solidFill>
                <a:effectLst/>
                <a:latin typeface="Segoe UI" panose="020B0502040204020203" pitchFamily="34" charset="0"/>
              </a:rPr>
              <a:t>ModifyAllowed</a:t>
            </a:r>
            <a:r>
              <a:rPr lang="en-US" b="1" i="0" dirty="0">
                <a:solidFill>
                  <a:srgbClr val="171717"/>
                </a:solidFill>
                <a:effectLst/>
                <a:latin typeface="Segoe UI" panose="020B0502040204020203" pitchFamily="34" charset="0"/>
              </a:rPr>
              <a:t>, and </a:t>
            </a:r>
            <a:r>
              <a:rPr lang="en-US" b="1" i="0" dirty="0" err="1">
                <a:solidFill>
                  <a:srgbClr val="171717"/>
                </a:solidFill>
                <a:effectLst/>
                <a:latin typeface="Segoe UI" panose="020B0502040204020203" pitchFamily="34" charset="0"/>
              </a:rPr>
              <a:t>DeleteAllowed</a:t>
            </a:r>
            <a:r>
              <a:rPr lang="en-US" b="1" i="0" dirty="0">
                <a:solidFill>
                  <a:srgbClr val="171717"/>
                </a:solidFill>
                <a:effectLst/>
                <a:latin typeface="Segoe UI" panose="020B0502040204020203" pitchFamily="34" charset="0"/>
              </a:rPr>
              <a:t> properties</a:t>
            </a:r>
          </a:p>
          <a:p>
            <a:pPr algn="l"/>
            <a:r>
              <a:rPr lang="en-US" b="0" i="0" dirty="0">
                <a:solidFill>
                  <a:srgbClr val="171717"/>
                </a:solidFill>
                <a:effectLst/>
                <a:latin typeface="Segoe UI" panose="020B0502040204020203" pitchFamily="34" charset="0"/>
              </a:rPr>
              <a:t>If you want your users to be able to modify data, but not insert or delete new data, you can use the </a:t>
            </a:r>
            <a:r>
              <a:rPr lang="en-US" b="1" i="0" dirty="0" err="1">
                <a:solidFill>
                  <a:srgbClr val="171717"/>
                </a:solidFill>
                <a:effectLst/>
                <a:latin typeface="Segoe UI" panose="020B0502040204020203" pitchFamily="34" charset="0"/>
              </a:rPr>
              <a:t>InsertAllowed</a:t>
            </a:r>
            <a:r>
              <a:rPr lang="en-US" b="0" i="0" dirty="0">
                <a:solidFill>
                  <a:srgbClr val="171717"/>
                </a:solidFill>
                <a:effectLst/>
                <a:latin typeface="Segoe UI" panose="020B0502040204020203" pitchFamily="34" charset="0"/>
              </a:rPr>
              <a:t>, </a:t>
            </a:r>
            <a:r>
              <a:rPr lang="en-US" b="1" i="0" dirty="0" err="1">
                <a:solidFill>
                  <a:srgbClr val="171717"/>
                </a:solidFill>
                <a:effectLst/>
                <a:latin typeface="Segoe UI" panose="020B0502040204020203" pitchFamily="34" charset="0"/>
              </a:rPr>
              <a:t>ModifyAllowed</a:t>
            </a:r>
            <a:r>
              <a:rPr lang="en-US" b="0" i="0" dirty="0">
                <a:solidFill>
                  <a:srgbClr val="171717"/>
                </a:solidFill>
                <a:effectLst/>
                <a:latin typeface="Segoe UI" panose="020B0502040204020203" pitchFamily="34" charset="0"/>
              </a:rPr>
              <a:t>, and </a:t>
            </a:r>
            <a:r>
              <a:rPr lang="en-US" b="1" i="0" dirty="0" err="1">
                <a:solidFill>
                  <a:srgbClr val="171717"/>
                </a:solidFill>
                <a:effectLst/>
                <a:latin typeface="Segoe UI" panose="020B0502040204020203" pitchFamily="34" charset="0"/>
              </a:rPr>
              <a:t>DeleteAllowed</a:t>
            </a:r>
            <a:r>
              <a:rPr lang="en-US" b="0" i="0" dirty="0">
                <a:solidFill>
                  <a:srgbClr val="171717"/>
                </a:solidFill>
                <a:effectLst/>
                <a:latin typeface="Segoe UI" panose="020B0502040204020203" pitchFamily="34" charset="0"/>
              </a:rPr>
              <a:t> properties. A typical example is a setup page in Business Central.</a:t>
            </a:r>
          </a:p>
          <a:p>
            <a:pPr algn="l"/>
            <a:r>
              <a:rPr lang="en-US" b="0" i="0" dirty="0">
                <a:solidFill>
                  <a:srgbClr val="171717"/>
                </a:solidFill>
                <a:effectLst/>
                <a:latin typeface="Segoe UI" panose="020B0502040204020203" pitchFamily="34" charset="0"/>
              </a:rPr>
              <a:t>In a setup table, you only allow one record; thus, you don't want your users to be able to insert new records or delete the existing record. Therefore, you should set </a:t>
            </a:r>
            <a:r>
              <a:rPr lang="en-US" b="1" i="0" dirty="0" err="1">
                <a:solidFill>
                  <a:srgbClr val="171717"/>
                </a:solidFill>
                <a:effectLst/>
                <a:latin typeface="Segoe UI" panose="020B0502040204020203" pitchFamily="34" charset="0"/>
              </a:rPr>
              <a:t>InsertAllowed</a:t>
            </a:r>
            <a:r>
              <a:rPr lang="en-US" b="0" i="0" dirty="0">
                <a:solidFill>
                  <a:srgbClr val="171717"/>
                </a:solidFill>
                <a:effectLst/>
                <a:latin typeface="Segoe UI" panose="020B0502040204020203" pitchFamily="34" charset="0"/>
              </a:rPr>
              <a:t> and </a:t>
            </a:r>
            <a:r>
              <a:rPr lang="en-US" b="1" i="0" dirty="0" err="1">
                <a:solidFill>
                  <a:srgbClr val="171717"/>
                </a:solidFill>
                <a:effectLst/>
                <a:latin typeface="Segoe UI" panose="020B0502040204020203" pitchFamily="34" charset="0"/>
              </a:rPr>
              <a:t>DeleteAllowed</a:t>
            </a:r>
            <a:r>
              <a:rPr lang="en-US" b="0" i="0" dirty="0">
                <a:solidFill>
                  <a:srgbClr val="171717"/>
                </a:solidFill>
                <a:effectLst/>
                <a:latin typeface="Segoe UI" panose="020B0502040204020203" pitchFamily="34" charset="0"/>
              </a:rPr>
              <a:t> to </a:t>
            </a:r>
            <a:r>
              <a:rPr lang="en-US" b="1" i="0" dirty="0">
                <a:solidFill>
                  <a:srgbClr val="171717"/>
                </a:solidFill>
                <a:effectLst/>
                <a:latin typeface="Segoe UI" panose="020B0502040204020203" pitchFamily="34" charset="0"/>
              </a:rPr>
              <a:t>No</a:t>
            </a:r>
            <a:r>
              <a:rPr lang="en-US" b="0" i="0" dirty="0">
                <a:solidFill>
                  <a:srgbClr val="171717"/>
                </a:solidFill>
                <a:effectLst/>
                <a:latin typeface="Segoe UI" panose="020B0502040204020203" pitchFamily="34" charset="0"/>
              </a:rPr>
              <a:t>, and </a:t>
            </a:r>
            <a:r>
              <a:rPr lang="en-US" b="1" i="0" dirty="0" err="1">
                <a:solidFill>
                  <a:srgbClr val="171717"/>
                </a:solidFill>
                <a:effectLst/>
                <a:latin typeface="Segoe UI" panose="020B0502040204020203" pitchFamily="34" charset="0"/>
              </a:rPr>
              <a:t>ModifyAllowed</a:t>
            </a:r>
            <a:r>
              <a:rPr lang="en-US" b="0" i="0" dirty="0">
                <a:solidFill>
                  <a:srgbClr val="171717"/>
                </a:solidFill>
                <a:effectLst/>
                <a:latin typeface="Segoe UI" panose="020B0502040204020203" pitchFamily="34" charset="0"/>
              </a:rPr>
              <a:t> to </a:t>
            </a:r>
            <a:r>
              <a:rPr lang="en-US" b="1" i="0" dirty="0">
                <a:solidFill>
                  <a:srgbClr val="171717"/>
                </a:solidFill>
                <a:effectLst/>
                <a:latin typeface="Segoe UI" panose="020B0502040204020203" pitchFamily="34" charset="0"/>
              </a:rPr>
              <a:t>Yes</a:t>
            </a:r>
            <a:r>
              <a:rPr lang="en-US" b="0" i="0" dirty="0">
                <a:solidFill>
                  <a:srgbClr val="171717"/>
                </a:solidFill>
                <a:effectLst/>
                <a:latin typeface="Segoe UI" panose="020B0502040204020203" pitchFamily="34" charset="0"/>
              </a:rPr>
              <a:t> because you want your users to be able to change the setup data. The default value for these properties is </a:t>
            </a:r>
            <a:r>
              <a:rPr lang="en-US" b="1" i="0" dirty="0">
                <a:solidFill>
                  <a:srgbClr val="171717"/>
                </a:solidFill>
                <a:effectLst/>
                <a:latin typeface="Segoe UI" panose="020B0502040204020203" pitchFamily="34" charset="0"/>
              </a:rPr>
              <a:t>Yes</a:t>
            </a:r>
            <a:r>
              <a:rPr lang="en-US" b="0" i="0" dirty="0">
                <a:solidFill>
                  <a:srgbClr val="171717"/>
                </a:solidFill>
                <a:effectLst/>
                <a:latin typeface="Segoe UI" panose="020B0502040204020203" pitchFamily="34" charset="0"/>
              </a:rPr>
              <a:t>.</a:t>
            </a:r>
          </a:p>
          <a:p>
            <a:endParaRPr lang="en-US" dirty="0"/>
          </a:p>
          <a:p>
            <a:endParaRPr lang="en-US" dirty="0"/>
          </a:p>
        </p:txBody>
      </p:sp>
      <p:sp>
        <p:nvSpPr>
          <p:cNvPr id="4" name="Slide Number Placeholder 3"/>
          <p:cNvSpPr>
            <a:spLocks noGrp="1"/>
          </p:cNvSpPr>
          <p:nvPr>
            <p:ph type="sldNum" sz="quarter" idx="5"/>
          </p:nvPr>
        </p:nvSpPr>
        <p:spPr/>
        <p:txBody>
          <a:bodyPr/>
          <a:lstStyle/>
          <a:p>
            <a:fld id="{C96AEB89-AF05-4BD1-AD13-124A771F2EFE}" type="slidenum">
              <a:rPr lang="en-US" smtClean="0"/>
              <a:t>4</a:t>
            </a:fld>
            <a:endParaRPr lang="en-US"/>
          </a:p>
        </p:txBody>
      </p:sp>
    </p:spTree>
    <p:extLst>
      <p:ext uri="{BB962C8B-B14F-4D97-AF65-F5344CB8AC3E}">
        <p14:creationId xmlns:p14="http://schemas.microsoft.com/office/powerpoint/2010/main" val="685954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Before you can add fields on a page, you must first define your layout structure. A </a:t>
            </a:r>
            <a:r>
              <a:rPr lang="en-US" b="1" i="0" dirty="0">
                <a:solidFill>
                  <a:srgbClr val="171717"/>
                </a:solidFill>
                <a:effectLst/>
                <a:latin typeface="Segoe UI" panose="020B0502040204020203" pitchFamily="34" charset="0"/>
              </a:rPr>
              <a:t>Card</a:t>
            </a:r>
            <a:r>
              <a:rPr lang="en-US" b="0" i="0" dirty="0">
                <a:solidFill>
                  <a:srgbClr val="171717"/>
                </a:solidFill>
                <a:effectLst/>
                <a:latin typeface="Segoe UI" panose="020B0502040204020203" pitchFamily="34" charset="0"/>
              </a:rPr>
              <a:t> page is built with several </a:t>
            </a:r>
            <a:r>
              <a:rPr lang="en-US" b="0" i="0" dirty="0" err="1">
                <a:solidFill>
                  <a:srgbClr val="171717"/>
                </a:solidFill>
                <a:effectLst/>
                <a:latin typeface="Segoe UI" panose="020B0502040204020203" pitchFamily="34" charset="0"/>
              </a:rPr>
              <a:t>FastTabs</a:t>
            </a:r>
            <a:r>
              <a:rPr lang="en-US" b="0" i="0" dirty="0">
                <a:solidFill>
                  <a:srgbClr val="171717"/>
                </a:solidFill>
                <a:effectLst/>
                <a:latin typeface="Segoe UI" panose="020B0502040204020203" pitchFamily="34" charset="0"/>
              </a:rPr>
              <a:t>, which are groups of fields that are displayed in bold. You can collapse or expand these </a:t>
            </a:r>
            <a:r>
              <a:rPr lang="en-US" b="0" i="0" dirty="0" err="1">
                <a:solidFill>
                  <a:srgbClr val="171717"/>
                </a:solidFill>
                <a:effectLst/>
                <a:latin typeface="Segoe UI" panose="020B0502040204020203" pitchFamily="34" charset="0"/>
              </a:rPr>
              <a:t>FastTabs</a:t>
            </a:r>
            <a:r>
              <a:rPr lang="en-US" b="0" i="0" dirty="0">
                <a:solidFill>
                  <a:srgbClr val="171717"/>
                </a:solidFill>
                <a:effectLst/>
                <a:latin typeface="Segoe UI" panose="020B0502040204020203" pitchFamily="34" charset="0"/>
              </a:rPr>
              <a:t>.</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The Customer Card contains the </a:t>
            </a:r>
            <a:r>
              <a:rPr lang="en-US" b="1" i="0" dirty="0">
                <a:solidFill>
                  <a:srgbClr val="171717"/>
                </a:solidFill>
                <a:effectLst/>
                <a:latin typeface="Segoe UI" panose="020B0502040204020203" pitchFamily="34" charset="0"/>
              </a:rPr>
              <a:t>General</a:t>
            </a:r>
            <a:r>
              <a:rPr lang="en-US" b="0" i="0" dirty="0">
                <a:solidFill>
                  <a:srgbClr val="171717"/>
                </a:solidFill>
                <a:effectLst/>
                <a:latin typeface="Segoe UI" panose="020B0502040204020203" pitchFamily="34" charset="0"/>
              </a:rPr>
              <a:t>, </a:t>
            </a:r>
            <a:r>
              <a:rPr lang="en-US" b="1" i="0" dirty="0">
                <a:solidFill>
                  <a:srgbClr val="171717"/>
                </a:solidFill>
                <a:effectLst/>
                <a:latin typeface="Segoe UI" panose="020B0502040204020203" pitchFamily="34" charset="0"/>
              </a:rPr>
              <a:t>Address &amp; Contact</a:t>
            </a:r>
            <a:r>
              <a:rPr lang="en-US" b="0" i="0" dirty="0">
                <a:solidFill>
                  <a:srgbClr val="171717"/>
                </a:solidFill>
                <a:effectLst/>
                <a:latin typeface="Segoe UI" panose="020B0502040204020203" pitchFamily="34" charset="0"/>
              </a:rPr>
              <a:t>, </a:t>
            </a:r>
            <a:r>
              <a:rPr lang="en-US" b="1" i="0" dirty="0">
                <a:solidFill>
                  <a:srgbClr val="171717"/>
                </a:solidFill>
                <a:effectLst/>
                <a:latin typeface="Segoe UI" panose="020B0502040204020203" pitchFamily="34" charset="0"/>
              </a:rPr>
              <a:t>Invoicing</a:t>
            </a:r>
            <a:r>
              <a:rPr lang="en-US" b="0" i="0" dirty="0">
                <a:solidFill>
                  <a:srgbClr val="171717"/>
                </a:solidFill>
                <a:effectLst/>
                <a:latin typeface="Segoe UI" panose="020B0502040204020203" pitchFamily="34" charset="0"/>
              </a:rPr>
              <a:t>, </a:t>
            </a:r>
            <a:r>
              <a:rPr lang="en-US" b="1" i="0" dirty="0">
                <a:solidFill>
                  <a:srgbClr val="171717"/>
                </a:solidFill>
                <a:effectLst/>
                <a:latin typeface="Segoe UI" panose="020B0502040204020203" pitchFamily="34" charset="0"/>
              </a:rPr>
              <a:t>Payments</a:t>
            </a:r>
            <a:r>
              <a:rPr lang="en-US" b="0" i="0" dirty="0">
                <a:solidFill>
                  <a:srgbClr val="171717"/>
                </a:solidFill>
                <a:effectLst/>
                <a:latin typeface="Segoe UI" panose="020B0502040204020203" pitchFamily="34" charset="0"/>
              </a:rPr>
              <a:t>, </a:t>
            </a:r>
            <a:r>
              <a:rPr lang="en-US" b="1" i="0" dirty="0">
                <a:solidFill>
                  <a:srgbClr val="171717"/>
                </a:solidFill>
                <a:effectLst/>
                <a:latin typeface="Segoe UI" panose="020B0502040204020203" pitchFamily="34" charset="0"/>
              </a:rPr>
              <a:t>Shipping</a:t>
            </a:r>
            <a:r>
              <a:rPr lang="en-US" b="0" i="0" dirty="0">
                <a:solidFill>
                  <a:srgbClr val="171717"/>
                </a:solidFill>
                <a:effectLst/>
                <a:latin typeface="Segoe UI" panose="020B0502040204020203" pitchFamily="34" charset="0"/>
              </a:rPr>
              <a:t>, and </a:t>
            </a:r>
            <a:r>
              <a:rPr lang="en-US" b="1" i="0" dirty="0">
                <a:solidFill>
                  <a:srgbClr val="171717"/>
                </a:solidFill>
                <a:effectLst/>
                <a:latin typeface="Segoe UI" panose="020B0502040204020203" pitchFamily="34" charset="0"/>
              </a:rPr>
              <a:t>Statistics</a:t>
            </a:r>
            <a:r>
              <a:rPr lang="en-US" b="0" i="0" dirty="0">
                <a:solidFill>
                  <a:srgbClr val="171717"/>
                </a:solidFill>
                <a:effectLst/>
                <a:latin typeface="Segoe UI" panose="020B0502040204020203" pitchFamily="34" charset="0"/>
              </a:rPr>
              <a:t> </a:t>
            </a:r>
            <a:r>
              <a:rPr lang="en-US" b="0" i="0" dirty="0" err="1">
                <a:solidFill>
                  <a:srgbClr val="171717"/>
                </a:solidFill>
                <a:effectLst/>
                <a:latin typeface="Segoe UI" panose="020B0502040204020203" pitchFamily="34" charset="0"/>
              </a:rPr>
              <a:t>FastTabs</a:t>
            </a:r>
            <a:r>
              <a:rPr lang="en-US" b="0" i="0" dirty="0">
                <a:solidFill>
                  <a:srgbClr val="171717"/>
                </a:solidFill>
                <a:effectLst/>
                <a:latin typeface="Segoe UI" panose="020B0502040204020203" pitchFamily="34" charset="0"/>
              </a:rPr>
              <a:t>.</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To create </a:t>
            </a:r>
            <a:r>
              <a:rPr lang="en-US" b="0" i="0" dirty="0" err="1">
                <a:solidFill>
                  <a:srgbClr val="171717"/>
                </a:solidFill>
                <a:effectLst/>
                <a:latin typeface="Segoe UI" panose="020B0502040204020203" pitchFamily="34" charset="0"/>
              </a:rPr>
              <a:t>FastTabs</a:t>
            </a:r>
            <a:r>
              <a:rPr lang="en-US" b="0" i="0" dirty="0">
                <a:solidFill>
                  <a:srgbClr val="171717"/>
                </a:solidFill>
                <a:effectLst/>
                <a:latin typeface="Segoe UI" panose="020B0502040204020203" pitchFamily="34" charset="0"/>
              </a:rPr>
              <a:t>, you need to define them in AL as groups, as shown in the following image.</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Then, within a group, you can enter the necessary fields and the caption of the group.</a:t>
            </a:r>
          </a:p>
          <a:p>
            <a:endParaRPr lang="en-US" b="0" i="0" dirty="0">
              <a:solidFill>
                <a:srgbClr val="171717"/>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C96AEB89-AF05-4BD1-AD13-124A771F2EFE}" type="slidenum">
              <a:rPr lang="en-US" smtClean="0"/>
              <a:t>6</a:t>
            </a:fld>
            <a:endParaRPr lang="en-US"/>
          </a:p>
        </p:txBody>
      </p:sp>
    </p:spTree>
    <p:extLst>
      <p:ext uri="{BB962C8B-B14F-4D97-AF65-F5344CB8AC3E}">
        <p14:creationId xmlns:p14="http://schemas.microsoft.com/office/powerpoint/2010/main" val="3315919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Cues and cue groups are typically used in Role Centers. They emphasize the important information for users in specific roles and are therefore a key part in role tailoring. Cues are used to visually provide a way to show the number of entities in a table and view the entities in a filtered list.</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 cue can show the total number of contacts or the total number of open opportunities. For example, it can display all invoices due or sales orders that were delayed.</a:t>
            </a:r>
          </a:p>
          <a:p>
            <a:endParaRPr lang="en-US" dirty="0"/>
          </a:p>
          <a:p>
            <a:pPr algn="l"/>
            <a:r>
              <a:rPr lang="en-US" b="0" i="0" dirty="0">
                <a:solidFill>
                  <a:srgbClr val="171717"/>
                </a:solidFill>
                <a:effectLst/>
                <a:latin typeface="Segoe UI" panose="020B0502040204020203" pitchFamily="34" charset="0"/>
              </a:rPr>
              <a:t>When you create a page, you can group cue fields inside a cue group. In the preceding example, </a:t>
            </a:r>
            <a:r>
              <a:rPr lang="en-US" b="1" i="0" dirty="0">
                <a:solidFill>
                  <a:srgbClr val="171717"/>
                </a:solidFill>
                <a:effectLst/>
                <a:latin typeface="Segoe UI" panose="020B0502040204020203" pitchFamily="34" charset="0"/>
              </a:rPr>
              <a:t>Ongoing Sales</a:t>
            </a:r>
            <a:r>
              <a:rPr lang="en-US" b="0" i="0" dirty="0">
                <a:solidFill>
                  <a:srgbClr val="171717"/>
                </a:solidFill>
                <a:effectLst/>
                <a:latin typeface="Segoe UI" panose="020B0502040204020203" pitchFamily="34" charset="0"/>
              </a:rPr>
              <a:t>, </a:t>
            </a:r>
            <a:r>
              <a:rPr lang="en-US" b="1" i="0" dirty="0">
                <a:solidFill>
                  <a:srgbClr val="171717"/>
                </a:solidFill>
                <a:effectLst/>
                <a:latin typeface="Segoe UI" panose="020B0502040204020203" pitchFamily="34" charset="0"/>
              </a:rPr>
              <a:t>Ongoing Purchases</a:t>
            </a:r>
            <a:r>
              <a:rPr lang="en-US" b="0" i="0" dirty="0">
                <a:solidFill>
                  <a:srgbClr val="171717"/>
                </a:solidFill>
                <a:effectLst/>
                <a:latin typeface="Segoe UI" panose="020B0502040204020203" pitchFamily="34" charset="0"/>
              </a:rPr>
              <a:t>, </a:t>
            </a:r>
            <a:r>
              <a:rPr lang="en-US" b="1" i="0" dirty="0">
                <a:solidFill>
                  <a:srgbClr val="171717"/>
                </a:solidFill>
                <a:effectLst/>
                <a:latin typeface="Segoe UI" panose="020B0502040204020203" pitchFamily="34" charset="0"/>
              </a:rPr>
              <a:t>My User Tasks</a:t>
            </a:r>
            <a:r>
              <a:rPr lang="en-US" b="0" i="0" dirty="0">
                <a:solidFill>
                  <a:srgbClr val="171717"/>
                </a:solidFill>
                <a:effectLst/>
                <a:latin typeface="Segoe UI" panose="020B0502040204020203" pitchFamily="34" charset="0"/>
              </a:rPr>
              <a:t>, </a:t>
            </a:r>
            <a:r>
              <a:rPr lang="en-US" b="1" i="0" dirty="0">
                <a:solidFill>
                  <a:srgbClr val="171717"/>
                </a:solidFill>
                <a:effectLst/>
                <a:latin typeface="Segoe UI" panose="020B0502040204020203" pitchFamily="34" charset="0"/>
              </a:rPr>
              <a:t>Approvals</a:t>
            </a:r>
            <a:r>
              <a:rPr lang="en-US" b="0" i="0" dirty="0">
                <a:solidFill>
                  <a:srgbClr val="171717"/>
                </a:solidFill>
                <a:effectLst/>
                <a:latin typeface="Segoe UI" panose="020B0502040204020203" pitchFamily="34" charset="0"/>
              </a:rPr>
              <a:t>, </a:t>
            </a:r>
            <a:r>
              <a:rPr lang="en-US" b="1" i="0" dirty="0">
                <a:solidFill>
                  <a:srgbClr val="171717"/>
                </a:solidFill>
                <a:effectLst/>
                <a:latin typeface="Segoe UI" panose="020B0502040204020203" pitchFamily="34" charset="0"/>
              </a:rPr>
              <a:t>Payments</a:t>
            </a:r>
            <a:r>
              <a:rPr lang="en-US" b="0" i="0" dirty="0">
                <a:solidFill>
                  <a:srgbClr val="171717"/>
                </a:solidFill>
                <a:effectLst/>
                <a:latin typeface="Segoe UI" panose="020B0502040204020203" pitchFamily="34" charset="0"/>
              </a:rPr>
              <a:t>, and </a:t>
            </a:r>
            <a:r>
              <a:rPr lang="en-US" b="1" i="0" dirty="0">
                <a:solidFill>
                  <a:srgbClr val="171717"/>
                </a:solidFill>
                <a:effectLst/>
                <a:latin typeface="Segoe UI" panose="020B0502040204020203" pitchFamily="34" charset="0"/>
              </a:rPr>
              <a:t>Incoming Documents</a:t>
            </a:r>
            <a:r>
              <a:rPr lang="en-US" b="0" i="0" dirty="0">
                <a:solidFill>
                  <a:srgbClr val="171717"/>
                </a:solidFill>
                <a:effectLst/>
                <a:latin typeface="Segoe UI" panose="020B0502040204020203" pitchFamily="34" charset="0"/>
              </a:rPr>
              <a:t> are all cue groups.</a:t>
            </a:r>
          </a:p>
          <a:p>
            <a:pPr algn="l"/>
            <a:r>
              <a:rPr lang="en-US" b="0" i="0" dirty="0">
                <a:solidFill>
                  <a:srgbClr val="171717"/>
                </a:solidFill>
                <a:effectLst/>
                <a:latin typeface="Segoe UI" panose="020B0502040204020203" pitchFamily="34" charset="0"/>
              </a:rPr>
              <a:t>Within a cue group are the cue group fields such as </a:t>
            </a:r>
            <a:r>
              <a:rPr lang="en-US" b="1" i="0" dirty="0">
                <a:solidFill>
                  <a:srgbClr val="171717"/>
                </a:solidFill>
                <a:effectLst/>
                <a:latin typeface="Segoe UI" panose="020B0502040204020203" pitchFamily="34" charset="0"/>
              </a:rPr>
              <a:t>Sales Quotes</a:t>
            </a:r>
            <a:r>
              <a:rPr lang="en-US" b="0" i="0" dirty="0">
                <a:solidFill>
                  <a:srgbClr val="171717"/>
                </a:solidFill>
                <a:effectLst/>
                <a:latin typeface="Segoe UI" panose="020B0502040204020203" pitchFamily="34" charset="0"/>
              </a:rPr>
              <a:t>, </a:t>
            </a:r>
            <a:r>
              <a:rPr lang="en-US" b="1" i="0" dirty="0">
                <a:solidFill>
                  <a:srgbClr val="171717"/>
                </a:solidFill>
                <a:effectLst/>
                <a:latin typeface="Segoe UI" panose="020B0502040204020203" pitchFamily="34" charset="0"/>
              </a:rPr>
              <a:t>Purchase Orders</a:t>
            </a:r>
            <a:r>
              <a:rPr lang="en-US" b="0" i="0" dirty="0">
                <a:solidFill>
                  <a:srgbClr val="171717"/>
                </a:solidFill>
                <a:effectLst/>
                <a:latin typeface="Segoe UI" panose="020B0502040204020203" pitchFamily="34" charset="0"/>
              </a:rPr>
              <a:t>, or </a:t>
            </a:r>
            <a:r>
              <a:rPr lang="en-US" b="1" i="0" dirty="0">
                <a:solidFill>
                  <a:srgbClr val="171717"/>
                </a:solidFill>
                <a:effectLst/>
                <a:latin typeface="Segoe UI" panose="020B0502040204020203" pitchFamily="34" charset="0"/>
              </a:rPr>
              <a:t>Unprocessed Payments</a:t>
            </a:r>
            <a:r>
              <a:rPr lang="en-US" b="0" i="0" dirty="0">
                <a:solidFill>
                  <a:srgbClr val="171717"/>
                </a:solidFill>
                <a:effectLst/>
                <a:latin typeface="Segoe UI" panose="020B0502040204020203" pitchFamily="34" charset="0"/>
              </a:rPr>
              <a:t>.</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In AL, you can define these cue groups by using the keyword </a:t>
            </a:r>
            <a:r>
              <a:rPr lang="en-US" b="1" i="0" dirty="0" err="1">
                <a:solidFill>
                  <a:srgbClr val="171717"/>
                </a:solidFill>
                <a:effectLst/>
                <a:latin typeface="Segoe UI" panose="020B0502040204020203" pitchFamily="34" charset="0"/>
              </a:rPr>
              <a:t>cuegroup</a:t>
            </a:r>
            <a:r>
              <a:rPr lang="en-US" b="0" i="0" dirty="0">
                <a:solidFill>
                  <a:srgbClr val="171717"/>
                </a:solidFill>
                <a:effectLst/>
                <a:latin typeface="Segoe UI" panose="020B0502040204020203" pitchFamily="34" charset="0"/>
              </a:rPr>
              <a:t> instead of a regular </a:t>
            </a:r>
            <a:r>
              <a:rPr lang="en-US" b="1" i="0" dirty="0">
                <a:solidFill>
                  <a:srgbClr val="171717"/>
                </a:solidFill>
                <a:effectLst/>
                <a:latin typeface="Segoe UI" panose="020B0502040204020203" pitchFamily="34" charset="0"/>
              </a:rPr>
              <a:t>group</a:t>
            </a:r>
            <a:r>
              <a:rPr lang="en-US" b="0" i="0" dirty="0">
                <a:solidFill>
                  <a:srgbClr val="171717"/>
                </a:solidFill>
                <a:effectLst/>
                <a:latin typeface="Segoe UI" panose="020B0502040204020203" pitchFamily="34" charset="0"/>
              </a:rPr>
              <a:t>. The </a:t>
            </a:r>
            <a:r>
              <a:rPr lang="en-US" b="1" i="0" dirty="0" err="1">
                <a:solidFill>
                  <a:srgbClr val="171717"/>
                </a:solidFill>
                <a:effectLst/>
                <a:latin typeface="Segoe UI" panose="020B0502040204020203" pitchFamily="34" charset="0"/>
              </a:rPr>
              <a:t>CueGroupLayout</a:t>
            </a:r>
            <a:r>
              <a:rPr lang="en-US" b="0" i="0" dirty="0">
                <a:solidFill>
                  <a:srgbClr val="171717"/>
                </a:solidFill>
                <a:effectLst/>
                <a:latin typeface="Segoe UI" panose="020B0502040204020203" pitchFamily="34" charset="0"/>
              </a:rPr>
              <a:t> property can be set to </a:t>
            </a:r>
            <a:r>
              <a:rPr lang="en-US" b="1" i="0" dirty="0">
                <a:solidFill>
                  <a:srgbClr val="171717"/>
                </a:solidFill>
                <a:effectLst/>
                <a:latin typeface="Segoe UI" panose="020B0502040204020203" pitchFamily="34" charset="0"/>
              </a:rPr>
              <a:t>Wide</a:t>
            </a:r>
            <a:r>
              <a:rPr lang="en-US" b="0" i="0" dirty="0">
                <a:solidFill>
                  <a:srgbClr val="171717"/>
                </a:solidFill>
                <a:effectLst/>
                <a:latin typeface="Segoe UI" panose="020B0502040204020203" pitchFamily="34" charset="0"/>
              </a:rPr>
              <a:t> to display larger amounts, such as the </a:t>
            </a:r>
            <a:r>
              <a:rPr lang="en-US" b="1" i="0" dirty="0">
                <a:solidFill>
                  <a:srgbClr val="171717"/>
                </a:solidFill>
                <a:effectLst/>
                <a:latin typeface="Segoe UI" panose="020B0502040204020203" pitchFamily="34" charset="0"/>
              </a:rPr>
              <a:t>Overdue Sales Invoice Amount</a:t>
            </a:r>
            <a:r>
              <a:rPr lang="en-US" b="0" i="0" dirty="0">
                <a:solidFill>
                  <a:srgbClr val="171717"/>
                </a:solidFill>
                <a:effectLst/>
                <a:latin typeface="Segoe UI" panose="020B0502040204020203" pitchFamily="34" charset="0"/>
              </a:rPr>
              <a:t> from the previous example.</a:t>
            </a:r>
          </a:p>
          <a:p>
            <a:endParaRPr lang="en-US" dirty="0"/>
          </a:p>
        </p:txBody>
      </p:sp>
      <p:sp>
        <p:nvSpPr>
          <p:cNvPr id="4" name="Slide Number Placeholder 3"/>
          <p:cNvSpPr>
            <a:spLocks noGrp="1"/>
          </p:cNvSpPr>
          <p:nvPr>
            <p:ph type="sldNum" sz="quarter" idx="5"/>
          </p:nvPr>
        </p:nvSpPr>
        <p:spPr/>
        <p:txBody>
          <a:bodyPr/>
          <a:lstStyle/>
          <a:p>
            <a:fld id="{C96AEB89-AF05-4BD1-AD13-124A771F2EFE}" type="slidenum">
              <a:rPr lang="en-US" smtClean="0"/>
              <a:t>8</a:t>
            </a:fld>
            <a:endParaRPr lang="en-US"/>
          </a:p>
        </p:txBody>
      </p:sp>
    </p:spTree>
    <p:extLst>
      <p:ext uri="{BB962C8B-B14F-4D97-AF65-F5344CB8AC3E}">
        <p14:creationId xmlns:p14="http://schemas.microsoft.com/office/powerpoint/2010/main" val="3313665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Page parts are used on </a:t>
            </a:r>
            <a:r>
              <a:rPr lang="en-US" b="0" i="0" dirty="0" err="1">
                <a:solidFill>
                  <a:srgbClr val="171717"/>
                </a:solidFill>
                <a:effectLst/>
                <a:latin typeface="Segoe UI" panose="020B0502040204020203" pitchFamily="34" charset="0"/>
              </a:rPr>
              <a:t>FactBoxes</a:t>
            </a:r>
            <a:r>
              <a:rPr lang="en-US" b="0" i="0" dirty="0">
                <a:solidFill>
                  <a:srgbClr val="171717"/>
                </a:solidFill>
                <a:effectLst/>
                <a:latin typeface="Segoe UI" panose="020B0502040204020203" pitchFamily="34" charset="0"/>
              </a:rPr>
              <a:t> and document pages for displaying extra information about the current selected record. For example, on a customer card, you can display the latest purchases in a </a:t>
            </a:r>
            <a:r>
              <a:rPr lang="en-US" b="0" i="0" dirty="0" err="1">
                <a:solidFill>
                  <a:srgbClr val="171717"/>
                </a:solidFill>
                <a:effectLst/>
                <a:latin typeface="Segoe UI" panose="020B0502040204020203" pitchFamily="34" charset="0"/>
              </a:rPr>
              <a:t>FactBox</a:t>
            </a:r>
            <a:r>
              <a:rPr lang="en-US" b="0" i="0" dirty="0">
                <a:solidFill>
                  <a:srgbClr val="171717"/>
                </a:solidFill>
                <a:effectLst/>
                <a:latin typeface="Segoe UI" panose="020B0502040204020203" pitchFamily="34" charset="0"/>
              </a:rPr>
              <a:t> or display them as a part of the total number of unpaid invoices.</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On a document page, page parts are typically used for displaying the lines. On a sales document, the </a:t>
            </a:r>
            <a:r>
              <a:rPr lang="en-US" b="1" i="0" dirty="0">
                <a:solidFill>
                  <a:srgbClr val="171717"/>
                </a:solidFill>
                <a:effectLst/>
                <a:latin typeface="Segoe UI" panose="020B0502040204020203" pitchFamily="34" charset="0"/>
              </a:rPr>
              <a:t>Document</a:t>
            </a:r>
            <a:r>
              <a:rPr lang="en-US" b="0" i="0" dirty="0">
                <a:solidFill>
                  <a:srgbClr val="171717"/>
                </a:solidFill>
                <a:effectLst/>
                <a:latin typeface="Segoe UI" panose="020B0502040204020203" pitchFamily="34" charset="0"/>
              </a:rPr>
              <a:t> page is linked to the Sales Header table and a page part, which displays all invoice lines from the Sales Lines table.</a:t>
            </a:r>
          </a:p>
          <a:p>
            <a:endParaRPr lang="en-US" dirty="0"/>
          </a:p>
          <a:p>
            <a:pPr algn="l"/>
            <a:r>
              <a:rPr lang="en-US" b="0" i="0" dirty="0">
                <a:solidFill>
                  <a:srgbClr val="171717"/>
                </a:solidFill>
                <a:effectLst/>
                <a:latin typeface="Segoe UI" panose="020B0502040204020203" pitchFamily="34" charset="0"/>
              </a:rPr>
              <a:t>To define a part on a page, use the </a:t>
            </a:r>
            <a:r>
              <a:rPr lang="en-US" b="1" i="0" dirty="0" err="1">
                <a:solidFill>
                  <a:srgbClr val="171717"/>
                </a:solidFill>
                <a:effectLst/>
                <a:latin typeface="Segoe UI" panose="020B0502040204020203" pitchFamily="34" charset="0"/>
              </a:rPr>
              <a:t>tpart</a:t>
            </a:r>
            <a:r>
              <a:rPr lang="en-US" b="0" i="0" dirty="0">
                <a:solidFill>
                  <a:srgbClr val="171717"/>
                </a:solidFill>
                <a:effectLst/>
                <a:latin typeface="Segoe UI" panose="020B0502040204020203" pitchFamily="34" charset="0"/>
              </a:rPr>
              <a:t> snippet. A part has the following structure:</a:t>
            </a:r>
          </a:p>
          <a:p>
            <a:pPr algn="l"/>
            <a:r>
              <a:rPr lang="en-US" b="1" i="0" dirty="0">
                <a:solidFill>
                  <a:srgbClr val="171717"/>
                </a:solidFill>
                <a:effectLst/>
                <a:latin typeface="Segoe UI" panose="020B0502040204020203" pitchFamily="34" charset="0"/>
              </a:rPr>
              <a:t>part(</a:t>
            </a:r>
            <a:r>
              <a:rPr lang="en-US" b="1" i="0" dirty="0" err="1">
                <a:solidFill>
                  <a:srgbClr val="171717"/>
                </a:solidFill>
                <a:effectLst/>
                <a:latin typeface="Segoe UI" panose="020B0502040204020203" pitchFamily="34" charset="0"/>
              </a:rPr>
              <a:t>PartName</a:t>
            </a:r>
            <a:r>
              <a:rPr lang="en-US" b="1" i="0" dirty="0">
                <a:solidFill>
                  <a:srgbClr val="171717"/>
                </a:solidFill>
                <a:effectLst/>
                <a:latin typeface="Segoe UI" panose="020B0502040204020203" pitchFamily="34" charset="0"/>
              </a:rPr>
              <a:t>; </a:t>
            </a:r>
            <a:r>
              <a:rPr lang="en-US" b="1" i="0" dirty="0" err="1">
                <a:solidFill>
                  <a:srgbClr val="171717"/>
                </a:solidFill>
                <a:effectLst/>
                <a:latin typeface="Segoe UI" panose="020B0502040204020203" pitchFamily="34" charset="0"/>
              </a:rPr>
              <a:t>PartSource</a:t>
            </a:r>
            <a:r>
              <a:rPr lang="en-US" b="1" i="0" dirty="0">
                <a:solidFill>
                  <a:srgbClr val="171717"/>
                </a:solidFill>
                <a:effectLst/>
                <a:latin typeface="Segoe UI" panose="020B0502040204020203" pitchFamily="34" charset="0"/>
              </a:rPr>
              <a:t>)</a:t>
            </a:r>
            <a:endParaRPr lang="en-US" b="0" i="0" dirty="0">
              <a:solidFill>
                <a:srgbClr val="171717"/>
              </a:solidFill>
              <a:effectLst/>
              <a:latin typeface="Segoe UI" panose="020B0502040204020203" pitchFamily="34" charset="0"/>
            </a:endParaRP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Your first task is to define the name of the control on the page. Next, provide the name of the page that should be loaded in the page part. The page name is the name of a </a:t>
            </a:r>
            <a:r>
              <a:rPr lang="en-US" b="0" i="0" dirty="0" err="1">
                <a:solidFill>
                  <a:srgbClr val="171717"/>
                </a:solidFill>
                <a:effectLst/>
                <a:latin typeface="Segoe UI" panose="020B0502040204020203" pitchFamily="34" charset="0"/>
              </a:rPr>
              <a:t>ListPart</a:t>
            </a:r>
            <a:r>
              <a:rPr lang="en-US" b="0" i="0" dirty="0">
                <a:solidFill>
                  <a:srgbClr val="171717"/>
                </a:solidFill>
                <a:effectLst/>
                <a:latin typeface="Segoe UI" panose="020B0502040204020203" pitchFamily="34" charset="0"/>
              </a:rPr>
              <a:t> or </a:t>
            </a:r>
            <a:r>
              <a:rPr lang="en-US" b="0" i="0" dirty="0" err="1">
                <a:solidFill>
                  <a:srgbClr val="171717"/>
                </a:solidFill>
                <a:effectLst/>
                <a:latin typeface="Segoe UI" panose="020B0502040204020203" pitchFamily="34" charset="0"/>
              </a:rPr>
              <a:t>CardPart</a:t>
            </a:r>
            <a:r>
              <a:rPr lang="en-US" b="0" i="0" dirty="0">
                <a:solidFill>
                  <a:srgbClr val="171717"/>
                </a:solidFill>
                <a:effectLst/>
                <a:latin typeface="Segoe UI" panose="020B0502040204020203" pitchFamily="34" charset="0"/>
              </a:rPr>
              <a:t>, as demonstrated in the following screenshot.</a:t>
            </a:r>
          </a:p>
          <a:p>
            <a:endParaRPr lang="en-US" dirty="0"/>
          </a:p>
          <a:p>
            <a:pPr algn="l"/>
            <a:r>
              <a:rPr lang="en-US" b="0" i="0" dirty="0">
                <a:solidFill>
                  <a:srgbClr val="171717"/>
                </a:solidFill>
                <a:effectLst/>
                <a:latin typeface="Segoe UI" panose="020B0502040204020203" pitchFamily="34" charset="0"/>
              </a:rPr>
              <a:t>Two important properties that are used on page parts are </a:t>
            </a:r>
            <a:r>
              <a:rPr lang="en-US" b="1" i="0" dirty="0" err="1">
                <a:solidFill>
                  <a:srgbClr val="171717"/>
                </a:solidFill>
                <a:effectLst/>
                <a:latin typeface="Segoe UI" panose="020B0502040204020203" pitchFamily="34" charset="0"/>
              </a:rPr>
              <a:t>SubPageLink</a:t>
            </a:r>
            <a:r>
              <a:rPr lang="en-US" b="0" i="0" dirty="0">
                <a:solidFill>
                  <a:srgbClr val="171717"/>
                </a:solidFill>
                <a:effectLst/>
                <a:latin typeface="Segoe UI" panose="020B0502040204020203" pitchFamily="34" charset="0"/>
              </a:rPr>
              <a:t> and </a:t>
            </a:r>
            <a:r>
              <a:rPr lang="en-US" b="1" i="0" dirty="0" err="1">
                <a:solidFill>
                  <a:srgbClr val="171717"/>
                </a:solidFill>
                <a:effectLst/>
                <a:latin typeface="Segoe UI" panose="020B0502040204020203" pitchFamily="34" charset="0"/>
              </a:rPr>
              <a:t>SubPageView</a:t>
            </a:r>
            <a:r>
              <a:rPr lang="en-US" b="0" i="0" dirty="0">
                <a:solidFill>
                  <a:srgbClr val="171717"/>
                </a:solidFill>
                <a:effectLst/>
                <a:latin typeface="Segoe UI" panose="020B0502040204020203" pitchFamily="34" charset="0"/>
              </a:rPr>
              <a:t>.</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The </a:t>
            </a:r>
            <a:r>
              <a:rPr lang="en-US" b="1" i="0" dirty="0" err="1">
                <a:solidFill>
                  <a:srgbClr val="171717"/>
                </a:solidFill>
                <a:effectLst/>
                <a:latin typeface="Segoe UI" panose="020B0502040204020203" pitchFamily="34" charset="0"/>
              </a:rPr>
              <a:t>SubPageLink</a:t>
            </a:r>
            <a:r>
              <a:rPr lang="en-US" b="0" i="0" dirty="0">
                <a:solidFill>
                  <a:srgbClr val="171717"/>
                </a:solidFill>
                <a:effectLst/>
                <a:latin typeface="Segoe UI" panose="020B0502040204020203" pitchFamily="34" charset="0"/>
              </a:rPr>
              <a:t> links the main page and page part. On the page, part details are shown from the record on the main page. You can link one or multiple fields from the table on the main page with fields in the table on the page part. You can also apply additional filters and sorting by using the </a:t>
            </a:r>
            <a:r>
              <a:rPr lang="en-US" b="1" i="0" dirty="0" err="1">
                <a:solidFill>
                  <a:srgbClr val="171717"/>
                </a:solidFill>
                <a:effectLst/>
                <a:latin typeface="Segoe UI" panose="020B0502040204020203" pitchFamily="34" charset="0"/>
              </a:rPr>
              <a:t>SubPageView</a:t>
            </a:r>
            <a:r>
              <a:rPr lang="en-US" b="0" i="0" dirty="0">
                <a:solidFill>
                  <a:srgbClr val="171717"/>
                </a:solidFill>
                <a:effectLst/>
                <a:latin typeface="Segoe UI" panose="020B0502040204020203" pitchFamily="34" charset="0"/>
              </a:rPr>
              <a:t>.</a:t>
            </a:r>
          </a:p>
          <a:p>
            <a:endParaRPr lang="en-US" dirty="0"/>
          </a:p>
          <a:p>
            <a:endParaRPr lang="en-US" dirty="0"/>
          </a:p>
        </p:txBody>
      </p:sp>
      <p:sp>
        <p:nvSpPr>
          <p:cNvPr id="4" name="Slide Number Placeholder 3"/>
          <p:cNvSpPr>
            <a:spLocks noGrp="1"/>
          </p:cNvSpPr>
          <p:nvPr>
            <p:ph type="sldNum" sz="quarter" idx="5"/>
          </p:nvPr>
        </p:nvSpPr>
        <p:spPr/>
        <p:txBody>
          <a:bodyPr/>
          <a:lstStyle/>
          <a:p>
            <a:fld id="{C96AEB89-AF05-4BD1-AD13-124A771F2EFE}" type="slidenum">
              <a:rPr lang="en-US" smtClean="0"/>
              <a:t>9</a:t>
            </a:fld>
            <a:endParaRPr lang="en-US"/>
          </a:p>
        </p:txBody>
      </p:sp>
    </p:spTree>
    <p:extLst>
      <p:ext uri="{BB962C8B-B14F-4D97-AF65-F5344CB8AC3E}">
        <p14:creationId xmlns:p14="http://schemas.microsoft.com/office/powerpoint/2010/main" val="1170146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Just like tables, fields, pages, and controls, the actions on a page also have some properties. All actions have an </a:t>
            </a:r>
            <a:r>
              <a:rPr lang="en-US" b="1" i="0" dirty="0">
                <a:solidFill>
                  <a:srgbClr val="171717"/>
                </a:solidFill>
                <a:effectLst/>
                <a:latin typeface="Segoe UI" panose="020B0502040204020203" pitchFamily="34" charset="0"/>
              </a:rPr>
              <a:t>ID</a:t>
            </a:r>
            <a:r>
              <a:rPr lang="en-US" b="0" i="0" dirty="0">
                <a:solidFill>
                  <a:srgbClr val="171717"/>
                </a:solidFill>
                <a:effectLst/>
                <a:latin typeface="Segoe UI" panose="020B0502040204020203" pitchFamily="34" charset="0"/>
              </a:rPr>
              <a:t>, a </a:t>
            </a:r>
            <a:r>
              <a:rPr lang="en-US" b="1" i="0" dirty="0">
                <a:solidFill>
                  <a:srgbClr val="171717"/>
                </a:solidFill>
                <a:effectLst/>
                <a:latin typeface="Segoe UI" panose="020B0502040204020203" pitchFamily="34" charset="0"/>
              </a:rPr>
              <a:t>Name</a:t>
            </a:r>
            <a:r>
              <a:rPr lang="en-US" b="0" i="0" dirty="0">
                <a:solidFill>
                  <a:srgbClr val="171717"/>
                </a:solidFill>
                <a:effectLst/>
                <a:latin typeface="Segoe UI" panose="020B0502040204020203" pitchFamily="34" charset="0"/>
              </a:rPr>
              <a:t>, a </a:t>
            </a:r>
            <a:r>
              <a:rPr lang="en-US" b="1" i="0" dirty="0">
                <a:solidFill>
                  <a:srgbClr val="171717"/>
                </a:solidFill>
                <a:effectLst/>
                <a:latin typeface="Segoe UI" panose="020B0502040204020203" pitchFamily="34" charset="0"/>
              </a:rPr>
              <a:t>Caption</a:t>
            </a:r>
            <a:r>
              <a:rPr lang="en-US" b="0" i="0" dirty="0">
                <a:solidFill>
                  <a:srgbClr val="171717"/>
                </a:solidFill>
                <a:effectLst/>
                <a:latin typeface="Segoe UI" panose="020B0502040204020203" pitchFamily="34" charset="0"/>
              </a:rPr>
              <a:t>, and an </a:t>
            </a:r>
            <a:r>
              <a:rPr lang="en-US" b="1" i="0" dirty="0">
                <a:solidFill>
                  <a:srgbClr val="171717"/>
                </a:solidFill>
                <a:effectLst/>
                <a:latin typeface="Segoe UI" panose="020B0502040204020203" pitchFamily="34" charset="0"/>
              </a:rPr>
              <a:t>Image</a:t>
            </a:r>
            <a:r>
              <a:rPr lang="en-US" b="0" i="0" dirty="0">
                <a:solidFill>
                  <a:srgbClr val="171717"/>
                </a:solidFill>
                <a:effectLst/>
                <a:latin typeface="Segoe UI" panose="020B0502040204020203" pitchFamily="34" charset="0"/>
              </a:rPr>
              <a:t> property. The </a:t>
            </a:r>
            <a:r>
              <a:rPr lang="en-US" b="1" i="0" dirty="0">
                <a:solidFill>
                  <a:srgbClr val="171717"/>
                </a:solidFill>
                <a:effectLst/>
                <a:latin typeface="Segoe UI" panose="020B0502040204020203" pitchFamily="34" charset="0"/>
              </a:rPr>
              <a:t>Image</a:t>
            </a:r>
            <a:r>
              <a:rPr lang="en-US" b="0" i="0" dirty="0">
                <a:solidFill>
                  <a:srgbClr val="171717"/>
                </a:solidFill>
                <a:effectLst/>
                <a:latin typeface="Segoe UI" panose="020B0502040204020203" pitchFamily="34" charset="0"/>
              </a:rPr>
              <a:t> property is used to display an image in the action.</a:t>
            </a:r>
          </a:p>
          <a:p>
            <a:endParaRPr lang="en-US" b="0"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Promoted, </a:t>
            </a:r>
            <a:r>
              <a:rPr lang="en-US" b="1" i="0" dirty="0" err="1">
                <a:solidFill>
                  <a:srgbClr val="171717"/>
                </a:solidFill>
                <a:effectLst/>
                <a:latin typeface="Segoe UI" panose="020B0502040204020203" pitchFamily="34" charset="0"/>
              </a:rPr>
              <a:t>PromotedIsBig</a:t>
            </a:r>
            <a:r>
              <a:rPr lang="en-US" b="1" i="0" dirty="0">
                <a:solidFill>
                  <a:srgbClr val="171717"/>
                </a:solidFill>
                <a:effectLst/>
                <a:latin typeface="Segoe UI" panose="020B0502040204020203" pitchFamily="34" charset="0"/>
              </a:rPr>
              <a:t>, </a:t>
            </a:r>
            <a:r>
              <a:rPr lang="en-US" b="1" i="0" dirty="0" err="1">
                <a:solidFill>
                  <a:srgbClr val="171717"/>
                </a:solidFill>
                <a:effectLst/>
                <a:latin typeface="Segoe UI" panose="020B0502040204020203" pitchFamily="34" charset="0"/>
              </a:rPr>
              <a:t>PromotedOnly</a:t>
            </a:r>
            <a:r>
              <a:rPr lang="en-US" b="1" i="0" dirty="0">
                <a:solidFill>
                  <a:srgbClr val="171717"/>
                </a:solidFill>
                <a:effectLst/>
                <a:latin typeface="Segoe UI" panose="020B0502040204020203" pitchFamily="34" charset="0"/>
              </a:rPr>
              <a:t>, and </a:t>
            </a:r>
            <a:r>
              <a:rPr lang="en-US" b="1" i="0" dirty="0" err="1">
                <a:solidFill>
                  <a:srgbClr val="171717"/>
                </a:solidFill>
                <a:effectLst/>
                <a:latin typeface="Segoe UI" panose="020B0502040204020203" pitchFamily="34" charset="0"/>
              </a:rPr>
              <a:t>PromotedCategory</a:t>
            </a:r>
            <a:r>
              <a:rPr lang="en-US" b="1" i="0" dirty="0">
                <a:solidFill>
                  <a:srgbClr val="171717"/>
                </a:solidFill>
                <a:effectLst/>
                <a:latin typeface="Segoe UI" panose="020B0502040204020203" pitchFamily="34" charset="0"/>
              </a:rPr>
              <a:t> properties</a:t>
            </a:r>
          </a:p>
          <a:p>
            <a:pPr algn="l"/>
            <a:r>
              <a:rPr lang="en-US" b="0" i="0" dirty="0">
                <a:solidFill>
                  <a:srgbClr val="171717"/>
                </a:solidFill>
                <a:effectLst/>
                <a:latin typeface="Segoe UI" panose="020B0502040204020203" pitchFamily="34" charset="0"/>
              </a:rPr>
              <a:t>The </a:t>
            </a:r>
            <a:r>
              <a:rPr lang="en-US" b="1" i="0" dirty="0">
                <a:solidFill>
                  <a:srgbClr val="171717"/>
                </a:solidFill>
                <a:effectLst/>
                <a:latin typeface="Segoe UI" panose="020B0502040204020203" pitchFamily="34" charset="0"/>
              </a:rPr>
              <a:t>Promoted</a:t>
            </a:r>
            <a:r>
              <a:rPr lang="en-US" b="0" i="0" dirty="0">
                <a:solidFill>
                  <a:srgbClr val="171717"/>
                </a:solidFill>
                <a:effectLst/>
                <a:latin typeface="Segoe UI" panose="020B0502040204020203" pitchFamily="34" charset="0"/>
              </a:rPr>
              <a:t> property is used to push the action in the first part of the command bar, before the separator. The promoted actions should always be promoted in a certain category. Therefore, you must set the </a:t>
            </a:r>
            <a:r>
              <a:rPr lang="en-US" b="1" i="0" dirty="0" err="1">
                <a:solidFill>
                  <a:srgbClr val="171717"/>
                </a:solidFill>
                <a:effectLst/>
                <a:latin typeface="Segoe UI" panose="020B0502040204020203" pitchFamily="34" charset="0"/>
              </a:rPr>
              <a:t>PromotedCategory</a:t>
            </a:r>
            <a:r>
              <a:rPr lang="en-US" b="0" i="0" dirty="0">
                <a:solidFill>
                  <a:srgbClr val="171717"/>
                </a:solidFill>
                <a:effectLst/>
                <a:latin typeface="Segoe UI" panose="020B0502040204020203" pitchFamily="34" charset="0"/>
              </a:rPr>
              <a:t> property. A </a:t>
            </a:r>
            <a:r>
              <a:rPr lang="en-US" b="1" i="0" dirty="0" err="1">
                <a:solidFill>
                  <a:srgbClr val="171717"/>
                </a:solidFill>
                <a:effectLst/>
                <a:latin typeface="Segoe UI" panose="020B0502040204020203" pitchFamily="34" charset="0"/>
              </a:rPr>
              <a:t>PromotedCategory</a:t>
            </a:r>
            <a:r>
              <a:rPr lang="en-US" b="0" i="0" dirty="0">
                <a:solidFill>
                  <a:srgbClr val="171717"/>
                </a:solidFill>
                <a:effectLst/>
                <a:latin typeface="Segoe UI" panose="020B0502040204020203" pitchFamily="34" charset="0"/>
              </a:rPr>
              <a:t> will result in a menu being displayed that contains the action.</a:t>
            </a:r>
          </a:p>
          <a:p>
            <a:endParaRPr lang="en-US" dirty="0"/>
          </a:p>
          <a:p>
            <a:pPr algn="l"/>
            <a:r>
              <a:rPr lang="en-US" b="0" i="0" dirty="0">
                <a:solidFill>
                  <a:srgbClr val="171717"/>
                </a:solidFill>
                <a:effectLst/>
                <a:latin typeface="Segoe UI" panose="020B0502040204020203" pitchFamily="34" charset="0"/>
              </a:rPr>
              <a:t>The </a:t>
            </a:r>
            <a:r>
              <a:rPr lang="en-US" b="1" i="0" dirty="0" err="1">
                <a:solidFill>
                  <a:srgbClr val="171717"/>
                </a:solidFill>
                <a:effectLst/>
                <a:latin typeface="Segoe UI" panose="020B0502040204020203" pitchFamily="34" charset="0"/>
              </a:rPr>
              <a:t>PromotedCategory</a:t>
            </a:r>
            <a:r>
              <a:rPr lang="en-US" b="0" i="0" dirty="0">
                <a:solidFill>
                  <a:srgbClr val="171717"/>
                </a:solidFill>
                <a:effectLst/>
                <a:latin typeface="Segoe UI" panose="020B0502040204020203" pitchFamily="34" charset="0"/>
              </a:rPr>
              <a:t> has fixed values. You can choose between </a:t>
            </a:r>
            <a:r>
              <a:rPr lang="en-US" b="1" i="0" dirty="0">
                <a:solidFill>
                  <a:srgbClr val="171717"/>
                </a:solidFill>
                <a:effectLst/>
                <a:latin typeface="Segoe UI" panose="020B0502040204020203" pitchFamily="34" charset="0"/>
              </a:rPr>
              <a:t>New</a:t>
            </a:r>
            <a:r>
              <a:rPr lang="en-US" b="0" i="0" dirty="0">
                <a:solidFill>
                  <a:srgbClr val="171717"/>
                </a:solidFill>
                <a:effectLst/>
                <a:latin typeface="Segoe UI" panose="020B0502040204020203" pitchFamily="34" charset="0"/>
              </a:rPr>
              <a:t>, </a:t>
            </a:r>
            <a:r>
              <a:rPr lang="en-US" b="1" i="0" dirty="0">
                <a:solidFill>
                  <a:srgbClr val="171717"/>
                </a:solidFill>
                <a:effectLst/>
                <a:latin typeface="Segoe UI" panose="020B0502040204020203" pitchFamily="34" charset="0"/>
              </a:rPr>
              <a:t>Process</a:t>
            </a:r>
            <a:r>
              <a:rPr lang="en-US" b="0" i="0" dirty="0">
                <a:solidFill>
                  <a:srgbClr val="171717"/>
                </a:solidFill>
                <a:effectLst/>
                <a:latin typeface="Segoe UI" panose="020B0502040204020203" pitchFamily="34" charset="0"/>
              </a:rPr>
              <a:t>, </a:t>
            </a:r>
            <a:r>
              <a:rPr lang="en-US" b="1" i="0" dirty="0">
                <a:solidFill>
                  <a:srgbClr val="171717"/>
                </a:solidFill>
                <a:effectLst/>
                <a:latin typeface="Segoe UI" panose="020B0502040204020203" pitchFamily="34" charset="0"/>
              </a:rPr>
              <a:t>Report</a:t>
            </a:r>
            <a:r>
              <a:rPr lang="en-US" b="0" i="0" dirty="0">
                <a:solidFill>
                  <a:srgbClr val="171717"/>
                </a:solidFill>
                <a:effectLst/>
                <a:latin typeface="Segoe UI" panose="020B0502040204020203" pitchFamily="34" charset="0"/>
              </a:rPr>
              <a:t>, and </a:t>
            </a:r>
            <a:r>
              <a:rPr lang="en-US" b="1" i="0" dirty="0">
                <a:solidFill>
                  <a:srgbClr val="171717"/>
                </a:solidFill>
                <a:effectLst/>
                <a:latin typeface="Segoe UI" panose="020B0502040204020203" pitchFamily="34" charset="0"/>
              </a:rPr>
              <a:t>Category4</a:t>
            </a:r>
            <a:r>
              <a:rPr lang="en-US" b="0" i="0" dirty="0">
                <a:solidFill>
                  <a:srgbClr val="171717"/>
                </a:solidFill>
                <a:effectLst/>
                <a:latin typeface="Segoe UI" panose="020B0502040204020203" pitchFamily="34" charset="0"/>
              </a:rPr>
              <a:t> through </a:t>
            </a:r>
            <a:r>
              <a:rPr lang="en-US" b="1" i="0" dirty="0">
                <a:solidFill>
                  <a:srgbClr val="171717"/>
                </a:solidFill>
                <a:effectLst/>
                <a:latin typeface="Segoe UI" panose="020B0502040204020203" pitchFamily="34" charset="0"/>
              </a:rPr>
              <a:t>Category20</a:t>
            </a:r>
            <a:r>
              <a:rPr lang="en-US" b="0" i="0" dirty="0">
                <a:solidFill>
                  <a:srgbClr val="171717"/>
                </a:solidFill>
                <a:effectLst/>
                <a:latin typeface="Segoe UI" panose="020B0502040204020203" pitchFamily="34" charset="0"/>
              </a:rPr>
              <a:t>. Certainly, you don't want the name of the menu showing as </a:t>
            </a:r>
            <a:r>
              <a:rPr lang="en-US" b="1" i="0" dirty="0">
                <a:solidFill>
                  <a:srgbClr val="171717"/>
                </a:solidFill>
                <a:effectLst/>
                <a:latin typeface="Segoe UI" panose="020B0502040204020203" pitchFamily="34" charset="0"/>
              </a:rPr>
              <a:t>Category5</a:t>
            </a:r>
            <a:r>
              <a:rPr lang="en-US" b="0" i="0" dirty="0">
                <a:solidFill>
                  <a:srgbClr val="171717"/>
                </a:solidFill>
                <a:effectLst/>
                <a:latin typeface="Segoe UI" panose="020B0502040204020203" pitchFamily="34" charset="0"/>
              </a:rPr>
              <a:t>. Therefore, you need to use a page property called </a:t>
            </a:r>
            <a:r>
              <a:rPr lang="en-US" b="1" i="0" dirty="0" err="1">
                <a:solidFill>
                  <a:srgbClr val="171717"/>
                </a:solidFill>
                <a:effectLst/>
                <a:latin typeface="Segoe UI" panose="020B0502040204020203" pitchFamily="34" charset="0"/>
              </a:rPr>
              <a:t>PromotedActionCategories</a:t>
            </a:r>
            <a:r>
              <a:rPr lang="en-US" b="0" i="0" dirty="0">
                <a:solidFill>
                  <a:srgbClr val="171717"/>
                </a:solidFill>
                <a:effectLst/>
                <a:latin typeface="Segoe UI" panose="020B0502040204020203" pitchFamily="34" charset="0"/>
              </a:rPr>
              <a:t>.</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In the next example, the action with the name </a:t>
            </a:r>
            <a:r>
              <a:rPr lang="en-US" b="1" i="0" dirty="0">
                <a:solidFill>
                  <a:srgbClr val="171717"/>
                </a:solidFill>
                <a:effectLst/>
                <a:latin typeface="Segoe UI" panose="020B0502040204020203" pitchFamily="34" charset="0"/>
              </a:rPr>
              <a:t>Comments</a:t>
            </a:r>
            <a:r>
              <a:rPr lang="en-US" b="0" i="0" dirty="0">
                <a:solidFill>
                  <a:srgbClr val="171717"/>
                </a:solidFill>
                <a:effectLst/>
                <a:latin typeface="Segoe UI" panose="020B0502040204020203" pitchFamily="34" charset="0"/>
              </a:rPr>
              <a:t> is promoted in </a:t>
            </a:r>
            <a:r>
              <a:rPr lang="en-US" b="1" i="0" dirty="0">
                <a:solidFill>
                  <a:srgbClr val="171717"/>
                </a:solidFill>
                <a:effectLst/>
                <a:latin typeface="Segoe UI" panose="020B0502040204020203" pitchFamily="34" charset="0"/>
              </a:rPr>
              <a:t>Category7</a:t>
            </a:r>
            <a:r>
              <a:rPr lang="en-US" b="0" i="0" dirty="0">
                <a:solidFill>
                  <a:srgbClr val="171717"/>
                </a:solidFill>
                <a:effectLst/>
                <a:latin typeface="Segoe UI" panose="020B0502040204020203" pitchFamily="34" charset="0"/>
              </a:rPr>
              <a:t>, meaning that it will be displayed in a </a:t>
            </a:r>
            <a:r>
              <a:rPr lang="en-US" b="1" i="0" dirty="0">
                <a:solidFill>
                  <a:srgbClr val="171717"/>
                </a:solidFill>
                <a:effectLst/>
                <a:latin typeface="Segoe UI" panose="020B0502040204020203" pitchFamily="34" charset="0"/>
              </a:rPr>
              <a:t>Customer</a:t>
            </a:r>
            <a:r>
              <a:rPr lang="en-US" b="0" i="0" dirty="0">
                <a:solidFill>
                  <a:srgbClr val="171717"/>
                </a:solidFill>
                <a:effectLst/>
                <a:latin typeface="Segoe UI" panose="020B0502040204020203" pitchFamily="34" charset="0"/>
              </a:rPr>
              <a:t> menu.</a:t>
            </a:r>
          </a:p>
          <a:p>
            <a:endParaRPr lang="en-US" dirty="0"/>
          </a:p>
          <a:p>
            <a:pPr algn="l"/>
            <a:r>
              <a:rPr lang="en-US" b="0" i="0" dirty="0">
                <a:solidFill>
                  <a:srgbClr val="171717"/>
                </a:solidFill>
                <a:effectLst/>
                <a:latin typeface="Segoe UI" panose="020B0502040204020203" pitchFamily="34" charset="0"/>
              </a:rPr>
              <a:t>If you only want to have your action promoted and don't want it showing up in one of the normal menus (</a:t>
            </a:r>
            <a:r>
              <a:rPr lang="en-US" b="1" i="0" dirty="0">
                <a:solidFill>
                  <a:srgbClr val="171717"/>
                </a:solidFill>
                <a:effectLst/>
                <a:latin typeface="Segoe UI" panose="020B0502040204020203" pitchFamily="34" charset="0"/>
              </a:rPr>
              <a:t>Actions</a:t>
            </a:r>
            <a:r>
              <a:rPr lang="en-US" b="0" i="0" dirty="0">
                <a:solidFill>
                  <a:srgbClr val="171717"/>
                </a:solidFill>
                <a:effectLst/>
                <a:latin typeface="Segoe UI" panose="020B0502040204020203" pitchFamily="34" charset="0"/>
              </a:rPr>
              <a:t>, </a:t>
            </a:r>
            <a:r>
              <a:rPr lang="en-US" b="1" i="0" dirty="0">
                <a:solidFill>
                  <a:srgbClr val="171717"/>
                </a:solidFill>
                <a:effectLst/>
                <a:latin typeface="Segoe UI" panose="020B0502040204020203" pitchFamily="34" charset="0"/>
              </a:rPr>
              <a:t>Navigate</a:t>
            </a:r>
            <a:r>
              <a:rPr lang="en-US" b="0" i="0" dirty="0">
                <a:solidFill>
                  <a:srgbClr val="171717"/>
                </a:solidFill>
                <a:effectLst/>
                <a:latin typeface="Segoe UI" panose="020B0502040204020203" pitchFamily="34" charset="0"/>
              </a:rPr>
              <a:t>, </a:t>
            </a:r>
            <a:r>
              <a:rPr lang="en-US" b="1" i="0" dirty="0">
                <a:solidFill>
                  <a:srgbClr val="171717"/>
                </a:solidFill>
                <a:effectLst/>
                <a:latin typeface="Segoe UI" panose="020B0502040204020203" pitchFamily="34" charset="0"/>
              </a:rPr>
              <a:t>Report</a:t>
            </a:r>
            <a:r>
              <a:rPr lang="en-US" b="0" i="0" dirty="0">
                <a:solidFill>
                  <a:srgbClr val="171717"/>
                </a:solidFill>
                <a:effectLst/>
                <a:latin typeface="Segoe UI" panose="020B0502040204020203" pitchFamily="34" charset="0"/>
              </a:rPr>
              <a:t>, </a:t>
            </a:r>
            <a:r>
              <a:rPr lang="en-US" b="1" i="0" dirty="0">
                <a:solidFill>
                  <a:srgbClr val="171717"/>
                </a:solidFill>
                <a:effectLst/>
                <a:latin typeface="Segoe UI" panose="020B0502040204020203" pitchFamily="34" charset="0"/>
              </a:rPr>
              <a:t>New Documents</a:t>
            </a:r>
            <a:r>
              <a:rPr lang="en-US" b="0" i="0" dirty="0">
                <a:solidFill>
                  <a:srgbClr val="171717"/>
                </a:solidFill>
                <a:effectLst/>
                <a:latin typeface="Segoe UI" panose="020B0502040204020203" pitchFamily="34" charset="0"/>
              </a:rPr>
              <a:t>), then you can use </a:t>
            </a:r>
            <a:r>
              <a:rPr lang="en-US" b="1" i="0" dirty="0" err="1">
                <a:solidFill>
                  <a:srgbClr val="171717"/>
                </a:solidFill>
                <a:effectLst/>
                <a:latin typeface="Segoe UI" panose="020B0502040204020203" pitchFamily="34" charset="0"/>
              </a:rPr>
              <a:t>PromotedOnly</a:t>
            </a:r>
            <a:r>
              <a:rPr lang="en-US" b="0" i="0" dirty="0">
                <a:solidFill>
                  <a:srgbClr val="171717"/>
                </a:solidFill>
                <a:effectLst/>
                <a:latin typeface="Segoe UI" panose="020B0502040204020203" pitchFamily="34" charset="0"/>
              </a:rPr>
              <a:t>, which is a Boolean property.</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The </a:t>
            </a:r>
            <a:r>
              <a:rPr lang="en-US" b="1" i="0" dirty="0" err="1">
                <a:solidFill>
                  <a:srgbClr val="171717"/>
                </a:solidFill>
                <a:effectLst/>
                <a:latin typeface="Segoe UI" panose="020B0502040204020203" pitchFamily="34" charset="0"/>
              </a:rPr>
              <a:t>PromotedIsBig</a:t>
            </a:r>
            <a:r>
              <a:rPr lang="en-US" b="0" i="0" dirty="0">
                <a:solidFill>
                  <a:srgbClr val="171717"/>
                </a:solidFill>
                <a:effectLst/>
                <a:latin typeface="Segoe UI" panose="020B0502040204020203" pitchFamily="34" charset="0"/>
              </a:rPr>
              <a:t> property is used to change the order of the displayed actions. With </a:t>
            </a:r>
            <a:r>
              <a:rPr lang="en-US" b="1" i="0" dirty="0" err="1">
                <a:solidFill>
                  <a:srgbClr val="171717"/>
                </a:solidFill>
                <a:effectLst/>
                <a:latin typeface="Segoe UI" panose="020B0502040204020203" pitchFamily="34" charset="0"/>
              </a:rPr>
              <a:t>PromotedIsBig</a:t>
            </a:r>
            <a:r>
              <a:rPr lang="en-US" b="0" i="0" dirty="0">
                <a:solidFill>
                  <a:srgbClr val="171717"/>
                </a:solidFill>
                <a:effectLst/>
                <a:latin typeface="Segoe UI" panose="020B0502040204020203" pitchFamily="34" charset="0"/>
              </a:rPr>
              <a:t>, the action will appear before other actions.</a:t>
            </a:r>
          </a:p>
          <a:p>
            <a:endParaRPr lang="en-US" dirty="0"/>
          </a:p>
          <a:p>
            <a:pPr algn="l"/>
            <a:r>
              <a:rPr lang="en-US" b="0" i="0" dirty="0">
                <a:solidFill>
                  <a:srgbClr val="171717"/>
                </a:solidFill>
                <a:effectLst/>
                <a:latin typeface="Segoe UI" panose="020B0502040204020203" pitchFamily="34" charset="0"/>
              </a:rPr>
              <a:t>When you want to open a page or run code when a user selects an action, you can write AL code in the </a:t>
            </a:r>
            <a:r>
              <a:rPr lang="en-US" b="1" i="0" dirty="0" err="1">
                <a:solidFill>
                  <a:srgbClr val="171717"/>
                </a:solidFill>
                <a:effectLst/>
                <a:latin typeface="Segoe UI" panose="020B0502040204020203" pitchFamily="34" charset="0"/>
              </a:rPr>
              <a:t>OnAction</a:t>
            </a:r>
            <a:r>
              <a:rPr lang="en-US" b="0" i="0" dirty="0">
                <a:solidFill>
                  <a:srgbClr val="171717"/>
                </a:solidFill>
                <a:effectLst/>
                <a:latin typeface="Segoe UI" panose="020B0502040204020203" pitchFamily="34" charset="0"/>
              </a:rPr>
              <a:t> trigger. You can also use the </a:t>
            </a:r>
            <a:r>
              <a:rPr lang="en-US" b="1" i="0" dirty="0" err="1">
                <a:solidFill>
                  <a:srgbClr val="171717"/>
                </a:solidFill>
                <a:effectLst/>
                <a:latin typeface="Segoe UI" panose="020B0502040204020203" pitchFamily="34" charset="0"/>
              </a:rPr>
              <a:t>RunObject</a:t>
            </a:r>
            <a:r>
              <a:rPr lang="en-US" b="0" i="0" dirty="0">
                <a:solidFill>
                  <a:srgbClr val="171717"/>
                </a:solidFill>
                <a:effectLst/>
                <a:latin typeface="Segoe UI" panose="020B0502040204020203" pitchFamily="34" charset="0"/>
              </a:rPr>
              <a:t> property.</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With the </a:t>
            </a:r>
            <a:r>
              <a:rPr lang="en-US" b="1" i="0" dirty="0" err="1">
                <a:solidFill>
                  <a:srgbClr val="171717"/>
                </a:solidFill>
                <a:effectLst/>
                <a:latin typeface="Segoe UI" panose="020B0502040204020203" pitchFamily="34" charset="0"/>
              </a:rPr>
              <a:t>RunObject</a:t>
            </a:r>
            <a:r>
              <a:rPr lang="en-US" b="0" i="0" dirty="0">
                <a:solidFill>
                  <a:srgbClr val="171717"/>
                </a:solidFill>
                <a:effectLst/>
                <a:latin typeface="Segoe UI" panose="020B0502040204020203" pitchFamily="34" charset="0"/>
              </a:rPr>
              <a:t> property, you can run the following objects: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Page</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Report</a:t>
            </a:r>
          </a:p>
          <a:p>
            <a:pPr marL="171450" indent="-171450" algn="l">
              <a:buFont typeface="Arial" panose="020B0604020202020204" pitchFamily="34" charset="0"/>
              <a:buChar char="•"/>
            </a:pPr>
            <a:r>
              <a:rPr lang="en-US" b="0" i="0" dirty="0" err="1">
                <a:solidFill>
                  <a:srgbClr val="171717"/>
                </a:solidFill>
                <a:effectLst/>
                <a:latin typeface="Segoe UI" panose="020B0502040204020203" pitchFamily="34" charset="0"/>
              </a:rPr>
              <a:t>XMLPort</a:t>
            </a:r>
            <a:endParaRPr lang="en-US" b="0" i="0"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en-US" b="0" i="0" dirty="0" err="1">
                <a:solidFill>
                  <a:srgbClr val="171717"/>
                </a:solidFill>
                <a:effectLst/>
                <a:latin typeface="Segoe UI" panose="020B0502040204020203" pitchFamily="34" charset="0"/>
              </a:rPr>
              <a:t>Codeunit</a:t>
            </a:r>
            <a:endParaRPr lang="en-US" b="0" i="0" dirty="0">
              <a:solidFill>
                <a:srgbClr val="171717"/>
              </a:solidFill>
              <a:effectLst/>
              <a:latin typeface="Segoe UI" panose="020B0502040204020203" pitchFamily="34" charset="0"/>
            </a:endParaRP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The </a:t>
            </a:r>
            <a:r>
              <a:rPr lang="en-US" b="1" i="0" dirty="0" err="1">
                <a:solidFill>
                  <a:srgbClr val="171717"/>
                </a:solidFill>
                <a:effectLst/>
                <a:latin typeface="Segoe UI" panose="020B0502040204020203" pitchFamily="34" charset="0"/>
              </a:rPr>
              <a:t>RunPageLink</a:t>
            </a:r>
            <a:r>
              <a:rPr lang="en-US" b="0" i="0" dirty="0">
                <a:solidFill>
                  <a:srgbClr val="171717"/>
                </a:solidFill>
                <a:effectLst/>
                <a:latin typeface="Segoe UI" panose="020B0502040204020203" pitchFamily="34" charset="0"/>
              </a:rPr>
              <a:t>, </a:t>
            </a:r>
            <a:r>
              <a:rPr lang="en-US" b="1" i="0" dirty="0" err="1">
                <a:solidFill>
                  <a:srgbClr val="171717"/>
                </a:solidFill>
                <a:effectLst/>
                <a:latin typeface="Segoe UI" panose="020B0502040204020203" pitchFamily="34" charset="0"/>
              </a:rPr>
              <a:t>RunPageMode</a:t>
            </a:r>
            <a:r>
              <a:rPr lang="en-US" b="0" i="0" dirty="0">
                <a:solidFill>
                  <a:srgbClr val="171717"/>
                </a:solidFill>
                <a:effectLst/>
                <a:latin typeface="Segoe UI" panose="020B0502040204020203" pitchFamily="34" charset="0"/>
              </a:rPr>
              <a:t>, and </a:t>
            </a:r>
            <a:r>
              <a:rPr lang="en-US" b="1" i="0" dirty="0" err="1">
                <a:solidFill>
                  <a:srgbClr val="171717"/>
                </a:solidFill>
                <a:effectLst/>
                <a:latin typeface="Segoe UI" panose="020B0502040204020203" pitchFamily="34" charset="0"/>
              </a:rPr>
              <a:t>RunPageView</a:t>
            </a:r>
            <a:r>
              <a:rPr lang="en-US" b="0" i="0" dirty="0">
                <a:solidFill>
                  <a:srgbClr val="171717"/>
                </a:solidFill>
                <a:effectLst/>
                <a:latin typeface="Segoe UI" panose="020B0502040204020203" pitchFamily="34" charset="0"/>
              </a:rPr>
              <a:t> properties are all related to pages, so you'll use them if you run a page.</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The </a:t>
            </a:r>
            <a:r>
              <a:rPr lang="en-US" b="1" i="0" dirty="0" err="1">
                <a:solidFill>
                  <a:srgbClr val="171717"/>
                </a:solidFill>
                <a:effectLst/>
                <a:latin typeface="Segoe UI" panose="020B0502040204020203" pitchFamily="34" charset="0"/>
              </a:rPr>
              <a:t>RunPageLink</a:t>
            </a:r>
            <a:r>
              <a:rPr lang="en-US" b="0" i="0" dirty="0">
                <a:solidFill>
                  <a:srgbClr val="171717"/>
                </a:solidFill>
                <a:effectLst/>
                <a:latin typeface="Segoe UI" panose="020B0502040204020203" pitchFamily="34" charset="0"/>
              </a:rPr>
              <a:t> is used to create a connection between two source tables of two pages. For example, if you want to view all sales orders for a specific customer from an action on the Customer Card, you need to link the customer with the sales orders. As a result, the </a:t>
            </a:r>
            <a:r>
              <a:rPr lang="en-US" b="1" i="0" dirty="0">
                <a:solidFill>
                  <a:srgbClr val="171717"/>
                </a:solidFill>
                <a:effectLst/>
                <a:latin typeface="Segoe UI" panose="020B0502040204020203" pitchFamily="34" charset="0"/>
              </a:rPr>
              <a:t>Sales Orders</a:t>
            </a:r>
            <a:r>
              <a:rPr lang="en-US" b="0" i="0" dirty="0">
                <a:solidFill>
                  <a:srgbClr val="171717"/>
                </a:solidFill>
                <a:effectLst/>
                <a:latin typeface="Segoe UI" panose="020B0502040204020203" pitchFamily="34" charset="0"/>
              </a:rPr>
              <a:t> page will be filtered on the selected customer. You can also set extra filtering.</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The </a:t>
            </a:r>
            <a:r>
              <a:rPr lang="en-US" b="1" i="0" dirty="0" err="1">
                <a:solidFill>
                  <a:srgbClr val="171717"/>
                </a:solidFill>
                <a:effectLst/>
                <a:latin typeface="Segoe UI" panose="020B0502040204020203" pitchFamily="34" charset="0"/>
              </a:rPr>
              <a:t>RunPageMode</a:t>
            </a:r>
            <a:r>
              <a:rPr lang="en-US" b="0" i="0" dirty="0">
                <a:solidFill>
                  <a:srgbClr val="171717"/>
                </a:solidFill>
                <a:effectLst/>
                <a:latin typeface="Segoe UI" panose="020B0502040204020203" pitchFamily="34" charset="0"/>
              </a:rPr>
              <a:t> indicates in which mode that the page you are running should open. It can be opened in a View, Edit, or Create mode. However, if you configured your page and its </a:t>
            </a:r>
            <a:r>
              <a:rPr lang="en-US" b="1" i="0" dirty="0" err="1">
                <a:solidFill>
                  <a:srgbClr val="171717"/>
                </a:solidFill>
                <a:effectLst/>
                <a:latin typeface="Segoe UI" panose="020B0502040204020203" pitchFamily="34" charset="0"/>
              </a:rPr>
              <a:t>InsertAllowed</a:t>
            </a:r>
            <a:r>
              <a:rPr lang="en-US" b="0" i="0" dirty="0">
                <a:solidFill>
                  <a:srgbClr val="171717"/>
                </a:solidFill>
                <a:effectLst/>
                <a:latin typeface="Segoe UI" panose="020B0502040204020203" pitchFamily="34" charset="0"/>
              </a:rPr>
              <a:t> property is set to </a:t>
            </a:r>
            <a:r>
              <a:rPr lang="en-US" b="1" i="0" dirty="0">
                <a:solidFill>
                  <a:srgbClr val="171717"/>
                </a:solidFill>
                <a:effectLst/>
                <a:latin typeface="Segoe UI" panose="020B0502040204020203" pitchFamily="34" charset="0"/>
              </a:rPr>
              <a:t>No</a:t>
            </a:r>
            <a:r>
              <a:rPr lang="en-US" b="0" i="0" dirty="0">
                <a:solidFill>
                  <a:srgbClr val="171717"/>
                </a:solidFill>
                <a:effectLst/>
                <a:latin typeface="Segoe UI" panose="020B0502040204020203" pitchFamily="34" charset="0"/>
              </a:rPr>
              <a:t>, running your page in Create mode won't work.</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The </a:t>
            </a:r>
            <a:r>
              <a:rPr lang="en-US" b="1" i="0" dirty="0" err="1">
                <a:solidFill>
                  <a:srgbClr val="171717"/>
                </a:solidFill>
                <a:effectLst/>
                <a:latin typeface="Segoe UI" panose="020B0502040204020203" pitchFamily="34" charset="0"/>
              </a:rPr>
              <a:t>RunPageView</a:t>
            </a:r>
            <a:r>
              <a:rPr lang="en-US" b="0" i="0" dirty="0">
                <a:solidFill>
                  <a:srgbClr val="171717"/>
                </a:solidFill>
                <a:effectLst/>
                <a:latin typeface="Segoe UI" panose="020B0502040204020203" pitchFamily="34" charset="0"/>
              </a:rPr>
              <a:t> property allows you to put a table filter on your page and to have a filtered result.</a:t>
            </a:r>
          </a:p>
          <a:p>
            <a:endParaRPr lang="en-US" dirty="0"/>
          </a:p>
          <a:p>
            <a:endParaRPr lang="en-US" dirty="0"/>
          </a:p>
        </p:txBody>
      </p:sp>
      <p:sp>
        <p:nvSpPr>
          <p:cNvPr id="4" name="Slide Number Placeholder 3"/>
          <p:cNvSpPr>
            <a:spLocks noGrp="1"/>
          </p:cNvSpPr>
          <p:nvPr>
            <p:ph type="sldNum" sz="quarter" idx="5"/>
          </p:nvPr>
        </p:nvSpPr>
        <p:spPr/>
        <p:txBody>
          <a:bodyPr/>
          <a:lstStyle/>
          <a:p>
            <a:fld id="{C96AEB89-AF05-4BD1-AD13-124A771F2EFE}" type="slidenum">
              <a:rPr lang="en-US" smtClean="0"/>
              <a:t>15</a:t>
            </a:fld>
            <a:endParaRPr lang="en-US"/>
          </a:p>
        </p:txBody>
      </p:sp>
    </p:spTree>
    <p:extLst>
      <p:ext uri="{BB962C8B-B14F-4D97-AF65-F5344CB8AC3E}">
        <p14:creationId xmlns:p14="http://schemas.microsoft.com/office/powerpoint/2010/main" val="2309037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1EAACC7-3B3F-47D1-959A-EF58926E955E}" type="datetimeFigureOut">
              <a:rPr lang="en-US" smtClean="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0666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321628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3499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8/30/2023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92718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AACC7-3B3F-47D1-959A-EF58926E955E}" type="datetimeFigureOut">
              <a:rPr lang="en-US" smtClean="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2249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EAACC7-3B3F-47D1-959A-EF58926E955E}" type="datetimeFigureOut">
              <a:rPr lang="en-US" smtClean="0"/>
              <a:t>8/30/2023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0767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EAACC7-3B3F-47D1-959A-EF58926E955E}" type="datetimeFigureOut">
              <a:rPr lang="en-US" smtClean="0"/>
              <a:t>8/30/2023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94620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EAACC7-3B3F-47D1-959A-EF58926E955E}" type="datetimeFigureOut">
              <a:rPr lang="en-US" smtClean="0"/>
              <a:t>8/30/2023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145110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AACC7-3B3F-47D1-959A-EF58926E955E}" type="datetimeFigureOut">
              <a:rPr lang="en-US" smtClean="0"/>
              <a:t>8/30/2023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416177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8/30/2023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619531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8/30/2023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1601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1EAACC7-3B3F-47D1-959A-EF58926E955E}" type="datetimeFigureOut">
              <a:rPr lang="en-US" smtClean="0"/>
              <a:t>8/30/2023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12CC964-A50B-4C29-B4E4-2C30BB34CCF3}"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940212"/>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58F18-EC64-2DB8-B8FF-A25E80135FE1}"/>
              </a:ext>
            </a:extLst>
          </p:cNvPr>
          <p:cNvSpPr>
            <a:spLocks noGrp="1"/>
          </p:cNvSpPr>
          <p:nvPr>
            <p:ph type="ctrTitle"/>
          </p:nvPr>
        </p:nvSpPr>
        <p:spPr>
          <a:xfrm>
            <a:off x="457200" y="4960137"/>
            <a:ext cx="7772400" cy="1463040"/>
          </a:xfrm>
        </p:spPr>
        <p:txBody>
          <a:bodyPr>
            <a:normAutofit/>
          </a:bodyPr>
          <a:lstStyle/>
          <a:p>
            <a:r>
              <a:rPr lang="en-US" b="1"/>
              <a:t>Page and page extensions</a:t>
            </a:r>
          </a:p>
        </p:txBody>
      </p:sp>
      <p:sp useBgFill="1">
        <p:nvSpPr>
          <p:cNvPr id="21" name="Rectangle 10">
            <a:extLst>
              <a:ext uri="{FF2B5EF4-FFF2-40B4-BE49-F238E27FC236}">
                <a16:creationId xmlns:a16="http://schemas.microsoft.com/office/drawing/2014/main" id="{41469D4B-DB9A-47FC-8294-01AD5FAC9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ector background of vibrant colors splashing">
            <a:extLst>
              <a:ext uri="{FF2B5EF4-FFF2-40B4-BE49-F238E27FC236}">
                <a16:creationId xmlns:a16="http://schemas.microsoft.com/office/drawing/2014/main" id="{E6D65CB7-3FFC-8754-BB99-A1FFAD98FFE6}"/>
              </a:ext>
            </a:extLst>
          </p:cNvPr>
          <p:cNvPicPr>
            <a:picLocks noChangeAspect="1"/>
          </p:cNvPicPr>
          <p:nvPr/>
        </p:nvPicPr>
        <p:blipFill rotWithShape="1">
          <a:blip r:embed="rId2"/>
          <a:srcRect t="8819" r="-2" b="-2"/>
          <a:stretch/>
        </p:blipFill>
        <p:spPr>
          <a:xfrm>
            <a:off x="20" y="10"/>
            <a:ext cx="7373769" cy="4571990"/>
          </a:xfrm>
          <a:prstGeom prst="rect">
            <a:avLst/>
          </a:prstGeom>
        </p:spPr>
      </p:pic>
      <p:pic>
        <p:nvPicPr>
          <p:cNvPr id="6" name="Picture 5" descr="A blue and white logo&#10;&#10;Description automatically generated">
            <a:extLst>
              <a:ext uri="{FF2B5EF4-FFF2-40B4-BE49-F238E27FC236}">
                <a16:creationId xmlns:a16="http://schemas.microsoft.com/office/drawing/2014/main" id="{EE62F9ED-263B-AA38-909C-62CDEAD1C06D}"/>
              </a:ext>
            </a:extLst>
          </p:cNvPr>
          <p:cNvPicPr>
            <a:picLocks noChangeAspect="1"/>
          </p:cNvPicPr>
          <p:nvPr/>
        </p:nvPicPr>
        <p:blipFill rotWithShape="1">
          <a:blip r:embed="rId3">
            <a:extLst>
              <a:ext uri="{28A0092B-C50C-407E-A947-70E740481C1C}">
                <a14:useLocalDpi xmlns:a14="http://schemas.microsoft.com/office/drawing/2010/main" val="0"/>
              </a:ext>
            </a:extLst>
          </a:blip>
          <a:srcRect b="1992"/>
          <a:stretch/>
        </p:blipFill>
        <p:spPr>
          <a:xfrm>
            <a:off x="7527058" y="10"/>
            <a:ext cx="4664942" cy="4571990"/>
          </a:xfrm>
          <a:prstGeom prst="rect">
            <a:avLst/>
          </a:prstGeom>
        </p:spPr>
      </p:pic>
    </p:spTree>
    <p:extLst>
      <p:ext uri="{BB962C8B-B14F-4D97-AF65-F5344CB8AC3E}">
        <p14:creationId xmlns:p14="http://schemas.microsoft.com/office/powerpoint/2010/main" val="1748299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AFC9A7-9E18-AC36-94CF-543CEE5C04CA}"/>
              </a:ext>
            </a:extLst>
          </p:cNvPr>
          <p:cNvSpPr>
            <a:spLocks noGrp="1"/>
          </p:cNvSpPr>
          <p:nvPr>
            <p:ph type="title"/>
          </p:nvPr>
        </p:nvSpPr>
        <p:spPr/>
        <p:txBody>
          <a:bodyPr/>
          <a:lstStyle/>
          <a:p>
            <a:r>
              <a:rPr lang="en-US" dirty="0"/>
              <a:t>Enable Users to Search for a Page</a:t>
            </a:r>
          </a:p>
        </p:txBody>
      </p:sp>
      <p:sp>
        <p:nvSpPr>
          <p:cNvPr id="6" name="Content Placeholder 11">
            <a:extLst>
              <a:ext uri="{FF2B5EF4-FFF2-40B4-BE49-F238E27FC236}">
                <a16:creationId xmlns:a16="http://schemas.microsoft.com/office/drawing/2014/main" id="{B49BB9D0-ECEC-0704-D8D6-2F4EDA55EA04}"/>
              </a:ext>
            </a:extLst>
          </p:cNvPr>
          <p:cNvSpPr>
            <a:spLocks noGrp="1"/>
          </p:cNvSpPr>
          <p:nvPr>
            <p:ph idx="1"/>
          </p:nvPr>
        </p:nvSpPr>
        <p:spPr>
          <a:xfrm>
            <a:off x="6176865" y="1642188"/>
            <a:ext cx="6015135" cy="5215812"/>
          </a:xfrm>
        </p:spPr>
        <p:txBody>
          <a:bodyPr>
            <a:normAutofit/>
          </a:bodyPr>
          <a:lstStyle/>
          <a:p>
            <a:r>
              <a:rPr lang="en-US" sz="2400" dirty="0"/>
              <a:t>Set the </a:t>
            </a:r>
            <a:r>
              <a:rPr lang="en-US" sz="2400" dirty="0" err="1">
                <a:latin typeface="+mn-lt"/>
              </a:rPr>
              <a:t>UsageCategory</a:t>
            </a:r>
            <a:r>
              <a:rPr lang="en-US" sz="2400" dirty="0"/>
              <a:t> property on the page level to make it searchable.</a:t>
            </a:r>
          </a:p>
          <a:p>
            <a:r>
              <a:rPr lang="en-US" sz="2400" dirty="0" err="1">
                <a:latin typeface="+mn-lt"/>
              </a:rPr>
              <a:t>UsageCategory</a:t>
            </a:r>
            <a:r>
              <a:rPr lang="en-US" sz="2400" dirty="0"/>
              <a:t> property can have one of the following page types:</a:t>
            </a:r>
          </a:p>
          <a:p>
            <a:pPr lvl="1"/>
            <a:r>
              <a:rPr lang="en-US" sz="2000" dirty="0"/>
              <a:t>Administration</a:t>
            </a:r>
          </a:p>
          <a:p>
            <a:pPr lvl="1"/>
            <a:r>
              <a:rPr lang="en-US" sz="2000" dirty="0"/>
              <a:t>Documents</a:t>
            </a:r>
          </a:p>
          <a:p>
            <a:pPr lvl="1"/>
            <a:r>
              <a:rPr lang="en-US" sz="2000" dirty="0"/>
              <a:t>History</a:t>
            </a:r>
          </a:p>
          <a:p>
            <a:pPr lvl="1"/>
            <a:r>
              <a:rPr lang="en-US" sz="2000" dirty="0"/>
              <a:t>Lists</a:t>
            </a:r>
          </a:p>
          <a:p>
            <a:pPr lvl="1"/>
            <a:r>
              <a:rPr lang="en-US" sz="2000" dirty="0"/>
              <a:t>None</a:t>
            </a:r>
          </a:p>
          <a:p>
            <a:pPr lvl="1"/>
            <a:r>
              <a:rPr lang="en-US" sz="2000" dirty="0" err="1"/>
              <a:t>ReportsAndAnalysis</a:t>
            </a:r>
            <a:endParaRPr lang="en-US" sz="2000" dirty="0"/>
          </a:p>
          <a:p>
            <a:pPr lvl="1"/>
            <a:r>
              <a:rPr lang="en-US" sz="2000" dirty="0"/>
              <a:t>Tasks</a:t>
            </a:r>
          </a:p>
        </p:txBody>
      </p:sp>
      <p:pic>
        <p:nvPicPr>
          <p:cNvPr id="5" name="Picture 4">
            <a:extLst>
              <a:ext uri="{FF2B5EF4-FFF2-40B4-BE49-F238E27FC236}">
                <a16:creationId xmlns:a16="http://schemas.microsoft.com/office/drawing/2014/main" id="{1D999F48-BDF1-45F3-00B9-BEFD8209BA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797" y="1785484"/>
            <a:ext cx="4431762" cy="4848581"/>
          </a:xfrm>
          <a:prstGeom prst="rect">
            <a:avLst/>
          </a:prstGeom>
        </p:spPr>
      </p:pic>
    </p:spTree>
    <p:extLst>
      <p:ext uri="{BB962C8B-B14F-4D97-AF65-F5344CB8AC3E}">
        <p14:creationId xmlns:p14="http://schemas.microsoft.com/office/powerpoint/2010/main" val="2561936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1BF751F-B83B-25C8-4F7B-3B9773361954}"/>
              </a:ext>
            </a:extLst>
          </p:cNvPr>
          <p:cNvSpPr>
            <a:spLocks noGrp="1"/>
          </p:cNvSpPr>
          <p:nvPr>
            <p:ph type="title"/>
          </p:nvPr>
        </p:nvSpPr>
        <p:spPr>
          <a:xfrm>
            <a:off x="1032933" y="811363"/>
            <a:ext cx="11159067" cy="943896"/>
          </a:xfrm>
        </p:spPr>
        <p:txBody>
          <a:bodyPr/>
          <a:lstStyle/>
          <a:p>
            <a:r>
              <a:rPr lang="en-US" dirty="0"/>
              <a:t>Page, Fields, and Action Triggers</a:t>
            </a:r>
          </a:p>
        </p:txBody>
      </p:sp>
      <p:sp>
        <p:nvSpPr>
          <p:cNvPr id="9" name="Content Placeholder 2">
            <a:extLst>
              <a:ext uri="{FF2B5EF4-FFF2-40B4-BE49-F238E27FC236}">
                <a16:creationId xmlns:a16="http://schemas.microsoft.com/office/drawing/2014/main" id="{59B891AE-0F0E-D1C6-3828-92EB3864450C}"/>
              </a:ext>
            </a:extLst>
          </p:cNvPr>
          <p:cNvSpPr>
            <a:spLocks noGrp="1"/>
          </p:cNvSpPr>
          <p:nvPr>
            <p:ph idx="1"/>
          </p:nvPr>
        </p:nvSpPr>
        <p:spPr>
          <a:xfrm>
            <a:off x="688847" y="2258179"/>
            <a:ext cx="11159067" cy="4206629"/>
          </a:xfrm>
        </p:spPr>
        <p:txBody>
          <a:bodyPr>
            <a:normAutofit lnSpcReduction="10000"/>
          </a:bodyPr>
          <a:lstStyle/>
          <a:p>
            <a:r>
              <a:rPr lang="en-US" dirty="0"/>
              <a:t>Page Triggers:</a:t>
            </a:r>
          </a:p>
          <a:p>
            <a:pPr lvl="1"/>
            <a:r>
              <a:rPr lang="en-US" dirty="0" err="1">
                <a:latin typeface="+mn-lt"/>
              </a:rPr>
              <a:t>OnInit</a:t>
            </a:r>
            <a:r>
              <a:rPr lang="en-US" dirty="0"/>
              <a:t> - Use when the page is loaded but before the controls are available.</a:t>
            </a:r>
          </a:p>
          <a:p>
            <a:pPr lvl="1"/>
            <a:r>
              <a:rPr lang="en-US" dirty="0" err="1">
                <a:latin typeface="+mn-lt"/>
              </a:rPr>
              <a:t>OnOpenPage</a:t>
            </a:r>
            <a:r>
              <a:rPr lang="en-US" dirty="0"/>
              <a:t> - Use when the page is initialized and the controls are available.</a:t>
            </a:r>
          </a:p>
          <a:p>
            <a:pPr lvl="1"/>
            <a:r>
              <a:rPr lang="en-US" dirty="0" err="1">
                <a:latin typeface="+mn-lt"/>
              </a:rPr>
              <a:t>OnAfterGetRecord</a:t>
            </a:r>
            <a:r>
              <a:rPr lang="en-US" dirty="0"/>
              <a:t> - Use when a record has been retrieved but not yet displayed.</a:t>
            </a:r>
          </a:p>
          <a:p>
            <a:pPr lvl="1"/>
            <a:r>
              <a:rPr lang="en-US" dirty="0" err="1">
                <a:latin typeface="+mn-lt"/>
              </a:rPr>
              <a:t>OnAfterGetCurrRecord</a:t>
            </a:r>
            <a:r>
              <a:rPr lang="en-US" dirty="0"/>
              <a:t> - Use after the current record is retrieved from the table.</a:t>
            </a:r>
          </a:p>
          <a:p>
            <a:r>
              <a:rPr lang="en-US" dirty="0"/>
              <a:t>Page Field Triggers:</a:t>
            </a:r>
          </a:p>
          <a:p>
            <a:pPr lvl="1"/>
            <a:r>
              <a:rPr lang="en-US" dirty="0" err="1">
                <a:latin typeface="+mn-lt"/>
              </a:rPr>
              <a:t>OnAssistEdit</a:t>
            </a:r>
            <a:r>
              <a:rPr lang="en-US" dirty="0"/>
              <a:t> - Triggered when someone uses the Assist Edit button.</a:t>
            </a:r>
          </a:p>
          <a:p>
            <a:pPr lvl="1"/>
            <a:r>
              <a:rPr lang="en-US" dirty="0" err="1">
                <a:latin typeface="+mn-lt"/>
              </a:rPr>
              <a:t>OnDrillDown</a:t>
            </a:r>
            <a:r>
              <a:rPr lang="en-US" dirty="0"/>
              <a:t> - Triggered when a user selects a control that acts as a drill-down control.</a:t>
            </a:r>
          </a:p>
          <a:p>
            <a:pPr lvl="1"/>
            <a:r>
              <a:rPr lang="en-US" dirty="0" err="1">
                <a:latin typeface="+mn-lt"/>
              </a:rPr>
              <a:t>OnLookup</a:t>
            </a:r>
            <a:r>
              <a:rPr lang="en-US" dirty="0"/>
              <a:t> - Triggered when a user selects a drop-down control that performs a lookup.</a:t>
            </a:r>
          </a:p>
          <a:p>
            <a:pPr lvl="1"/>
            <a:r>
              <a:rPr lang="en-US" dirty="0" err="1">
                <a:latin typeface="+mn-lt"/>
              </a:rPr>
              <a:t>OnValidate</a:t>
            </a:r>
            <a:r>
              <a:rPr lang="en-US" dirty="0"/>
              <a:t> - Triggered when a user enters a value in a field and then leaves the field.</a:t>
            </a:r>
          </a:p>
          <a:p>
            <a:r>
              <a:rPr lang="en-US" dirty="0"/>
              <a:t>Action trigger:</a:t>
            </a:r>
          </a:p>
          <a:p>
            <a:pPr lvl="1"/>
            <a:r>
              <a:rPr lang="en-US" dirty="0" err="1">
                <a:latin typeface="+mn-lt"/>
              </a:rPr>
              <a:t>OnAction</a:t>
            </a:r>
            <a:r>
              <a:rPr lang="en-US" dirty="0"/>
              <a:t> – Triggered when a user selects the button on a page.</a:t>
            </a:r>
          </a:p>
        </p:txBody>
      </p:sp>
    </p:spTree>
    <p:extLst>
      <p:ext uri="{BB962C8B-B14F-4D97-AF65-F5344CB8AC3E}">
        <p14:creationId xmlns:p14="http://schemas.microsoft.com/office/powerpoint/2010/main" val="818895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2CA37F-CEE3-2791-DDEC-AE8455BA80CC}"/>
              </a:ext>
            </a:extLst>
          </p:cNvPr>
          <p:cNvSpPr>
            <a:spLocks noGrp="1"/>
          </p:cNvSpPr>
          <p:nvPr>
            <p:ph type="title"/>
          </p:nvPr>
        </p:nvSpPr>
        <p:spPr/>
        <p:txBody>
          <a:bodyPr/>
          <a:lstStyle/>
          <a:p>
            <a:r>
              <a:rPr lang="en-US" dirty="0"/>
              <a:t>Navigation Bar and Command Bar</a:t>
            </a:r>
          </a:p>
        </p:txBody>
      </p:sp>
      <p:pic>
        <p:nvPicPr>
          <p:cNvPr id="5" name="Content Placeholder 6">
            <a:extLst>
              <a:ext uri="{FF2B5EF4-FFF2-40B4-BE49-F238E27FC236}">
                <a16:creationId xmlns:a16="http://schemas.microsoft.com/office/drawing/2014/main" id="{46B9CA3A-49F4-187A-E17D-1CF20DD6A4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128" y="2438627"/>
            <a:ext cx="8793702" cy="3518956"/>
          </a:xfrm>
        </p:spPr>
      </p:pic>
    </p:spTree>
    <p:extLst>
      <p:ext uri="{BB962C8B-B14F-4D97-AF65-F5344CB8AC3E}">
        <p14:creationId xmlns:p14="http://schemas.microsoft.com/office/powerpoint/2010/main" val="838593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8C1A-21BA-2A90-C285-FAADE937E211}"/>
              </a:ext>
            </a:extLst>
          </p:cNvPr>
          <p:cNvSpPr>
            <a:spLocks noGrp="1"/>
          </p:cNvSpPr>
          <p:nvPr>
            <p:ph type="title"/>
          </p:nvPr>
        </p:nvSpPr>
        <p:spPr/>
        <p:txBody>
          <a:bodyPr/>
          <a:lstStyle/>
          <a:p>
            <a:r>
              <a:rPr lang="en-US" dirty="0"/>
              <a:t>Defining Actions</a:t>
            </a:r>
          </a:p>
        </p:txBody>
      </p:sp>
      <p:sp>
        <p:nvSpPr>
          <p:cNvPr id="4" name="Content Placeholder 2">
            <a:extLst>
              <a:ext uri="{FF2B5EF4-FFF2-40B4-BE49-F238E27FC236}">
                <a16:creationId xmlns:a16="http://schemas.microsoft.com/office/drawing/2014/main" id="{3FE3A518-B48C-AACB-1873-052C22FEEB50}"/>
              </a:ext>
            </a:extLst>
          </p:cNvPr>
          <p:cNvSpPr>
            <a:spLocks noGrp="1"/>
          </p:cNvSpPr>
          <p:nvPr>
            <p:ph idx="1"/>
          </p:nvPr>
        </p:nvSpPr>
        <p:spPr>
          <a:xfrm>
            <a:off x="1024127" y="2084832"/>
            <a:ext cx="9720073" cy="4023360"/>
          </a:xfrm>
        </p:spPr>
        <p:txBody>
          <a:bodyPr/>
          <a:lstStyle/>
          <a:p>
            <a:pPr>
              <a:lnSpc>
                <a:spcPct val="150000"/>
              </a:lnSpc>
            </a:pPr>
            <a:r>
              <a:rPr lang="en-US" dirty="0"/>
              <a:t>The four available action areas are:</a:t>
            </a:r>
          </a:p>
          <a:p>
            <a:pPr lvl="1">
              <a:lnSpc>
                <a:spcPct val="150000"/>
              </a:lnSpc>
            </a:pPr>
            <a:r>
              <a:rPr lang="en-US" dirty="0">
                <a:latin typeface="+mn-lt"/>
              </a:rPr>
              <a:t>Navigation</a:t>
            </a:r>
            <a:r>
              <a:rPr lang="en-US" dirty="0"/>
              <a:t> - Corresponds with the Navigate menu.</a:t>
            </a:r>
          </a:p>
          <a:p>
            <a:pPr lvl="1">
              <a:lnSpc>
                <a:spcPct val="150000"/>
              </a:lnSpc>
            </a:pPr>
            <a:r>
              <a:rPr lang="en-US" dirty="0">
                <a:latin typeface="+mn-lt"/>
              </a:rPr>
              <a:t>Creation</a:t>
            </a:r>
            <a:r>
              <a:rPr lang="en-US" dirty="0"/>
              <a:t> - Corresponds with the New Document menu in the Actions menu.</a:t>
            </a:r>
          </a:p>
          <a:p>
            <a:pPr lvl="1">
              <a:lnSpc>
                <a:spcPct val="150000"/>
              </a:lnSpc>
            </a:pPr>
            <a:r>
              <a:rPr lang="en-US" dirty="0">
                <a:latin typeface="+mn-lt"/>
              </a:rPr>
              <a:t>Reporting</a:t>
            </a:r>
            <a:r>
              <a:rPr lang="en-US" dirty="0"/>
              <a:t> - Corresponds with the Report menu.</a:t>
            </a:r>
          </a:p>
          <a:p>
            <a:pPr lvl="1">
              <a:lnSpc>
                <a:spcPct val="150000"/>
              </a:lnSpc>
            </a:pPr>
            <a:r>
              <a:rPr lang="en-US" dirty="0">
                <a:latin typeface="+mn-lt"/>
              </a:rPr>
              <a:t>Processing</a:t>
            </a:r>
            <a:r>
              <a:rPr lang="en-US" dirty="0"/>
              <a:t> - Corresponds with the Process menu.</a:t>
            </a:r>
          </a:p>
        </p:txBody>
      </p:sp>
      <p:pic>
        <p:nvPicPr>
          <p:cNvPr id="5" name="Picture 4">
            <a:extLst>
              <a:ext uri="{FF2B5EF4-FFF2-40B4-BE49-F238E27FC236}">
                <a16:creationId xmlns:a16="http://schemas.microsoft.com/office/drawing/2014/main" id="{986E1E6B-4F77-349A-0D8A-B73153C9ED7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8184330" y="3800941"/>
            <a:ext cx="4007670" cy="3052394"/>
          </a:xfrm>
          <a:prstGeom prst="rect">
            <a:avLst/>
          </a:prstGeom>
        </p:spPr>
      </p:pic>
    </p:spTree>
    <p:extLst>
      <p:ext uri="{BB962C8B-B14F-4D97-AF65-F5344CB8AC3E}">
        <p14:creationId xmlns:p14="http://schemas.microsoft.com/office/powerpoint/2010/main" val="1377485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1AB0-12A6-F564-2320-3DBBBCF1D407}"/>
              </a:ext>
            </a:extLst>
          </p:cNvPr>
          <p:cNvSpPr>
            <a:spLocks noGrp="1"/>
          </p:cNvSpPr>
          <p:nvPr>
            <p:ph type="title"/>
          </p:nvPr>
        </p:nvSpPr>
        <p:spPr/>
        <p:txBody>
          <a:bodyPr/>
          <a:lstStyle/>
          <a:p>
            <a:r>
              <a:rPr lang="en-US" dirty="0"/>
              <a:t>Defining actions contd.</a:t>
            </a:r>
          </a:p>
        </p:txBody>
      </p:sp>
      <p:pic>
        <p:nvPicPr>
          <p:cNvPr id="4" name="Content Placeholder 8">
            <a:extLst>
              <a:ext uri="{FF2B5EF4-FFF2-40B4-BE49-F238E27FC236}">
                <a16:creationId xmlns:a16="http://schemas.microsoft.com/office/drawing/2014/main" id="{759AFF6A-ECE2-324D-5BCF-25DBA8D61655}"/>
              </a:ext>
            </a:extLst>
          </p:cNvPr>
          <p:cNvPicPr>
            <a:picLocks noGrp="1" noChangeAspect="1"/>
          </p:cNvPicPr>
          <p:nvPr>
            <p:ph idx="1"/>
          </p:nvPr>
        </p:nvPicPr>
        <p:blipFill>
          <a:blip r:embed="rId2"/>
          <a:stretch>
            <a:fillRect/>
          </a:stretch>
        </p:blipFill>
        <p:spPr>
          <a:xfrm>
            <a:off x="3977405" y="1737554"/>
            <a:ext cx="4237189" cy="5024389"/>
          </a:xfrm>
        </p:spPr>
      </p:pic>
    </p:spTree>
    <p:extLst>
      <p:ext uri="{BB962C8B-B14F-4D97-AF65-F5344CB8AC3E}">
        <p14:creationId xmlns:p14="http://schemas.microsoft.com/office/powerpoint/2010/main" val="661688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16CA4C2-041D-F1CF-5B9A-5B41D2323E84}"/>
              </a:ext>
            </a:extLst>
          </p:cNvPr>
          <p:cNvSpPr>
            <a:spLocks noGrp="1"/>
          </p:cNvSpPr>
          <p:nvPr>
            <p:ph type="title"/>
          </p:nvPr>
        </p:nvSpPr>
        <p:spPr/>
        <p:txBody>
          <a:bodyPr/>
          <a:lstStyle/>
          <a:p>
            <a:r>
              <a:rPr lang="en-US" dirty="0"/>
              <a:t>Action Properties</a:t>
            </a:r>
          </a:p>
        </p:txBody>
      </p:sp>
      <p:sp>
        <p:nvSpPr>
          <p:cNvPr id="5" name="Content Placeholder 8">
            <a:extLst>
              <a:ext uri="{FF2B5EF4-FFF2-40B4-BE49-F238E27FC236}">
                <a16:creationId xmlns:a16="http://schemas.microsoft.com/office/drawing/2014/main" id="{910C900D-A4E7-A76F-350A-897975767278}"/>
              </a:ext>
            </a:extLst>
          </p:cNvPr>
          <p:cNvSpPr txBox="1">
            <a:spLocks/>
          </p:cNvSpPr>
          <p:nvPr/>
        </p:nvSpPr>
        <p:spPr>
          <a:xfrm>
            <a:off x="643111" y="2178892"/>
            <a:ext cx="6013721" cy="536791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ID, a Name, a Caption, and an Image property</a:t>
            </a:r>
          </a:p>
          <a:p>
            <a:r>
              <a:rPr lang="en-US" dirty="0"/>
              <a:t>Promoted, </a:t>
            </a:r>
            <a:r>
              <a:rPr lang="en-US" dirty="0" err="1"/>
              <a:t>PromotedIsBig</a:t>
            </a:r>
            <a:r>
              <a:rPr lang="en-US" dirty="0"/>
              <a:t>, </a:t>
            </a:r>
            <a:r>
              <a:rPr lang="en-US" dirty="0" err="1"/>
              <a:t>PromotedOnly</a:t>
            </a:r>
            <a:r>
              <a:rPr lang="en-US" dirty="0"/>
              <a:t>, and </a:t>
            </a:r>
            <a:r>
              <a:rPr lang="en-US" dirty="0" err="1"/>
              <a:t>PromotedCategory</a:t>
            </a:r>
            <a:r>
              <a:rPr lang="en-US" dirty="0"/>
              <a:t> properties</a:t>
            </a:r>
          </a:p>
          <a:p>
            <a:r>
              <a:rPr lang="en-US" dirty="0" err="1"/>
              <a:t>RunObject</a:t>
            </a:r>
            <a:r>
              <a:rPr lang="en-US" dirty="0"/>
              <a:t>, </a:t>
            </a:r>
            <a:r>
              <a:rPr lang="en-US" dirty="0" err="1"/>
              <a:t>RunPageView</a:t>
            </a:r>
            <a:r>
              <a:rPr lang="en-US" dirty="0"/>
              <a:t>, and </a:t>
            </a:r>
            <a:r>
              <a:rPr lang="en-US" dirty="0" err="1"/>
              <a:t>RunPageLink</a:t>
            </a:r>
            <a:r>
              <a:rPr lang="en-US" dirty="0"/>
              <a:t> properties</a:t>
            </a:r>
          </a:p>
        </p:txBody>
      </p:sp>
      <p:pic>
        <p:nvPicPr>
          <p:cNvPr id="6" name="Picture 5">
            <a:extLst>
              <a:ext uri="{FF2B5EF4-FFF2-40B4-BE49-F238E27FC236}">
                <a16:creationId xmlns:a16="http://schemas.microsoft.com/office/drawing/2014/main" id="{1D35DE2A-CC1F-EB52-C079-BFFA909B08A7}"/>
              </a:ext>
            </a:extLst>
          </p:cNvPr>
          <p:cNvPicPr>
            <a:picLocks noChangeAspect="1"/>
          </p:cNvPicPr>
          <p:nvPr/>
        </p:nvPicPr>
        <p:blipFill>
          <a:blip r:embed="rId3"/>
          <a:stretch>
            <a:fillRect/>
          </a:stretch>
        </p:blipFill>
        <p:spPr>
          <a:xfrm>
            <a:off x="6744479" y="2422148"/>
            <a:ext cx="5447521" cy="3717132"/>
          </a:xfrm>
          <a:prstGeom prst="rect">
            <a:avLst/>
          </a:prstGeom>
        </p:spPr>
      </p:pic>
    </p:spTree>
    <p:extLst>
      <p:ext uri="{BB962C8B-B14F-4D97-AF65-F5344CB8AC3E}">
        <p14:creationId xmlns:p14="http://schemas.microsoft.com/office/powerpoint/2010/main" val="1261516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10813EB-E4C3-8F19-6839-DD11F085A99E}"/>
              </a:ext>
            </a:extLst>
          </p:cNvPr>
          <p:cNvSpPr txBox="1">
            <a:spLocks/>
          </p:cNvSpPr>
          <p:nvPr/>
        </p:nvSpPr>
        <p:spPr>
          <a:xfrm>
            <a:off x="725423" y="548641"/>
            <a:ext cx="9022081" cy="9438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US" i="0" dirty="0"/>
              <a:t>Getting Started with Page Extensions</a:t>
            </a:r>
          </a:p>
        </p:txBody>
      </p:sp>
      <p:sp>
        <p:nvSpPr>
          <p:cNvPr id="5" name="Content Placeholder 2">
            <a:extLst>
              <a:ext uri="{FF2B5EF4-FFF2-40B4-BE49-F238E27FC236}">
                <a16:creationId xmlns:a16="http://schemas.microsoft.com/office/drawing/2014/main" id="{E2C05DC1-80BE-D363-1AC5-A6E534C787EF}"/>
              </a:ext>
            </a:extLst>
          </p:cNvPr>
          <p:cNvSpPr txBox="1">
            <a:spLocks/>
          </p:cNvSpPr>
          <p:nvPr/>
        </p:nvSpPr>
        <p:spPr>
          <a:xfrm>
            <a:off x="725423" y="1573149"/>
            <a:ext cx="11159067" cy="536791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layout section has nine keywords for extension:</a:t>
            </a:r>
          </a:p>
          <a:p>
            <a:pPr lvl="1"/>
            <a:r>
              <a:rPr lang="en-US" dirty="0" err="1"/>
              <a:t>addfirst</a:t>
            </a:r>
            <a:r>
              <a:rPr lang="en-US" dirty="0"/>
              <a:t>(anchor)</a:t>
            </a:r>
          </a:p>
          <a:p>
            <a:pPr lvl="1"/>
            <a:r>
              <a:rPr lang="en-US" dirty="0" err="1"/>
              <a:t>addlast</a:t>
            </a:r>
            <a:r>
              <a:rPr lang="en-US" dirty="0"/>
              <a:t>(anchor)</a:t>
            </a:r>
          </a:p>
          <a:p>
            <a:pPr lvl="1"/>
            <a:r>
              <a:rPr lang="en-US" dirty="0" err="1"/>
              <a:t>addafter</a:t>
            </a:r>
            <a:r>
              <a:rPr lang="en-US" dirty="0"/>
              <a:t>(anchor)</a:t>
            </a:r>
          </a:p>
          <a:p>
            <a:pPr lvl="1"/>
            <a:r>
              <a:rPr lang="en-US" dirty="0" err="1"/>
              <a:t>addbefore</a:t>
            </a:r>
            <a:r>
              <a:rPr lang="en-US" dirty="0"/>
              <a:t>(anchor)</a:t>
            </a:r>
          </a:p>
          <a:p>
            <a:pPr lvl="1"/>
            <a:r>
              <a:rPr lang="en-US" dirty="0"/>
              <a:t>modify(name)</a:t>
            </a:r>
          </a:p>
          <a:p>
            <a:pPr lvl="1"/>
            <a:r>
              <a:rPr lang="en-US" dirty="0" err="1"/>
              <a:t>movefirst</a:t>
            </a:r>
            <a:r>
              <a:rPr lang="en-US" dirty="0"/>
              <a:t>(anchor; controls)</a:t>
            </a:r>
          </a:p>
          <a:p>
            <a:pPr lvl="1"/>
            <a:r>
              <a:rPr lang="en-US" dirty="0" err="1"/>
              <a:t>movelast</a:t>
            </a:r>
            <a:r>
              <a:rPr lang="en-US" dirty="0"/>
              <a:t>(anchor; controls)</a:t>
            </a:r>
          </a:p>
          <a:p>
            <a:pPr lvl="1"/>
            <a:r>
              <a:rPr lang="en-US" dirty="0" err="1"/>
              <a:t>moveafter</a:t>
            </a:r>
            <a:r>
              <a:rPr lang="en-US" dirty="0"/>
              <a:t>(anchor; controls)</a:t>
            </a:r>
          </a:p>
          <a:p>
            <a:pPr lvl="1"/>
            <a:r>
              <a:rPr lang="en-US" dirty="0" err="1"/>
              <a:t>movebefore</a:t>
            </a:r>
            <a:r>
              <a:rPr lang="en-US" dirty="0"/>
              <a:t>(anchor; controls)</a:t>
            </a:r>
          </a:p>
        </p:txBody>
      </p:sp>
    </p:spTree>
    <p:extLst>
      <p:ext uri="{BB962C8B-B14F-4D97-AF65-F5344CB8AC3E}">
        <p14:creationId xmlns:p14="http://schemas.microsoft.com/office/powerpoint/2010/main" val="2344666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D0FC9-6F2D-5AF9-9FE7-7BF1054508EB}"/>
              </a:ext>
            </a:extLst>
          </p:cNvPr>
          <p:cNvSpPr>
            <a:spLocks noGrp="1"/>
          </p:cNvSpPr>
          <p:nvPr>
            <p:ph type="title"/>
          </p:nvPr>
        </p:nvSpPr>
        <p:spPr/>
        <p:txBody>
          <a:bodyPr/>
          <a:lstStyle/>
          <a:p>
            <a:r>
              <a:rPr lang="en-US" dirty="0"/>
              <a:t>Getting started with page extensions continuation</a:t>
            </a:r>
          </a:p>
        </p:txBody>
      </p:sp>
      <p:pic>
        <p:nvPicPr>
          <p:cNvPr id="4" name="Content Placeholder 5">
            <a:extLst>
              <a:ext uri="{FF2B5EF4-FFF2-40B4-BE49-F238E27FC236}">
                <a16:creationId xmlns:a16="http://schemas.microsoft.com/office/drawing/2014/main" id="{F9F7F85B-9C4A-28BF-1F18-32737F715A47}"/>
              </a:ext>
            </a:extLst>
          </p:cNvPr>
          <p:cNvPicPr>
            <a:picLocks noGrp="1" noChangeAspect="1"/>
          </p:cNvPicPr>
          <p:nvPr>
            <p:ph idx="1"/>
          </p:nvPr>
        </p:nvPicPr>
        <p:blipFill>
          <a:blip r:embed="rId2"/>
          <a:stretch>
            <a:fillRect/>
          </a:stretch>
        </p:blipFill>
        <p:spPr>
          <a:xfrm>
            <a:off x="3546670" y="1847089"/>
            <a:ext cx="4580294" cy="4477510"/>
          </a:xfrm>
          <a:prstGeom prst="rect">
            <a:avLst/>
          </a:prstGeom>
        </p:spPr>
      </p:pic>
    </p:spTree>
    <p:extLst>
      <p:ext uri="{BB962C8B-B14F-4D97-AF65-F5344CB8AC3E}">
        <p14:creationId xmlns:p14="http://schemas.microsoft.com/office/powerpoint/2010/main" val="3444002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EB6BF-7DB8-05A9-B853-AA1AFB5D0D67}"/>
              </a:ext>
            </a:extLst>
          </p:cNvPr>
          <p:cNvSpPr>
            <a:spLocks noGrp="1"/>
          </p:cNvSpPr>
          <p:nvPr>
            <p:ph type="title"/>
          </p:nvPr>
        </p:nvSpPr>
        <p:spPr>
          <a:xfrm>
            <a:off x="1143000" y="167641"/>
            <a:ext cx="9906000" cy="1382156"/>
          </a:xfrm>
        </p:spPr>
        <p:txBody>
          <a:bodyPr/>
          <a:lstStyle/>
          <a:p>
            <a:r>
              <a:rPr lang="en-US" dirty="0"/>
              <a:t>Page Properties That can be Changed in Extension</a:t>
            </a:r>
          </a:p>
        </p:txBody>
      </p:sp>
      <p:graphicFrame>
        <p:nvGraphicFramePr>
          <p:cNvPr id="6" name="Table 6">
            <a:extLst>
              <a:ext uri="{FF2B5EF4-FFF2-40B4-BE49-F238E27FC236}">
                <a16:creationId xmlns:a16="http://schemas.microsoft.com/office/drawing/2014/main" id="{8753CB3F-49AB-1B40-54D0-83D462D8C582}"/>
              </a:ext>
            </a:extLst>
          </p:cNvPr>
          <p:cNvGraphicFramePr>
            <a:graphicFrameLocks noGrp="1"/>
          </p:cNvGraphicFramePr>
          <p:nvPr>
            <p:ph idx="1"/>
            <p:extLst>
              <p:ext uri="{D42A27DB-BD31-4B8C-83A1-F6EECF244321}">
                <p14:modId xmlns:p14="http://schemas.microsoft.com/office/powerpoint/2010/main" val="3328891328"/>
              </p:ext>
            </p:extLst>
          </p:nvPr>
        </p:nvGraphicFramePr>
        <p:xfrm>
          <a:off x="1246630" y="1430925"/>
          <a:ext cx="9378697" cy="4907280"/>
        </p:xfrm>
        <a:graphic>
          <a:graphicData uri="http://schemas.openxmlformats.org/drawingml/2006/table">
            <a:tbl>
              <a:tblPr firstRow="1" bandRow="1">
                <a:tableStyleId>{5940675A-B579-460E-94D1-54222C63F5DA}</a:tableStyleId>
              </a:tblPr>
              <a:tblGrid>
                <a:gridCol w="2908017">
                  <a:extLst>
                    <a:ext uri="{9D8B030D-6E8A-4147-A177-3AD203B41FA5}">
                      <a16:colId xmlns:a16="http://schemas.microsoft.com/office/drawing/2014/main" val="3896229180"/>
                    </a:ext>
                  </a:extLst>
                </a:gridCol>
                <a:gridCol w="1835598">
                  <a:extLst>
                    <a:ext uri="{9D8B030D-6E8A-4147-A177-3AD203B41FA5}">
                      <a16:colId xmlns:a16="http://schemas.microsoft.com/office/drawing/2014/main" val="3255099195"/>
                    </a:ext>
                  </a:extLst>
                </a:gridCol>
                <a:gridCol w="1944741">
                  <a:extLst>
                    <a:ext uri="{9D8B030D-6E8A-4147-A177-3AD203B41FA5}">
                      <a16:colId xmlns:a16="http://schemas.microsoft.com/office/drawing/2014/main" val="551831945"/>
                    </a:ext>
                  </a:extLst>
                </a:gridCol>
                <a:gridCol w="2690341">
                  <a:extLst>
                    <a:ext uri="{9D8B030D-6E8A-4147-A177-3AD203B41FA5}">
                      <a16:colId xmlns:a16="http://schemas.microsoft.com/office/drawing/2014/main" val="2296483523"/>
                    </a:ext>
                  </a:extLst>
                </a:gridCol>
              </a:tblGrid>
              <a:tr h="514865">
                <a:tc>
                  <a:txBody>
                    <a:bodyPr/>
                    <a:lstStyle/>
                    <a:p>
                      <a:pPr>
                        <a:spcBef>
                          <a:spcPts val="600"/>
                        </a:spcBef>
                      </a:pPr>
                      <a:r>
                        <a:rPr lang="en-US" sz="2000" dirty="0">
                          <a:latin typeface="+mn-lt"/>
                        </a:rPr>
                        <a:t>Page Properties</a:t>
                      </a:r>
                    </a:p>
                  </a:txBody>
                  <a:tcPr/>
                </a:tc>
                <a:tc gridSpan="2">
                  <a:txBody>
                    <a:bodyPr/>
                    <a:lstStyle/>
                    <a:p>
                      <a:pPr>
                        <a:spcBef>
                          <a:spcPts val="600"/>
                        </a:spcBef>
                      </a:pPr>
                      <a:r>
                        <a:rPr lang="en-US" sz="2000" dirty="0">
                          <a:latin typeface="+mn-lt"/>
                        </a:rPr>
                        <a:t>Field Properties</a:t>
                      </a:r>
                    </a:p>
                  </a:txBody>
                  <a:tcPr/>
                </a:tc>
                <a:tc hMerge="1">
                  <a:txBody>
                    <a:bodyPr/>
                    <a:lstStyle/>
                    <a:p>
                      <a:endParaRPr lang="en-US" dirty="0">
                        <a:latin typeface="+mn-lt"/>
                      </a:endParaRPr>
                    </a:p>
                  </a:txBody>
                  <a:tcPr/>
                </a:tc>
                <a:tc>
                  <a:txBody>
                    <a:bodyPr/>
                    <a:lstStyle/>
                    <a:p>
                      <a:pPr>
                        <a:spcBef>
                          <a:spcPts val="600"/>
                        </a:spcBef>
                      </a:pPr>
                      <a:r>
                        <a:rPr lang="en-US" sz="2000" dirty="0">
                          <a:latin typeface="+mn-lt"/>
                        </a:rPr>
                        <a:t>Action or Action Group Properties</a:t>
                      </a:r>
                    </a:p>
                  </a:txBody>
                  <a:tcPr/>
                </a:tc>
                <a:extLst>
                  <a:ext uri="{0D108BD9-81ED-4DB2-BD59-A6C34878D82A}">
                    <a16:rowId xmlns:a16="http://schemas.microsoft.com/office/drawing/2014/main" val="441832514"/>
                  </a:ext>
                </a:extLst>
              </a:tr>
              <a:tr h="3089190">
                <a:tc>
                  <a:txBody>
                    <a:bodyPr/>
                    <a:lstStyle/>
                    <a:p>
                      <a:pPr>
                        <a:spcBef>
                          <a:spcPts val="600"/>
                        </a:spcBef>
                      </a:pPr>
                      <a:r>
                        <a:rPr lang="en-US" sz="2000" dirty="0" err="1">
                          <a:latin typeface="+mj-lt"/>
                        </a:rPr>
                        <a:t>AdditionalSearchTerms</a:t>
                      </a:r>
                      <a:endParaRPr lang="en-US" sz="2000" dirty="0">
                        <a:latin typeface="+mj-lt"/>
                      </a:endParaRPr>
                    </a:p>
                    <a:p>
                      <a:pPr>
                        <a:spcBef>
                          <a:spcPts val="600"/>
                        </a:spcBef>
                      </a:pPr>
                      <a:r>
                        <a:rPr lang="en-US" sz="2000" dirty="0">
                          <a:latin typeface="+mj-lt"/>
                        </a:rPr>
                        <a:t>Caption</a:t>
                      </a:r>
                    </a:p>
                    <a:p>
                      <a:pPr>
                        <a:spcBef>
                          <a:spcPts val="600"/>
                        </a:spcBef>
                      </a:pPr>
                      <a:r>
                        <a:rPr lang="en-US" sz="2000" dirty="0" err="1">
                          <a:latin typeface="+mj-lt"/>
                        </a:rPr>
                        <a:t>DataCaptionExpression</a:t>
                      </a:r>
                      <a:endParaRPr lang="en-US" sz="2000" dirty="0">
                        <a:latin typeface="+mj-lt"/>
                      </a:endParaRPr>
                    </a:p>
                    <a:p>
                      <a:pPr>
                        <a:spcBef>
                          <a:spcPts val="600"/>
                        </a:spcBef>
                      </a:pPr>
                      <a:r>
                        <a:rPr lang="en-US" sz="2000" dirty="0">
                          <a:latin typeface="+mj-lt"/>
                        </a:rPr>
                        <a:t>Description</a:t>
                      </a:r>
                    </a:p>
                    <a:p>
                      <a:pPr>
                        <a:spcBef>
                          <a:spcPts val="600"/>
                        </a:spcBef>
                      </a:pPr>
                      <a:r>
                        <a:rPr lang="en-US" sz="2000" dirty="0">
                          <a:latin typeface="+mj-lt"/>
                        </a:rPr>
                        <a:t>Editable</a:t>
                      </a:r>
                    </a:p>
                    <a:p>
                      <a:pPr>
                        <a:spcBef>
                          <a:spcPts val="600"/>
                        </a:spcBef>
                      </a:pPr>
                      <a:r>
                        <a:rPr lang="en-US" sz="2000" dirty="0" err="1">
                          <a:latin typeface="+mj-lt"/>
                        </a:rPr>
                        <a:t>InstructionalText</a:t>
                      </a:r>
                      <a:endParaRPr lang="en-US" sz="2000" dirty="0">
                        <a:latin typeface="+mj-lt"/>
                      </a:endParaRPr>
                    </a:p>
                    <a:p>
                      <a:pPr>
                        <a:spcBef>
                          <a:spcPts val="600"/>
                        </a:spcBef>
                      </a:pPr>
                      <a:r>
                        <a:rPr lang="en-US" sz="2000" dirty="0" err="1">
                          <a:latin typeface="+mj-lt"/>
                        </a:rPr>
                        <a:t>PromotedActionCategories</a:t>
                      </a:r>
                      <a:endParaRPr lang="en-US" sz="2000" dirty="0">
                        <a:latin typeface="+mj-lt"/>
                      </a:endParaRPr>
                    </a:p>
                  </a:txBody>
                  <a:tcPr/>
                </a:tc>
                <a:tc>
                  <a:txBody>
                    <a:bodyPr/>
                    <a:lstStyle/>
                    <a:p>
                      <a:pPr>
                        <a:spcBef>
                          <a:spcPts val="600"/>
                        </a:spcBef>
                      </a:pPr>
                      <a:r>
                        <a:rPr lang="en-US" sz="2000" dirty="0" err="1">
                          <a:latin typeface="+mj-lt"/>
                        </a:rPr>
                        <a:t>ApplicationArea</a:t>
                      </a:r>
                      <a:endParaRPr lang="en-US" sz="2000" dirty="0">
                        <a:latin typeface="+mj-lt"/>
                      </a:endParaRPr>
                    </a:p>
                    <a:p>
                      <a:pPr>
                        <a:spcBef>
                          <a:spcPts val="600"/>
                        </a:spcBef>
                      </a:pPr>
                      <a:r>
                        <a:rPr lang="en-US" sz="2000" dirty="0" err="1">
                          <a:latin typeface="+mj-lt"/>
                        </a:rPr>
                        <a:t>AssistEdit</a:t>
                      </a:r>
                      <a:endParaRPr lang="en-US" sz="2000" dirty="0">
                        <a:latin typeface="+mj-lt"/>
                      </a:endParaRPr>
                    </a:p>
                    <a:p>
                      <a:pPr>
                        <a:spcBef>
                          <a:spcPts val="600"/>
                        </a:spcBef>
                      </a:pPr>
                      <a:r>
                        <a:rPr lang="en-US" sz="2000" dirty="0" err="1">
                          <a:latin typeface="+mj-lt"/>
                        </a:rPr>
                        <a:t>BlankZero</a:t>
                      </a:r>
                      <a:endParaRPr lang="en-US" sz="2000" dirty="0">
                        <a:latin typeface="+mj-lt"/>
                      </a:endParaRPr>
                    </a:p>
                    <a:p>
                      <a:pPr>
                        <a:spcBef>
                          <a:spcPts val="600"/>
                        </a:spcBef>
                      </a:pPr>
                      <a:r>
                        <a:rPr lang="en-US" sz="2000" dirty="0">
                          <a:latin typeface="+mj-lt"/>
                        </a:rPr>
                        <a:t>Caption</a:t>
                      </a:r>
                    </a:p>
                    <a:p>
                      <a:pPr>
                        <a:spcBef>
                          <a:spcPts val="600"/>
                        </a:spcBef>
                      </a:pPr>
                      <a:r>
                        <a:rPr lang="en-US" sz="2000" dirty="0" err="1">
                          <a:latin typeface="+mj-lt"/>
                        </a:rPr>
                        <a:t>CaptionClass</a:t>
                      </a:r>
                      <a:endParaRPr lang="en-US" sz="2000" dirty="0">
                        <a:latin typeface="+mj-lt"/>
                      </a:endParaRPr>
                    </a:p>
                    <a:p>
                      <a:pPr>
                        <a:spcBef>
                          <a:spcPts val="600"/>
                        </a:spcBef>
                      </a:pPr>
                      <a:r>
                        <a:rPr lang="en-US" sz="2000" dirty="0" err="1">
                          <a:latin typeface="+mj-lt"/>
                        </a:rPr>
                        <a:t>ClosingDates</a:t>
                      </a:r>
                      <a:endParaRPr lang="en-US" sz="2000" dirty="0">
                        <a:latin typeface="+mj-lt"/>
                      </a:endParaRPr>
                    </a:p>
                    <a:p>
                      <a:pPr>
                        <a:spcBef>
                          <a:spcPts val="600"/>
                        </a:spcBef>
                      </a:pPr>
                      <a:r>
                        <a:rPr lang="en-US" sz="2000" dirty="0">
                          <a:latin typeface="+mj-lt"/>
                        </a:rPr>
                        <a:t>Description</a:t>
                      </a:r>
                    </a:p>
                    <a:p>
                      <a:pPr>
                        <a:spcBef>
                          <a:spcPts val="600"/>
                        </a:spcBef>
                      </a:pPr>
                      <a:r>
                        <a:rPr lang="en-US" sz="2000" dirty="0">
                          <a:latin typeface="+mj-lt"/>
                        </a:rPr>
                        <a:t>Enabled</a:t>
                      </a:r>
                    </a:p>
                    <a:p>
                      <a:pPr>
                        <a:spcBef>
                          <a:spcPts val="600"/>
                        </a:spcBef>
                      </a:pPr>
                      <a:r>
                        <a:rPr lang="en-US" sz="2000" dirty="0">
                          <a:latin typeface="+mj-lt"/>
                        </a:rPr>
                        <a:t>Editable</a:t>
                      </a:r>
                    </a:p>
                    <a:p>
                      <a:pPr>
                        <a:spcBef>
                          <a:spcPts val="600"/>
                        </a:spcBef>
                      </a:pPr>
                      <a:r>
                        <a:rPr lang="en-US" sz="2000" dirty="0">
                          <a:latin typeface="+mj-lt"/>
                        </a:rPr>
                        <a:t>Visible</a:t>
                      </a:r>
                    </a:p>
                  </a:txBody>
                  <a:tcPr>
                    <a:lnR w="12700" cap="flat" cmpd="sng" algn="ctr">
                      <a:noFill/>
                      <a:prstDash val="solid"/>
                      <a:round/>
                      <a:headEnd type="none" w="med" len="med"/>
                      <a:tailEnd type="none" w="med" len="med"/>
                    </a:lnR>
                  </a:tcPr>
                </a:tc>
                <a:tc>
                  <a:txBody>
                    <a:bodyPr/>
                    <a:lstStyle/>
                    <a:p>
                      <a:pPr>
                        <a:spcBef>
                          <a:spcPts val="600"/>
                        </a:spcBef>
                      </a:pPr>
                      <a:r>
                        <a:rPr lang="en-US" sz="2000" kern="1200" dirty="0">
                          <a:solidFill>
                            <a:schemeClr val="tx1"/>
                          </a:solidFill>
                          <a:latin typeface="+mj-lt"/>
                          <a:ea typeface="+mn-ea"/>
                          <a:cs typeface="+mn-cs"/>
                        </a:rPr>
                        <a:t>Width</a:t>
                      </a:r>
                    </a:p>
                    <a:p>
                      <a:pPr>
                        <a:spcBef>
                          <a:spcPts val="600"/>
                        </a:spcBef>
                      </a:pPr>
                      <a:r>
                        <a:rPr lang="en-US" sz="2000" kern="1200" dirty="0" err="1">
                          <a:solidFill>
                            <a:schemeClr val="tx1"/>
                          </a:solidFill>
                          <a:latin typeface="+mj-lt"/>
                          <a:ea typeface="+mn-ea"/>
                          <a:cs typeface="+mn-cs"/>
                        </a:rPr>
                        <a:t>HideValue</a:t>
                      </a:r>
                      <a:endParaRPr lang="en-US" sz="2000" kern="1200" dirty="0">
                        <a:solidFill>
                          <a:schemeClr val="tx1"/>
                        </a:solidFill>
                        <a:latin typeface="+mj-lt"/>
                        <a:ea typeface="+mn-ea"/>
                        <a:cs typeface="+mn-cs"/>
                      </a:endParaRPr>
                    </a:p>
                    <a:p>
                      <a:pPr>
                        <a:spcBef>
                          <a:spcPts val="600"/>
                        </a:spcBef>
                      </a:pPr>
                      <a:r>
                        <a:rPr lang="en-US" sz="2000" kern="1200" dirty="0">
                          <a:solidFill>
                            <a:schemeClr val="tx1"/>
                          </a:solidFill>
                          <a:latin typeface="+mj-lt"/>
                          <a:ea typeface="+mn-ea"/>
                          <a:cs typeface="+mn-cs"/>
                        </a:rPr>
                        <a:t>Importance</a:t>
                      </a:r>
                    </a:p>
                    <a:p>
                      <a:pPr>
                        <a:spcBef>
                          <a:spcPts val="600"/>
                        </a:spcBef>
                      </a:pPr>
                      <a:r>
                        <a:rPr lang="en-US" sz="2000" kern="1200" dirty="0" err="1">
                          <a:solidFill>
                            <a:schemeClr val="tx1"/>
                          </a:solidFill>
                          <a:latin typeface="+mj-lt"/>
                          <a:ea typeface="+mn-ea"/>
                          <a:cs typeface="+mn-cs"/>
                        </a:rPr>
                        <a:t>ShowCaption</a:t>
                      </a:r>
                      <a:endParaRPr lang="en-US" sz="2000" kern="1200" dirty="0">
                        <a:solidFill>
                          <a:schemeClr val="tx1"/>
                        </a:solidFill>
                        <a:latin typeface="+mj-lt"/>
                        <a:ea typeface="+mn-ea"/>
                        <a:cs typeface="+mn-cs"/>
                      </a:endParaRPr>
                    </a:p>
                    <a:p>
                      <a:pPr>
                        <a:spcBef>
                          <a:spcPts val="600"/>
                        </a:spcBef>
                      </a:pPr>
                      <a:r>
                        <a:rPr lang="en-US" sz="2000" kern="1200" dirty="0" err="1">
                          <a:solidFill>
                            <a:schemeClr val="tx1"/>
                          </a:solidFill>
                          <a:latin typeface="+mj-lt"/>
                          <a:ea typeface="+mn-ea"/>
                          <a:cs typeface="+mn-cs"/>
                        </a:rPr>
                        <a:t>ShowMandatory</a:t>
                      </a:r>
                      <a:endParaRPr lang="en-US" sz="2000" kern="1200" dirty="0">
                        <a:solidFill>
                          <a:schemeClr val="tx1"/>
                        </a:solidFill>
                        <a:latin typeface="+mj-lt"/>
                        <a:ea typeface="+mn-ea"/>
                        <a:cs typeface="+mn-cs"/>
                      </a:endParaRPr>
                    </a:p>
                    <a:p>
                      <a:pPr>
                        <a:spcBef>
                          <a:spcPts val="600"/>
                        </a:spcBef>
                      </a:pPr>
                      <a:r>
                        <a:rPr lang="en-US" sz="2000" kern="1200" dirty="0" err="1">
                          <a:solidFill>
                            <a:schemeClr val="tx1"/>
                          </a:solidFill>
                          <a:latin typeface="+mj-lt"/>
                          <a:ea typeface="+mn-ea"/>
                          <a:cs typeface="+mn-cs"/>
                        </a:rPr>
                        <a:t>QuickEntry</a:t>
                      </a:r>
                      <a:endParaRPr lang="en-US" sz="2000" kern="1200" dirty="0">
                        <a:solidFill>
                          <a:schemeClr val="tx1"/>
                        </a:solidFill>
                        <a:latin typeface="+mj-lt"/>
                        <a:ea typeface="+mn-ea"/>
                        <a:cs typeface="+mn-cs"/>
                      </a:endParaRPr>
                    </a:p>
                    <a:p>
                      <a:pPr>
                        <a:spcBef>
                          <a:spcPts val="600"/>
                        </a:spcBef>
                      </a:pPr>
                      <a:r>
                        <a:rPr lang="en-US" sz="2000" kern="1200" dirty="0">
                          <a:solidFill>
                            <a:schemeClr val="tx1"/>
                          </a:solidFill>
                          <a:latin typeface="+mj-lt"/>
                          <a:ea typeface="+mn-ea"/>
                          <a:cs typeface="+mn-cs"/>
                        </a:rPr>
                        <a:t>ToolTip</a:t>
                      </a:r>
                    </a:p>
                    <a:p>
                      <a:pPr>
                        <a:spcBef>
                          <a:spcPts val="600"/>
                        </a:spcBef>
                      </a:pPr>
                      <a:r>
                        <a:rPr lang="en-US" sz="2000" kern="1200" dirty="0">
                          <a:solidFill>
                            <a:schemeClr val="tx1"/>
                          </a:solidFill>
                          <a:latin typeface="+mj-lt"/>
                          <a:ea typeface="+mn-ea"/>
                          <a:cs typeface="+mn-cs"/>
                        </a:rPr>
                        <a:t>Style</a:t>
                      </a:r>
                    </a:p>
                    <a:p>
                      <a:pPr>
                        <a:spcBef>
                          <a:spcPts val="600"/>
                        </a:spcBef>
                      </a:pPr>
                      <a:r>
                        <a:rPr lang="en-US" sz="2000" kern="1200" dirty="0" err="1">
                          <a:solidFill>
                            <a:schemeClr val="tx1"/>
                          </a:solidFill>
                          <a:latin typeface="+mj-lt"/>
                          <a:ea typeface="+mn-ea"/>
                          <a:cs typeface="+mn-cs"/>
                        </a:rPr>
                        <a:t>StyleExpr</a:t>
                      </a:r>
                      <a:endParaRPr lang="en-US" sz="2000" dirty="0">
                        <a:latin typeface="+mj-lt"/>
                      </a:endParaRPr>
                    </a:p>
                  </a:txBody>
                  <a:tcPr>
                    <a:lnL w="12700" cap="flat" cmpd="sng" algn="ctr">
                      <a:noFill/>
                      <a:prstDash val="solid"/>
                      <a:round/>
                      <a:headEnd type="none" w="med" len="med"/>
                      <a:tailEnd type="none" w="med" len="med"/>
                    </a:lnL>
                  </a:tcPr>
                </a:tc>
                <a:tc>
                  <a:txBody>
                    <a:bodyPr/>
                    <a:lstStyle/>
                    <a:p>
                      <a:pPr>
                        <a:spcBef>
                          <a:spcPts val="600"/>
                        </a:spcBef>
                      </a:pPr>
                      <a:r>
                        <a:rPr lang="en-US" sz="2000" dirty="0">
                          <a:latin typeface="+mj-lt"/>
                        </a:rPr>
                        <a:t>Caption</a:t>
                      </a:r>
                    </a:p>
                    <a:p>
                      <a:pPr>
                        <a:spcBef>
                          <a:spcPts val="600"/>
                        </a:spcBef>
                      </a:pPr>
                      <a:r>
                        <a:rPr lang="en-US" sz="2000" dirty="0">
                          <a:latin typeface="+mj-lt"/>
                        </a:rPr>
                        <a:t>Tooltip</a:t>
                      </a:r>
                    </a:p>
                    <a:p>
                      <a:pPr>
                        <a:spcBef>
                          <a:spcPts val="600"/>
                        </a:spcBef>
                      </a:pPr>
                      <a:r>
                        <a:rPr lang="en-US" sz="2000" dirty="0">
                          <a:latin typeface="+mj-lt"/>
                        </a:rPr>
                        <a:t>Description</a:t>
                      </a:r>
                    </a:p>
                    <a:p>
                      <a:pPr>
                        <a:spcBef>
                          <a:spcPts val="600"/>
                        </a:spcBef>
                      </a:pPr>
                      <a:r>
                        <a:rPr lang="en-US" sz="2000" dirty="0">
                          <a:latin typeface="+mj-lt"/>
                        </a:rPr>
                        <a:t>Enabled</a:t>
                      </a:r>
                    </a:p>
                    <a:p>
                      <a:pPr>
                        <a:spcBef>
                          <a:spcPts val="600"/>
                        </a:spcBef>
                      </a:pPr>
                      <a:r>
                        <a:rPr lang="en-US" sz="2000" dirty="0">
                          <a:latin typeface="+mj-lt"/>
                        </a:rPr>
                        <a:t>Visible</a:t>
                      </a:r>
                    </a:p>
                    <a:p>
                      <a:pPr>
                        <a:spcBef>
                          <a:spcPts val="600"/>
                        </a:spcBef>
                      </a:pPr>
                      <a:r>
                        <a:rPr lang="en-US" sz="2000" dirty="0" err="1">
                          <a:latin typeface="+mj-lt"/>
                        </a:rPr>
                        <a:t>ApplicationArea</a:t>
                      </a:r>
                      <a:endParaRPr lang="en-US" sz="2000" dirty="0">
                        <a:latin typeface="+mj-lt"/>
                      </a:endParaRPr>
                    </a:p>
                    <a:p>
                      <a:pPr>
                        <a:spcBef>
                          <a:spcPts val="600"/>
                        </a:spcBef>
                      </a:pPr>
                      <a:r>
                        <a:rPr lang="en-US" sz="2000" dirty="0">
                          <a:latin typeface="+mj-lt"/>
                        </a:rPr>
                        <a:t>Promoted</a:t>
                      </a:r>
                    </a:p>
                    <a:p>
                      <a:pPr>
                        <a:spcBef>
                          <a:spcPts val="600"/>
                        </a:spcBef>
                      </a:pPr>
                      <a:r>
                        <a:rPr lang="en-US" sz="2000" dirty="0" err="1">
                          <a:latin typeface="+mj-lt"/>
                        </a:rPr>
                        <a:t>PromotedIsBig</a:t>
                      </a:r>
                      <a:endParaRPr lang="en-US" sz="2000" dirty="0">
                        <a:latin typeface="+mj-lt"/>
                      </a:endParaRPr>
                    </a:p>
                    <a:p>
                      <a:pPr>
                        <a:spcBef>
                          <a:spcPts val="600"/>
                        </a:spcBef>
                      </a:pPr>
                      <a:r>
                        <a:rPr lang="en-US" sz="2000" dirty="0" err="1">
                          <a:latin typeface="+mj-lt"/>
                        </a:rPr>
                        <a:t>PromotedOnly</a:t>
                      </a:r>
                      <a:endParaRPr lang="en-US" sz="2000" dirty="0">
                        <a:latin typeface="+mj-lt"/>
                      </a:endParaRPr>
                    </a:p>
                    <a:p>
                      <a:pPr>
                        <a:spcBef>
                          <a:spcPts val="600"/>
                        </a:spcBef>
                      </a:pPr>
                      <a:r>
                        <a:rPr lang="en-US" sz="2000" dirty="0" err="1">
                          <a:latin typeface="+mj-lt"/>
                        </a:rPr>
                        <a:t>PromotedCategory</a:t>
                      </a:r>
                      <a:endParaRPr lang="en-US" sz="2000" dirty="0">
                        <a:latin typeface="+mj-lt"/>
                      </a:endParaRPr>
                    </a:p>
                    <a:p>
                      <a:pPr>
                        <a:spcBef>
                          <a:spcPts val="600"/>
                        </a:spcBef>
                      </a:pPr>
                      <a:r>
                        <a:rPr lang="en-US" sz="2000" dirty="0" err="1">
                          <a:latin typeface="+mj-lt"/>
                        </a:rPr>
                        <a:t>ShortcutKey</a:t>
                      </a:r>
                      <a:endParaRPr lang="en-US" sz="2000" dirty="0">
                        <a:latin typeface="+mj-lt"/>
                      </a:endParaRPr>
                    </a:p>
                  </a:txBody>
                  <a:tcPr/>
                </a:tc>
                <a:extLst>
                  <a:ext uri="{0D108BD9-81ED-4DB2-BD59-A6C34878D82A}">
                    <a16:rowId xmlns:a16="http://schemas.microsoft.com/office/drawing/2014/main" val="359499022"/>
                  </a:ext>
                </a:extLst>
              </a:tr>
            </a:tbl>
          </a:graphicData>
        </a:graphic>
      </p:graphicFrame>
    </p:spTree>
    <p:extLst>
      <p:ext uri="{BB962C8B-B14F-4D97-AF65-F5344CB8AC3E}">
        <p14:creationId xmlns:p14="http://schemas.microsoft.com/office/powerpoint/2010/main" val="2977090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a:extLst>
              <a:ext uri="{FF2B5EF4-FFF2-40B4-BE49-F238E27FC236}">
                <a16:creationId xmlns:a16="http://schemas.microsoft.com/office/drawing/2014/main" id="{7C021918-1685-3126-30CD-F6514FD4A5C2}"/>
              </a:ext>
            </a:extLst>
          </p:cNvPr>
          <p:cNvSpPr>
            <a:spLocks noGrp="1"/>
          </p:cNvSpPr>
          <p:nvPr>
            <p:ph type="title"/>
          </p:nvPr>
        </p:nvSpPr>
        <p:spPr/>
        <p:txBody>
          <a:bodyPr/>
          <a:lstStyle/>
          <a:p>
            <a:r>
              <a:rPr lang="en-US" dirty="0"/>
              <a:t>Module Agenda</a:t>
            </a:r>
          </a:p>
        </p:txBody>
      </p:sp>
      <p:sp>
        <p:nvSpPr>
          <p:cNvPr id="5" name="Content Placeholder 9">
            <a:extLst>
              <a:ext uri="{FF2B5EF4-FFF2-40B4-BE49-F238E27FC236}">
                <a16:creationId xmlns:a16="http://schemas.microsoft.com/office/drawing/2014/main" id="{56D9A14C-0CE3-8DAC-4125-31F4F521880D}"/>
              </a:ext>
            </a:extLst>
          </p:cNvPr>
          <p:cNvSpPr>
            <a:spLocks noGrp="1"/>
          </p:cNvSpPr>
          <p:nvPr>
            <p:ph idx="1"/>
          </p:nvPr>
        </p:nvSpPr>
        <p:spPr>
          <a:xfrm>
            <a:off x="790863" y="1950098"/>
            <a:ext cx="9720073" cy="4023360"/>
          </a:xfrm>
        </p:spPr>
        <p:txBody>
          <a:bodyPr>
            <a:normAutofit fontScale="77500" lnSpcReduction="20000"/>
          </a:bodyPr>
          <a:lstStyle/>
          <a:p>
            <a:pPr>
              <a:buFont typeface="Wingdings" panose="05000000000000000000" pitchFamily="2" charset="2"/>
              <a:buChar char="v"/>
            </a:pPr>
            <a:r>
              <a:rPr lang="en-US" dirty="0"/>
              <a:t>Identify the different page types.</a:t>
            </a:r>
          </a:p>
          <a:p>
            <a:pPr>
              <a:buFont typeface="Wingdings" panose="05000000000000000000" pitchFamily="2" charset="2"/>
              <a:buChar char="v"/>
            </a:pPr>
            <a:r>
              <a:rPr lang="en-US" dirty="0"/>
              <a:t>Discover the different page properties.</a:t>
            </a:r>
          </a:p>
          <a:p>
            <a:pPr>
              <a:buFont typeface="Wingdings" panose="05000000000000000000" pitchFamily="2" charset="2"/>
              <a:buChar char="v"/>
            </a:pPr>
            <a:r>
              <a:rPr lang="en-US" dirty="0"/>
              <a:t>Learn how to build the layout of new pages.</a:t>
            </a:r>
          </a:p>
          <a:p>
            <a:pPr>
              <a:buFont typeface="Wingdings" panose="05000000000000000000" pitchFamily="2" charset="2"/>
              <a:buChar char="v"/>
            </a:pPr>
            <a:r>
              <a:rPr lang="en-US" dirty="0"/>
              <a:t>Link pages with page parts.</a:t>
            </a:r>
          </a:p>
          <a:p>
            <a:pPr>
              <a:buFont typeface="Wingdings" panose="05000000000000000000" pitchFamily="2" charset="2"/>
              <a:buChar char="v"/>
            </a:pPr>
            <a:r>
              <a:rPr lang="en-US" dirty="0"/>
              <a:t>Use snippets to create pages in Visual Studio Code.</a:t>
            </a:r>
          </a:p>
          <a:p>
            <a:pPr>
              <a:buFont typeface="Wingdings" panose="05000000000000000000" pitchFamily="2" charset="2"/>
              <a:buChar char="v"/>
            </a:pPr>
            <a:r>
              <a:rPr lang="en-US" dirty="0"/>
              <a:t>Enable end users to search for a page.</a:t>
            </a:r>
          </a:p>
          <a:p>
            <a:pPr>
              <a:buFont typeface="Wingdings" panose="05000000000000000000" pitchFamily="2" charset="2"/>
              <a:buChar char="v"/>
            </a:pPr>
            <a:r>
              <a:rPr lang="en-US" dirty="0"/>
              <a:t>Define actions on a page and set its properties.</a:t>
            </a:r>
          </a:p>
          <a:p>
            <a:pPr>
              <a:buFont typeface="Wingdings" panose="05000000000000000000" pitchFamily="2" charset="2"/>
              <a:buChar char="v"/>
            </a:pPr>
            <a:r>
              <a:rPr lang="en-US" dirty="0"/>
              <a:t>Learn how to create a new page extension.</a:t>
            </a:r>
          </a:p>
          <a:p>
            <a:pPr>
              <a:buFont typeface="Wingdings" panose="05000000000000000000" pitchFamily="2" charset="2"/>
              <a:buChar char="v"/>
            </a:pPr>
            <a:r>
              <a:rPr lang="en-US" dirty="0"/>
              <a:t>Discover the possibilities and limitations of a page extension.</a:t>
            </a:r>
          </a:p>
          <a:p>
            <a:pPr>
              <a:buFont typeface="Wingdings" panose="05000000000000000000" pitchFamily="2" charset="2"/>
              <a:buChar char="v"/>
            </a:pPr>
            <a:r>
              <a:rPr lang="en-US" dirty="0"/>
              <a:t>Learn about the difference in properties of a page extension and a page.</a:t>
            </a:r>
          </a:p>
          <a:p>
            <a:pPr>
              <a:buFont typeface="Wingdings" panose="05000000000000000000" pitchFamily="2" charset="2"/>
              <a:buChar char="v"/>
            </a:pPr>
            <a:r>
              <a:rPr lang="en-US" dirty="0"/>
              <a:t>Use the Page Designer to change the layout of a page.</a:t>
            </a:r>
          </a:p>
        </p:txBody>
      </p:sp>
      <p:pic>
        <p:nvPicPr>
          <p:cNvPr id="6" name="Picture 2" descr="Page Description">
            <a:extLst>
              <a:ext uri="{FF2B5EF4-FFF2-40B4-BE49-F238E27FC236}">
                <a16:creationId xmlns:a16="http://schemas.microsoft.com/office/drawing/2014/main" id="{A9FA5D49-EB78-565E-2F18-E6F7665091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7618" y="1335024"/>
            <a:ext cx="4377810" cy="4185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713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a:extLst>
              <a:ext uri="{FF2B5EF4-FFF2-40B4-BE49-F238E27FC236}">
                <a16:creationId xmlns:a16="http://schemas.microsoft.com/office/drawing/2014/main" id="{94DFF4BF-77FB-FE98-F10E-11D47C45E970}"/>
              </a:ext>
            </a:extLst>
          </p:cNvPr>
          <p:cNvSpPr>
            <a:spLocks noGrp="1"/>
          </p:cNvSpPr>
          <p:nvPr>
            <p:ph type="title"/>
          </p:nvPr>
        </p:nvSpPr>
        <p:spPr/>
        <p:txBody>
          <a:bodyPr/>
          <a:lstStyle/>
          <a:p>
            <a:r>
              <a:rPr lang="en-US" dirty="0"/>
              <a:t>Different Page Types</a:t>
            </a:r>
          </a:p>
        </p:txBody>
      </p:sp>
      <p:sp>
        <p:nvSpPr>
          <p:cNvPr id="5" name="Content Placeholder 2">
            <a:extLst>
              <a:ext uri="{FF2B5EF4-FFF2-40B4-BE49-F238E27FC236}">
                <a16:creationId xmlns:a16="http://schemas.microsoft.com/office/drawing/2014/main" id="{AEC63CCA-F260-65C6-8801-7EC8F396B84B}"/>
              </a:ext>
            </a:extLst>
          </p:cNvPr>
          <p:cNvSpPr>
            <a:spLocks noGrp="1"/>
          </p:cNvSpPr>
          <p:nvPr>
            <p:ph idx="1"/>
          </p:nvPr>
        </p:nvSpPr>
        <p:spPr>
          <a:xfrm>
            <a:off x="667139" y="1942906"/>
            <a:ext cx="9906000" cy="4848225"/>
          </a:xfrm>
        </p:spPr>
        <p:txBody>
          <a:bodyPr>
            <a:normAutofit fontScale="77500" lnSpcReduction="20000"/>
          </a:bodyPr>
          <a:lstStyle/>
          <a:p>
            <a:pPr>
              <a:spcBef>
                <a:spcPts val="1200"/>
              </a:spcBef>
              <a:buFont typeface="Wingdings" panose="05000000000000000000" pitchFamily="2" charset="2"/>
              <a:buChar char="v"/>
            </a:pPr>
            <a:r>
              <a:rPr lang="en-US" dirty="0"/>
              <a:t>Card – Customer Card, Vendor Card, Item Card</a:t>
            </a:r>
          </a:p>
          <a:p>
            <a:pPr>
              <a:spcBef>
                <a:spcPts val="1200"/>
              </a:spcBef>
              <a:buFont typeface="Wingdings" panose="05000000000000000000" pitchFamily="2" charset="2"/>
              <a:buChar char="v"/>
            </a:pPr>
            <a:r>
              <a:rPr lang="en-US" dirty="0"/>
              <a:t>List – Customer list, Vendor List, Item List</a:t>
            </a:r>
          </a:p>
          <a:p>
            <a:pPr>
              <a:spcBef>
                <a:spcPts val="1200"/>
              </a:spcBef>
              <a:buFont typeface="Wingdings" panose="05000000000000000000" pitchFamily="2" charset="2"/>
              <a:buChar char="v"/>
            </a:pPr>
            <a:r>
              <a:rPr lang="en-US" dirty="0" err="1"/>
              <a:t>CardPart</a:t>
            </a:r>
            <a:r>
              <a:rPr lang="en-US" dirty="0"/>
              <a:t> – Fact Boxes</a:t>
            </a:r>
          </a:p>
          <a:p>
            <a:pPr>
              <a:spcBef>
                <a:spcPts val="1200"/>
              </a:spcBef>
              <a:buFont typeface="Wingdings" panose="05000000000000000000" pitchFamily="2" charset="2"/>
              <a:buChar char="v"/>
            </a:pPr>
            <a:r>
              <a:rPr lang="en-US" dirty="0" err="1"/>
              <a:t>ListPart</a:t>
            </a:r>
            <a:r>
              <a:rPr lang="en-US" dirty="0"/>
              <a:t> – Line </a:t>
            </a:r>
            <a:r>
              <a:rPr lang="en-US" dirty="0" err="1"/>
              <a:t>FastTabs</a:t>
            </a:r>
            <a:r>
              <a:rPr lang="en-US" dirty="0"/>
              <a:t> on document pages</a:t>
            </a:r>
          </a:p>
          <a:p>
            <a:pPr>
              <a:spcBef>
                <a:spcPts val="1200"/>
              </a:spcBef>
              <a:buFont typeface="Wingdings" panose="05000000000000000000" pitchFamily="2" charset="2"/>
              <a:buChar char="v"/>
            </a:pPr>
            <a:r>
              <a:rPr lang="en-US" dirty="0" err="1"/>
              <a:t>HeadlinePart</a:t>
            </a:r>
            <a:r>
              <a:rPr lang="en-US" dirty="0"/>
              <a:t> – Headline on role centers</a:t>
            </a:r>
          </a:p>
          <a:p>
            <a:pPr>
              <a:spcBef>
                <a:spcPts val="1200"/>
              </a:spcBef>
              <a:buFont typeface="Wingdings" panose="05000000000000000000" pitchFamily="2" charset="2"/>
              <a:buChar char="v"/>
            </a:pPr>
            <a:r>
              <a:rPr lang="en-US" dirty="0"/>
              <a:t>Document – Sales Order, Sales Invoice, Purchase Order</a:t>
            </a:r>
          </a:p>
          <a:p>
            <a:pPr>
              <a:spcBef>
                <a:spcPts val="1200"/>
              </a:spcBef>
              <a:buFont typeface="Wingdings" panose="05000000000000000000" pitchFamily="2" charset="2"/>
              <a:buChar char="v"/>
            </a:pPr>
            <a:r>
              <a:rPr lang="en-US" dirty="0" err="1"/>
              <a:t>RoleCenter</a:t>
            </a:r>
            <a:r>
              <a:rPr lang="en-US" dirty="0"/>
              <a:t> – Business Manager Role Center, Administrator Role Center</a:t>
            </a:r>
          </a:p>
          <a:p>
            <a:pPr>
              <a:spcBef>
                <a:spcPts val="1200"/>
              </a:spcBef>
              <a:buFont typeface="Wingdings" panose="05000000000000000000" pitchFamily="2" charset="2"/>
              <a:buChar char="v"/>
            </a:pPr>
            <a:r>
              <a:rPr lang="en-US" dirty="0"/>
              <a:t>Worksheet – Journals pages</a:t>
            </a:r>
          </a:p>
          <a:p>
            <a:pPr>
              <a:spcBef>
                <a:spcPts val="1200"/>
              </a:spcBef>
              <a:buFont typeface="Wingdings" panose="05000000000000000000" pitchFamily="2" charset="2"/>
              <a:buChar char="v"/>
            </a:pPr>
            <a:r>
              <a:rPr lang="en-US" dirty="0" err="1"/>
              <a:t>ConfirmationDialog</a:t>
            </a:r>
            <a:r>
              <a:rPr lang="en-US" dirty="0"/>
              <a:t> – Yes/No dialog pages</a:t>
            </a:r>
          </a:p>
          <a:p>
            <a:pPr>
              <a:spcBef>
                <a:spcPts val="1200"/>
              </a:spcBef>
              <a:buFont typeface="Wingdings" panose="05000000000000000000" pitchFamily="2" charset="2"/>
              <a:buChar char="v"/>
            </a:pPr>
            <a:r>
              <a:rPr lang="en-US" dirty="0" err="1"/>
              <a:t>StandardDialog</a:t>
            </a:r>
            <a:r>
              <a:rPr lang="en-US" dirty="0"/>
              <a:t> – Ok/Cancel, Previous/Next dialog pages</a:t>
            </a:r>
          </a:p>
          <a:p>
            <a:pPr>
              <a:spcBef>
                <a:spcPts val="1200"/>
              </a:spcBef>
              <a:buFont typeface="Wingdings" panose="05000000000000000000" pitchFamily="2" charset="2"/>
              <a:buChar char="v"/>
            </a:pPr>
            <a:r>
              <a:rPr lang="en-US" dirty="0" err="1"/>
              <a:t>ListPlus</a:t>
            </a:r>
            <a:r>
              <a:rPr lang="en-US" dirty="0"/>
              <a:t> - Statistics, details, and related data management</a:t>
            </a:r>
          </a:p>
          <a:p>
            <a:pPr>
              <a:spcBef>
                <a:spcPts val="1200"/>
              </a:spcBef>
              <a:buFont typeface="Wingdings" panose="05000000000000000000" pitchFamily="2" charset="2"/>
              <a:buChar char="v"/>
            </a:pPr>
            <a:r>
              <a:rPr lang="en-US" dirty="0"/>
              <a:t>Navigate – Assisted Setups</a:t>
            </a:r>
          </a:p>
          <a:p>
            <a:pPr>
              <a:spcBef>
                <a:spcPts val="1200"/>
              </a:spcBef>
              <a:buFont typeface="Wingdings" panose="05000000000000000000" pitchFamily="2" charset="2"/>
              <a:buChar char="v"/>
            </a:pPr>
            <a:r>
              <a:rPr lang="en-US" dirty="0"/>
              <a:t>API – Pages to used for interfacing with external systems</a:t>
            </a:r>
          </a:p>
        </p:txBody>
      </p:sp>
    </p:spTree>
    <p:extLst>
      <p:ext uri="{BB962C8B-B14F-4D97-AF65-F5344CB8AC3E}">
        <p14:creationId xmlns:p14="http://schemas.microsoft.com/office/powerpoint/2010/main" val="4132658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C5B7AF1-53EB-7A2A-391D-D9508FD0F7D0}"/>
              </a:ext>
            </a:extLst>
          </p:cNvPr>
          <p:cNvSpPr>
            <a:spLocks noGrp="1"/>
          </p:cNvSpPr>
          <p:nvPr>
            <p:ph type="title"/>
          </p:nvPr>
        </p:nvSpPr>
        <p:spPr/>
        <p:txBody>
          <a:bodyPr/>
          <a:lstStyle/>
          <a:p>
            <a:r>
              <a:rPr lang="en-US" dirty="0"/>
              <a:t>The Different Page Properties</a:t>
            </a:r>
          </a:p>
        </p:txBody>
      </p:sp>
      <p:sp>
        <p:nvSpPr>
          <p:cNvPr id="3" name="Content Placeholder 2">
            <a:extLst>
              <a:ext uri="{FF2B5EF4-FFF2-40B4-BE49-F238E27FC236}">
                <a16:creationId xmlns:a16="http://schemas.microsoft.com/office/drawing/2014/main" id="{F6C0DF53-79BE-BFA7-9F07-83E9E6E676AF}"/>
              </a:ext>
            </a:extLst>
          </p:cNvPr>
          <p:cNvSpPr>
            <a:spLocks noGrp="1"/>
          </p:cNvSpPr>
          <p:nvPr>
            <p:ph idx="1"/>
          </p:nvPr>
        </p:nvSpPr>
        <p:spPr>
          <a:xfrm>
            <a:off x="1143000" y="2009554"/>
            <a:ext cx="7232904" cy="4024424"/>
          </a:xfrm>
        </p:spPr>
        <p:txBody>
          <a:bodyPr/>
          <a:lstStyle/>
          <a:p>
            <a:pPr>
              <a:buFont typeface="Wingdings" panose="05000000000000000000" pitchFamily="2" charset="2"/>
              <a:buChar char="v"/>
            </a:pPr>
            <a:r>
              <a:rPr lang="en-US" dirty="0"/>
              <a:t>ID and Name properties</a:t>
            </a:r>
          </a:p>
          <a:p>
            <a:pPr>
              <a:buFont typeface="Wingdings" panose="05000000000000000000" pitchFamily="2" charset="2"/>
              <a:buChar char="v"/>
            </a:pPr>
            <a:r>
              <a:rPr lang="en-US" dirty="0"/>
              <a:t>Caption property</a:t>
            </a:r>
          </a:p>
          <a:p>
            <a:pPr>
              <a:buFont typeface="Wingdings" panose="05000000000000000000" pitchFamily="2" charset="2"/>
              <a:buChar char="v"/>
            </a:pPr>
            <a:r>
              <a:rPr lang="en-US" dirty="0" err="1"/>
              <a:t>PageType</a:t>
            </a:r>
            <a:r>
              <a:rPr lang="en-US" dirty="0"/>
              <a:t> property</a:t>
            </a:r>
          </a:p>
          <a:p>
            <a:pPr>
              <a:buFont typeface="Wingdings" panose="05000000000000000000" pitchFamily="2" charset="2"/>
              <a:buChar char="v"/>
            </a:pPr>
            <a:r>
              <a:rPr lang="en-US" dirty="0" err="1"/>
              <a:t>CardPageId</a:t>
            </a:r>
            <a:r>
              <a:rPr lang="en-US" dirty="0"/>
              <a:t> property</a:t>
            </a:r>
          </a:p>
          <a:p>
            <a:pPr>
              <a:buFont typeface="Wingdings" panose="05000000000000000000" pitchFamily="2" charset="2"/>
              <a:buChar char="v"/>
            </a:pPr>
            <a:r>
              <a:rPr lang="en-US" dirty="0" err="1"/>
              <a:t>SourceTable</a:t>
            </a:r>
            <a:r>
              <a:rPr lang="en-US" dirty="0"/>
              <a:t> and </a:t>
            </a:r>
            <a:r>
              <a:rPr lang="en-US" dirty="0" err="1"/>
              <a:t>SourceTableView</a:t>
            </a:r>
            <a:r>
              <a:rPr lang="en-US" dirty="0"/>
              <a:t> properties</a:t>
            </a:r>
          </a:p>
          <a:p>
            <a:pPr>
              <a:buFont typeface="Wingdings" panose="05000000000000000000" pitchFamily="2" charset="2"/>
              <a:buChar char="v"/>
            </a:pPr>
            <a:r>
              <a:rPr lang="en-US" dirty="0"/>
              <a:t>Editable property</a:t>
            </a:r>
          </a:p>
          <a:p>
            <a:pPr>
              <a:buFont typeface="Wingdings" panose="05000000000000000000" pitchFamily="2" charset="2"/>
              <a:buChar char="v"/>
            </a:pPr>
            <a:r>
              <a:rPr lang="en-US" dirty="0" err="1"/>
              <a:t>InsertAllowed</a:t>
            </a:r>
            <a:r>
              <a:rPr lang="en-US" dirty="0"/>
              <a:t>, </a:t>
            </a:r>
            <a:r>
              <a:rPr lang="en-US" dirty="0" err="1"/>
              <a:t>ModifyAllowed</a:t>
            </a:r>
            <a:r>
              <a:rPr lang="en-US" dirty="0"/>
              <a:t>, and </a:t>
            </a:r>
            <a:r>
              <a:rPr lang="en-US" dirty="0" err="1"/>
              <a:t>DeleteAllowed</a:t>
            </a:r>
            <a:r>
              <a:rPr lang="en-US" dirty="0"/>
              <a:t> properties</a:t>
            </a:r>
          </a:p>
          <a:p>
            <a:endParaRPr lang="en-US" dirty="0"/>
          </a:p>
        </p:txBody>
      </p:sp>
      <p:pic>
        <p:nvPicPr>
          <p:cNvPr id="5" name="Picture 4">
            <a:extLst>
              <a:ext uri="{FF2B5EF4-FFF2-40B4-BE49-F238E27FC236}">
                <a16:creationId xmlns:a16="http://schemas.microsoft.com/office/drawing/2014/main" id="{F5EC33BF-BB45-96A8-FE7C-5677497932C0}"/>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021278" y="1772967"/>
            <a:ext cx="4418053" cy="2737271"/>
          </a:xfrm>
          <a:prstGeom prst="rect">
            <a:avLst/>
          </a:prstGeom>
        </p:spPr>
      </p:pic>
    </p:spTree>
    <p:extLst>
      <p:ext uri="{BB962C8B-B14F-4D97-AF65-F5344CB8AC3E}">
        <p14:creationId xmlns:p14="http://schemas.microsoft.com/office/powerpoint/2010/main" val="2158161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E927A58-38A6-B30D-F038-679C3CA749F6}"/>
              </a:ext>
            </a:extLst>
          </p:cNvPr>
          <p:cNvSpPr>
            <a:spLocks noGrp="1"/>
          </p:cNvSpPr>
          <p:nvPr>
            <p:ph type="title"/>
          </p:nvPr>
        </p:nvSpPr>
        <p:spPr>
          <a:xfrm>
            <a:off x="1005466" y="865134"/>
            <a:ext cx="9720072" cy="916601"/>
          </a:xfrm>
        </p:spPr>
        <p:txBody>
          <a:bodyPr/>
          <a:lstStyle/>
          <a:p>
            <a:r>
              <a:rPr lang="en-US" dirty="0"/>
              <a:t>Page Layout</a:t>
            </a:r>
          </a:p>
        </p:txBody>
      </p:sp>
      <p:pic>
        <p:nvPicPr>
          <p:cNvPr id="5" name="Content Placeholder 4" descr="Content and FactBox area">
            <a:extLst>
              <a:ext uri="{FF2B5EF4-FFF2-40B4-BE49-F238E27FC236}">
                <a16:creationId xmlns:a16="http://schemas.microsoft.com/office/drawing/2014/main" id="{BA3A07F5-405A-4237-6631-406227DF847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3223" y="2147184"/>
            <a:ext cx="8365554" cy="4710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044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BBFCD1-9204-3FD0-6646-E11AB8D84436}"/>
              </a:ext>
            </a:extLst>
          </p:cNvPr>
          <p:cNvSpPr>
            <a:spLocks noGrp="1"/>
          </p:cNvSpPr>
          <p:nvPr>
            <p:ph type="title"/>
          </p:nvPr>
        </p:nvSpPr>
        <p:spPr/>
        <p:txBody>
          <a:bodyPr/>
          <a:lstStyle/>
          <a:p>
            <a:r>
              <a:rPr lang="en-US" dirty="0"/>
              <a:t>Adding Fields on a Card Page</a:t>
            </a:r>
          </a:p>
        </p:txBody>
      </p:sp>
      <p:pic>
        <p:nvPicPr>
          <p:cNvPr id="5" name="Picture 2" descr="Groups on a Card Page in AL">
            <a:extLst>
              <a:ext uri="{FF2B5EF4-FFF2-40B4-BE49-F238E27FC236}">
                <a16:creationId xmlns:a16="http://schemas.microsoft.com/office/drawing/2014/main" id="{28EB9789-CCCC-9617-E05F-5E4ED44418D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725423" y="1790332"/>
            <a:ext cx="4266455" cy="5067667"/>
          </a:xfrm>
        </p:spPr>
      </p:pic>
      <p:pic>
        <p:nvPicPr>
          <p:cNvPr id="6" name="Picture 4" descr="Defining fields in a group">
            <a:extLst>
              <a:ext uri="{FF2B5EF4-FFF2-40B4-BE49-F238E27FC236}">
                <a16:creationId xmlns:a16="http://schemas.microsoft.com/office/drawing/2014/main" id="{32EAD05E-A332-2538-4B37-2731996B88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743074"/>
            <a:ext cx="5334000" cy="511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794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94D133D-F09F-9A07-08CA-C901815A9F66}"/>
              </a:ext>
            </a:extLst>
          </p:cNvPr>
          <p:cNvSpPr>
            <a:spLocks noGrp="1"/>
          </p:cNvSpPr>
          <p:nvPr>
            <p:ph type="title"/>
          </p:nvPr>
        </p:nvSpPr>
        <p:spPr/>
        <p:txBody>
          <a:bodyPr/>
          <a:lstStyle/>
          <a:p>
            <a:r>
              <a:rPr lang="en-US" dirty="0"/>
              <a:t>Adding Fields on a List Page</a:t>
            </a:r>
          </a:p>
        </p:txBody>
      </p:sp>
      <p:pic>
        <p:nvPicPr>
          <p:cNvPr id="5" name="Picture 2" descr="Repeater on a List Page in AL">
            <a:extLst>
              <a:ext uri="{FF2B5EF4-FFF2-40B4-BE49-F238E27FC236}">
                <a16:creationId xmlns:a16="http://schemas.microsoft.com/office/drawing/2014/main" id="{2924832A-4EC0-0040-924A-7DC303DF193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1921704"/>
            <a:ext cx="6403039" cy="4936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671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4794D-D3A9-8479-6163-A6920369D98A}"/>
              </a:ext>
            </a:extLst>
          </p:cNvPr>
          <p:cNvSpPr>
            <a:spLocks noGrp="1"/>
          </p:cNvSpPr>
          <p:nvPr>
            <p:ph type="title"/>
          </p:nvPr>
        </p:nvSpPr>
        <p:spPr/>
        <p:txBody>
          <a:bodyPr/>
          <a:lstStyle/>
          <a:p>
            <a:r>
              <a:rPr lang="en-US" dirty="0"/>
              <a:t>Adding Cue Groups</a:t>
            </a:r>
          </a:p>
        </p:txBody>
      </p:sp>
      <p:pic>
        <p:nvPicPr>
          <p:cNvPr id="4" name="Picture 2" descr="Cue groups in AL">
            <a:extLst>
              <a:ext uri="{FF2B5EF4-FFF2-40B4-BE49-F238E27FC236}">
                <a16:creationId xmlns:a16="http://schemas.microsoft.com/office/drawing/2014/main" id="{0B649C87-17DF-19A2-A625-9523CD522F6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807305" y="2250059"/>
            <a:ext cx="4778262" cy="40227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e groups">
            <a:extLst>
              <a:ext uri="{FF2B5EF4-FFF2-40B4-BE49-F238E27FC236}">
                <a16:creationId xmlns:a16="http://schemas.microsoft.com/office/drawing/2014/main" id="{45C8E69F-3987-59B5-2CE0-F4ED3611F05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912745" y="1933895"/>
            <a:ext cx="3760839" cy="3687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408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B9763B9-0CD9-B875-CC03-680A5142A930}"/>
              </a:ext>
            </a:extLst>
          </p:cNvPr>
          <p:cNvSpPr txBox="1">
            <a:spLocks/>
          </p:cNvSpPr>
          <p:nvPr/>
        </p:nvSpPr>
        <p:spPr>
          <a:xfrm>
            <a:off x="831979" y="780518"/>
            <a:ext cx="11159067" cy="9438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US" i="0" dirty="0"/>
              <a:t>Link Pages with Page Parts</a:t>
            </a:r>
          </a:p>
        </p:txBody>
      </p:sp>
      <p:pic>
        <p:nvPicPr>
          <p:cNvPr id="5" name="Content Placeholder 5">
            <a:extLst>
              <a:ext uri="{FF2B5EF4-FFF2-40B4-BE49-F238E27FC236}">
                <a16:creationId xmlns:a16="http://schemas.microsoft.com/office/drawing/2014/main" id="{B62FEA0E-0DE2-FE91-5724-28635244C4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8996" y="5126662"/>
            <a:ext cx="6463004" cy="1731337"/>
          </a:xfrm>
          <a:prstGeom prst="rect">
            <a:avLst/>
          </a:prstGeom>
        </p:spPr>
      </p:pic>
      <p:pic>
        <p:nvPicPr>
          <p:cNvPr id="6" name="Picture 5">
            <a:extLst>
              <a:ext uri="{FF2B5EF4-FFF2-40B4-BE49-F238E27FC236}">
                <a16:creationId xmlns:a16="http://schemas.microsoft.com/office/drawing/2014/main" id="{D2833A4C-750F-98BD-A2E2-D3FAE72F76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773339"/>
            <a:ext cx="7043741" cy="3360248"/>
          </a:xfrm>
          <a:prstGeom prst="rect">
            <a:avLst/>
          </a:prstGeom>
        </p:spPr>
      </p:pic>
    </p:spTree>
    <p:extLst>
      <p:ext uri="{BB962C8B-B14F-4D97-AF65-F5344CB8AC3E}">
        <p14:creationId xmlns:p14="http://schemas.microsoft.com/office/powerpoint/2010/main" val="22309206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43</TotalTime>
  <Words>2527</Words>
  <Application>Microsoft Office PowerPoint</Application>
  <PresentationFormat>Widescreen</PresentationFormat>
  <Paragraphs>237</Paragraphs>
  <Slides>18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Segoe UI</vt:lpstr>
      <vt:lpstr>Tw Cen MT</vt:lpstr>
      <vt:lpstr>Tw Cen MT Condensed</vt:lpstr>
      <vt:lpstr>Wingdings</vt:lpstr>
      <vt:lpstr>Wingdings 3</vt:lpstr>
      <vt:lpstr>Integral</vt:lpstr>
      <vt:lpstr>Page and page extensions</vt:lpstr>
      <vt:lpstr>Module Agenda</vt:lpstr>
      <vt:lpstr>Different Page Types</vt:lpstr>
      <vt:lpstr>The Different Page Properties</vt:lpstr>
      <vt:lpstr>Page Layout</vt:lpstr>
      <vt:lpstr>Adding Fields on a Card Page</vt:lpstr>
      <vt:lpstr>Adding Fields on a List Page</vt:lpstr>
      <vt:lpstr>Adding Cue Groups</vt:lpstr>
      <vt:lpstr>PowerPoint Presentation</vt:lpstr>
      <vt:lpstr>Enable Users to Search for a Page</vt:lpstr>
      <vt:lpstr>Page, Fields, and Action Triggers</vt:lpstr>
      <vt:lpstr>Navigation Bar and Command Bar</vt:lpstr>
      <vt:lpstr>Defining Actions</vt:lpstr>
      <vt:lpstr>Defining actions contd.</vt:lpstr>
      <vt:lpstr>Action Properties</vt:lpstr>
      <vt:lpstr>PowerPoint Presentation</vt:lpstr>
      <vt:lpstr>Getting started with page extensions continuation</vt:lpstr>
      <vt:lpstr>Page Properties That can be Changed in Extension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Utkrista Acharya</dc:creator>
  <cp:lastModifiedBy>Utkrista Acharya</cp:lastModifiedBy>
  <cp:revision>69</cp:revision>
  <dcterms:created xsi:type="dcterms:W3CDTF">2023-08-30T09:31:45Z</dcterms:created>
  <dcterms:modified xsi:type="dcterms:W3CDTF">2023-08-30T11:19:01Z</dcterms:modified>
</cp:coreProperties>
</file>